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bin Medium" panose="020B0604020202020204" charset="0"/>
      <p:regular r:id="rId14"/>
    </p:embeddedFont>
    <p:embeddedFont>
      <p:font typeface="Muli" panose="020B0604020202020204" charset="0"/>
      <p:regular r:id="rId15"/>
    </p:embeddedFont>
    <p:embeddedFont>
      <p:font typeface="Muli Bold" panose="020B0604020202020204" charset="0"/>
      <p:regular r:id="rId16"/>
    </p:embeddedFont>
    <p:embeddedFont>
      <p:font typeface="Muli Semi-Bold" panose="020B0604020202020204" charset="0"/>
      <p:regular r:id="rId17"/>
    </p:embeddedFont>
    <p:embeddedFont>
      <p:font typeface="Muli Ultra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7" d="100"/>
          <a:sy n="57" d="100"/>
        </p:scale>
        <p:origin x="66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362523" y="-6104842"/>
            <a:ext cx="16192971" cy="15075656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0788817" y="-643176"/>
            <a:ext cx="8542161" cy="7952752"/>
            <a:chOff x="0" y="0"/>
            <a:chExt cx="6350000" cy="5911850"/>
          </a:xfrm>
        </p:grpSpPr>
        <p:sp>
          <p:nvSpPr>
            <p:cNvPr id="5" name="Freeform 5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10788817" y="-643176"/>
            <a:ext cx="8542161" cy="7952752"/>
            <a:chOff x="0" y="0"/>
            <a:chExt cx="6350000" cy="5911850"/>
          </a:xfrm>
        </p:grpSpPr>
        <p:sp>
          <p:nvSpPr>
            <p:cNvPr id="7" name="Freeform 7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-12082" r="-1208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-1538091" y="7949168"/>
            <a:ext cx="5133582" cy="4779365"/>
            <a:chOff x="0" y="0"/>
            <a:chExt cx="6350000" cy="5911850"/>
          </a:xfrm>
        </p:grpSpPr>
        <p:sp>
          <p:nvSpPr>
            <p:cNvPr id="9" name="Freeform 9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591279" y="3118884"/>
            <a:ext cx="8606840" cy="3620601"/>
            <a:chOff x="0" y="0"/>
            <a:chExt cx="11475787" cy="482746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659"/>
              <a:ext cx="11475787" cy="3429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90"/>
                </a:lnSpc>
              </a:pPr>
              <a:r>
                <a:rPr lang="en-US" sz="9000" spc="-179">
                  <a:solidFill>
                    <a:srgbClr val="3DB6D6"/>
                  </a:solidFill>
                  <a:latin typeface="Muli Ultra-Bold"/>
                </a:rPr>
                <a:t>Database Về Coffee Shop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79779"/>
              <a:ext cx="11475787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39"/>
                </a:lnSpc>
              </a:pPr>
              <a:r>
                <a:rPr lang="en-US" sz="3199">
                  <a:solidFill>
                    <a:srgbClr val="203850"/>
                  </a:solidFill>
                  <a:latin typeface="Muli"/>
                </a:rPr>
                <a:t>Nguyễn Lâm Giang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174861" y="-8399340"/>
            <a:ext cx="11774709" cy="10962254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5342735" y="3829001"/>
            <a:ext cx="7602529" cy="320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70"/>
              </a:lnSpc>
            </a:pPr>
            <a:r>
              <a:rPr lang="en-US" sz="21058" spc="-421">
                <a:solidFill>
                  <a:srgbClr val="3DB6D6"/>
                </a:solidFill>
                <a:latin typeface="Muli Bold"/>
              </a:rPr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10651" y="-9153621"/>
            <a:ext cx="11774709" cy="10962254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335591" y="2458060"/>
            <a:ext cx="17616819" cy="7454341"/>
            <a:chOff x="0" y="0"/>
            <a:chExt cx="4340212" cy="183650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40212" cy="1836507"/>
            </a:xfrm>
            <a:custGeom>
              <a:avLst/>
              <a:gdLst/>
              <a:ahLst/>
              <a:cxnLst/>
              <a:rect l="l" t="t" r="r" b="b"/>
              <a:pathLst>
                <a:path w="4340212" h="1836507">
                  <a:moveTo>
                    <a:pt x="4215752" y="1836507"/>
                  </a:moveTo>
                  <a:lnTo>
                    <a:pt x="124460" y="1836507"/>
                  </a:lnTo>
                  <a:cubicBezTo>
                    <a:pt x="55880" y="1836507"/>
                    <a:pt x="0" y="1780627"/>
                    <a:pt x="0" y="17120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15752" y="0"/>
                  </a:lnTo>
                  <a:cubicBezTo>
                    <a:pt x="4284332" y="0"/>
                    <a:pt x="4340212" y="55880"/>
                    <a:pt x="4340212" y="124460"/>
                  </a:cubicBezTo>
                  <a:lnTo>
                    <a:pt x="4340212" y="1712047"/>
                  </a:lnTo>
                  <a:cubicBezTo>
                    <a:pt x="4340212" y="1780627"/>
                    <a:pt x="4284332" y="1836507"/>
                    <a:pt x="4215752" y="1836507"/>
                  </a:cubicBezTo>
                  <a:close/>
                </a:path>
              </a:pathLst>
            </a:custGeom>
            <a:solidFill>
              <a:srgbClr val="FFFFFF">
                <a:alpha val="73725"/>
              </a:srgbClr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295400" y="2700274"/>
            <a:ext cx="7278406" cy="2976370"/>
          </a:xfrm>
          <a:custGeom>
            <a:avLst/>
            <a:gdLst/>
            <a:ahLst/>
            <a:cxnLst/>
            <a:rect l="l" t="t" r="r" b="b"/>
            <a:pathLst>
              <a:path w="7278406" h="3510027">
                <a:moveTo>
                  <a:pt x="0" y="0"/>
                </a:moveTo>
                <a:lnTo>
                  <a:pt x="7278406" y="0"/>
                </a:lnTo>
                <a:lnTo>
                  <a:pt x="7278406" y="3510027"/>
                </a:lnTo>
                <a:lnTo>
                  <a:pt x="0" y="3510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noFill/>
            <a:prstDash val="solid"/>
            <a:round/>
          </a:ln>
        </p:spPr>
      </p:sp>
      <p:sp>
        <p:nvSpPr>
          <p:cNvPr id="7" name="Freeform 7"/>
          <p:cNvSpPr/>
          <p:nvPr/>
        </p:nvSpPr>
        <p:spPr>
          <a:xfrm>
            <a:off x="10256923" y="2705100"/>
            <a:ext cx="6891668" cy="3267075"/>
          </a:xfrm>
          <a:custGeom>
            <a:avLst/>
            <a:gdLst/>
            <a:ahLst/>
            <a:cxnLst/>
            <a:rect l="l" t="t" r="r" b="b"/>
            <a:pathLst>
              <a:path w="6891668" h="2657427">
                <a:moveTo>
                  <a:pt x="0" y="0"/>
                </a:moveTo>
                <a:lnTo>
                  <a:pt x="6891668" y="0"/>
                </a:lnTo>
                <a:lnTo>
                  <a:pt x="6891668" y="2657427"/>
                </a:lnTo>
                <a:lnTo>
                  <a:pt x="0" y="2657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9668" b="-7966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3347" y="619735"/>
            <a:ext cx="8750653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120">
                <a:solidFill>
                  <a:srgbClr val="3DB6D6"/>
                </a:solidFill>
                <a:latin typeface="Muli"/>
              </a:rPr>
              <a:t>Kết luận</a:t>
            </a:r>
          </a:p>
          <a:p>
            <a:pPr algn="l">
              <a:lnSpc>
                <a:spcPts val="7200"/>
              </a:lnSpc>
            </a:pPr>
            <a:endParaRPr lang="en-US" sz="6000" spc="-120">
              <a:solidFill>
                <a:srgbClr val="3DB6D6"/>
              </a:solidFill>
              <a:latin typeface="Muli"/>
            </a:endParaRPr>
          </a:p>
        </p:txBody>
      </p:sp>
      <p:pic>
        <p:nvPicPr>
          <p:cNvPr id="1028" name="Picture 4" descr="Các phương thức phân tích dữ liệu và ứng dụng trong kinh doanh">
            <a:extLst>
              <a:ext uri="{FF2B5EF4-FFF2-40B4-BE49-F238E27FC236}">
                <a16:creationId xmlns:a16="http://schemas.microsoft.com/office/drawing/2014/main" id="{65E0D548-21F7-8B13-581D-B220F64C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6185230"/>
            <a:ext cx="6477000" cy="337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378163">
            <a:off x="12458608" y="-4088144"/>
            <a:ext cx="9418766" cy="6867136"/>
          </a:xfrm>
          <a:custGeom>
            <a:avLst/>
            <a:gdLst/>
            <a:ahLst/>
            <a:cxnLst/>
            <a:rect l="l" t="t" r="r" b="b"/>
            <a:pathLst>
              <a:path w="9418766" h="6867136">
                <a:moveTo>
                  <a:pt x="0" y="0"/>
                </a:moveTo>
                <a:lnTo>
                  <a:pt x="9418766" y="0"/>
                </a:lnTo>
                <a:lnTo>
                  <a:pt x="9418766" y="6867137"/>
                </a:lnTo>
                <a:lnTo>
                  <a:pt x="0" y="6867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37389">
            <a:off x="6263080" y="7852576"/>
            <a:ext cx="7682213" cy="5601032"/>
          </a:xfrm>
          <a:custGeom>
            <a:avLst/>
            <a:gdLst/>
            <a:ahLst/>
            <a:cxnLst/>
            <a:rect l="l" t="t" r="r" b="b"/>
            <a:pathLst>
              <a:path w="7682213" h="5601032">
                <a:moveTo>
                  <a:pt x="0" y="0"/>
                </a:moveTo>
                <a:lnTo>
                  <a:pt x="7682213" y="0"/>
                </a:lnTo>
                <a:lnTo>
                  <a:pt x="7682213" y="5601032"/>
                </a:lnTo>
                <a:lnTo>
                  <a:pt x="0" y="5601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38261" y="1382981"/>
            <a:ext cx="7521039" cy="7521039"/>
          </a:xfrm>
          <a:custGeom>
            <a:avLst/>
            <a:gdLst/>
            <a:ahLst/>
            <a:cxnLst/>
            <a:rect l="l" t="t" r="r" b="b"/>
            <a:pathLst>
              <a:path w="7521039" h="7521039">
                <a:moveTo>
                  <a:pt x="0" y="0"/>
                </a:moveTo>
                <a:lnTo>
                  <a:pt x="7521039" y="0"/>
                </a:lnTo>
                <a:lnTo>
                  <a:pt x="7521039" y="7521038"/>
                </a:lnTo>
                <a:lnTo>
                  <a:pt x="0" y="75210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11370" y="4444172"/>
            <a:ext cx="7759459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3DB6D6"/>
                </a:solidFill>
                <a:latin typeface="Cabin Medium"/>
              </a:rPr>
              <a:t>Thanks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8764" y="-759322"/>
            <a:ext cx="13083005" cy="12180277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EDF1F2">
                <a:alpha val="8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1680853" y="3914775"/>
            <a:ext cx="6391153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240">
                <a:solidFill>
                  <a:srgbClr val="3DB6D6"/>
                </a:solidFill>
                <a:latin typeface="Muli Bold"/>
              </a:rPr>
              <a:t>Nội Dung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840875" y="1931664"/>
            <a:ext cx="6928492" cy="5223710"/>
            <a:chOff x="0" y="0"/>
            <a:chExt cx="9237989" cy="6964947"/>
          </a:xfrm>
        </p:grpSpPr>
        <p:sp>
          <p:nvSpPr>
            <p:cNvPr id="6" name="TextBox 6"/>
            <p:cNvSpPr txBox="1"/>
            <p:nvPr/>
          </p:nvSpPr>
          <p:spPr>
            <a:xfrm>
              <a:off x="0" y="1595504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3. Mục tiêu trong tương lai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217044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6. Dashboard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027813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7. Demo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838583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8. Kết luận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649352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9. Q &amp; 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460122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84735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2. Lí do chọn sản phẩm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406274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4. Quá trình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9237989" cy="504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250">
                  <a:solidFill>
                    <a:srgbClr val="203850"/>
                  </a:solidFill>
                  <a:latin typeface="Muli"/>
                </a:rPr>
                <a:t>1.Giới thiệu về bản thân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72700" y="2204896"/>
            <a:ext cx="6312790" cy="5877208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0172700" y="2204896"/>
            <a:ext cx="6312790" cy="5877208"/>
            <a:chOff x="0" y="0"/>
            <a:chExt cx="6350000" cy="5911850"/>
          </a:xfrm>
        </p:grpSpPr>
        <p:sp>
          <p:nvSpPr>
            <p:cNvPr id="5" name="Freeform 5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16898832" y="2204896"/>
            <a:ext cx="6312790" cy="5877208"/>
            <a:chOff x="0" y="0"/>
            <a:chExt cx="6350000" cy="5911850"/>
          </a:xfrm>
        </p:grpSpPr>
        <p:sp>
          <p:nvSpPr>
            <p:cNvPr id="7" name="Freeform 7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2792529"/>
            <a:ext cx="8734425" cy="4701942"/>
            <a:chOff x="0" y="0"/>
            <a:chExt cx="11645900" cy="6269256"/>
          </a:xfrm>
        </p:grpSpPr>
        <p:sp>
          <p:nvSpPr>
            <p:cNvPr id="9" name="TextBox 9"/>
            <p:cNvSpPr txBox="1"/>
            <p:nvPr/>
          </p:nvSpPr>
          <p:spPr>
            <a:xfrm>
              <a:off x="0" y="-85725"/>
              <a:ext cx="11645900" cy="17028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00"/>
                </a:lnSpc>
              </a:pPr>
              <a:r>
                <a:rPr lang="en-US" sz="8000" spc="-160">
                  <a:solidFill>
                    <a:srgbClr val="3DB6D6"/>
                  </a:solidFill>
                  <a:latin typeface="Muli Semi-Bold"/>
                </a:rPr>
                <a:t>Giới Thiệu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94673"/>
              <a:ext cx="11645900" cy="3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20"/>
                </a:lnSpc>
              </a:pPr>
              <a:r>
                <a:rPr lang="en-US" sz="3500">
                  <a:solidFill>
                    <a:srgbClr val="203850"/>
                  </a:solidFill>
                  <a:latin typeface="Muli"/>
                </a:rPr>
                <a:t>Tên : Nguyễn Lâm Giang</a:t>
              </a:r>
            </a:p>
            <a:p>
              <a:pPr algn="l">
                <a:lnSpc>
                  <a:spcPts val="6020"/>
                </a:lnSpc>
              </a:pPr>
              <a:r>
                <a:rPr lang="en-US" sz="3500">
                  <a:solidFill>
                    <a:srgbClr val="203850"/>
                  </a:solidFill>
                  <a:latin typeface="Muli"/>
                </a:rPr>
                <a:t>Lớp : CSA – 01</a:t>
              </a:r>
            </a:p>
            <a:p>
              <a:pPr algn="l">
                <a:lnSpc>
                  <a:spcPts val="6020"/>
                </a:lnSpc>
              </a:pPr>
              <a:r>
                <a:rPr lang="en-US" sz="3500">
                  <a:solidFill>
                    <a:srgbClr val="203850"/>
                  </a:solidFill>
                  <a:latin typeface="Muli"/>
                </a:rPr>
                <a:t>Giáo viên hướng dẫn : Nguyễn Chí Công </a:t>
              </a:r>
            </a:p>
            <a:p>
              <a:pPr algn="l">
                <a:lnSpc>
                  <a:spcPts val="6020"/>
                </a:lnSpc>
              </a:pPr>
              <a:endParaRPr lang="en-US" sz="3500">
                <a:solidFill>
                  <a:srgbClr val="203850"/>
                </a:solidFill>
                <a:latin typeface="Mul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11181"/>
            <a:ext cx="5050676" cy="4647119"/>
            <a:chOff x="0" y="0"/>
            <a:chExt cx="1842500" cy="16952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2500" cy="1695282"/>
            </a:xfrm>
            <a:custGeom>
              <a:avLst/>
              <a:gdLst/>
              <a:ahLst/>
              <a:cxnLst/>
              <a:rect l="l" t="t" r="r" b="b"/>
              <a:pathLst>
                <a:path w="1842500" h="1695282">
                  <a:moveTo>
                    <a:pt x="1718040" y="1695282"/>
                  </a:moveTo>
                  <a:lnTo>
                    <a:pt x="124460" y="1695282"/>
                  </a:lnTo>
                  <a:cubicBezTo>
                    <a:pt x="55880" y="1695282"/>
                    <a:pt x="0" y="1639402"/>
                    <a:pt x="0" y="15708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8040" y="0"/>
                  </a:lnTo>
                  <a:cubicBezTo>
                    <a:pt x="1786620" y="0"/>
                    <a:pt x="1842500" y="55880"/>
                    <a:pt x="1842500" y="124460"/>
                  </a:cubicBezTo>
                  <a:lnTo>
                    <a:pt x="1842500" y="1570822"/>
                  </a:lnTo>
                  <a:cubicBezTo>
                    <a:pt x="1842500" y="1639402"/>
                    <a:pt x="1786620" y="1695282"/>
                    <a:pt x="1718040" y="16952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37329" y="5069745"/>
            <a:ext cx="1333337" cy="1333337"/>
            <a:chOff x="0" y="0"/>
            <a:chExt cx="1777783" cy="177778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777783" cy="177778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B6D6"/>
              </a:solidFill>
            </p:spPr>
          </p:sp>
        </p:grpSp>
        <p:sp>
          <p:nvSpPr>
            <p:cNvPr id="7" name="Freeform 7"/>
            <p:cNvSpPr/>
            <p:nvPr/>
          </p:nvSpPr>
          <p:spPr>
            <a:xfrm>
              <a:off x="512319" y="416026"/>
              <a:ext cx="753146" cy="945731"/>
            </a:xfrm>
            <a:custGeom>
              <a:avLst/>
              <a:gdLst/>
              <a:ahLst/>
              <a:cxnLst/>
              <a:rect l="l" t="t" r="r" b="b"/>
              <a:pathLst>
                <a:path w="753146" h="945731">
                  <a:moveTo>
                    <a:pt x="0" y="0"/>
                  </a:moveTo>
                  <a:lnTo>
                    <a:pt x="753146" y="0"/>
                  </a:lnTo>
                  <a:lnTo>
                    <a:pt x="753146" y="945731"/>
                  </a:lnTo>
                  <a:lnTo>
                    <a:pt x="0" y="945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1174861" y="-8399340"/>
            <a:ext cx="11774709" cy="10962254"/>
            <a:chOff x="0" y="0"/>
            <a:chExt cx="6350000" cy="5911850"/>
          </a:xfrm>
        </p:grpSpPr>
        <p:sp>
          <p:nvSpPr>
            <p:cNvPr id="9" name="Freeform 9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1637329" y="7103610"/>
            <a:ext cx="382880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03850"/>
                </a:solidFill>
                <a:latin typeface="Muli Bold"/>
              </a:rPr>
              <a:t>Quen thuộc trong đời sống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562913"/>
            <a:ext cx="10640638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149">
                <a:solidFill>
                  <a:srgbClr val="3DB6D6"/>
                </a:solidFill>
                <a:latin typeface="Muli Bold"/>
              </a:rPr>
              <a:t>Lí do chọn sản phẩm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618662" y="4611181"/>
            <a:ext cx="5050676" cy="4647119"/>
            <a:chOff x="0" y="0"/>
            <a:chExt cx="1842500" cy="169528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42500" cy="1695282"/>
            </a:xfrm>
            <a:custGeom>
              <a:avLst/>
              <a:gdLst/>
              <a:ahLst/>
              <a:cxnLst/>
              <a:rect l="l" t="t" r="r" b="b"/>
              <a:pathLst>
                <a:path w="1842500" h="1695282">
                  <a:moveTo>
                    <a:pt x="1718040" y="1695282"/>
                  </a:moveTo>
                  <a:lnTo>
                    <a:pt x="124460" y="1695282"/>
                  </a:lnTo>
                  <a:cubicBezTo>
                    <a:pt x="55880" y="1695282"/>
                    <a:pt x="0" y="1639402"/>
                    <a:pt x="0" y="15708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8040" y="0"/>
                  </a:lnTo>
                  <a:cubicBezTo>
                    <a:pt x="1786620" y="0"/>
                    <a:pt x="1842500" y="55880"/>
                    <a:pt x="1842500" y="124460"/>
                  </a:cubicBezTo>
                  <a:lnTo>
                    <a:pt x="1842500" y="1570822"/>
                  </a:lnTo>
                  <a:cubicBezTo>
                    <a:pt x="1842500" y="1639402"/>
                    <a:pt x="1786620" y="1695282"/>
                    <a:pt x="1718040" y="16952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227291" y="7103610"/>
            <a:ext cx="3824862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03850"/>
                </a:solidFill>
                <a:latin typeface="Muli Semi-Bold"/>
              </a:rPr>
              <a:t>Sự Đa Dạng Trong Dữ Liệu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208624" y="4611181"/>
            <a:ext cx="5050676" cy="4647119"/>
            <a:chOff x="0" y="0"/>
            <a:chExt cx="1842500" cy="16952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42500" cy="1695282"/>
            </a:xfrm>
            <a:custGeom>
              <a:avLst/>
              <a:gdLst/>
              <a:ahLst/>
              <a:cxnLst/>
              <a:rect l="l" t="t" r="r" b="b"/>
              <a:pathLst>
                <a:path w="1842500" h="1695282">
                  <a:moveTo>
                    <a:pt x="1718040" y="1695282"/>
                  </a:moveTo>
                  <a:lnTo>
                    <a:pt x="124460" y="1695282"/>
                  </a:lnTo>
                  <a:cubicBezTo>
                    <a:pt x="55880" y="1695282"/>
                    <a:pt x="0" y="1639402"/>
                    <a:pt x="0" y="15708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18040" y="0"/>
                  </a:lnTo>
                  <a:cubicBezTo>
                    <a:pt x="1786620" y="0"/>
                    <a:pt x="1842500" y="55880"/>
                    <a:pt x="1842500" y="124460"/>
                  </a:cubicBezTo>
                  <a:lnTo>
                    <a:pt x="1842500" y="1570822"/>
                  </a:lnTo>
                  <a:cubicBezTo>
                    <a:pt x="1842500" y="1639402"/>
                    <a:pt x="1786620" y="1695282"/>
                    <a:pt x="1718040" y="169528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817253" y="7103610"/>
            <a:ext cx="384099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03850"/>
                </a:solidFill>
                <a:latin typeface="Muli Semi-Bold"/>
              </a:rPr>
              <a:t>Tính Ứng Dụng Cao Trong Thực Tiễn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817253" y="5069745"/>
            <a:ext cx="1333337" cy="1333337"/>
            <a:chOff x="0" y="0"/>
            <a:chExt cx="1777783" cy="1777783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777783" cy="1777783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B6D6"/>
              </a:solidFill>
            </p:spPr>
          </p:sp>
        </p:grpSp>
        <p:sp>
          <p:nvSpPr>
            <p:cNvPr id="21" name="Freeform 21"/>
            <p:cNvSpPr/>
            <p:nvPr/>
          </p:nvSpPr>
          <p:spPr>
            <a:xfrm>
              <a:off x="598294" y="416026"/>
              <a:ext cx="581195" cy="945731"/>
            </a:xfrm>
            <a:custGeom>
              <a:avLst/>
              <a:gdLst/>
              <a:ahLst/>
              <a:cxnLst/>
              <a:rect l="l" t="t" r="r" b="b"/>
              <a:pathLst>
                <a:path w="581195" h="945731">
                  <a:moveTo>
                    <a:pt x="0" y="0"/>
                  </a:moveTo>
                  <a:lnTo>
                    <a:pt x="581195" y="0"/>
                  </a:lnTo>
                  <a:lnTo>
                    <a:pt x="581195" y="945731"/>
                  </a:lnTo>
                  <a:lnTo>
                    <a:pt x="0" y="945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7227291" y="5069745"/>
            <a:ext cx="1333337" cy="1333337"/>
            <a:chOff x="0" y="0"/>
            <a:chExt cx="1777783" cy="177778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777783" cy="1777783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DB6D6"/>
              </a:solidFill>
            </p:spPr>
          </p:sp>
        </p:grpSp>
        <p:sp>
          <p:nvSpPr>
            <p:cNvPr id="25" name="Freeform 25"/>
            <p:cNvSpPr/>
            <p:nvPr/>
          </p:nvSpPr>
          <p:spPr>
            <a:xfrm>
              <a:off x="358917" y="496711"/>
              <a:ext cx="1059949" cy="784362"/>
            </a:xfrm>
            <a:custGeom>
              <a:avLst/>
              <a:gdLst/>
              <a:ahLst/>
              <a:cxnLst/>
              <a:rect l="l" t="t" r="r" b="b"/>
              <a:pathLst>
                <a:path w="1059949" h="784362">
                  <a:moveTo>
                    <a:pt x="0" y="0"/>
                  </a:moveTo>
                  <a:lnTo>
                    <a:pt x="1059949" y="0"/>
                  </a:lnTo>
                  <a:lnTo>
                    <a:pt x="1059949" y="784362"/>
                  </a:lnTo>
                  <a:lnTo>
                    <a:pt x="0" y="784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96950" y="2246955"/>
            <a:ext cx="10933870" cy="10179433"/>
            <a:chOff x="0" y="0"/>
            <a:chExt cx="6350000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3DB6D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0096950" y="2246955"/>
            <a:ext cx="10933870" cy="10179433"/>
            <a:chOff x="0" y="0"/>
            <a:chExt cx="6350000" cy="5911850"/>
          </a:xfrm>
        </p:grpSpPr>
        <p:sp>
          <p:nvSpPr>
            <p:cNvPr id="5" name="Freeform 5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2">
                <a:alphaModFix amt="80000"/>
              </a:blip>
              <a:stretch>
                <a:fillRect l="-31482" r="-31482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4065554" y="1019088"/>
            <a:ext cx="299666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040"/>
              </a:lnSpc>
              <a:spcBef>
                <a:spcPct val="0"/>
              </a:spcBef>
            </a:pPr>
            <a:r>
              <a:rPr lang="en-US" sz="1700" u="sng">
                <a:solidFill>
                  <a:srgbClr val="FFFFFF"/>
                </a:solidFill>
                <a:latin typeface="Muli Semi-Bold"/>
                <a:hlinkClick r:id="rId3" action="ppaction://hlinksldjump"/>
              </a:rPr>
              <a:t>Quay lại Trang Chương trình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490" y="2246955"/>
            <a:ext cx="11673608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 spc="-143">
                <a:solidFill>
                  <a:srgbClr val="3DB6D6"/>
                </a:solidFill>
                <a:latin typeface="Muli Bold"/>
              </a:rPr>
              <a:t>Mục Tiêu Trong Tương Lai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4228089"/>
            <a:ext cx="7731967" cy="1069734"/>
            <a:chOff x="0" y="0"/>
            <a:chExt cx="10309290" cy="1426312"/>
          </a:xfrm>
        </p:grpSpPr>
        <p:sp>
          <p:nvSpPr>
            <p:cNvPr id="9" name="TextBox 9"/>
            <p:cNvSpPr txBox="1"/>
            <p:nvPr/>
          </p:nvSpPr>
          <p:spPr>
            <a:xfrm>
              <a:off x="1576434" y="387985"/>
              <a:ext cx="8732856" cy="983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70"/>
                </a:lnSpc>
              </a:pPr>
              <a:r>
                <a:rPr lang="en-US" sz="3000">
                  <a:solidFill>
                    <a:srgbClr val="203850"/>
                  </a:solidFill>
                  <a:latin typeface="Muli Semi-Bold"/>
                </a:rPr>
                <a:t>Tối ưu hóa việc quản lý Dữ liệu</a:t>
              </a:r>
            </a:p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endParaRPr lang="en-US" sz="3000">
                <a:solidFill>
                  <a:srgbClr val="203850"/>
                </a:solidFill>
                <a:latin typeface="Muli Semi-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576434" y="942018"/>
              <a:ext cx="8732856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79"/>
                </a:lnSpc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66888" cy="1045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99"/>
                </a:lnSpc>
              </a:pPr>
              <a:r>
                <a:rPr lang="en-US" sz="4999" spc="-99">
                  <a:solidFill>
                    <a:srgbClr val="B8EAF6"/>
                  </a:solidFill>
                  <a:latin typeface="Muli Bold"/>
                </a:rPr>
                <a:t>01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5935453"/>
            <a:ext cx="7731967" cy="755650"/>
            <a:chOff x="0" y="0"/>
            <a:chExt cx="10309290" cy="1007534"/>
          </a:xfrm>
        </p:grpSpPr>
        <p:sp>
          <p:nvSpPr>
            <p:cNvPr id="13" name="TextBox 13"/>
            <p:cNvSpPr txBox="1"/>
            <p:nvPr/>
          </p:nvSpPr>
          <p:spPr>
            <a:xfrm>
              <a:off x="1576434" y="240664"/>
              <a:ext cx="8732856" cy="483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340"/>
                </a:lnSpc>
              </a:pPr>
              <a:r>
                <a:rPr lang="en-US" sz="3000">
                  <a:solidFill>
                    <a:srgbClr val="203850"/>
                  </a:solidFill>
                  <a:latin typeface="Muli"/>
                </a:rPr>
                <a:t>Đa dạng hoá chủ đề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66888" cy="1045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499"/>
                </a:lnSpc>
              </a:pPr>
              <a:r>
                <a:rPr lang="en-US" sz="4999" spc="-99">
                  <a:solidFill>
                    <a:srgbClr val="B8EAF6"/>
                  </a:solidFill>
                  <a:latin typeface="Muli Bold"/>
                </a:rPr>
                <a:t>02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211025" y="7842841"/>
            <a:ext cx="6549642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0"/>
              </a:lnSpc>
            </a:pPr>
            <a:r>
              <a:rPr lang="en-US" sz="3000">
                <a:solidFill>
                  <a:srgbClr val="203850"/>
                </a:solidFill>
                <a:latin typeface="Muli Semi-Bold"/>
              </a:rPr>
              <a:t>Tạo bố cục sản phẩm rõ ràng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604717"/>
            <a:ext cx="875166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sz="4999" spc="-99">
                <a:solidFill>
                  <a:srgbClr val="B8EAF6"/>
                </a:solidFill>
                <a:latin typeface="Muli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0277" y="6429352"/>
            <a:ext cx="16230600" cy="0"/>
          </a:xfrm>
          <a:prstGeom prst="line">
            <a:avLst/>
          </a:prstGeom>
          <a:ln w="19050" cap="rnd">
            <a:solidFill>
              <a:srgbClr val="20385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6155850"/>
            <a:ext cx="547004" cy="54700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>
                <a:alpha val="26667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40277" y="6267427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428835" y="6174900"/>
            <a:ext cx="547004" cy="54700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>
                <a:alpha val="26667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540412" y="6286477"/>
            <a:ext cx="323850" cy="32385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828971" y="6193950"/>
            <a:ext cx="547004" cy="54700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>
                <a:alpha val="26667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40548" y="6305527"/>
            <a:ext cx="323850" cy="32385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4229106" y="6213000"/>
            <a:ext cx="547004" cy="54700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>
                <a:alpha val="26667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4340683" y="6324577"/>
            <a:ext cx="323850" cy="32385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DB6D6"/>
            </a:solidFill>
          </p:spPr>
        </p:sp>
      </p:grpSp>
      <p:grpSp>
        <p:nvGrpSpPr>
          <p:cNvPr id="19" name="Group 19"/>
          <p:cNvGrpSpPr/>
          <p:nvPr/>
        </p:nvGrpSpPr>
        <p:grpSpPr>
          <a:xfrm rot="-10800000">
            <a:off x="11174861" y="-8399340"/>
            <a:ext cx="11774709" cy="10962254"/>
            <a:chOff x="0" y="0"/>
            <a:chExt cx="6350000" cy="5911850"/>
          </a:xfrm>
        </p:grpSpPr>
        <p:sp>
          <p:nvSpPr>
            <p:cNvPr id="20" name="Freeform 20"/>
            <p:cNvSpPr/>
            <p:nvPr/>
          </p:nvSpPr>
          <p:spPr>
            <a:xfrm>
              <a:off x="-68580" y="0"/>
              <a:ext cx="6417310" cy="5911850"/>
            </a:xfrm>
            <a:custGeom>
              <a:avLst/>
              <a:gdLst/>
              <a:ahLst/>
              <a:cxnLst/>
              <a:rect l="l" t="t" r="r" b="b"/>
              <a:pathLst>
                <a:path w="6417310" h="591185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21" name="TextBox 21"/>
          <p:cNvSpPr txBox="1"/>
          <p:nvPr/>
        </p:nvSpPr>
        <p:spPr>
          <a:xfrm>
            <a:off x="1140277" y="3486838"/>
            <a:ext cx="1059924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149">
                <a:solidFill>
                  <a:srgbClr val="3DB6D6"/>
                </a:solidFill>
                <a:latin typeface="Muli Bold"/>
              </a:rPr>
              <a:t>Quá Trình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140277" y="7195645"/>
            <a:ext cx="3364925" cy="1875313"/>
            <a:chOff x="0" y="0"/>
            <a:chExt cx="4486566" cy="2500418"/>
          </a:xfrm>
        </p:grpSpPr>
        <p:sp>
          <p:nvSpPr>
            <p:cNvPr id="23" name="TextBox 23"/>
            <p:cNvSpPr txBox="1"/>
            <p:nvPr/>
          </p:nvSpPr>
          <p:spPr>
            <a:xfrm>
              <a:off x="0" y="0"/>
              <a:ext cx="4486566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03850"/>
                  </a:solidFill>
                  <a:latin typeface="Muli Bold"/>
                </a:rPr>
                <a:t>Tuần</a:t>
              </a:r>
              <a:r>
                <a:rPr lang="en-US" sz="3999" u="none">
                  <a:solidFill>
                    <a:srgbClr val="203850"/>
                  </a:solidFill>
                  <a:latin typeface="Muli Bold"/>
                </a:rPr>
                <a:t> 1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269364"/>
              <a:ext cx="4486566" cy="1121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03850"/>
                  </a:solidFill>
                  <a:latin typeface="Muli"/>
                </a:rPr>
                <a:t>Chọn file CSDL và nghĩ chủ đề cho sản phẩm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28835" y="7195645"/>
            <a:ext cx="3364925" cy="2751630"/>
            <a:chOff x="0" y="0"/>
            <a:chExt cx="4486566" cy="3668840"/>
          </a:xfrm>
        </p:grpSpPr>
        <p:sp>
          <p:nvSpPr>
            <p:cNvPr id="26" name="TextBox 26"/>
            <p:cNvSpPr txBox="1"/>
            <p:nvPr/>
          </p:nvSpPr>
          <p:spPr>
            <a:xfrm>
              <a:off x="0" y="0"/>
              <a:ext cx="4486566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03850"/>
                  </a:solidFill>
                  <a:latin typeface="Muli Bold"/>
                </a:rPr>
                <a:t>Tuần</a:t>
              </a:r>
              <a:r>
                <a:rPr lang="en-US" sz="3999" u="none">
                  <a:solidFill>
                    <a:srgbClr val="203850"/>
                  </a:solidFill>
                  <a:latin typeface="Muli Bold"/>
                </a:rPr>
                <a:t> 2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269386"/>
              <a:ext cx="4486566" cy="2290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03850"/>
                  </a:solidFill>
                  <a:latin typeface="Muli"/>
                </a:rPr>
                <a:t>Chọn loại biểu đồ phù hợp cho chủ đề và hoàn thành sườn của powerpoint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717394" y="7195645"/>
            <a:ext cx="3364925" cy="1437180"/>
            <a:chOff x="0" y="0"/>
            <a:chExt cx="4486566" cy="1916240"/>
          </a:xfrm>
        </p:grpSpPr>
        <p:sp>
          <p:nvSpPr>
            <p:cNvPr id="29" name="TextBox 29"/>
            <p:cNvSpPr txBox="1"/>
            <p:nvPr/>
          </p:nvSpPr>
          <p:spPr>
            <a:xfrm>
              <a:off x="0" y="0"/>
              <a:ext cx="4486566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03850"/>
                  </a:solidFill>
                  <a:latin typeface="Muli Bold"/>
                </a:rPr>
                <a:t>Tuần</a:t>
              </a:r>
              <a:r>
                <a:rPr lang="en-US" sz="3999" u="none">
                  <a:solidFill>
                    <a:srgbClr val="203850"/>
                  </a:solidFill>
                  <a:latin typeface="Muli Bold"/>
                </a:rPr>
                <a:t> 3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269386"/>
              <a:ext cx="4486566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03850"/>
                  </a:solidFill>
                  <a:latin typeface="Muli"/>
                </a:rPr>
                <a:t>Viết code cho biểu đồ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005952" y="7195645"/>
            <a:ext cx="3686398" cy="1437180"/>
            <a:chOff x="0" y="0"/>
            <a:chExt cx="4915198" cy="1916240"/>
          </a:xfrm>
        </p:grpSpPr>
        <p:sp>
          <p:nvSpPr>
            <p:cNvPr id="32" name="TextBox 32"/>
            <p:cNvSpPr txBox="1"/>
            <p:nvPr/>
          </p:nvSpPr>
          <p:spPr>
            <a:xfrm>
              <a:off x="0" y="0"/>
              <a:ext cx="4915198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203850"/>
                  </a:solidFill>
                  <a:latin typeface="Muli Bold"/>
                </a:rPr>
                <a:t>Tuần</a:t>
              </a:r>
              <a:r>
                <a:rPr lang="en-US" sz="3999" u="none">
                  <a:solidFill>
                    <a:srgbClr val="203850"/>
                  </a:solidFill>
                  <a:latin typeface="Muli Bold"/>
                </a:rPr>
                <a:t> 4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269386"/>
              <a:ext cx="4915198" cy="5376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203850"/>
                  </a:solidFill>
                  <a:latin typeface="Muli"/>
                </a:rPr>
                <a:t>Hoàn thành powerpoint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5181600" y="-1409700"/>
            <a:ext cx="13760769" cy="12180277"/>
            <a:chOff x="0" y="0"/>
            <a:chExt cx="6678961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746206" cy="5911850"/>
            </a:xfrm>
            <a:custGeom>
              <a:avLst/>
              <a:gdLst/>
              <a:ahLst/>
              <a:cxnLst/>
              <a:rect l="l" t="t" r="r" b="b"/>
              <a:pathLst>
                <a:path w="6746206" h="5911850">
                  <a:moveTo>
                    <a:pt x="1274800" y="402590"/>
                  </a:moveTo>
                  <a:lnTo>
                    <a:pt x="183458" y="2192020"/>
                  </a:lnTo>
                  <a:cubicBezTo>
                    <a:pt x="0" y="2498090"/>
                    <a:pt x="43180" y="2884170"/>
                    <a:pt x="294329" y="3144520"/>
                  </a:cubicBezTo>
                  <a:lnTo>
                    <a:pt x="2725471" y="5651500"/>
                  </a:lnTo>
                  <a:cubicBezTo>
                    <a:pt x="2885766" y="5817870"/>
                    <a:pt x="3112851" y="5911850"/>
                    <a:pt x="3349286" y="5911850"/>
                  </a:cubicBezTo>
                  <a:lnTo>
                    <a:pt x="5896642" y="5911850"/>
                  </a:lnTo>
                  <a:cubicBezTo>
                    <a:pt x="6365505" y="5911850"/>
                    <a:pt x="6746206" y="5549900"/>
                    <a:pt x="6746206" y="5104130"/>
                  </a:cubicBezTo>
                  <a:lnTo>
                    <a:pt x="6746206" y="1891030"/>
                  </a:lnTo>
                  <a:cubicBezTo>
                    <a:pt x="6746206" y="1724660"/>
                    <a:pt x="6692774" y="1562100"/>
                    <a:pt x="6591254" y="1426210"/>
                  </a:cubicBezTo>
                  <a:lnTo>
                    <a:pt x="5789778" y="342900"/>
                  </a:lnTo>
                  <a:cubicBezTo>
                    <a:pt x="5630819" y="128270"/>
                    <a:pt x="5371675" y="0"/>
                    <a:pt x="5095166" y="0"/>
                  </a:cubicBezTo>
                  <a:lnTo>
                    <a:pt x="2009486" y="0"/>
                  </a:lnTo>
                  <a:cubicBezTo>
                    <a:pt x="1706261" y="0"/>
                    <a:pt x="1425745" y="153670"/>
                    <a:pt x="1274800" y="40259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5" name="Freeform 5"/>
          <p:cNvSpPr/>
          <p:nvPr/>
        </p:nvSpPr>
        <p:spPr>
          <a:xfrm>
            <a:off x="8720466" y="3021573"/>
            <a:ext cx="9330383" cy="4802281"/>
          </a:xfrm>
          <a:custGeom>
            <a:avLst/>
            <a:gdLst/>
            <a:ahLst/>
            <a:cxnLst/>
            <a:rect l="l" t="t" r="r" b="b"/>
            <a:pathLst>
              <a:path w="9330383" h="4802281">
                <a:moveTo>
                  <a:pt x="0" y="0"/>
                </a:moveTo>
                <a:lnTo>
                  <a:pt x="9330383" y="0"/>
                </a:lnTo>
                <a:lnTo>
                  <a:pt x="9330383" y="4802281"/>
                </a:lnTo>
                <a:lnTo>
                  <a:pt x="0" y="480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26846" y="4289239"/>
            <a:ext cx="6939387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149">
                <a:solidFill>
                  <a:srgbClr val="3DB6D6"/>
                </a:solidFill>
                <a:latin typeface="Muli Bold"/>
              </a:rPr>
              <a:t>Thay đổi doanh thu theo tháng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8213" y="1067290"/>
            <a:ext cx="591665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spc="-79">
                <a:solidFill>
                  <a:srgbClr val="38B6FF"/>
                </a:solidFill>
                <a:latin typeface="Muli Bold"/>
              </a:rPr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94065" y="2607525"/>
            <a:ext cx="15417659" cy="7065419"/>
          </a:xfrm>
          <a:custGeom>
            <a:avLst/>
            <a:gdLst/>
            <a:ahLst/>
            <a:cxnLst/>
            <a:rect l="l" t="t" r="r" b="b"/>
            <a:pathLst>
              <a:path w="15417659" h="7065419">
                <a:moveTo>
                  <a:pt x="0" y="0"/>
                </a:moveTo>
                <a:lnTo>
                  <a:pt x="15417659" y="0"/>
                </a:lnTo>
                <a:lnTo>
                  <a:pt x="15417659" y="7065419"/>
                </a:lnTo>
                <a:lnTo>
                  <a:pt x="0" y="7065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2" b="-3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2383" y="776920"/>
            <a:ext cx="17565617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7425" spc="-148">
                <a:solidFill>
                  <a:srgbClr val="3DB6D6"/>
                </a:solidFill>
                <a:latin typeface="Muli Bold"/>
              </a:rPr>
              <a:t>Mặt hàng nào đang  trở nên phổ biến 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36043" y="-708865"/>
            <a:ext cx="13427338" cy="12180277"/>
            <a:chOff x="0" y="0"/>
            <a:chExt cx="6517127" cy="5911850"/>
          </a:xfrm>
        </p:grpSpPr>
        <p:sp>
          <p:nvSpPr>
            <p:cNvPr id="3" name="Freeform 3"/>
            <p:cNvSpPr/>
            <p:nvPr/>
          </p:nvSpPr>
          <p:spPr>
            <a:xfrm>
              <a:off x="-68580" y="0"/>
              <a:ext cx="6584403" cy="5911850"/>
            </a:xfrm>
            <a:custGeom>
              <a:avLst/>
              <a:gdLst/>
              <a:ahLst/>
              <a:cxnLst/>
              <a:rect l="l" t="t" r="r" b="b"/>
              <a:pathLst>
                <a:path w="6584403" h="5911850">
                  <a:moveTo>
                    <a:pt x="1245573" y="402590"/>
                  </a:moveTo>
                  <a:lnTo>
                    <a:pt x="180675" y="2192020"/>
                  </a:lnTo>
                  <a:cubicBezTo>
                    <a:pt x="0" y="2498090"/>
                    <a:pt x="43180" y="2884170"/>
                    <a:pt x="288859" y="3144520"/>
                  </a:cubicBezTo>
                  <a:lnTo>
                    <a:pt x="2661093" y="5651500"/>
                  </a:lnTo>
                  <a:cubicBezTo>
                    <a:pt x="2817504" y="5817870"/>
                    <a:pt x="3039086" y="5911850"/>
                    <a:pt x="3269793" y="5911850"/>
                  </a:cubicBezTo>
                  <a:lnTo>
                    <a:pt x="5755425" y="5911850"/>
                  </a:lnTo>
                  <a:cubicBezTo>
                    <a:pt x="6212927" y="5911850"/>
                    <a:pt x="6584403" y="5549900"/>
                    <a:pt x="6584403" y="5104130"/>
                  </a:cubicBezTo>
                  <a:lnTo>
                    <a:pt x="6584403" y="1891030"/>
                  </a:lnTo>
                  <a:cubicBezTo>
                    <a:pt x="6584403" y="1724660"/>
                    <a:pt x="6532266" y="1562100"/>
                    <a:pt x="6433206" y="1426210"/>
                  </a:cubicBezTo>
                  <a:lnTo>
                    <a:pt x="5651150" y="342900"/>
                  </a:lnTo>
                  <a:cubicBezTo>
                    <a:pt x="5496043" y="128270"/>
                    <a:pt x="5243178" y="0"/>
                    <a:pt x="4973369" y="0"/>
                  </a:cubicBezTo>
                  <a:lnTo>
                    <a:pt x="1962457" y="0"/>
                  </a:lnTo>
                  <a:cubicBezTo>
                    <a:pt x="1666579" y="0"/>
                    <a:pt x="1392860" y="153670"/>
                    <a:pt x="1245573" y="402590"/>
                  </a:cubicBezTo>
                  <a:close/>
                </a:path>
              </a:pathLst>
            </a:custGeom>
            <a:solidFill>
              <a:srgbClr val="EDF1F2">
                <a:alpha val="8000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Freeform 4"/>
          <p:cNvSpPr/>
          <p:nvPr/>
        </p:nvSpPr>
        <p:spPr>
          <a:xfrm>
            <a:off x="0" y="1504247"/>
            <a:ext cx="10936043" cy="7754053"/>
          </a:xfrm>
          <a:custGeom>
            <a:avLst/>
            <a:gdLst/>
            <a:ahLst/>
            <a:cxnLst/>
            <a:rect l="l" t="t" r="r" b="b"/>
            <a:pathLst>
              <a:path w="10936043" h="7754053">
                <a:moveTo>
                  <a:pt x="0" y="0"/>
                </a:moveTo>
                <a:lnTo>
                  <a:pt x="10936043" y="0"/>
                </a:lnTo>
                <a:lnTo>
                  <a:pt x="10936043" y="7754053"/>
                </a:lnTo>
                <a:lnTo>
                  <a:pt x="0" y="7754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70" b="-37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708909" y="2387689"/>
            <a:ext cx="5916654" cy="453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7499" spc="-149">
                <a:solidFill>
                  <a:srgbClr val="3DB6D6"/>
                </a:solidFill>
                <a:latin typeface="Muli Bold"/>
              </a:rPr>
              <a:t>Đâu là kích cỡ người dùng ưu thích nhất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027097" y="1204209"/>
            <a:ext cx="591665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spc="-79">
                <a:solidFill>
                  <a:srgbClr val="38B6FF"/>
                </a:solidFill>
                <a:latin typeface="Muli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201</Words>
  <Application>Microsoft Office PowerPoint</Application>
  <PresentationFormat>Custom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Muli</vt:lpstr>
      <vt:lpstr>Muli Bold</vt:lpstr>
      <vt:lpstr>Arial</vt:lpstr>
      <vt:lpstr>Cabin Medium</vt:lpstr>
      <vt:lpstr>Muli Semi-Bold</vt:lpstr>
      <vt:lpstr>Muli Ultra-Bold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mòng két Xám Doanh nghiệp Hình học Báo cáo thường niên của Công ty Bản thuyết trình Kinh doanh</dc:title>
  <cp:lastModifiedBy>Windows 10</cp:lastModifiedBy>
  <cp:revision>4</cp:revision>
  <dcterms:created xsi:type="dcterms:W3CDTF">2006-08-16T00:00:00Z</dcterms:created>
  <dcterms:modified xsi:type="dcterms:W3CDTF">2024-05-27T11:17:16Z</dcterms:modified>
  <dc:identifier>DAGBECUjpGs</dc:identifier>
</cp:coreProperties>
</file>