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half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166100" y="2926079"/>
            <a:ext cx="5730240" cy="5303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2"/>
          <p:cNvSpPr txBox="1"/>
          <p:nvPr/>
        </p:nvSpPr>
        <p:spPr>
          <a:xfrm>
            <a:off x="960119" y="457201"/>
            <a:ext cx="8506601" cy="100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Modelos Preditivos e Função Custo</a:t>
            </a:r>
          </a:p>
        </p:txBody>
      </p:sp>
      <p:sp>
        <p:nvSpPr>
          <p:cNvPr id="95" name="TextBox 3"/>
          <p:cNvSpPr txBox="1"/>
          <p:nvPr/>
        </p:nvSpPr>
        <p:spPr>
          <a:xfrm>
            <a:off x="960118" y="1645921"/>
            <a:ext cx="7219609" cy="2400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Aplicação no Controle MPC de Conversores TAB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Dissertação de Mestrado – Atílio Caliari de Lima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3"/>
          <p:cNvSpPr txBox="1"/>
          <p:nvPr/>
        </p:nvSpPr>
        <p:spPr>
          <a:xfrm>
            <a:off x="1889758" y="768183"/>
            <a:ext cx="9886241" cy="54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731519">
              <a:lnSpc>
                <a:spcPts val="4000"/>
              </a:lnSpc>
              <a:defRPr b="1" sz="3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📌 Função do Controle PI VS MPC no artigo</a:t>
            </a:r>
          </a:p>
        </p:txBody>
      </p:sp>
      <p:sp>
        <p:nvSpPr>
          <p:cNvPr id="122" name="TextBox 4"/>
          <p:cNvSpPr txBox="1"/>
          <p:nvPr/>
        </p:nvSpPr>
        <p:spPr>
          <a:xfrm>
            <a:off x="-2" y="2263530"/>
            <a:ext cx="13359211" cy="1049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731519">
              <a:lnSpc>
                <a:spcPts val="4000"/>
              </a:lnSpc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✅</a:t>
            </a:r>
            <a:r>
              <a:rPr sz="2800"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t>Controle PI – tradicional, baseado no erro atual</a:t>
            </a:r>
          </a:p>
          <a:p>
            <a:pPr algn="ctr" defTabSz="731519">
              <a:lnSpc>
                <a:spcPts val="4000"/>
              </a:lnSpc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           ✅ Controle MPC – moderno, baseado em predição futura</a:t>
            </a:r>
          </a:p>
        </p:txBody>
      </p:sp>
      <p:sp>
        <p:nvSpPr>
          <p:cNvPr id="123" name="CaixaDeTexto 5"/>
          <p:cNvSpPr txBox="1"/>
          <p:nvPr/>
        </p:nvSpPr>
        <p:spPr>
          <a:xfrm>
            <a:off x="646175" y="3870959"/>
            <a:ext cx="13719051" cy="887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4" tIns="36574" rIns="36574" bIns="36574">
            <a:spAutoFit/>
          </a:bodyPr>
          <a:lstStyle/>
          <a:p>
            <a:pPr algn="ctr" defTabSz="731519">
              <a:lnSpc>
                <a:spcPts val="33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artigo apresenta o controle PI (Proporcional-Integral) como uma técnica clássica aplicada ao conversor TAB. </a:t>
            </a:r>
          </a:p>
          <a:p>
            <a:pPr algn="ctr" defTabSz="731519">
              <a:lnSpc>
                <a:spcPts val="33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(é uma topologia que se adéqua à sistemas que possuem mais de uma fonte de energia)</a:t>
            </a:r>
          </a:p>
        </p:txBody>
      </p:sp>
      <p:sp>
        <p:nvSpPr>
          <p:cNvPr id="124" name="CaixaDeTexto 7"/>
          <p:cNvSpPr txBox="1"/>
          <p:nvPr/>
        </p:nvSpPr>
        <p:spPr>
          <a:xfrm>
            <a:off x="646175" y="5202596"/>
            <a:ext cx="13719051" cy="72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4" tIns="36574" rIns="36574" bIns="36574">
            <a:spAutoFit/>
          </a:bodyPr>
          <a:lstStyle>
            <a:lvl1pPr defTabSz="731519"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 Ele é responsável por ajustar automaticamente a tensão de saída com base no erro entre o valor de referência 		                                                             e o valor medido.</a:t>
            </a:r>
          </a:p>
        </p:txBody>
      </p:sp>
      <p:sp>
        <p:nvSpPr>
          <p:cNvPr id="125" name="CaixaDeTexto 9"/>
          <p:cNvSpPr txBox="1"/>
          <p:nvPr/>
        </p:nvSpPr>
        <p:spPr>
          <a:xfrm>
            <a:off x="646175" y="6303200"/>
            <a:ext cx="13338051" cy="8879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574" tIns="36574" rIns="36574" bIns="36574">
            <a:spAutoFit/>
          </a:bodyPr>
          <a:lstStyle/>
          <a:p>
            <a:pPr algn="ctr" defTabSz="731519">
              <a:lnSpc>
                <a:spcPts val="3300"/>
              </a:lnSpc>
              <a:defRPr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 </a:t>
            </a:r>
            <a:r>
              <a:rPr sz="2200">
                <a:latin typeface="Times New Roman"/>
                <a:ea typeface="Times New Roman"/>
                <a:cs typeface="Times New Roman"/>
                <a:sym typeface="Times New Roman"/>
              </a:rPr>
              <a:t>O Controle Preditivo por Modelo (MPC)  prevê os comportamentos futuros do sistema e otimiza os sinais de controle com base em uma função custo.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 2"/>
          <p:cNvSpPr/>
          <p:nvPr/>
        </p:nvSpPr>
        <p:spPr>
          <a:xfrm>
            <a:off x="822958" y="1312484"/>
            <a:ext cx="7364936" cy="6192328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 defTabSz="731519">
              <a:defRPr sz="1400">
                <a:latin typeface="+mj-lt"/>
                <a:ea typeface="+mj-ea"/>
                <a:cs typeface="+mj-cs"/>
                <a:sym typeface="Calibri"/>
              </a:defRPr>
            </a:pPr>
          </a:p>
        </p:txBody>
      </p:sp>
      <p:sp>
        <p:nvSpPr>
          <p:cNvPr id="128" name="TextBox 3"/>
          <p:cNvSpPr txBox="1"/>
          <p:nvPr/>
        </p:nvSpPr>
        <p:spPr>
          <a:xfrm>
            <a:off x="8846987" y="1396364"/>
            <a:ext cx="4705434" cy="1211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731519">
              <a:lnSpc>
                <a:spcPts val="2000"/>
              </a:lnSpc>
              <a:defRPr b="1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Linha laranja tracejada: Representa o desempenho do Controle PI puro.</a:t>
            </a:r>
          </a:p>
          <a:p>
            <a:pPr algn="ctr" defTabSz="731519">
              <a:lnSpc>
                <a:spcPts val="2200"/>
              </a:lnSpc>
              <a:defRPr b="1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</a:p>
          <a:p>
            <a:pPr algn="ctr" defTabSz="731519">
              <a:lnSpc>
                <a:spcPts val="1700"/>
              </a:lnSpc>
              <a:defRPr b="1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Linha azul contínua: Representa o desempenho do Controle Híbrido PI + MPC.</a:t>
            </a:r>
          </a:p>
        </p:txBody>
      </p:sp>
      <p:sp>
        <p:nvSpPr>
          <p:cNvPr id="129" name="TextBox 4"/>
          <p:cNvSpPr txBox="1"/>
          <p:nvPr/>
        </p:nvSpPr>
        <p:spPr>
          <a:xfrm>
            <a:off x="8553787" y="3177285"/>
            <a:ext cx="5291833" cy="984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731519">
              <a:lnSpc>
                <a:spcPts val="26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Saída de um sistema (ex: tensão) evolui ao longo do tempo sob diferentes estratégias de controle (PI vs. PI + MPC).</a:t>
            </a:r>
          </a:p>
        </p:txBody>
      </p:sp>
      <p:sp>
        <p:nvSpPr>
          <p:cNvPr id="130" name="TextBox 5"/>
          <p:cNvSpPr txBox="1"/>
          <p:nvPr/>
        </p:nvSpPr>
        <p:spPr>
          <a:xfrm>
            <a:off x="8299987" y="4630546"/>
            <a:ext cx="5799435" cy="654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731519">
              <a:lnSpc>
                <a:spcPts val="26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curva azul (PI + MPC) é mais estável e próxima da referência → erro menor</a:t>
            </a:r>
            <a:r>
              <a:rPr sz="1800"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131" name="TextBox 6"/>
          <p:cNvSpPr txBox="1"/>
          <p:nvPr/>
        </p:nvSpPr>
        <p:spPr>
          <a:xfrm>
            <a:off x="8299987" y="5846698"/>
            <a:ext cx="5801873" cy="16453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731519">
              <a:lnSpc>
                <a:spcPts val="26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Nesse contexto, um "erro quadrado" pode sim ser medido — o Erro Quadrático Médio (MSE) entre a curva real e a referência ideal (reta no valor-alvo) seria uma forma quantitativa de comparar os controladores.</a:t>
            </a:r>
          </a:p>
        </p:txBody>
      </p:sp>
      <p:sp>
        <p:nvSpPr>
          <p:cNvPr id="132" name="TextBox 7"/>
          <p:cNvSpPr txBox="1"/>
          <p:nvPr/>
        </p:nvSpPr>
        <p:spPr>
          <a:xfrm>
            <a:off x="1545245" y="319023"/>
            <a:ext cx="10281406" cy="517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731519">
              <a:lnSpc>
                <a:spcPts val="4000"/>
              </a:lnSpc>
              <a:defRPr b="1" sz="28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🔎 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Figura 1  – Controle PI vs. Controle Híbrido PI + MPC</a:t>
            </a:r>
          </a:p>
        </p:txBody>
      </p:sp>
      <p:sp>
        <p:nvSpPr>
          <p:cNvPr id="133" name="TextBox 8"/>
          <p:cNvSpPr txBox="1"/>
          <p:nvPr/>
        </p:nvSpPr>
        <p:spPr>
          <a:xfrm rot="16200000">
            <a:off x="-705672" y="4011314"/>
            <a:ext cx="2147651" cy="20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731519">
              <a:lnSpc>
                <a:spcPts val="1500"/>
              </a:lnSpc>
              <a:defRPr b="1" sz="1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📐 Eixo Y – Saída de Tensão (V)</a:t>
            </a:r>
          </a:p>
        </p:txBody>
      </p:sp>
      <p:sp>
        <p:nvSpPr>
          <p:cNvPr id="134" name="TextBox 9"/>
          <p:cNvSpPr txBox="1"/>
          <p:nvPr/>
        </p:nvSpPr>
        <p:spPr>
          <a:xfrm>
            <a:off x="3318433" y="7481950"/>
            <a:ext cx="2671287" cy="206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731519">
              <a:lnSpc>
                <a:spcPts val="1500"/>
              </a:lnSpc>
              <a:defRPr b="1" sz="1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pPr/>
            <a:r>
              <a:t>⏱️ Eixo X – Tempo (em milissegundos)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2"/>
          <p:cNvSpPr txBox="1"/>
          <p:nvPr/>
        </p:nvSpPr>
        <p:spPr>
          <a:xfrm>
            <a:off x="-1" y="-53342"/>
            <a:ext cx="14630402" cy="3342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731519">
              <a:lnSpc>
                <a:spcPts val="4000"/>
              </a:lnSpc>
              <a:defRPr sz="1400">
                <a:latin typeface="+mj-lt"/>
                <a:ea typeface="+mj-ea"/>
                <a:cs typeface="+mj-cs"/>
                <a:sym typeface="Calibri"/>
              </a:defRPr>
            </a:pPr>
          </a:p>
          <a:p>
            <a:pPr algn="ctr" defTabSz="731519">
              <a:lnSpc>
                <a:spcPts val="3100"/>
              </a:lnSpc>
              <a:defRPr sz="1400">
                <a:latin typeface="+mj-lt"/>
                <a:ea typeface="+mj-ea"/>
                <a:cs typeface="+mj-cs"/>
                <a:sym typeface="Calibri"/>
              </a:defRPr>
            </a:pPr>
          </a:p>
          <a:p>
            <a:pPr algn="ctr" defTabSz="731519">
              <a:lnSpc>
                <a:spcPts val="3100"/>
              </a:lnSpc>
              <a:defRPr sz="1400">
                <a:latin typeface="+mj-lt"/>
                <a:ea typeface="+mj-ea"/>
                <a:cs typeface="+mj-cs"/>
                <a:sym typeface="Calibri"/>
              </a:defRPr>
            </a:pPr>
          </a:p>
          <a:p>
            <a:pPr algn="ctr" defTabSz="731519">
              <a:lnSpc>
                <a:spcPts val="3100"/>
              </a:lnSpc>
              <a:defRPr sz="1400">
                <a:latin typeface="+mj-lt"/>
                <a:ea typeface="+mj-ea"/>
                <a:cs typeface="+mj-cs"/>
                <a:sym typeface="Calibri"/>
              </a:defRPr>
            </a:pPr>
          </a:p>
          <a:p>
            <a:pPr algn="ctr" defTabSz="731519">
              <a:lnSpc>
                <a:spcPts val="33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Para unir o melhor dos dois mundos, o artigo propõe um controle híbrido PI + MPC:</a:t>
            </a:r>
          </a:p>
          <a:p>
            <a:pPr algn="ctr" defTabSz="731519">
              <a:lnSpc>
                <a:spcPts val="33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MPC faz a predição e a otimização em tempo real.</a:t>
            </a:r>
          </a:p>
          <a:p>
            <a:pPr algn="ctr" defTabSz="731519">
              <a:lnSpc>
                <a:spcPts val="33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PI atua corrigindo erros residuais e contribuindo para a robustez do sistema.</a:t>
            </a:r>
          </a:p>
          <a:p>
            <a:pPr algn="ctr" defTabSz="731519">
              <a:lnSpc>
                <a:spcPts val="33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Essa abordagem híbrida melhorou o desempenho geral, especialmente frente a variações de carga e ruído</a:t>
            </a:r>
            <a:r>
              <a:rPr sz="1800"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137" name="TextBox 3"/>
          <p:cNvSpPr txBox="1"/>
          <p:nvPr/>
        </p:nvSpPr>
        <p:spPr>
          <a:xfrm>
            <a:off x="3352800" y="518159"/>
            <a:ext cx="7644528" cy="54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731519">
              <a:lnSpc>
                <a:spcPts val="4000"/>
              </a:lnSpc>
              <a:defRPr b="1" sz="3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pPr>
            <a:r>
              <a:t>🔄 </a:t>
            </a:r>
            <a:r>
              <a:rPr>
                <a:latin typeface="Times New Roman"/>
                <a:ea typeface="Times New Roman"/>
                <a:cs typeface="Times New Roman"/>
                <a:sym typeface="Times New Roman"/>
              </a:rPr>
              <a:t>Controle Híbrido: PI + MPC</a:t>
            </a:r>
          </a:p>
        </p:txBody>
      </p:sp>
      <p:sp>
        <p:nvSpPr>
          <p:cNvPr id="138" name="TextBox 4"/>
          <p:cNvSpPr txBox="1"/>
          <p:nvPr/>
        </p:nvSpPr>
        <p:spPr>
          <a:xfrm>
            <a:off x="-1" y="5373685"/>
            <a:ext cx="14630402" cy="1198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 defTabSz="731519">
              <a:lnSpc>
                <a:spcPts val="32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Relaciona-se ao tema de interpretação e escolha de modelos de controle, como abordado nas análises de regressão.</a:t>
            </a:r>
          </a:p>
          <a:p>
            <a:pPr algn="ctr" defTabSz="731519">
              <a:lnSpc>
                <a:spcPts val="3200"/>
              </a:lnSpc>
              <a:defRPr b="1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Assim como em regressões múltiplas (onde diferentes variáveis explicativas contribuem para o modelo final), aqui os dois controladores (PI e MPC) contribuem juntos para o desempenho do sistema.</a:t>
            </a:r>
          </a:p>
        </p:txBody>
      </p:sp>
      <p:sp>
        <p:nvSpPr>
          <p:cNvPr id="139" name="TextBox 5"/>
          <p:cNvSpPr txBox="1"/>
          <p:nvPr/>
        </p:nvSpPr>
        <p:spPr>
          <a:xfrm>
            <a:off x="3718559" y="4114800"/>
            <a:ext cx="6583682" cy="54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 defTabSz="731519">
              <a:lnSpc>
                <a:spcPts val="4000"/>
              </a:lnSpc>
              <a:defRPr b="1" sz="3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✅ Conexão com a Disciplina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2"/>
          <p:cNvSpPr txBox="1"/>
          <p:nvPr/>
        </p:nvSpPr>
        <p:spPr>
          <a:xfrm>
            <a:off x="960119" y="457201"/>
            <a:ext cx="8438388" cy="100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Definição das siglas e termos chave</a:t>
            </a:r>
          </a:p>
        </p:txBody>
      </p:sp>
      <p:sp>
        <p:nvSpPr>
          <p:cNvPr id="98" name="TextBox 3"/>
          <p:cNvSpPr txBox="1"/>
          <p:nvPr/>
        </p:nvSpPr>
        <p:spPr>
          <a:xfrm>
            <a:off x="960118" y="1645921"/>
            <a:ext cx="4845355" cy="32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MPC – Model Predictive Control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TAB – Triple Active Bridge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DAB – Dual Active Bridge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2"/>
          <p:cNvSpPr txBox="1"/>
          <p:nvPr/>
        </p:nvSpPr>
        <p:spPr>
          <a:xfrm>
            <a:off x="960117" y="457201"/>
            <a:ext cx="11480410" cy="100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que é Controle por Modelo Preditivo (MPC)?</a:t>
            </a:r>
          </a:p>
        </p:txBody>
      </p:sp>
      <p:sp>
        <p:nvSpPr>
          <p:cNvPr id="101" name="TextBox 3"/>
          <p:cNvSpPr txBox="1"/>
          <p:nvPr/>
        </p:nvSpPr>
        <p:spPr>
          <a:xfrm>
            <a:off x="960118" y="1645921"/>
            <a:ext cx="6127460" cy="32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Técnica baseada em modelo matemático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Prediz comportamento futuro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Ajusta controle para otimizar desempenho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2"/>
          <p:cNvSpPr txBox="1"/>
          <p:nvPr/>
        </p:nvSpPr>
        <p:spPr>
          <a:xfrm>
            <a:off x="960117" y="457201"/>
            <a:ext cx="6457759" cy="100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lógica preditiva do MPC</a:t>
            </a:r>
          </a:p>
        </p:txBody>
      </p:sp>
      <p:sp>
        <p:nvSpPr>
          <p:cNvPr id="104" name="TextBox 3"/>
          <p:cNvSpPr txBox="1"/>
          <p:nvPr/>
        </p:nvSpPr>
        <p:spPr>
          <a:xfrm>
            <a:off x="960119" y="1645921"/>
            <a:ext cx="7054832" cy="2806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Predição: cálculo de variáveis futuras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Validação: comparação com comportamento real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Atualização contínua do modelo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2"/>
          <p:cNvSpPr txBox="1"/>
          <p:nvPr/>
        </p:nvSpPr>
        <p:spPr>
          <a:xfrm>
            <a:off x="960118" y="457201"/>
            <a:ext cx="11279045" cy="100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Como funciona na prática (exemplo com DAB)</a:t>
            </a:r>
          </a:p>
        </p:txBody>
      </p:sp>
      <p:sp>
        <p:nvSpPr>
          <p:cNvPr id="107" name="TextBox 3"/>
          <p:cNvSpPr txBox="1"/>
          <p:nvPr/>
        </p:nvSpPr>
        <p:spPr>
          <a:xfrm>
            <a:off x="960118" y="1645921"/>
            <a:ext cx="4972106" cy="2806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Predição de três ângulos futuros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Cálculo de correntes e tensões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Escolha com base na função custo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2"/>
          <p:cNvSpPr txBox="1"/>
          <p:nvPr/>
        </p:nvSpPr>
        <p:spPr>
          <a:xfrm>
            <a:off x="960117" y="457201"/>
            <a:ext cx="5848209" cy="100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 papel da função custo</a:t>
            </a:r>
          </a:p>
        </p:txBody>
      </p:sp>
      <p:sp>
        <p:nvSpPr>
          <p:cNvPr id="110" name="TextBox 3"/>
          <p:cNvSpPr txBox="1"/>
          <p:nvPr/>
        </p:nvSpPr>
        <p:spPr>
          <a:xfrm>
            <a:off x="960119" y="1645921"/>
            <a:ext cx="4833200" cy="32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Avalia a qualidade de cada ação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Minimiza erros ou perdas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Orienta a escolha da melhor 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2"/>
          <p:cNvSpPr txBox="1"/>
          <p:nvPr/>
        </p:nvSpPr>
        <p:spPr>
          <a:xfrm>
            <a:off x="960118" y="457201"/>
            <a:ext cx="4976993" cy="100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Otimização no MPC</a:t>
            </a:r>
          </a:p>
        </p:txBody>
      </p:sp>
      <p:sp>
        <p:nvSpPr>
          <p:cNvPr id="113" name="TextBox 3"/>
          <p:cNvSpPr txBox="1"/>
          <p:nvPr/>
        </p:nvSpPr>
        <p:spPr>
          <a:xfrm>
            <a:off x="960119" y="1645921"/>
            <a:ext cx="4685612" cy="32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Escolha da melhor ação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Considera objetivos e restrições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Desafio: cálculos em tempo real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2"/>
          <p:cNvSpPr txBox="1"/>
          <p:nvPr/>
        </p:nvSpPr>
        <p:spPr>
          <a:xfrm>
            <a:off x="960118" y="457201"/>
            <a:ext cx="7088318" cy="100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Benefícios e desafios do MPC</a:t>
            </a:r>
          </a:p>
        </p:txBody>
      </p:sp>
      <p:sp>
        <p:nvSpPr>
          <p:cNvPr id="116" name="TextBox 3"/>
          <p:cNvSpPr txBox="1"/>
          <p:nvPr/>
        </p:nvSpPr>
        <p:spPr>
          <a:xfrm>
            <a:off x="960119" y="1645920"/>
            <a:ext cx="4155858" cy="546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i="1" sz="2800" u="sng">
                <a:solidFill>
                  <a:srgbClr val="53535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Benefícios</a:t>
            </a:r>
            <a:r>
              <a:rPr>
                <a:solidFill>
                  <a:srgbClr val="A7A7A7"/>
                </a:solidFill>
              </a:rPr>
              <a:t>: </a:t>
            </a:r>
            <a:endParaRPr>
              <a:solidFill>
                <a:srgbClr val="A7A7A7"/>
              </a:solidFill>
            </a:endParaR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0734" indent="-280734">
              <a:buSzPct val="100000"/>
              <a:buFont typeface="Times New Roman"/>
              <a:buChar char="➢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Lida com restrições</a:t>
            </a:r>
          </a:p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80734" indent="-280734">
              <a:buSzPct val="100000"/>
              <a:buFont typeface="Times New Roman"/>
              <a:buChar char="➢"/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otimiza desempenho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b="1" i="1" sz="2800" u="sng">
                <a:solidFill>
                  <a:srgbClr val="A7A7A7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Desafios: 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➣ Exige modelo preciso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➣ Alto custo computacional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2"/>
          <p:cNvSpPr txBox="1"/>
          <p:nvPr/>
        </p:nvSpPr>
        <p:spPr>
          <a:xfrm>
            <a:off x="960119" y="457201"/>
            <a:ext cx="4993637" cy="1007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b="1" sz="4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Considerações finais</a:t>
            </a:r>
          </a:p>
        </p:txBody>
      </p:sp>
      <p:sp>
        <p:nvSpPr>
          <p:cNvPr id="119" name="TextBox 3"/>
          <p:cNvSpPr txBox="1"/>
          <p:nvPr/>
        </p:nvSpPr>
        <p:spPr>
          <a:xfrm>
            <a:off x="960118" y="1645921"/>
            <a:ext cx="8325130" cy="321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MPC é poderoso e flexível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Essencial em sistemas complexos como conversores TAB</a:t>
            </a: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Combina predição, validação e otimização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