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8288000" cy="10287000"/>
  <p:notesSz cx="6858000" cy="9144000"/>
  <p:embeddedFontLst>
    <p:embeddedFont>
      <p:font typeface="Open Sans Bold" panose="020B0604020202020204" charset="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A2A3A-D6D3-4597-88BC-B56462DD0384}" type="datetimeFigureOut">
              <a:rPr lang="pt-BR" smtClean="0"/>
              <a:t>31/05/2025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D43DE-24C4-46C1-BC59-618A36DF8F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D43DE-24C4-46C1-BC59-618A36DF8F8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44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362200" y="960229"/>
            <a:ext cx="12357797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📌 </a:t>
            </a:r>
            <a:r>
              <a:rPr lang="en-US" sz="44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Função</a:t>
            </a:r>
            <a:r>
              <a:rPr lang="en-US" sz="44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do Controle PI VS MPC no </a:t>
            </a:r>
            <a:r>
              <a:rPr lang="en-US" sz="44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artigo</a:t>
            </a:r>
            <a:endParaRPr lang="en-US" sz="44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2829413"/>
            <a:ext cx="16699010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✅</a:t>
            </a:r>
            <a:r>
              <a:rPr lang="en-US" sz="36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Controle PI – </a:t>
            </a:r>
            <a:r>
              <a:rPr lang="en-US" sz="44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tradicional</a:t>
            </a:r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, </a:t>
            </a:r>
            <a:r>
              <a:rPr lang="en-US" sz="44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baseado</a:t>
            </a:r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no </a:t>
            </a:r>
            <a:r>
              <a:rPr lang="en-US" sz="44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erro</a:t>
            </a:r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44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atual</a:t>
            </a:r>
            <a:endParaRPr lang="en-US" sz="4400" b="1" dirty="0">
              <a:solidFill>
                <a:srgbClr val="FFFFFF"/>
              </a:solidFill>
              <a:latin typeface="Times New Roman" panose="02020603050405020304" pitchFamily="18" charset="0"/>
              <a:ea typeface="Open Sans Bold"/>
              <a:cs typeface="Times New Roman" panose="02020603050405020304" pitchFamily="18" charset="0"/>
              <a:sym typeface="Open Sans Bold"/>
            </a:endParaRP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            ✅ Controle MPC – </a:t>
            </a:r>
            <a:r>
              <a:rPr lang="en-US" sz="44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moderno</a:t>
            </a:r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, </a:t>
            </a:r>
            <a:r>
              <a:rPr lang="en-US" sz="44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baseado</a:t>
            </a:r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44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em</a:t>
            </a:r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44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predição</a:t>
            </a:r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44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futura</a:t>
            </a:r>
            <a:endParaRPr lang="en-US" sz="4400" b="1" dirty="0">
              <a:solidFill>
                <a:srgbClr val="FFFFFF"/>
              </a:solidFill>
              <a:latin typeface="Times New Roman" panose="02020603050405020304" pitchFamily="18" charset="0"/>
              <a:ea typeface="Open Sans Bold"/>
              <a:cs typeface="Times New Roman" panose="02020603050405020304" pitchFamily="18" charset="0"/>
              <a:sym typeface="Open Sans Bold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7903FF-94DD-9866-4DC1-2708CF662EEF}"/>
              </a:ext>
            </a:extLst>
          </p:cNvPr>
          <p:cNvSpPr txBox="1"/>
          <p:nvPr/>
        </p:nvSpPr>
        <p:spPr>
          <a:xfrm>
            <a:off x="762000" y="4838700"/>
            <a:ext cx="17240250" cy="1114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O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artigo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apresenta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o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controle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PI (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Proporcional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-Integral)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como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uma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técnica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clássica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aplicada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ao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conversor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TAB.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(é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uma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topologia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que se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adéqua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à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sistemas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que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possuem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mais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de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uma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fonte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de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energia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6CAA23-BC0B-1C32-AD19-63848F4AA500}"/>
              </a:ext>
            </a:extLst>
          </p:cNvPr>
          <p:cNvSpPr txBox="1"/>
          <p:nvPr/>
        </p:nvSpPr>
        <p:spPr>
          <a:xfrm>
            <a:off x="762000" y="6503246"/>
            <a:ext cx="172402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 Ele é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responsável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por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ajustar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automaticamente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a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tensão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de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saída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com base no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erro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entre o valor de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referência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		                                                             e o valor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medido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D236397-CA1D-604E-1F02-819F263B12F5}"/>
              </a:ext>
            </a:extLst>
          </p:cNvPr>
          <p:cNvSpPr txBox="1"/>
          <p:nvPr/>
        </p:nvSpPr>
        <p:spPr>
          <a:xfrm>
            <a:off x="762000" y="7879002"/>
            <a:ext cx="16764000" cy="1114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O Controle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Preditivo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por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Modelo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(MPC) 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prevê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os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comportamentos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futuros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do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sistema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e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otimiza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os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sinais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de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controle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com base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em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uma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função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custo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640605"/>
            <a:ext cx="9206165" cy="7740408"/>
          </a:xfrm>
          <a:custGeom>
            <a:avLst/>
            <a:gdLst/>
            <a:ahLst/>
            <a:cxnLst/>
            <a:rect l="l" t="t" r="r" b="b"/>
            <a:pathLst>
              <a:path w="9206165" h="7740408">
                <a:moveTo>
                  <a:pt x="0" y="0"/>
                </a:moveTo>
                <a:lnTo>
                  <a:pt x="9206165" y="0"/>
                </a:lnTo>
                <a:lnTo>
                  <a:pt x="9206165" y="7740408"/>
                </a:lnTo>
                <a:lnTo>
                  <a:pt x="0" y="77404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098" r="-1309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1058736" y="1745457"/>
            <a:ext cx="5881789" cy="1518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Linha laranja tracejada: Representa o desempenho do Controle PI puro.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endParaRPr lang="en-US" sz="1800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Linha azul contínua: Representa o desempenho do Controle Híbrido PI + MPC.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692236" y="3971608"/>
            <a:ext cx="6614788" cy="1271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Saída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de um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sistema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(ex: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tensão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)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evolui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ao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longo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do tempo sob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diferentes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estratégias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de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controle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(PI vs. PI + MPC).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374985" y="5788184"/>
            <a:ext cx="7249290" cy="840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A curva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azul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(PI + MPC) é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mais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estável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e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próxima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da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referência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→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erro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menor</a:t>
            </a:r>
            <a:r>
              <a:rPr lang="en-US" sz="24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374985" y="7308374"/>
            <a:ext cx="7252338" cy="215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Nesse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contexto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, um "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erro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quadrado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"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pode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sim ser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medido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— o Erro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Quadrático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Médio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(MSE) entre a curva real e a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referência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ideal (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reta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no valor-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alvo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) seria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uma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forma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quantitativa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de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comparar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os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controladores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31557" y="398780"/>
            <a:ext cx="12851755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🔎  </a:t>
            </a:r>
            <a:r>
              <a:rPr lang="en-US" sz="3699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Figura</a:t>
            </a:r>
            <a:r>
              <a:rPr lang="en-US" sz="3699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1  – Controle PI vs. Controle </a:t>
            </a:r>
            <a:r>
              <a:rPr lang="en-US" sz="3699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Híbrido</a:t>
            </a:r>
            <a:r>
              <a:rPr lang="en-US" sz="3699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PI + MPC</a:t>
            </a:r>
          </a:p>
        </p:txBody>
      </p:sp>
      <p:sp>
        <p:nvSpPr>
          <p:cNvPr id="8" name="TextBox 8"/>
          <p:cNvSpPr txBox="1"/>
          <p:nvPr/>
        </p:nvSpPr>
        <p:spPr>
          <a:xfrm rot="-5400000">
            <a:off x="-891113" y="5023168"/>
            <a:ext cx="2684562" cy="240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📐 Eixo Y – Saída de Tensão (V)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48043" y="9352438"/>
            <a:ext cx="3339108" cy="240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⏱️ Eixo X – Tempo (em milissegundos)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-66675"/>
            <a:ext cx="18288000" cy="4266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endParaRPr dirty="0"/>
          </a:p>
          <a:p>
            <a:pPr algn="ctr">
              <a:lnSpc>
                <a:spcPts val="3920"/>
              </a:lnSpc>
              <a:spcBef>
                <a:spcPct val="0"/>
              </a:spcBef>
            </a:pPr>
            <a:endParaRPr dirty="0"/>
          </a:p>
          <a:p>
            <a:pPr algn="ctr">
              <a:lnSpc>
                <a:spcPts val="3920"/>
              </a:lnSpc>
              <a:spcBef>
                <a:spcPct val="0"/>
              </a:spcBef>
            </a:pPr>
            <a:endParaRPr dirty="0"/>
          </a:p>
          <a:p>
            <a:pPr algn="ctr">
              <a:lnSpc>
                <a:spcPts val="3920"/>
              </a:lnSpc>
              <a:spcBef>
                <a:spcPct val="0"/>
              </a:spcBef>
            </a:pPr>
            <a:endParaRPr dirty="0"/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Para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unir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o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melhor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dos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dois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mundos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, o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artigo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propõe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um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controle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híbrido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PI + MPC: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O MPC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faz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a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predição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e a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otimização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em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tempo real.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O PI atua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corrigindo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erros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residuais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e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contribuindo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para a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robustez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do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sistema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.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Essa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abordagem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híbrida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melhorou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o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desempenho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geral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,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especialmente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frente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a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variações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de carga e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ruído</a:t>
            </a:r>
            <a:r>
              <a:rPr lang="en-US" sz="24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191000" y="647700"/>
            <a:ext cx="9555659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🔄 Controle </a:t>
            </a:r>
            <a:r>
              <a:rPr lang="en-US" sz="44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Híbrido</a:t>
            </a:r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: PI + MPC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6717106"/>
            <a:ext cx="18288000" cy="1530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Relaciona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-se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ao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tema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de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interpretação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e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escolha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de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modelos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de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controle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,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como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abordado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nas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análises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de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regressão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.</a:t>
            </a:r>
          </a:p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Assim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como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em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regressões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múltiplas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(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onde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diferentes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variáveis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explicativas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contribuem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para o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modelo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final),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aqui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os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dois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controladores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(PI e MPC)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contribuem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juntos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para o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desempenho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do </a:t>
            </a:r>
            <a:r>
              <a:rPr lang="en-US" sz="28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sistema</a:t>
            </a: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648200" y="5143500"/>
            <a:ext cx="8229600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✅ </a:t>
            </a:r>
            <a:r>
              <a:rPr lang="en-US" sz="44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Conexão</a:t>
            </a:r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 com a </a:t>
            </a:r>
            <a:r>
              <a:rPr lang="en-US" sz="4400" b="1" dirty="0" err="1">
                <a:solidFill>
                  <a:srgbClr val="FFFFFF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Disciplina</a:t>
            </a:r>
            <a:endParaRPr lang="en-US" sz="4400" b="1" dirty="0">
              <a:solidFill>
                <a:srgbClr val="FFFFFF"/>
              </a:solidFill>
              <a:latin typeface="Times New Roman" panose="02020603050405020304" pitchFamily="18" charset="0"/>
              <a:ea typeface="Open Sans Bold"/>
              <a:cs typeface="Times New Roman" panose="02020603050405020304" pitchFamily="18" charset="0"/>
              <a:sym typeface="Open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394</Words>
  <Application>Microsoft Office PowerPoint</Application>
  <PresentationFormat>Personalizar</PresentationFormat>
  <Paragraphs>29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Times New Roman</vt:lpstr>
      <vt:lpstr>Arial</vt:lpstr>
      <vt:lpstr>Calibri</vt:lpstr>
      <vt:lpstr>Aptos</vt:lpstr>
      <vt:lpstr>Open Sans Bold</vt:lpstr>
      <vt:lpstr>Office Theme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PI e Comparação com MPC</dc:title>
  <cp:lastModifiedBy>Andson Andre da Silva Ribeiro</cp:lastModifiedBy>
  <cp:revision>3</cp:revision>
  <dcterms:created xsi:type="dcterms:W3CDTF">2006-08-16T00:00:00Z</dcterms:created>
  <dcterms:modified xsi:type="dcterms:W3CDTF">2025-06-01T00:36:34Z</dcterms:modified>
  <dc:identifier>DAGpDWosVuM</dc:identifier>
</cp:coreProperties>
</file>