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62" r:id="rId8"/>
    <p:sldId id="275" r:id="rId9"/>
    <p:sldId id="276" r:id="rId10"/>
    <p:sldId id="277" r:id="rId11"/>
    <p:sldId id="278" r:id="rId12"/>
    <p:sldId id="264" r:id="rId13"/>
    <p:sldId id="279" r:id="rId14"/>
    <p:sldId id="280" r:id="rId15"/>
    <p:sldId id="267" r:id="rId16"/>
    <p:sldId id="268" r:id="rId17"/>
    <p:sldId id="269" r:id="rId18"/>
    <p:sldId id="283" r:id="rId19"/>
    <p:sldId id="274" r:id="rId20"/>
    <p:sldId id="270" r:id="rId21"/>
    <p:sldId id="271" r:id="rId22"/>
    <p:sldId id="273" r:id="rId23"/>
    <p:sldId id="28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3D9BB-E741-47B3-839F-3C6CC15C7C5C}" v="49" dt="2024-11-11T17:57:3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0479B-5EA2-DD9E-971D-9D52A6B80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3A26A3-F0BA-82C1-B250-5E9CA95BE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079A9-6B3C-FDB4-81BF-787F21E3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26C30-4794-91CC-4BD3-63BA1108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98BB2-BE00-4E6C-7DA4-A94DEF0A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77771-569F-38C5-6D63-F88CF0C9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B71112-88FA-E62C-4B91-269A5B6B6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A21DC-C5FF-F237-DACC-EDFFE4AA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6F611-36C3-AD1C-ADC8-24D81BE6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4B5A45-4501-6D7B-7025-92C56E3E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7EB8C-A917-42C3-F5B4-42BC1A5C1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89D655-23AD-A1F5-EE67-3FEA581C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A6ADB-F0DC-B18D-9105-6A461ED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751B92-7F27-74A3-F5BC-0E446CE3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0F4E0-A699-EF82-57D4-F1A1A4A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EF377-30E1-1BC0-D986-0BDFCF90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67765-F20D-E77E-B117-DDBA9C6F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A175D-6FC6-706D-3698-36408E4B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BD189-24E9-E74D-7483-C557A489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F9E24-E920-A97F-A01B-D867300E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58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11E1-2823-DC6C-FBC8-F6E6E1DA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ADCD3-6BA6-7360-A5C8-0C91ED0F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B3ED4-9C61-3C3F-68CE-3707B90E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446AB-BEFA-5CB6-7870-9FE12055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94FC6-7904-0EE0-BE92-2BBBA358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58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D698-AB2F-61EC-5940-4FD178D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25FC5-34E2-5DE9-1D78-305E47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C893C-6EA9-12C4-0E96-60CB27ED7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EFDDB4-8A8C-911D-FDC8-2FDE3E67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363B8-DBF0-F74A-5D52-80B90E9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274F5B-230A-4D18-2938-1CE1BB8F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6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DA94-9CEF-828E-6478-75D7F8B5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E55E8-A42A-A2D3-F645-F146C403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C7BAB4-E531-6072-072D-914D9202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AB5105-34E2-9CC2-EDD8-DA5BE195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3B7E66-E3F3-2ADF-1173-98F8C131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B2EB48-5ABA-815F-0077-D7410DBA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175E34-B0B3-8848-7622-BDDA23F0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9B23D9-5847-4577-6B8B-7BAF0F7A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6ACB-D930-6F92-014C-939512DC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38AE7F-984D-31EC-29D8-6B4314A3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7C97E-D21B-C6B0-91DA-1237F7D2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9E5F5A-3BCA-05C2-5FF6-D9B73450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2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7EDC11-F0BE-E6DC-CCED-EC06D1CD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7E278B-11F6-2B6E-26C1-49535280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CCE523-69DA-AA3A-3FBC-C986060F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61D28-3871-37BD-6EEA-19E20CE7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A99E7-6C26-1A89-3FAF-5D5D0C76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CFA5F7-C743-F28D-8E05-9E6C37E3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632D4C-C0BA-9BCB-0C1F-86664326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5CB86-280A-7A71-594A-E5A44A9E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25BA94-BD7F-9B75-1139-72C64AE3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78B9-B488-B96A-6CFB-F1052514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D0AFDC-DA0D-02A0-CBD8-88B51C4E5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ABA56C-A4F4-0707-5969-ED7F1EC9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F13F2E-C531-7271-48F3-960A2E33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620431-2A00-09F4-1C13-80D2A663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E6B04D-BC52-1AFA-EB8E-94BF18EF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88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DE4081-DA16-5FEA-50E9-EF40736C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2D7704-2183-11A9-1514-51B169AC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105CF-2AD4-771C-CCA2-8C5173889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326F7-98E9-44A3-AD82-803FDDFF0B5A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E7CD6-9CC4-CBEC-5B24-D682F7F83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FCD87A-21BE-D16E-1484-E50D54BB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F60D7-D9D8-4DCB-B759-8AE29024A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6F42E0-28DF-4093-AFC5-CA01F54C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presentação de filmes">
            <a:hlinkClick r:id="" action="ppaction://media"/>
            <a:extLst>
              <a:ext uri="{FF2B5EF4-FFF2-40B4-BE49-F238E27FC236}">
                <a16:creationId xmlns:a16="http://schemas.microsoft.com/office/drawing/2014/main" id="{7A29BEA5-8AC0-D79E-A48C-BD952AB2E4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9" y="-22"/>
            <a:ext cx="12188951" cy="68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9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D907D-C674-BC05-9858-98848D211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FAE4F-1D0B-6788-483E-4BB837BA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Análise de teste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51478-0821-8BFC-C041-6BA3F4F0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Para examinar se as médias observadas de Total, Releases: e </a:t>
            </a:r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Gross: diferem significativamente dos valores de referência do setor, foram realizados testes t de uma amostra.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    Explicação das Variáveis</a:t>
            </a:r>
          </a:p>
          <a:p>
            <a:r>
              <a:rPr lang="pt-BR" dirty="0">
                <a:solidFill>
                  <a:schemeClr val="bg1"/>
                </a:solidFill>
              </a:rPr>
              <a:t>Total: Receita agregada gerada por uma marca ou estúdio.</a:t>
            </a:r>
          </a:p>
          <a:p>
            <a:r>
              <a:rPr lang="pt-BR" dirty="0">
                <a:solidFill>
                  <a:schemeClr val="bg1"/>
                </a:solidFill>
              </a:rPr>
              <a:t>Releases: Número de filmes lançados por uma marca ou estúdio.</a:t>
            </a:r>
          </a:p>
          <a:p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 Receita total gerada por um filme ao longo de seu ciclo de exibição.</a:t>
            </a:r>
          </a:p>
        </p:txBody>
      </p:sp>
    </p:spTree>
    <p:extLst>
      <p:ext uri="{BB962C8B-B14F-4D97-AF65-F5344CB8AC3E}">
        <p14:creationId xmlns:p14="http://schemas.microsoft.com/office/powerpoint/2010/main" val="42386558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5597E-6E66-79A6-2F8E-100A4118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F1068-00F0-BA45-ED5D-A65C19E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Tabela dos resultados dos testes 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9EE214-31B8-A3BE-3B80-842D562EB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18611"/>
            <a:ext cx="10515600" cy="2880352"/>
          </a:xfrm>
        </p:spPr>
      </p:pic>
    </p:spTree>
    <p:extLst>
      <p:ext uri="{BB962C8B-B14F-4D97-AF65-F5344CB8AC3E}">
        <p14:creationId xmlns:p14="http://schemas.microsoft.com/office/powerpoint/2010/main" val="1589559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C6B82-FD89-B8F8-3373-D796B087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6727E-E14A-BCC5-830F-A4281F95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Interpretação dos resultados dos testes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6A549A-55CB-F7B5-61A9-3B39DCFE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Todas as três variáveis não mostram uma diferença significativa em relação aos valores de referência, indicando que o desempenho médio observado está alinhado com as expectativas do setor. Isso sugere estabilidade nos padrões de receita e frequência de lançamentos dos estúdios de cinema. </a:t>
            </a:r>
          </a:p>
        </p:txBody>
      </p:sp>
    </p:spTree>
    <p:extLst>
      <p:ext uri="{BB962C8B-B14F-4D97-AF65-F5344CB8AC3E}">
        <p14:creationId xmlns:p14="http://schemas.microsoft.com/office/powerpoint/2010/main" val="636343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A9951-9AB3-5FFC-FF61-8A76B5DCD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A9062-1503-3E4E-26E5-4C40D106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Análise de correlação com mapa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E7B5E-0772-3645-D2CC-EC56CF53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Para explorar as relações entre `Receita Total`, `Lançamentos` e `Receita Acumulada`, foi gerada uma matriz de correlação e um mapa de calor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C0CE68-CA03-EAF5-4E9C-3FB55228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2709"/>
            <a:ext cx="10840453" cy="22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BBFE6-FA7B-4884-9DF7-664E7DCC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5967E-F0B6-6354-4D91-DA9DF40F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Interpretação dos coeficientes de 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39C95-6F40-BE75-0A31-760CB525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Total &amp; Releases: Uma correlação de 0.72 sugere uma relação positiva moderada, indicando que estúdios com mais lançamentos tendem a alcançar receitas totais mais altas.</a:t>
            </a:r>
          </a:p>
          <a:p>
            <a:r>
              <a:rPr lang="pt-BR" sz="2400" dirty="0">
                <a:solidFill>
                  <a:schemeClr val="bg1"/>
                </a:solidFill>
              </a:rPr>
              <a:t>Total &amp; </a:t>
            </a:r>
            <a:r>
              <a:rPr lang="pt-BR" sz="2400" dirty="0" err="1">
                <a:solidFill>
                  <a:schemeClr val="bg1"/>
                </a:solidFill>
              </a:rPr>
              <a:t>Lifetime</a:t>
            </a:r>
            <a:r>
              <a:rPr lang="pt-BR" sz="2400" dirty="0">
                <a:solidFill>
                  <a:schemeClr val="bg1"/>
                </a:solidFill>
              </a:rPr>
              <a:t> Gross*: Uma correlação forte de 0.80 implica que filmes com maior receita acumulada contribuem significativamente para a receita total.</a:t>
            </a:r>
          </a:p>
          <a:p>
            <a:r>
              <a:rPr lang="pt-BR" sz="2400" dirty="0">
                <a:solidFill>
                  <a:schemeClr val="bg1"/>
                </a:solidFill>
              </a:rPr>
              <a:t>Releases &amp; </a:t>
            </a:r>
            <a:r>
              <a:rPr lang="pt-BR" sz="2400" dirty="0" err="1">
                <a:solidFill>
                  <a:schemeClr val="bg1"/>
                </a:solidFill>
              </a:rPr>
              <a:t>Lifetime</a:t>
            </a:r>
            <a:r>
              <a:rPr lang="pt-BR" sz="2400" dirty="0">
                <a:solidFill>
                  <a:schemeClr val="bg1"/>
                </a:solidFill>
              </a:rPr>
              <a:t> Gross:: Uma correlação de 0.50 mostra uma relação moderada, sugerindo que estúdios com maior número de lançamentos tendem a ter filmes com maior receita acumulada, em média. </a:t>
            </a:r>
          </a:p>
          <a:p>
            <a:r>
              <a:rPr lang="pt-BR" sz="2400" dirty="0">
                <a:solidFill>
                  <a:schemeClr val="bg1"/>
                </a:solidFill>
              </a:rPr>
              <a:t>Essas descobertas revelam uma associação significativa entre as variáveis, destacando que a receita total de um estúdio é influenciada pelo número de filmes lançados e pela receita acumulada desses filmes ao longo do tempo. </a:t>
            </a:r>
          </a:p>
        </p:txBody>
      </p:sp>
    </p:spTree>
    <p:extLst>
      <p:ext uri="{BB962C8B-B14F-4D97-AF65-F5344CB8AC3E}">
        <p14:creationId xmlns:p14="http://schemas.microsoft.com/office/powerpoint/2010/main" val="198838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C003E-9478-121A-F8F6-00B33BD7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6521-C948-22C3-476E-FF04A41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Mapa de calor da 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58D9B-D38E-1DB8-572D-5ADE78994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mapa de calor confirma visualmente essas relações, com a intensidade da cor representando a força da correlação. Estúdios com um portfólio maior de lançamentos que também obtêm boa receita acumulada tendem a contribuir mais para a receita total.</a:t>
            </a:r>
          </a:p>
        </p:txBody>
      </p:sp>
    </p:spTree>
    <p:extLst>
      <p:ext uri="{BB962C8B-B14F-4D97-AF65-F5344CB8AC3E}">
        <p14:creationId xmlns:p14="http://schemas.microsoft.com/office/powerpoint/2010/main" val="1018593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F0696-8E02-AAF6-A948-3F50DA74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41BD-72F6-723F-6E7B-B6ADD59E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Visualização do mapa de calor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CAF921-C1F6-CBE0-9530-C8B7AB8F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8332" y="1706730"/>
            <a:ext cx="5883984" cy="4672576"/>
          </a:xfrm>
        </p:spPr>
      </p:pic>
    </p:spTree>
    <p:extLst>
      <p:ext uri="{BB962C8B-B14F-4D97-AF65-F5344CB8AC3E}">
        <p14:creationId xmlns:p14="http://schemas.microsoft.com/office/powerpoint/2010/main" val="390242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D228F-3C2F-5443-449B-6948A3B0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F1469-5DCF-79A4-2393-555BC32C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Interpretação das correlações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CB9F56-C2BD-1D74-C4D5-99695CE0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bg1"/>
                </a:solidFill>
              </a:rPr>
              <a:t>Sem Diferenças Significativas: Os testes estatísticos confirmam que as médias observadas para receita total, lançamentos e receita acumulada estão alinhadas com os valores de referência do setor, indicando um desempenho consistente entre as marcas</a:t>
            </a:r>
          </a:p>
          <a:p>
            <a:r>
              <a:rPr lang="pt-BR" dirty="0">
                <a:solidFill>
                  <a:schemeClr val="bg1"/>
                </a:solidFill>
              </a:rPr>
              <a:t>Relações Positivas entre Variáveis: A análise de correlação sugere que o aumento no número de lançamentos e o alcance de uma maior receita acumulada podem impactar positivamente a receita total de um estúdio.</a:t>
            </a:r>
          </a:p>
          <a:p>
            <a:r>
              <a:rPr lang="pt-BR" dirty="0">
                <a:solidFill>
                  <a:schemeClr val="bg1"/>
                </a:solidFill>
              </a:rPr>
              <a:t>Alta Variabilidade entre Estúdios: As estatísticas descritivas revelam uma diversidade significativa em receitas, lançamentos e receita acumulada, provavelmente refletindo diferentes estratégias de mercado e variação de sucesso entre as marcas.</a:t>
            </a:r>
          </a:p>
        </p:txBody>
      </p:sp>
    </p:spTree>
    <p:extLst>
      <p:ext uri="{BB962C8B-B14F-4D97-AF65-F5344CB8AC3E}">
        <p14:creationId xmlns:p14="http://schemas.microsoft.com/office/powerpoint/2010/main" val="1601754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75902-12FB-72FC-8979-E3D3BA36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BC01-26C1-677E-DE52-1E72E7B8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Conclusão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9F809-23E2-6937-67AC-FF824B7C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Os resultados dos testes t e da análise de correlação mostram que não há diferenças significativas entre as médias observadas das variáveis Total, Releases e </a:t>
            </a:r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 e seus valores de referência. A análise de correlação revela ainda uma relação positiva moderada a forte entre essas variáveis, indicando que estúdios com maior volume de lançamentos e filmes de alta receita acumulada contribuem significativamente para a receita total.</a:t>
            </a:r>
          </a:p>
        </p:txBody>
      </p:sp>
    </p:spTree>
    <p:extLst>
      <p:ext uri="{BB962C8B-B14F-4D97-AF65-F5344CB8AC3E}">
        <p14:creationId xmlns:p14="http://schemas.microsoft.com/office/powerpoint/2010/main" val="266438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AA5D94-FAE6-0B20-422E-C2F8FE97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48800" cy="3754437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Se quiser aprofundar e só acessar o link: </a:t>
            </a: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https://github.com/Mindful-AI-Assistants/MovieRevenueAnalysis</a:t>
            </a:r>
          </a:p>
        </p:txBody>
      </p:sp>
    </p:spTree>
    <p:extLst>
      <p:ext uri="{BB962C8B-B14F-4D97-AF65-F5344CB8AC3E}">
        <p14:creationId xmlns:p14="http://schemas.microsoft.com/office/powerpoint/2010/main" val="2371923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0028E-BDD8-6CC3-4D37-CE673964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aos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44B6CC-77DF-9C8E-98D9-AC71D501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Esta análise investiga o desempenho financeiro de marcas e estúdios de cinema, com foco em métricas-chave de receita: Total, Releases e </a:t>
            </a:r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Gross. Utilizando estatísticas descritivas, testes t, análise de correlação e representações gráficas, exploramos as relações entre essas variáveis e avaliamos o quão bem elas se alinham com as referências de desempenho esperadas.</a:t>
            </a:r>
          </a:p>
        </p:txBody>
      </p:sp>
    </p:spTree>
    <p:extLst>
      <p:ext uri="{BB962C8B-B14F-4D97-AF65-F5344CB8AC3E}">
        <p14:creationId xmlns:p14="http://schemas.microsoft.com/office/powerpoint/2010/main" val="117128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E999C-18EC-39D6-CC08-888AE82A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B4BB85-E637-2ED5-EB73-F83E1DE99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05111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0D506-562A-6391-EBF5-8B910DF8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Legendas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13457-DD4F-3713-B6FD-B422AA42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“Brand” : Nome da empresa.</a:t>
            </a:r>
          </a:p>
          <a:p>
            <a:r>
              <a:rPr lang="pt-BR" dirty="0">
                <a:solidFill>
                  <a:schemeClr val="bg1"/>
                </a:solidFill>
              </a:rPr>
              <a:t>“Total”: Lucro total que a empresa já teve com todos os seus filmes já lançados.</a:t>
            </a:r>
          </a:p>
          <a:p>
            <a:r>
              <a:rPr lang="pt-BR" dirty="0">
                <a:solidFill>
                  <a:schemeClr val="bg1"/>
                </a:solidFill>
              </a:rPr>
              <a:t>“Releases”: Quantidade de filmes já lançados pela produtora.</a:t>
            </a:r>
          </a:p>
          <a:p>
            <a:r>
              <a:rPr lang="pt-BR" dirty="0">
                <a:solidFill>
                  <a:schemeClr val="bg1"/>
                </a:solidFill>
              </a:rPr>
              <a:t>“#1 Release”: Filme que mais gerou lucro para a produtora.</a:t>
            </a:r>
          </a:p>
          <a:p>
            <a:r>
              <a:rPr lang="pt-BR" dirty="0">
                <a:solidFill>
                  <a:schemeClr val="bg1"/>
                </a:solidFill>
              </a:rPr>
              <a:t>“</a:t>
            </a:r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Gross”: Lucro que o filme de maior sucesso obteve.</a:t>
            </a:r>
          </a:p>
        </p:txBody>
      </p:sp>
    </p:spTree>
    <p:extLst>
      <p:ext uri="{BB962C8B-B14F-4D97-AF65-F5344CB8AC3E}">
        <p14:creationId xmlns:p14="http://schemas.microsoft.com/office/powerpoint/2010/main" val="3555734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1E25D-2D00-E2C7-FDF3-57B553E5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Análise descritiva dos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C7CD331-5EF1-67AF-C116-54579D7E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2272"/>
            <a:ext cx="10515600" cy="296722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C3B15D-8319-BE93-1DD5-4C71B72031F8}"/>
              </a:ext>
            </a:extLst>
          </p:cNvPr>
          <p:cNvSpPr txBox="1"/>
          <p:nvPr/>
        </p:nvSpPr>
        <p:spPr>
          <a:xfrm>
            <a:off x="838201" y="1493698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Estatísticas Descritivas</a:t>
            </a:r>
            <a:endParaRPr lang="pt-BR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188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9FFD1-54E5-D58B-003F-8D3205B9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CC39-92D8-3398-67D5-49D54A43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Insights estatísticos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833886-50F9-6AE9-EF42-47979149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                    Média e Mediana</a:t>
            </a:r>
          </a:p>
          <a:p>
            <a:r>
              <a:rPr lang="pt-BR" dirty="0">
                <a:solidFill>
                  <a:schemeClr val="bg1"/>
                </a:solidFill>
              </a:rPr>
              <a:t>Total: Uma média de $1.65 bilhões, indicando que marcas ou estúdios geram esse valor, em média.</a:t>
            </a:r>
          </a:p>
          <a:p>
            <a:r>
              <a:rPr lang="pt-BR" dirty="0">
                <a:solidFill>
                  <a:schemeClr val="bg1"/>
                </a:solidFill>
              </a:rPr>
              <a:t>Releases A média é de 20.5 lançamentos, refletindo aproximadamente 21 filmes por estúdio.</a:t>
            </a:r>
          </a:p>
          <a:p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Gross: Uma média de receita acumulada de $235 milhões por filme</a:t>
            </a:r>
          </a:p>
        </p:txBody>
      </p:sp>
    </p:spTree>
    <p:extLst>
      <p:ext uri="{BB962C8B-B14F-4D97-AF65-F5344CB8AC3E}">
        <p14:creationId xmlns:p14="http://schemas.microsoft.com/office/powerpoint/2010/main" val="3412309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6080-FE53-DBFA-C1CD-9E6D19E8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753F-B484-E424-D5D1-F3AC9232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Insights estatísticos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325546-9B45-1934-FF6F-C690D2A4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                               Moda </a:t>
            </a:r>
          </a:p>
          <a:p>
            <a:r>
              <a:rPr lang="pt-BR" dirty="0">
                <a:solidFill>
                  <a:schemeClr val="bg1"/>
                </a:solidFill>
              </a:rPr>
              <a:t>Total: A moda de $1.5 bilhões sugere que esse valor é o mais frequentemente observado.</a:t>
            </a:r>
          </a:p>
          <a:p>
            <a:r>
              <a:rPr lang="pt-BR" dirty="0">
                <a:solidFill>
                  <a:schemeClr val="bg1"/>
                </a:solidFill>
              </a:rPr>
              <a:t>Releases: Uma moda de 15 indica que muitas marcas normalmente lançam cerca de 15 filmes.</a:t>
            </a:r>
          </a:p>
          <a:p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Gross: A moda de $300 milhões aponta para um valor comum de receita acumulada entre os filmes.</a:t>
            </a:r>
          </a:p>
        </p:txBody>
      </p:sp>
    </p:spTree>
    <p:extLst>
      <p:ext uri="{BB962C8B-B14F-4D97-AF65-F5344CB8AC3E}">
        <p14:creationId xmlns:p14="http://schemas.microsoft.com/office/powerpoint/2010/main" val="409189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2078E-DE7E-13F3-4261-8A6ABBFA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F23C7-C727-D270-2EBF-2FF20288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Insights estatísticos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C2897-4665-F551-B346-79F9DCDF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             Valores Máximos e Mínimos </a:t>
            </a:r>
          </a:p>
          <a:p>
            <a:r>
              <a:rPr lang="pt-BR" dirty="0">
                <a:solidFill>
                  <a:schemeClr val="bg1"/>
                </a:solidFill>
              </a:rPr>
              <a:t>Total O maior valor observado é $3.4 bilhões, representando marcas de melhor desempenho.</a:t>
            </a:r>
          </a:p>
          <a:p>
            <a:r>
              <a:rPr lang="pt-BR" dirty="0">
                <a:solidFill>
                  <a:schemeClr val="bg1"/>
                </a:solidFill>
              </a:rPr>
              <a:t>Releases: Um máximo de 50 lançamentos por uma única marca.</a:t>
            </a:r>
          </a:p>
          <a:p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Gross: Um máximo de $500 milhões indica a maior receita acumulada alcançada por um único filme.</a:t>
            </a:r>
          </a:p>
        </p:txBody>
      </p:sp>
    </p:spTree>
    <p:extLst>
      <p:ext uri="{BB962C8B-B14F-4D97-AF65-F5344CB8AC3E}">
        <p14:creationId xmlns:p14="http://schemas.microsoft.com/office/powerpoint/2010/main" val="1956709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6F727-60F1-0BDF-133D-0550606E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4DDA2-320D-5793-ACC5-3DDAEF9D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Insights estatísticos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EDC1A6-7886-A83E-CEC8-9EC0A464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                                                    Intervalo</a:t>
            </a:r>
          </a:p>
          <a:p>
            <a:r>
              <a:rPr lang="pt-BR" dirty="0">
                <a:solidFill>
                  <a:schemeClr val="bg1"/>
                </a:solidFill>
              </a:rPr>
              <a:t> TOTAL: Um intervalo de $3 bilhões mostra a grande variação de receita entre as marcas. </a:t>
            </a:r>
          </a:p>
          <a:p>
            <a:r>
              <a:rPr lang="pt-BR" dirty="0">
                <a:solidFill>
                  <a:schemeClr val="bg1"/>
                </a:solidFill>
              </a:rPr>
              <a:t>Releases Um intervalo de 45 aponta para uma grande variação na frequência de lançamentos de filmes.</a:t>
            </a:r>
          </a:p>
          <a:p>
            <a:r>
              <a:rPr lang="pt-BR" dirty="0" err="1">
                <a:solidFill>
                  <a:schemeClr val="bg1"/>
                </a:solidFill>
              </a:rPr>
              <a:t>Lifetime</a:t>
            </a:r>
            <a:r>
              <a:rPr lang="pt-BR" dirty="0">
                <a:solidFill>
                  <a:schemeClr val="bg1"/>
                </a:solidFill>
              </a:rPr>
              <a:t> Gross: Um intervalo de $400 milhões mostra uma diversidade de desempenho na receita acumulada por filme.</a:t>
            </a:r>
          </a:p>
        </p:txBody>
      </p:sp>
    </p:spTree>
    <p:extLst>
      <p:ext uri="{BB962C8B-B14F-4D97-AF65-F5344CB8AC3E}">
        <p14:creationId xmlns:p14="http://schemas.microsoft.com/office/powerpoint/2010/main" val="3870027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84A8F-46E6-F5C3-527F-A4640B46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F1DD6-9329-372A-F962-423B7512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Interpretação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B45EF-4628-73ED-BBA6-61C5A9C7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Essas métricas fornecem uma compreensão básica da variabilidade e das tendências centrais no desempenho financeiro de marcas e estúdios de cinema. Elas servem como base para os testes estatísticos e a análise de correlação subsequentes. </a:t>
            </a:r>
          </a:p>
          <a:p>
            <a:r>
              <a:rPr lang="pt-BR" dirty="0">
                <a:solidFill>
                  <a:schemeClr val="bg1"/>
                </a:solidFill>
              </a:rPr>
              <a:t>E também ilustram a alta variabilidade nas receitas e lançamentos de filmes entre as marcas e estúdios, sugerindo diferentes estratégias e performances de mercado.</a:t>
            </a:r>
          </a:p>
        </p:txBody>
      </p:sp>
    </p:spTree>
    <p:extLst>
      <p:ext uri="{BB962C8B-B14F-4D97-AF65-F5344CB8AC3E}">
        <p14:creationId xmlns:p14="http://schemas.microsoft.com/office/powerpoint/2010/main" val="3306387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041e58-8f51-42de-96a1-3b01229aa69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1C1BD398BC64C8F816E3B9C847F17" ma:contentTypeVersion="8" ma:contentTypeDescription="Crie um novo documento." ma:contentTypeScope="" ma:versionID="8adea0382ad63b94d0195331e2fdb4e2">
  <xsd:schema xmlns:xsd="http://www.w3.org/2001/XMLSchema" xmlns:xs="http://www.w3.org/2001/XMLSchema" xmlns:p="http://schemas.microsoft.com/office/2006/metadata/properties" xmlns:ns3="de041e58-8f51-42de-96a1-3b01229aa691" xmlns:ns4="891fdc90-1c72-498b-b5e7-4be924515385" targetNamespace="http://schemas.microsoft.com/office/2006/metadata/properties" ma:root="true" ma:fieldsID="34af109f348c13db7df19095b800a316" ns3:_="" ns4:_="">
    <xsd:import namespace="de041e58-8f51-42de-96a1-3b01229aa691"/>
    <xsd:import namespace="891fdc90-1c72-498b-b5e7-4be924515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41e58-8f51-42de-96a1-3b01229aa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dc90-1c72-498b-b5e7-4be924515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5CCB02-B8CB-408C-BA48-3035605E6C8B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891fdc90-1c72-498b-b5e7-4be924515385"/>
    <ds:schemaRef ds:uri="de041e58-8f51-42de-96a1-3b01229aa6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A0FD24-A602-4925-B981-E929C1FE58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4E5836-7527-4B43-A568-8F8D335B00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41e58-8f51-42de-96a1-3b01229aa691"/>
    <ds:schemaRef ds:uri="891fdc90-1c72-498b-b5e7-4be924515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990</Words>
  <Application>Microsoft Office PowerPoint</Application>
  <PresentationFormat>Widescreen</PresentationFormat>
  <Paragraphs>60</Paragraphs>
  <Slides>20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Apresentação do PowerPoint</vt:lpstr>
      <vt:lpstr>Introdução aos dados</vt:lpstr>
      <vt:lpstr>Legendas da tabela</vt:lpstr>
      <vt:lpstr>Análise descritiva dos dados</vt:lpstr>
      <vt:lpstr>Insights estatísticos </vt:lpstr>
      <vt:lpstr>Insights estatísticos </vt:lpstr>
      <vt:lpstr>Insights estatísticos </vt:lpstr>
      <vt:lpstr>Insights estatísticos </vt:lpstr>
      <vt:lpstr>Interpretação dos resultados</vt:lpstr>
      <vt:lpstr>Análise de teste t</vt:lpstr>
      <vt:lpstr>Tabela dos resultados dos testes t</vt:lpstr>
      <vt:lpstr>Interpretação dos resultados dos testes t</vt:lpstr>
      <vt:lpstr>Análise de correlação com mapa de calor</vt:lpstr>
      <vt:lpstr>Interpretação dos coeficientes de correlação</vt:lpstr>
      <vt:lpstr>Mapa de calor da correlação</vt:lpstr>
      <vt:lpstr>Visualização do mapa de calor</vt:lpstr>
      <vt:lpstr>Interpretação das correlações</vt:lpstr>
      <vt:lpstr>Conclusão geral</vt:lpstr>
      <vt:lpstr>Se quiser aprofundar e só acessar o link:     https://github.com/Mindful-AI-Assistants/MovieRevenueAnalysis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GALLEGO BARENCO</dc:creator>
  <cp:lastModifiedBy>José Costa de Oliveira</cp:lastModifiedBy>
  <cp:revision>6</cp:revision>
  <dcterms:created xsi:type="dcterms:W3CDTF">2024-11-08T17:47:26Z</dcterms:created>
  <dcterms:modified xsi:type="dcterms:W3CDTF">2024-11-12T22:46:39Z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0x01010055E1C1BD398BC64C8F816E3B9C847F17</vt:lpwstr>
  </property>
</Properties>
</file>