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notesMasterIdLst>
    <p:notesMasterId r:id="rId28"/>
  </p:notesMasterIdLst>
  <p:sldIdLst>
    <p:sldId id="256" r:id="rId2"/>
    <p:sldId id="258" r:id="rId3"/>
    <p:sldId id="326" r:id="rId4"/>
    <p:sldId id="290" r:id="rId5"/>
    <p:sldId id="320" r:id="rId6"/>
    <p:sldId id="312" r:id="rId7"/>
    <p:sldId id="321" r:id="rId8"/>
    <p:sldId id="304" r:id="rId9"/>
    <p:sldId id="307" r:id="rId10"/>
    <p:sldId id="299" r:id="rId11"/>
    <p:sldId id="327" r:id="rId12"/>
    <p:sldId id="300" r:id="rId13"/>
    <p:sldId id="322" r:id="rId14"/>
    <p:sldId id="305" r:id="rId15"/>
    <p:sldId id="318" r:id="rId16"/>
    <p:sldId id="323" r:id="rId17"/>
    <p:sldId id="308" r:id="rId18"/>
    <p:sldId id="324" r:id="rId19"/>
    <p:sldId id="309" r:id="rId20"/>
    <p:sldId id="313" r:id="rId21"/>
    <p:sldId id="314" r:id="rId22"/>
    <p:sldId id="315" r:id="rId23"/>
    <p:sldId id="325" r:id="rId24"/>
    <p:sldId id="316" r:id="rId25"/>
    <p:sldId id="310" r:id="rId26"/>
    <p:sldId id="31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autoAdjust="0"/>
    <p:restoredTop sz="87449" autoAdjust="0"/>
  </p:normalViewPr>
  <p:slideViewPr>
    <p:cSldViewPr snapToGrid="0">
      <p:cViewPr varScale="1">
        <p:scale>
          <a:sx n="75" d="100"/>
          <a:sy n="75"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D9DA0-D7DA-4183-84DC-AA8105A910F4}"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C582E-73C2-49E4-831A-F39A76F8650E}" type="slidenum">
              <a:rPr lang="en-US" smtClean="0"/>
              <a:t>‹#›</a:t>
            </a:fld>
            <a:endParaRPr lang="en-US"/>
          </a:p>
        </p:txBody>
      </p:sp>
    </p:spTree>
    <p:extLst>
      <p:ext uri="{BB962C8B-B14F-4D97-AF65-F5344CB8AC3E}">
        <p14:creationId xmlns:p14="http://schemas.microsoft.com/office/powerpoint/2010/main" val="368172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2</a:t>
            </a:fld>
            <a:endParaRPr lang="en-US"/>
          </a:p>
        </p:txBody>
      </p:sp>
    </p:spTree>
    <p:extLst>
      <p:ext uri="{BB962C8B-B14F-4D97-AF65-F5344CB8AC3E}">
        <p14:creationId xmlns:p14="http://schemas.microsoft.com/office/powerpoint/2010/main" val="4176597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13</a:t>
            </a:fld>
            <a:endParaRPr lang="en-US"/>
          </a:p>
        </p:txBody>
      </p:sp>
    </p:spTree>
    <p:extLst>
      <p:ext uri="{BB962C8B-B14F-4D97-AF65-F5344CB8AC3E}">
        <p14:creationId xmlns:p14="http://schemas.microsoft.com/office/powerpoint/2010/main" val="345828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16</a:t>
            </a:fld>
            <a:endParaRPr lang="en-US"/>
          </a:p>
        </p:txBody>
      </p:sp>
    </p:spTree>
    <p:extLst>
      <p:ext uri="{BB962C8B-B14F-4D97-AF65-F5344CB8AC3E}">
        <p14:creationId xmlns:p14="http://schemas.microsoft.com/office/powerpoint/2010/main" val="74831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18</a:t>
            </a:fld>
            <a:endParaRPr lang="en-US"/>
          </a:p>
        </p:txBody>
      </p:sp>
    </p:spTree>
    <p:extLst>
      <p:ext uri="{BB962C8B-B14F-4D97-AF65-F5344CB8AC3E}">
        <p14:creationId xmlns:p14="http://schemas.microsoft.com/office/powerpoint/2010/main" val="289331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22</a:t>
            </a:fld>
            <a:endParaRPr lang="en-US"/>
          </a:p>
        </p:txBody>
      </p:sp>
    </p:spTree>
    <p:extLst>
      <p:ext uri="{BB962C8B-B14F-4D97-AF65-F5344CB8AC3E}">
        <p14:creationId xmlns:p14="http://schemas.microsoft.com/office/powerpoint/2010/main" val="364063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23</a:t>
            </a:fld>
            <a:endParaRPr lang="en-US"/>
          </a:p>
        </p:txBody>
      </p:sp>
    </p:spTree>
    <p:extLst>
      <p:ext uri="{BB962C8B-B14F-4D97-AF65-F5344CB8AC3E}">
        <p14:creationId xmlns:p14="http://schemas.microsoft.com/office/powerpoint/2010/main" val="56587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3</a:t>
            </a:fld>
            <a:endParaRPr lang="en-US"/>
          </a:p>
        </p:txBody>
      </p:sp>
    </p:spTree>
    <p:extLst>
      <p:ext uri="{BB962C8B-B14F-4D97-AF65-F5344CB8AC3E}">
        <p14:creationId xmlns:p14="http://schemas.microsoft.com/office/powerpoint/2010/main" val="400898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Realization and Ordering had been switched.</a:t>
            </a:r>
          </a:p>
        </p:txBody>
      </p:sp>
      <p:sp>
        <p:nvSpPr>
          <p:cNvPr id="4" name="Slide Number Placeholder 3"/>
          <p:cNvSpPr>
            <a:spLocks noGrp="1"/>
          </p:cNvSpPr>
          <p:nvPr>
            <p:ph type="sldNum" sz="quarter" idx="5"/>
          </p:nvPr>
        </p:nvSpPr>
        <p:spPr/>
        <p:txBody>
          <a:bodyPr/>
          <a:lstStyle/>
          <a:p>
            <a:fld id="{A2CC582E-73C2-49E4-831A-F39A76F8650E}" type="slidenum">
              <a:rPr lang="en-US" smtClean="0"/>
              <a:t>4</a:t>
            </a:fld>
            <a:endParaRPr lang="en-US"/>
          </a:p>
        </p:txBody>
      </p:sp>
    </p:spTree>
    <p:extLst>
      <p:ext uri="{BB962C8B-B14F-4D97-AF65-F5344CB8AC3E}">
        <p14:creationId xmlns:p14="http://schemas.microsoft.com/office/powerpoint/2010/main" val="40354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5</a:t>
            </a:fld>
            <a:endParaRPr lang="en-US"/>
          </a:p>
        </p:txBody>
      </p:sp>
    </p:spTree>
    <p:extLst>
      <p:ext uri="{BB962C8B-B14F-4D97-AF65-F5344CB8AC3E}">
        <p14:creationId xmlns:p14="http://schemas.microsoft.com/office/powerpoint/2010/main" val="388992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examples of fragments and solutions</a:t>
            </a:r>
          </a:p>
        </p:txBody>
      </p:sp>
      <p:sp>
        <p:nvSpPr>
          <p:cNvPr id="4" name="Slide Number Placeholder 3"/>
          <p:cNvSpPr>
            <a:spLocks noGrp="1"/>
          </p:cNvSpPr>
          <p:nvPr>
            <p:ph type="sldNum" sz="quarter" idx="5"/>
          </p:nvPr>
        </p:nvSpPr>
        <p:spPr/>
        <p:txBody>
          <a:bodyPr/>
          <a:lstStyle/>
          <a:p>
            <a:fld id="{A2CC582E-73C2-49E4-831A-F39A76F8650E}" type="slidenum">
              <a:rPr lang="en-US" smtClean="0"/>
              <a:t>6</a:t>
            </a:fld>
            <a:endParaRPr lang="en-US"/>
          </a:p>
        </p:txBody>
      </p:sp>
    </p:spTree>
    <p:extLst>
      <p:ext uri="{BB962C8B-B14F-4D97-AF65-F5344CB8AC3E}">
        <p14:creationId xmlns:p14="http://schemas.microsoft.com/office/powerpoint/2010/main" val="162098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7</a:t>
            </a:fld>
            <a:endParaRPr lang="en-US"/>
          </a:p>
        </p:txBody>
      </p:sp>
    </p:spTree>
    <p:extLst>
      <p:ext uri="{BB962C8B-B14F-4D97-AF65-F5344CB8AC3E}">
        <p14:creationId xmlns:p14="http://schemas.microsoft.com/office/powerpoint/2010/main" val="179594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 visual?</a:t>
            </a:r>
          </a:p>
        </p:txBody>
      </p:sp>
      <p:sp>
        <p:nvSpPr>
          <p:cNvPr id="4" name="Slide Number Placeholder 3"/>
          <p:cNvSpPr>
            <a:spLocks noGrp="1"/>
          </p:cNvSpPr>
          <p:nvPr>
            <p:ph type="sldNum" sz="quarter" idx="5"/>
          </p:nvPr>
        </p:nvSpPr>
        <p:spPr/>
        <p:txBody>
          <a:bodyPr/>
          <a:lstStyle/>
          <a:p>
            <a:fld id="{A2CC582E-73C2-49E4-831A-F39A76F8650E}" type="slidenum">
              <a:rPr lang="en-US" smtClean="0"/>
              <a:t>9</a:t>
            </a:fld>
            <a:endParaRPr lang="en-US"/>
          </a:p>
        </p:txBody>
      </p:sp>
    </p:spTree>
    <p:extLst>
      <p:ext uri="{BB962C8B-B14F-4D97-AF65-F5344CB8AC3E}">
        <p14:creationId xmlns:p14="http://schemas.microsoft.com/office/powerpoint/2010/main" val="282192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 “Including the two killers”  could be important to ROUGE-2 R. “two killers” in particular could be in sample summaries.</a:t>
            </a:r>
          </a:p>
        </p:txBody>
      </p:sp>
      <p:sp>
        <p:nvSpPr>
          <p:cNvPr id="4" name="Slide Number Placeholder 3"/>
          <p:cNvSpPr>
            <a:spLocks noGrp="1"/>
          </p:cNvSpPr>
          <p:nvPr>
            <p:ph type="sldNum" sz="quarter" idx="5"/>
          </p:nvPr>
        </p:nvSpPr>
        <p:spPr/>
        <p:txBody>
          <a:bodyPr/>
          <a:lstStyle/>
          <a:p>
            <a:fld id="{A2CC582E-73C2-49E4-831A-F39A76F8650E}" type="slidenum">
              <a:rPr lang="en-US" smtClean="0"/>
              <a:t>10</a:t>
            </a:fld>
            <a:endParaRPr lang="en-US"/>
          </a:p>
        </p:txBody>
      </p:sp>
    </p:spTree>
    <p:extLst>
      <p:ext uri="{BB962C8B-B14F-4D97-AF65-F5344CB8AC3E}">
        <p14:creationId xmlns:p14="http://schemas.microsoft.com/office/powerpoint/2010/main" val="348471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12</a:t>
            </a:fld>
            <a:endParaRPr lang="en-US"/>
          </a:p>
        </p:txBody>
      </p:sp>
    </p:spTree>
    <p:extLst>
      <p:ext uri="{BB962C8B-B14F-4D97-AF65-F5344CB8AC3E}">
        <p14:creationId xmlns:p14="http://schemas.microsoft.com/office/powerpoint/2010/main" val="268745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1224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88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2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6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8271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5524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7391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46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5259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0488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22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872621"/>
      </p:ext>
    </p:extLst>
  </p:cSld>
  <p:clrMap bg1="dk1" tx1="lt1" bg2="dk2" tx2="lt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53B6-8A53-45BE-BED9-E6F729DFC092}"/>
              </a:ext>
            </a:extLst>
          </p:cNvPr>
          <p:cNvSpPr>
            <a:spLocks noGrp="1"/>
          </p:cNvSpPr>
          <p:nvPr>
            <p:ph type="ctrTitle"/>
          </p:nvPr>
        </p:nvSpPr>
        <p:spPr>
          <a:xfrm>
            <a:off x="1915385" y="2199795"/>
            <a:ext cx="8361229" cy="1229205"/>
          </a:xfrm>
        </p:spPr>
        <p:txBody>
          <a:bodyPr/>
          <a:lstStyle/>
          <a:p>
            <a:r>
              <a:rPr lang="en-US" dirty="0">
                <a:latin typeface="Cambria" panose="02040503050406030204" pitchFamily="18" charset="0"/>
                <a:ea typeface="Cambria" panose="02040503050406030204" pitchFamily="18" charset="0"/>
                <a:cs typeface="Aharoni" panose="020B0604020202020204" pitchFamily="2" charset="-79"/>
              </a:rPr>
              <a:t>Ling 573 – D4</a:t>
            </a:r>
          </a:p>
        </p:txBody>
      </p:sp>
      <p:sp>
        <p:nvSpPr>
          <p:cNvPr id="3" name="Subtitle 2">
            <a:extLst>
              <a:ext uri="{FF2B5EF4-FFF2-40B4-BE49-F238E27FC236}">
                <a16:creationId xmlns:a16="http://schemas.microsoft.com/office/drawing/2014/main" id="{08A38538-3076-4BF0-AE4A-05BE3C179BD1}"/>
              </a:ext>
            </a:extLst>
          </p:cNvPr>
          <p:cNvSpPr>
            <a:spLocks noGrp="1"/>
          </p:cNvSpPr>
          <p:nvPr>
            <p:ph type="subTitle" idx="1"/>
          </p:nvPr>
        </p:nvSpPr>
        <p:spPr>
          <a:xfrm>
            <a:off x="2679906" y="4429990"/>
            <a:ext cx="7596451" cy="1086237"/>
          </a:xfrm>
        </p:spPr>
        <p:txBody>
          <a:bodyPr>
            <a:normAutofit/>
          </a:bodyPr>
          <a:lstStyle/>
          <a:p>
            <a:r>
              <a:rPr lang="en-US" dirty="0">
                <a:latin typeface="Cambria" panose="02040503050406030204" pitchFamily="18" charset="0"/>
                <a:ea typeface="Cambria" panose="02040503050406030204" pitchFamily="18" charset="0"/>
              </a:rPr>
              <a:t>Group 5:</a:t>
            </a:r>
          </a:p>
          <a:p>
            <a:r>
              <a:rPr lang="en-US" dirty="0">
                <a:latin typeface="Cambria" panose="02040503050406030204" pitchFamily="18" charset="0"/>
                <a:ea typeface="Cambria" panose="02040503050406030204" pitchFamily="18" charset="0"/>
              </a:rPr>
              <a:t>Paige Finkelstein, Jake Hoffman, Wesley Rose, Josh Tanner</a:t>
            </a:r>
          </a:p>
        </p:txBody>
      </p:sp>
    </p:spTree>
    <p:extLst>
      <p:ext uri="{BB962C8B-B14F-4D97-AF65-F5344CB8AC3E}">
        <p14:creationId xmlns:p14="http://schemas.microsoft.com/office/powerpoint/2010/main" val="4066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A08D-451A-41B7-B229-62256DBF31CA}"/>
              </a:ext>
            </a:extLst>
          </p:cNvPr>
          <p:cNvSpPr>
            <a:spLocks noGrp="1"/>
          </p:cNvSpPr>
          <p:nvPr>
            <p:ph type="title"/>
          </p:nvPr>
        </p:nvSpPr>
        <p:spPr/>
        <p:txBody>
          <a:bodyPr>
            <a:normAutofit/>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285DD0F6-4AC3-437E-88A0-2C8C246B0DE7}"/>
              </a:ext>
            </a:extLst>
          </p:cNvPr>
          <p:cNvSpPr>
            <a:spLocks noGrp="1"/>
          </p:cNvSpPr>
          <p:nvPr>
            <p:ph idx="1"/>
          </p:nvPr>
        </p:nvSpPr>
        <p:spPr/>
        <p:txBody>
          <a:bodyPr>
            <a:normAutofit/>
          </a:bodyPr>
          <a:lstStyle/>
          <a:p>
            <a:r>
              <a:rPr lang="en-US" sz="2800" dirty="0">
                <a:ea typeface="Cambria" panose="02040503050406030204" pitchFamily="18" charset="0"/>
              </a:rPr>
              <a:t>No more appositive removal</a:t>
            </a:r>
          </a:p>
          <a:p>
            <a:pPr lvl="1"/>
            <a:r>
              <a:rPr lang="en-US" sz="2400" dirty="0">
                <a:ea typeface="Cambria" panose="02040503050406030204" pitchFamily="18" charset="0"/>
              </a:rPr>
              <a:t>Some problems with </a:t>
            </a:r>
            <a:r>
              <a:rPr lang="en-US" sz="2400" dirty="0" err="1">
                <a:ea typeface="Cambria" panose="02040503050406030204" pitchFamily="18" charset="0"/>
              </a:rPr>
              <a:t>spaCy</a:t>
            </a:r>
            <a:r>
              <a:rPr lang="en-US" sz="2400" dirty="0">
                <a:ea typeface="Cambria" panose="02040503050406030204" pitchFamily="18" charset="0"/>
              </a:rPr>
              <a:t> parsing</a:t>
            </a:r>
          </a:p>
          <a:p>
            <a:pPr lvl="1"/>
            <a:r>
              <a:rPr lang="en-US" sz="2400" dirty="0">
                <a:ea typeface="Cambria" panose="02040503050406030204" pitchFamily="18" charset="0"/>
              </a:rPr>
              <a:t>Even in good cases, ROUGE-2 suffered</a:t>
            </a:r>
          </a:p>
        </p:txBody>
      </p:sp>
      <p:sp>
        <p:nvSpPr>
          <p:cNvPr id="4" name="TextBox 3">
            <a:extLst>
              <a:ext uri="{FF2B5EF4-FFF2-40B4-BE49-F238E27FC236}">
                <a16:creationId xmlns:a16="http://schemas.microsoft.com/office/drawing/2014/main" id="{A4521C37-9FF9-4568-A2EE-3097B3A6085D}"/>
              </a:ext>
            </a:extLst>
          </p:cNvPr>
          <p:cNvSpPr txBox="1"/>
          <p:nvPr/>
        </p:nvSpPr>
        <p:spPr>
          <a:xfrm>
            <a:off x="1300481" y="3879116"/>
            <a:ext cx="3728720" cy="1938992"/>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 Eric Harris and Dylan Klebold, </a:t>
            </a:r>
            <a:r>
              <a:rPr lang="en-US" sz="2400" dirty="0">
                <a:solidFill>
                  <a:schemeClr val="accent1">
                    <a:lumMod val="40000"/>
                    <a:lumOff val="60000"/>
                  </a:schemeClr>
                </a:solidFill>
                <a:ea typeface="Cambria" panose="02040503050406030204" pitchFamily="18" charset="0"/>
              </a:rPr>
              <a:t>also Columbine students</a:t>
            </a:r>
            <a:r>
              <a:rPr lang="en-US" sz="2400" dirty="0">
                <a:solidFill>
                  <a:schemeClr val="accent4">
                    <a:lumMod val="50000"/>
                  </a:schemeClr>
                </a:solidFill>
                <a:ea typeface="Cambria" panose="02040503050406030204" pitchFamily="18" charset="0"/>
              </a:rPr>
              <a:t>, opened fire with at least four guns and dozens of bombs.</a:t>
            </a:r>
          </a:p>
        </p:txBody>
      </p:sp>
      <p:sp>
        <p:nvSpPr>
          <p:cNvPr id="59" name="TextBox 58">
            <a:extLst>
              <a:ext uri="{FF2B5EF4-FFF2-40B4-BE49-F238E27FC236}">
                <a16:creationId xmlns:a16="http://schemas.microsoft.com/office/drawing/2014/main" id="{B809C448-730A-446B-AD1C-2EE24555CED3}"/>
              </a:ext>
            </a:extLst>
          </p:cNvPr>
          <p:cNvSpPr txBox="1"/>
          <p:nvPr/>
        </p:nvSpPr>
        <p:spPr>
          <a:xfrm>
            <a:off x="6360162" y="3879116"/>
            <a:ext cx="3545840" cy="1569660"/>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…Eric Harris and Dylan Klebold opened fire with at least four guns and dozens of bombs.</a:t>
            </a:r>
          </a:p>
        </p:txBody>
      </p:sp>
      <p:sp>
        <p:nvSpPr>
          <p:cNvPr id="7" name="TextBox 6">
            <a:extLst>
              <a:ext uri="{FF2B5EF4-FFF2-40B4-BE49-F238E27FC236}">
                <a16:creationId xmlns:a16="http://schemas.microsoft.com/office/drawing/2014/main" id="{B7190262-835A-4551-B86D-4E1F4278C288}"/>
              </a:ext>
            </a:extLst>
          </p:cNvPr>
          <p:cNvSpPr txBox="1"/>
          <p:nvPr/>
        </p:nvSpPr>
        <p:spPr>
          <a:xfrm>
            <a:off x="5303519" y="4663946"/>
            <a:ext cx="528321" cy="369332"/>
          </a:xfrm>
          <a:prstGeom prst="rect">
            <a:avLst/>
          </a:prstGeom>
          <a:noFill/>
        </p:spPr>
        <p:txBody>
          <a:bodyPr wrap="square" rtlCol="0">
            <a:spAutoFit/>
          </a:bodyPr>
          <a:lstStyle/>
          <a:p>
            <a:r>
              <a:rPr lang="en-US" b="1" dirty="0"/>
              <a:t>VS</a:t>
            </a:r>
          </a:p>
        </p:txBody>
      </p:sp>
    </p:spTree>
    <p:extLst>
      <p:ext uri="{BB962C8B-B14F-4D97-AF65-F5344CB8AC3E}">
        <p14:creationId xmlns:p14="http://schemas.microsoft.com/office/powerpoint/2010/main" val="21853828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8ECB-8E83-40FB-91C4-0BCC0A977DDA}"/>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4858B6DD-2742-4F1E-9B3A-AB01AB67B6F6}"/>
              </a:ext>
            </a:extLst>
          </p:cNvPr>
          <p:cNvSpPr>
            <a:spLocks noGrp="1"/>
          </p:cNvSpPr>
          <p:nvPr>
            <p:ph idx="1"/>
          </p:nvPr>
        </p:nvSpPr>
        <p:spPr/>
        <p:txBody>
          <a:bodyPr/>
          <a:lstStyle/>
          <a:p>
            <a:r>
              <a:rPr lang="en-US" sz="2800" dirty="0">
                <a:ea typeface="Cambria" panose="02040503050406030204" pitchFamily="18" charset="0"/>
              </a:rPr>
              <a:t>Redundancy checker updates</a:t>
            </a:r>
          </a:p>
          <a:p>
            <a:pPr lvl="1"/>
            <a:r>
              <a:rPr lang="en-US" sz="2400" dirty="0">
                <a:ea typeface="Cambria" panose="02040503050406030204" pitchFamily="18" charset="0"/>
              </a:rPr>
              <a:t>Added unigram overlap</a:t>
            </a:r>
          </a:p>
          <a:p>
            <a:pPr lvl="1"/>
            <a:r>
              <a:rPr lang="en-US" sz="2400" dirty="0">
                <a:ea typeface="Cambria" panose="02040503050406030204" pitchFamily="18" charset="0"/>
              </a:rPr>
              <a:t>Still followed by </a:t>
            </a:r>
            <a:r>
              <a:rPr lang="en-US" sz="2400" dirty="0" err="1">
                <a:ea typeface="Cambria" panose="02040503050406030204" pitchFamily="18" charset="0"/>
              </a:rPr>
              <a:t>spaCy</a:t>
            </a:r>
            <a:r>
              <a:rPr lang="en-US" sz="2400" dirty="0">
                <a:ea typeface="Cambria" panose="02040503050406030204" pitchFamily="18" charset="0"/>
              </a:rPr>
              <a:t> word vector similarity</a:t>
            </a:r>
          </a:p>
          <a:p>
            <a:pPr marL="228600" lvl="1" indent="0">
              <a:buNone/>
            </a:pPr>
            <a:endParaRPr lang="en-US" sz="2400" dirty="0">
              <a:ea typeface="Cambria" panose="02040503050406030204" pitchFamily="18" charset="0"/>
            </a:endParaRPr>
          </a:p>
          <a:p>
            <a:endParaRPr lang="en-US" dirty="0"/>
          </a:p>
        </p:txBody>
      </p:sp>
      <p:sp>
        <p:nvSpPr>
          <p:cNvPr id="4" name="TextBox 3">
            <a:extLst>
              <a:ext uri="{FF2B5EF4-FFF2-40B4-BE49-F238E27FC236}">
                <a16:creationId xmlns:a16="http://schemas.microsoft.com/office/drawing/2014/main" id="{73936359-51BF-49E7-95D7-FBA66CB030A2}"/>
              </a:ext>
            </a:extLst>
          </p:cNvPr>
          <p:cNvSpPr txBox="1"/>
          <p:nvPr/>
        </p:nvSpPr>
        <p:spPr>
          <a:xfrm>
            <a:off x="1297421" y="3815080"/>
            <a:ext cx="4998720" cy="1754326"/>
          </a:xfrm>
          <a:prstGeom prst="rect">
            <a:avLst/>
          </a:prstGeom>
          <a:noFill/>
        </p:spPr>
        <p:txBody>
          <a:bodyPr wrap="square" rtlCol="0">
            <a:spAutoFit/>
          </a:bodyPr>
          <a:lstStyle/>
          <a:p>
            <a:r>
              <a:rPr lang="en-US" dirty="0">
                <a:solidFill>
                  <a:schemeClr val="accent4">
                    <a:lumMod val="50000"/>
                  </a:schemeClr>
                </a:solidFill>
              </a:rPr>
              <a:t>Norway, which is the world's third-largest oil exporter after Saudi Arabia and Russia and which normally has an average daily production of three million barrels, has seen its oil production reduced by some 205,000 barrels per day (bpd) since the platforms were closed.</a:t>
            </a:r>
          </a:p>
        </p:txBody>
      </p:sp>
      <p:sp>
        <p:nvSpPr>
          <p:cNvPr id="5" name="TextBox 4">
            <a:extLst>
              <a:ext uri="{FF2B5EF4-FFF2-40B4-BE49-F238E27FC236}">
                <a16:creationId xmlns:a16="http://schemas.microsoft.com/office/drawing/2014/main" id="{365CF477-1F70-4B79-A4A8-6EF9F1FBDE29}"/>
              </a:ext>
            </a:extLst>
          </p:cNvPr>
          <p:cNvSpPr txBox="1"/>
          <p:nvPr/>
        </p:nvSpPr>
        <p:spPr>
          <a:xfrm>
            <a:off x="7284722" y="4114800"/>
            <a:ext cx="3860798" cy="646331"/>
          </a:xfrm>
          <a:prstGeom prst="rect">
            <a:avLst/>
          </a:prstGeom>
          <a:noFill/>
        </p:spPr>
        <p:txBody>
          <a:bodyPr wrap="square" rtlCol="0">
            <a:spAutoFit/>
          </a:bodyPr>
          <a:lstStyle/>
          <a:p>
            <a:r>
              <a:rPr lang="en-US" dirty="0">
                <a:solidFill>
                  <a:schemeClr val="accent4">
                    <a:lumMod val="50000"/>
                  </a:schemeClr>
                </a:solidFill>
              </a:rPr>
              <a:t>Norway is the world's third-largest oil exporter after Saudi Arabia and Russia.</a:t>
            </a:r>
          </a:p>
        </p:txBody>
      </p:sp>
      <p:sp>
        <p:nvSpPr>
          <p:cNvPr id="6" name="TextBox 5">
            <a:extLst>
              <a:ext uri="{FF2B5EF4-FFF2-40B4-BE49-F238E27FC236}">
                <a16:creationId xmlns:a16="http://schemas.microsoft.com/office/drawing/2014/main" id="{1FB9A24F-BDEB-4BE2-B3AB-2F084654273B}"/>
              </a:ext>
            </a:extLst>
          </p:cNvPr>
          <p:cNvSpPr txBox="1"/>
          <p:nvPr/>
        </p:nvSpPr>
        <p:spPr>
          <a:xfrm>
            <a:off x="6519661" y="4253299"/>
            <a:ext cx="1016000" cy="369332"/>
          </a:xfrm>
          <a:prstGeom prst="rect">
            <a:avLst/>
          </a:prstGeom>
          <a:noFill/>
        </p:spPr>
        <p:txBody>
          <a:bodyPr wrap="square" rtlCol="0">
            <a:spAutoFit/>
          </a:bodyPr>
          <a:lstStyle/>
          <a:p>
            <a:r>
              <a:rPr lang="en-US" dirty="0">
                <a:solidFill>
                  <a:schemeClr val="bg1"/>
                </a:solidFill>
              </a:rPr>
              <a:t>vs</a:t>
            </a:r>
          </a:p>
        </p:txBody>
      </p:sp>
      <p:sp>
        <p:nvSpPr>
          <p:cNvPr id="7" name="TextBox 6">
            <a:extLst>
              <a:ext uri="{FF2B5EF4-FFF2-40B4-BE49-F238E27FC236}">
                <a16:creationId xmlns:a16="http://schemas.microsoft.com/office/drawing/2014/main" id="{822F9E78-647D-412E-BC44-34CA1441EC6E}"/>
              </a:ext>
            </a:extLst>
          </p:cNvPr>
          <p:cNvSpPr txBox="1"/>
          <p:nvPr/>
        </p:nvSpPr>
        <p:spPr>
          <a:xfrm>
            <a:off x="1202919" y="5733980"/>
            <a:ext cx="5476240" cy="646331"/>
          </a:xfrm>
          <a:prstGeom prst="rect">
            <a:avLst/>
          </a:prstGeom>
          <a:noFill/>
        </p:spPr>
        <p:txBody>
          <a:bodyPr wrap="square" rtlCol="0">
            <a:spAutoFit/>
          </a:bodyPr>
          <a:lstStyle/>
          <a:p>
            <a:r>
              <a:rPr lang="en-US" dirty="0">
                <a:solidFill>
                  <a:schemeClr val="bg1"/>
                </a:solidFill>
              </a:rPr>
              <a:t>Vector similarity: 0.859</a:t>
            </a:r>
          </a:p>
          <a:p>
            <a:r>
              <a:rPr lang="en-US" dirty="0" err="1">
                <a:solidFill>
                  <a:schemeClr val="bg1"/>
                </a:solidFill>
              </a:rPr>
              <a:t>Ngram</a:t>
            </a:r>
            <a:r>
              <a:rPr lang="en-US" dirty="0">
                <a:solidFill>
                  <a:schemeClr val="bg1"/>
                </a:solidFill>
              </a:rPr>
              <a:t> overlap: 0.923</a:t>
            </a:r>
          </a:p>
        </p:txBody>
      </p:sp>
    </p:spTree>
    <p:extLst>
      <p:ext uri="{BB962C8B-B14F-4D97-AF65-F5344CB8AC3E}">
        <p14:creationId xmlns:p14="http://schemas.microsoft.com/office/powerpoint/2010/main" val="102761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4562144"/>
          </a:xfrm>
        </p:spPr>
        <p:txBody>
          <a:bodyPr>
            <a:normAutofit/>
          </a:bodyPr>
          <a:lstStyle/>
          <a:p>
            <a:r>
              <a:rPr lang="en-US" sz="2800" dirty="0">
                <a:ea typeface="Cambria" panose="02040503050406030204" pitchFamily="18" charset="0"/>
              </a:rPr>
              <a:t>More careful word-initial removal</a:t>
            </a:r>
          </a:p>
          <a:p>
            <a:pPr lvl="1"/>
            <a:r>
              <a:rPr lang="en-US" sz="2400" dirty="0">
                <a:ea typeface="Cambria" panose="02040503050406030204" pitchFamily="18" charset="0"/>
              </a:rPr>
              <a:t>From D3: Fine-grained tags</a:t>
            </a:r>
          </a:p>
          <a:p>
            <a:pPr lvl="1"/>
            <a:r>
              <a:rPr lang="en-US" sz="2400" dirty="0">
                <a:ea typeface="Cambria" panose="02040503050406030204" pitchFamily="18" charset="0"/>
              </a:rPr>
              <a:t>New: List of exception words</a:t>
            </a:r>
          </a:p>
          <a:p>
            <a:r>
              <a:rPr lang="en-US" sz="2800" dirty="0">
                <a:ea typeface="Cambria" panose="02040503050406030204" pitchFamily="18" charset="0"/>
              </a:rPr>
              <a:t>Full sentence filtering updates</a:t>
            </a:r>
          </a:p>
          <a:p>
            <a:pPr lvl="1"/>
            <a:r>
              <a:rPr lang="en-US" sz="2400" dirty="0">
                <a:ea typeface="Cambria" panose="02040503050406030204" pitchFamily="18" charset="0"/>
              </a:rPr>
              <a:t>From D3: Questions, Quotes</a:t>
            </a:r>
          </a:p>
          <a:p>
            <a:pPr lvl="1"/>
            <a:r>
              <a:rPr lang="en-US" sz="2400" dirty="0">
                <a:ea typeface="Cambria" panose="02040503050406030204" pitchFamily="18" charset="0"/>
              </a:rPr>
              <a:t>New: Pronoun-initial sentences</a:t>
            </a:r>
          </a:p>
          <a:p>
            <a:pPr lvl="2"/>
            <a:r>
              <a:rPr lang="en-US" sz="2000" dirty="0">
                <a:solidFill>
                  <a:schemeClr val="accent4">
                    <a:lumMod val="50000"/>
                  </a:schemeClr>
                </a:solidFill>
                <a:ea typeface="Cambria" panose="02040503050406030204" pitchFamily="18" charset="0"/>
              </a:rPr>
              <a:t>Most had eaten cooked hot dogs the month before they became ill.</a:t>
            </a:r>
          </a:p>
          <a:p>
            <a:pPr lvl="1"/>
            <a:endParaRPr lang="en-US" dirty="0">
              <a:ea typeface="Cambria" panose="02040503050406030204" pitchFamily="18" charset="0"/>
            </a:endParaRPr>
          </a:p>
          <a:p>
            <a:pPr lvl="1"/>
            <a:endParaRPr lang="en-US" dirty="0">
              <a:ea typeface="Cambria" panose="02040503050406030204" pitchFamily="18" charset="0"/>
            </a:endParaRPr>
          </a:p>
        </p:txBody>
      </p:sp>
    </p:spTree>
    <p:extLst>
      <p:ext uri="{BB962C8B-B14F-4D97-AF65-F5344CB8AC3E}">
        <p14:creationId xmlns:p14="http://schemas.microsoft.com/office/powerpoint/2010/main" val="325051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911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46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Ordering Updates</a:t>
            </a:r>
            <a:br>
              <a:rPr lang="en-US" dirty="0"/>
            </a:br>
            <a:endParaRPr lang="en-US" dirty="0"/>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normAutofit/>
          </a:bodyPr>
          <a:lstStyle/>
          <a:p>
            <a:r>
              <a:rPr lang="en-US" sz="3200" dirty="0"/>
              <a:t>D3: “Expert” approach from </a:t>
            </a:r>
            <a:r>
              <a:rPr lang="en-US" sz="3200" dirty="0" err="1"/>
              <a:t>Bollegala</a:t>
            </a:r>
            <a:r>
              <a:rPr lang="en-US" sz="3200" dirty="0"/>
              <a:t> et al., 2012</a:t>
            </a:r>
          </a:p>
          <a:p>
            <a:pPr lvl="1"/>
            <a:r>
              <a:rPr lang="en-US" sz="2800" dirty="0"/>
              <a:t>Chronology, topical closeness</a:t>
            </a:r>
          </a:p>
          <a:p>
            <a:r>
              <a:rPr lang="en-US" sz="3200" dirty="0"/>
              <a:t>D4: Additional features for first sentence</a:t>
            </a:r>
          </a:p>
          <a:p>
            <a:pPr lvl="1"/>
            <a:r>
              <a:rPr lang="en-US" sz="2800" dirty="0"/>
              <a:t>Positive feature: word count</a:t>
            </a:r>
          </a:p>
          <a:p>
            <a:pPr lvl="1"/>
            <a:r>
              <a:rPr lang="en-US" sz="2800" dirty="0"/>
              <a:t>Negative features: unlikely start terms</a:t>
            </a:r>
          </a:p>
          <a:p>
            <a:pPr lvl="2"/>
            <a:r>
              <a:rPr lang="en-US" sz="2400" dirty="0"/>
              <a:t>Highly unlikely: He, she, it, they, that, those, some, since</a:t>
            </a:r>
          </a:p>
          <a:p>
            <a:pPr lvl="2"/>
            <a:r>
              <a:rPr lang="en-US" sz="2400" dirty="0"/>
              <a:t>Somewhat unlikely: The</a:t>
            </a:r>
          </a:p>
        </p:txBody>
      </p:sp>
    </p:spTree>
    <p:extLst>
      <p:ext uri="{BB962C8B-B14F-4D97-AF65-F5344CB8AC3E}">
        <p14:creationId xmlns:p14="http://schemas.microsoft.com/office/powerpoint/2010/main" val="23340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C41C-4EE0-4744-A3DA-5A7DA7E7CCFB}"/>
              </a:ext>
            </a:extLst>
          </p:cNvPr>
          <p:cNvSpPr>
            <a:spLocks noGrp="1"/>
          </p:cNvSpPr>
          <p:nvPr>
            <p:ph type="title"/>
          </p:nvPr>
        </p:nvSpPr>
        <p:spPr/>
        <p:txBody>
          <a:bodyPr>
            <a:normAutofit/>
          </a:bodyPr>
          <a:lstStyle/>
          <a:p>
            <a:r>
              <a:rPr lang="en-US" dirty="0"/>
              <a:t>Ordering Updates: </a:t>
            </a:r>
            <a:br>
              <a:rPr lang="en-US" dirty="0"/>
            </a:br>
            <a:r>
              <a:rPr lang="en-US" dirty="0"/>
              <a:t>example</a:t>
            </a:r>
          </a:p>
        </p:txBody>
      </p:sp>
      <p:sp>
        <p:nvSpPr>
          <p:cNvPr id="3" name="Text Placeholder 2">
            <a:extLst>
              <a:ext uri="{FF2B5EF4-FFF2-40B4-BE49-F238E27FC236}">
                <a16:creationId xmlns:a16="http://schemas.microsoft.com/office/drawing/2014/main" id="{10E7B665-0A99-46B6-B7C4-5B988D140ED5}"/>
              </a:ext>
            </a:extLst>
          </p:cNvPr>
          <p:cNvSpPr>
            <a:spLocks noGrp="1"/>
          </p:cNvSpPr>
          <p:nvPr>
            <p:ph type="body" idx="1"/>
          </p:nvPr>
        </p:nvSpPr>
        <p:spPr>
          <a:xfrm>
            <a:off x="126111" y="1836746"/>
            <a:ext cx="5746368" cy="743094"/>
          </a:xfrm>
        </p:spPr>
        <p:txBody>
          <a:bodyPr>
            <a:normAutofit/>
          </a:bodyPr>
          <a:lstStyle/>
          <a:p>
            <a:pPr algn="ctr"/>
            <a:r>
              <a:rPr lang="en-US" sz="2800" dirty="0"/>
              <a:t>D3 Ordering</a:t>
            </a:r>
          </a:p>
        </p:txBody>
      </p:sp>
      <p:sp>
        <p:nvSpPr>
          <p:cNvPr id="4" name="Content Placeholder 3">
            <a:extLst>
              <a:ext uri="{FF2B5EF4-FFF2-40B4-BE49-F238E27FC236}">
                <a16:creationId xmlns:a16="http://schemas.microsoft.com/office/drawing/2014/main" id="{041C3153-E8F0-422F-84CD-09EC4A997A5A}"/>
              </a:ext>
            </a:extLst>
          </p:cNvPr>
          <p:cNvSpPr>
            <a:spLocks noGrp="1"/>
          </p:cNvSpPr>
          <p:nvPr>
            <p:ph sz="half" idx="2"/>
          </p:nvPr>
        </p:nvSpPr>
        <p:spPr>
          <a:xfrm>
            <a:off x="126111" y="2651208"/>
            <a:ext cx="5746369" cy="4201434"/>
          </a:xfrm>
        </p:spPr>
        <p:txBody>
          <a:bodyPr>
            <a:noAutofit/>
          </a:bodyPr>
          <a:lstStyle/>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    ,000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p:txBody>
      </p:sp>
      <p:sp>
        <p:nvSpPr>
          <p:cNvPr id="5" name="Text Placeholder 4">
            <a:extLst>
              <a:ext uri="{FF2B5EF4-FFF2-40B4-BE49-F238E27FC236}">
                <a16:creationId xmlns:a16="http://schemas.microsoft.com/office/drawing/2014/main" id="{6899BD3E-BFF8-4F53-875E-E7E462F0E231}"/>
              </a:ext>
            </a:extLst>
          </p:cNvPr>
          <p:cNvSpPr>
            <a:spLocks noGrp="1"/>
          </p:cNvSpPr>
          <p:nvPr>
            <p:ph type="body" sz="quarter" idx="3"/>
          </p:nvPr>
        </p:nvSpPr>
        <p:spPr>
          <a:xfrm>
            <a:off x="6094958" y="1874235"/>
            <a:ext cx="5746367" cy="743094"/>
          </a:xfrm>
        </p:spPr>
        <p:txBody>
          <a:bodyPr>
            <a:normAutofit/>
          </a:bodyPr>
          <a:lstStyle/>
          <a:p>
            <a:pPr algn="ctr"/>
            <a:r>
              <a:rPr lang="en-US" sz="2800" dirty="0"/>
              <a:t>D4 Ordering</a:t>
            </a:r>
          </a:p>
        </p:txBody>
      </p:sp>
      <p:sp>
        <p:nvSpPr>
          <p:cNvPr id="6" name="Content Placeholder 5">
            <a:extLst>
              <a:ext uri="{FF2B5EF4-FFF2-40B4-BE49-F238E27FC236}">
                <a16:creationId xmlns:a16="http://schemas.microsoft.com/office/drawing/2014/main" id="{53CED3D2-B4C0-4E47-A6DB-17F5E4BBD353}"/>
              </a:ext>
            </a:extLst>
          </p:cNvPr>
          <p:cNvSpPr>
            <a:spLocks noGrp="1"/>
          </p:cNvSpPr>
          <p:nvPr>
            <p:ph sz="quarter" idx="4"/>
          </p:nvPr>
        </p:nvSpPr>
        <p:spPr>
          <a:xfrm>
            <a:off x="6094959" y="2579840"/>
            <a:ext cx="5746369" cy="3993984"/>
          </a:xfrm>
        </p:spPr>
        <p:txBody>
          <a:bodyPr>
            <a:noAutofit/>
          </a:bodyPr>
          <a:lstStyle/>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endParaRPr lang="en-US" sz="1700" dirty="0"/>
          </a:p>
        </p:txBody>
      </p:sp>
    </p:spTree>
    <p:extLst>
      <p:ext uri="{BB962C8B-B14F-4D97-AF65-F5344CB8AC3E}">
        <p14:creationId xmlns:p14="http://schemas.microsoft.com/office/powerpoint/2010/main" val="80911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4419232"/>
            <a:ext cx="168252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5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299C232C-B650-488B-AC64-8952F243F1F5}"/>
              </a:ext>
            </a:extLst>
          </p:cNvPr>
          <p:cNvGraphicFramePr>
            <a:graphicFrameLocks noGrp="1"/>
          </p:cNvGraphicFramePr>
          <p:nvPr>
            <p:ph idx="1"/>
            <p:extLst>
              <p:ext uri="{D42A27DB-BD31-4B8C-83A1-F6EECF244321}">
                <p14:modId xmlns:p14="http://schemas.microsoft.com/office/powerpoint/2010/main" val="2869560359"/>
              </p:ext>
            </p:extLst>
          </p:nvPr>
        </p:nvGraphicFramePr>
        <p:xfrm>
          <a:off x="1202919" y="1952804"/>
          <a:ext cx="4468274" cy="1707852"/>
        </p:xfrm>
        <a:graphic>
          <a:graphicData uri="http://schemas.openxmlformats.org/drawingml/2006/table">
            <a:tbl>
              <a:tblPr firstRow="1" bandRow="1">
                <a:tableStyleId>{93296810-A885-4BE3-A3E7-6D5BEEA58F35}</a:tableStyleId>
              </a:tblPr>
              <a:tblGrid>
                <a:gridCol w="1623476">
                  <a:extLst>
                    <a:ext uri="{9D8B030D-6E8A-4147-A177-3AD203B41FA5}">
                      <a16:colId xmlns:a16="http://schemas.microsoft.com/office/drawing/2014/main" val="2795100523"/>
                    </a:ext>
                  </a:extLst>
                </a:gridCol>
                <a:gridCol w="2844798">
                  <a:extLst>
                    <a:ext uri="{9D8B030D-6E8A-4147-A177-3AD203B41FA5}">
                      <a16:colId xmlns:a16="http://schemas.microsoft.com/office/drawing/2014/main" val="1150863930"/>
                    </a:ext>
                  </a:extLst>
                </a:gridCol>
              </a:tblGrid>
              <a:tr h="426963">
                <a:tc>
                  <a:txBody>
                    <a:bodyPr/>
                    <a:lstStyle/>
                    <a:p>
                      <a:r>
                        <a:rPr lang="en-US" dirty="0"/>
                        <a:t>Deliverable</a:t>
                      </a:r>
                    </a:p>
                  </a:txBody>
                  <a:tcPr/>
                </a:tc>
                <a:tc>
                  <a:txBody>
                    <a:bodyPr/>
                    <a:lstStyle/>
                    <a:p>
                      <a:r>
                        <a:rPr lang="en-US" dirty="0"/>
                        <a:t>ROUGE-2 R (</a:t>
                      </a:r>
                      <a:r>
                        <a:rPr lang="en-US" dirty="0" err="1"/>
                        <a:t>devtest</a:t>
                      </a:r>
                      <a:r>
                        <a:rPr lang="en-US" dirty="0"/>
                        <a:t>)</a:t>
                      </a:r>
                    </a:p>
                  </a:txBody>
                  <a:tcPr/>
                </a:tc>
                <a:extLst>
                  <a:ext uri="{0D108BD9-81ED-4DB2-BD59-A6C34878D82A}">
                    <a16:rowId xmlns:a16="http://schemas.microsoft.com/office/drawing/2014/main" val="1536715378"/>
                  </a:ext>
                </a:extLst>
              </a:tr>
              <a:tr h="426963">
                <a:tc>
                  <a:txBody>
                    <a:bodyPr/>
                    <a:lstStyle/>
                    <a:p>
                      <a:r>
                        <a:rPr lang="en-US" dirty="0"/>
                        <a:t>D2</a:t>
                      </a:r>
                    </a:p>
                  </a:txBody>
                  <a:tcPr/>
                </a:tc>
                <a:tc>
                  <a:txBody>
                    <a:bodyPr/>
                    <a:lstStyle/>
                    <a:p>
                      <a:r>
                        <a:rPr lang="en-US" dirty="0"/>
                        <a:t>0.06145</a:t>
                      </a:r>
                    </a:p>
                  </a:txBody>
                  <a:tcPr/>
                </a:tc>
                <a:extLst>
                  <a:ext uri="{0D108BD9-81ED-4DB2-BD59-A6C34878D82A}">
                    <a16:rowId xmlns:a16="http://schemas.microsoft.com/office/drawing/2014/main" val="853703691"/>
                  </a:ext>
                </a:extLst>
              </a:tr>
              <a:tr h="426963">
                <a:tc>
                  <a:txBody>
                    <a:bodyPr/>
                    <a:lstStyle/>
                    <a:p>
                      <a:r>
                        <a:rPr lang="en-US" dirty="0"/>
                        <a:t>D3</a:t>
                      </a:r>
                    </a:p>
                  </a:txBody>
                  <a:tcPr/>
                </a:tc>
                <a:tc>
                  <a:txBody>
                    <a:bodyPr/>
                    <a:lstStyle/>
                    <a:p>
                      <a:r>
                        <a:rPr lang="en-US" dirty="0"/>
                        <a:t>0.08042</a:t>
                      </a:r>
                    </a:p>
                  </a:txBody>
                  <a:tcPr/>
                </a:tc>
                <a:extLst>
                  <a:ext uri="{0D108BD9-81ED-4DB2-BD59-A6C34878D82A}">
                    <a16:rowId xmlns:a16="http://schemas.microsoft.com/office/drawing/2014/main" val="2715595083"/>
                  </a:ext>
                </a:extLst>
              </a:tr>
              <a:tr h="426963">
                <a:tc>
                  <a:txBody>
                    <a:bodyPr/>
                    <a:lstStyle/>
                    <a:p>
                      <a:r>
                        <a:rPr lang="en-US" dirty="0"/>
                        <a:t>D4</a:t>
                      </a:r>
                    </a:p>
                  </a:txBody>
                  <a:tcPr/>
                </a:tc>
                <a:tc>
                  <a:txBody>
                    <a:bodyPr/>
                    <a:lstStyle/>
                    <a:p>
                      <a:r>
                        <a:rPr lang="en-US" dirty="0"/>
                        <a:t>0.08450</a:t>
                      </a:r>
                      <a:endParaRPr lang="en-US" b="1" dirty="0"/>
                    </a:p>
                  </a:txBody>
                  <a:tcPr/>
                </a:tc>
                <a:extLst>
                  <a:ext uri="{0D108BD9-81ED-4DB2-BD59-A6C34878D82A}">
                    <a16:rowId xmlns:a16="http://schemas.microsoft.com/office/drawing/2014/main" val="3123138405"/>
                  </a:ext>
                </a:extLst>
              </a:tr>
            </a:tbl>
          </a:graphicData>
        </a:graphic>
      </p:graphicFrame>
      <p:graphicFrame>
        <p:nvGraphicFramePr>
          <p:cNvPr id="8" name="Table 8">
            <a:extLst>
              <a:ext uri="{FF2B5EF4-FFF2-40B4-BE49-F238E27FC236}">
                <a16:creationId xmlns:a16="http://schemas.microsoft.com/office/drawing/2014/main" id="{574A26BF-38C7-4A42-91FD-62B59B70F91D}"/>
              </a:ext>
            </a:extLst>
          </p:cNvPr>
          <p:cNvGraphicFramePr>
            <a:graphicFrameLocks noGrp="1"/>
          </p:cNvGraphicFramePr>
          <p:nvPr>
            <p:extLst>
              <p:ext uri="{D42A27DB-BD31-4B8C-83A1-F6EECF244321}">
                <p14:modId xmlns:p14="http://schemas.microsoft.com/office/powerpoint/2010/main" val="2006310237"/>
              </p:ext>
            </p:extLst>
          </p:nvPr>
        </p:nvGraphicFramePr>
        <p:xfrm>
          <a:off x="1202919" y="4416952"/>
          <a:ext cx="4468274" cy="1112520"/>
        </p:xfrm>
        <a:graphic>
          <a:graphicData uri="http://schemas.openxmlformats.org/drawingml/2006/table">
            <a:tbl>
              <a:tblPr firstRow="1" bandRow="1">
                <a:tableStyleId>{00A15C55-8517-42AA-B614-E9B94910E393}</a:tableStyleId>
              </a:tblPr>
              <a:tblGrid>
                <a:gridCol w="2588675">
                  <a:extLst>
                    <a:ext uri="{9D8B030D-6E8A-4147-A177-3AD203B41FA5}">
                      <a16:colId xmlns:a16="http://schemas.microsoft.com/office/drawing/2014/main" val="827930736"/>
                    </a:ext>
                  </a:extLst>
                </a:gridCol>
                <a:gridCol w="1879599">
                  <a:extLst>
                    <a:ext uri="{9D8B030D-6E8A-4147-A177-3AD203B41FA5}">
                      <a16:colId xmlns:a16="http://schemas.microsoft.com/office/drawing/2014/main" val="3286939517"/>
                    </a:ext>
                  </a:extLst>
                </a:gridCol>
              </a:tblGrid>
              <a:tr h="370840">
                <a:tc>
                  <a:txBody>
                    <a:bodyPr/>
                    <a:lstStyle/>
                    <a:p>
                      <a:r>
                        <a:rPr lang="en-US" dirty="0"/>
                        <a:t>Data Set</a:t>
                      </a:r>
                    </a:p>
                  </a:txBody>
                  <a:tcPr/>
                </a:tc>
                <a:tc>
                  <a:txBody>
                    <a:bodyPr/>
                    <a:lstStyle/>
                    <a:p>
                      <a:r>
                        <a:rPr lang="en-US" dirty="0"/>
                        <a:t>ROUGE-2 R</a:t>
                      </a:r>
                    </a:p>
                  </a:txBody>
                  <a:tcPr/>
                </a:tc>
                <a:extLst>
                  <a:ext uri="{0D108BD9-81ED-4DB2-BD59-A6C34878D82A}">
                    <a16:rowId xmlns:a16="http://schemas.microsoft.com/office/drawing/2014/main" val="2597899090"/>
                  </a:ext>
                </a:extLst>
              </a:tr>
              <a:tr h="370840">
                <a:tc>
                  <a:txBody>
                    <a:bodyPr/>
                    <a:lstStyle/>
                    <a:p>
                      <a:r>
                        <a:rPr lang="en-US" dirty="0" err="1"/>
                        <a:t>Devtest</a:t>
                      </a:r>
                      <a:endParaRPr lang="en-US" dirty="0"/>
                    </a:p>
                  </a:txBody>
                  <a:tcPr/>
                </a:tc>
                <a:tc>
                  <a:txBody>
                    <a:bodyPr/>
                    <a:lstStyle/>
                    <a:p>
                      <a:r>
                        <a:rPr lang="en-US" dirty="0"/>
                        <a:t>0.08450</a:t>
                      </a:r>
                      <a:endParaRPr lang="en-US" b="0" dirty="0"/>
                    </a:p>
                  </a:txBody>
                  <a:tcPr/>
                </a:tc>
                <a:extLst>
                  <a:ext uri="{0D108BD9-81ED-4DB2-BD59-A6C34878D82A}">
                    <a16:rowId xmlns:a16="http://schemas.microsoft.com/office/drawing/2014/main" val="1369580764"/>
                  </a:ext>
                </a:extLst>
              </a:tr>
              <a:tr h="370840">
                <a:tc>
                  <a:txBody>
                    <a:bodyPr/>
                    <a:lstStyle/>
                    <a:p>
                      <a:r>
                        <a:rPr lang="en-US" dirty="0" err="1"/>
                        <a:t>Evaltest</a:t>
                      </a:r>
                      <a:endParaRPr lang="en-US" dirty="0"/>
                    </a:p>
                  </a:txBody>
                  <a:tcPr/>
                </a:tc>
                <a:tc>
                  <a:txBody>
                    <a:bodyPr/>
                    <a:lstStyle/>
                    <a:p>
                      <a:r>
                        <a:rPr lang="en-US" dirty="0"/>
                        <a:t>0.10614</a:t>
                      </a:r>
                      <a:endParaRPr lang="en-US" b="0" dirty="0"/>
                    </a:p>
                  </a:txBody>
                  <a:tcPr/>
                </a:tc>
                <a:extLst>
                  <a:ext uri="{0D108BD9-81ED-4DB2-BD59-A6C34878D82A}">
                    <a16:rowId xmlns:a16="http://schemas.microsoft.com/office/drawing/2014/main" val="1117748445"/>
                  </a:ext>
                </a:extLst>
              </a:tr>
            </a:tbl>
          </a:graphicData>
        </a:graphic>
      </p:graphicFrame>
      <p:graphicFrame>
        <p:nvGraphicFramePr>
          <p:cNvPr id="10" name="Table 6">
            <a:extLst>
              <a:ext uri="{FF2B5EF4-FFF2-40B4-BE49-F238E27FC236}">
                <a16:creationId xmlns:a16="http://schemas.microsoft.com/office/drawing/2014/main" id="{17C8FBDE-3D2B-46C0-B35C-4E8E97FC62A7}"/>
              </a:ext>
            </a:extLst>
          </p:cNvPr>
          <p:cNvGraphicFramePr>
            <a:graphicFrameLocks noGrp="1"/>
          </p:cNvGraphicFramePr>
          <p:nvPr>
            <p:extLst>
              <p:ext uri="{D42A27DB-BD31-4B8C-83A1-F6EECF244321}">
                <p14:modId xmlns:p14="http://schemas.microsoft.com/office/powerpoint/2010/main" val="1207715468"/>
              </p:ext>
            </p:extLst>
          </p:nvPr>
        </p:nvGraphicFramePr>
        <p:xfrm>
          <a:off x="6989018" y="1952804"/>
          <a:ext cx="4307840" cy="2225040"/>
        </p:xfrm>
        <a:graphic>
          <a:graphicData uri="http://schemas.openxmlformats.org/drawingml/2006/table">
            <a:tbl>
              <a:tblPr firstRow="1" bandRow="1">
                <a:tableStyleId>{21E4AEA4-8DFA-4A89-87EB-49C32662AFE0}</a:tableStyleId>
              </a:tblPr>
              <a:tblGrid>
                <a:gridCol w="3129280">
                  <a:extLst>
                    <a:ext uri="{9D8B030D-6E8A-4147-A177-3AD203B41FA5}">
                      <a16:colId xmlns:a16="http://schemas.microsoft.com/office/drawing/2014/main" val="1573316640"/>
                    </a:ext>
                  </a:extLst>
                </a:gridCol>
                <a:gridCol w="1178560">
                  <a:extLst>
                    <a:ext uri="{9D8B030D-6E8A-4147-A177-3AD203B41FA5}">
                      <a16:colId xmlns:a16="http://schemas.microsoft.com/office/drawing/2014/main" val="3018309199"/>
                    </a:ext>
                  </a:extLst>
                </a:gridCol>
              </a:tblGrid>
              <a:tr h="370840">
                <a:tc>
                  <a:txBody>
                    <a:bodyPr/>
                    <a:lstStyle/>
                    <a:p>
                      <a:r>
                        <a:rPr lang="en-US" dirty="0"/>
                        <a:t>Config Field</a:t>
                      </a:r>
                    </a:p>
                  </a:txBody>
                  <a:tcPr/>
                </a:tc>
                <a:tc>
                  <a:txBody>
                    <a:bodyPr/>
                    <a:lstStyle/>
                    <a:p>
                      <a:r>
                        <a:rPr lang="en-US" dirty="0"/>
                        <a:t>Value</a:t>
                      </a:r>
                    </a:p>
                  </a:txBody>
                  <a:tcPr/>
                </a:tc>
                <a:extLst>
                  <a:ext uri="{0D108BD9-81ED-4DB2-BD59-A6C34878D82A}">
                    <a16:rowId xmlns:a16="http://schemas.microsoft.com/office/drawing/2014/main" val="32269059"/>
                  </a:ext>
                </a:extLst>
              </a:tr>
              <a:tr h="370840">
                <a:tc>
                  <a:txBody>
                    <a:bodyPr/>
                    <a:lstStyle/>
                    <a:p>
                      <a:r>
                        <a:rPr lang="en-US" dirty="0"/>
                        <a:t>Selection method</a:t>
                      </a:r>
                    </a:p>
                  </a:txBody>
                  <a:tcPr/>
                </a:tc>
                <a:tc>
                  <a:txBody>
                    <a:bodyPr/>
                    <a:lstStyle/>
                    <a:p>
                      <a:r>
                        <a:rPr lang="en-US" dirty="0"/>
                        <a:t>N-gram</a:t>
                      </a:r>
                    </a:p>
                  </a:txBody>
                  <a:tcPr/>
                </a:tc>
                <a:extLst>
                  <a:ext uri="{0D108BD9-81ED-4DB2-BD59-A6C34878D82A}">
                    <a16:rowId xmlns:a16="http://schemas.microsoft.com/office/drawing/2014/main" val="1091837133"/>
                  </a:ext>
                </a:extLst>
              </a:tr>
              <a:tr h="370840">
                <a:tc>
                  <a:txBody>
                    <a:bodyPr/>
                    <a:lstStyle/>
                    <a:p>
                      <a:r>
                        <a:rPr lang="en-US" dirty="0"/>
                        <a:t>Unigram weight</a:t>
                      </a:r>
                    </a:p>
                  </a:txBody>
                  <a:tcPr/>
                </a:tc>
                <a:tc>
                  <a:txBody>
                    <a:bodyPr/>
                    <a:lstStyle/>
                    <a:p>
                      <a:r>
                        <a:rPr lang="en-US" dirty="0"/>
                        <a:t>.2</a:t>
                      </a:r>
                    </a:p>
                  </a:txBody>
                  <a:tcPr/>
                </a:tc>
                <a:extLst>
                  <a:ext uri="{0D108BD9-81ED-4DB2-BD59-A6C34878D82A}">
                    <a16:rowId xmlns:a16="http://schemas.microsoft.com/office/drawing/2014/main" val="2309172630"/>
                  </a:ext>
                </a:extLst>
              </a:tr>
              <a:tr h="370840">
                <a:tc>
                  <a:txBody>
                    <a:bodyPr/>
                    <a:lstStyle/>
                    <a:p>
                      <a:r>
                        <a:rPr lang="en-US" dirty="0"/>
                        <a:t>Bigram weight</a:t>
                      </a:r>
                    </a:p>
                  </a:txBody>
                  <a:tcPr/>
                </a:tc>
                <a:tc>
                  <a:txBody>
                    <a:bodyPr/>
                    <a:lstStyle/>
                    <a:p>
                      <a:r>
                        <a:rPr lang="en-US" dirty="0"/>
                        <a:t>.9</a:t>
                      </a:r>
                    </a:p>
                  </a:txBody>
                  <a:tcPr/>
                </a:tc>
                <a:extLst>
                  <a:ext uri="{0D108BD9-81ED-4DB2-BD59-A6C34878D82A}">
                    <a16:rowId xmlns:a16="http://schemas.microsoft.com/office/drawing/2014/main" val="4173575549"/>
                  </a:ext>
                </a:extLst>
              </a:tr>
              <a:tr h="370840">
                <a:tc>
                  <a:txBody>
                    <a:bodyPr/>
                    <a:lstStyle/>
                    <a:p>
                      <a:r>
                        <a:rPr lang="en-US" dirty="0"/>
                        <a:t>Unigram overlap threshold</a:t>
                      </a:r>
                    </a:p>
                  </a:txBody>
                  <a:tcPr/>
                </a:tc>
                <a:tc>
                  <a:txBody>
                    <a:bodyPr/>
                    <a:lstStyle/>
                    <a:p>
                      <a:r>
                        <a:rPr lang="en-US" dirty="0"/>
                        <a:t>.74</a:t>
                      </a:r>
                    </a:p>
                  </a:txBody>
                  <a:tcPr/>
                </a:tc>
                <a:extLst>
                  <a:ext uri="{0D108BD9-81ED-4DB2-BD59-A6C34878D82A}">
                    <a16:rowId xmlns:a16="http://schemas.microsoft.com/office/drawing/2014/main" val="2202427320"/>
                  </a:ext>
                </a:extLst>
              </a:tr>
              <a:tr h="370840">
                <a:tc>
                  <a:txBody>
                    <a:bodyPr/>
                    <a:lstStyle/>
                    <a:p>
                      <a:r>
                        <a:rPr lang="en-US" dirty="0" err="1"/>
                        <a:t>spaCy</a:t>
                      </a:r>
                      <a:r>
                        <a:rPr lang="en-US" dirty="0"/>
                        <a:t> similarity threshold</a:t>
                      </a:r>
                    </a:p>
                  </a:txBody>
                  <a:tcPr/>
                </a:tc>
                <a:tc>
                  <a:txBody>
                    <a:bodyPr/>
                    <a:lstStyle/>
                    <a:p>
                      <a:r>
                        <a:rPr lang="en-US" dirty="0"/>
                        <a:t>.95</a:t>
                      </a:r>
                    </a:p>
                  </a:txBody>
                  <a:tcPr/>
                </a:tc>
                <a:extLst>
                  <a:ext uri="{0D108BD9-81ED-4DB2-BD59-A6C34878D82A}">
                    <a16:rowId xmlns:a16="http://schemas.microsoft.com/office/drawing/2014/main" val="1473067795"/>
                  </a:ext>
                </a:extLst>
              </a:tr>
            </a:tbl>
          </a:graphicData>
        </a:graphic>
      </p:graphicFrame>
    </p:spTree>
    <p:extLst>
      <p:ext uri="{BB962C8B-B14F-4D97-AF65-F5344CB8AC3E}">
        <p14:creationId xmlns:p14="http://schemas.microsoft.com/office/powerpoint/2010/main" val="376844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8" y="4871841"/>
            <a:ext cx="224028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07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a:xfrm>
            <a:off x="1202919" y="2022144"/>
            <a:ext cx="8915400" cy="4551680"/>
          </a:xfrm>
        </p:spPr>
        <p:txBody>
          <a:bodyPr>
            <a:normAutofit lnSpcReduction="10000"/>
          </a:bodyPr>
          <a:lstStyle/>
          <a:p>
            <a:r>
              <a:rPr lang="en-US" sz="2400" dirty="0"/>
              <a:t>Fragments:</a:t>
            </a:r>
          </a:p>
          <a:p>
            <a:pPr lvl="1"/>
            <a:r>
              <a:rPr lang="en-US" dirty="0">
                <a:solidFill>
                  <a:schemeClr val="accent4">
                    <a:lumMod val="50000"/>
                  </a:schemeClr>
                </a:solidFill>
              </a:rPr>
              <a:t>A look at the situation of seniors and others at a now-closed Columbine High.</a:t>
            </a:r>
          </a:p>
          <a:p>
            <a:pPr lvl="1"/>
            <a:r>
              <a:rPr lang="en-US" dirty="0">
                <a:solidFill>
                  <a:schemeClr val="tx1"/>
                </a:solidFill>
              </a:rPr>
              <a:t>Filtering them causes significant drop in ROUGE</a:t>
            </a:r>
          </a:p>
          <a:p>
            <a:r>
              <a:rPr lang="en-US" sz="2400" dirty="0">
                <a:solidFill>
                  <a:schemeClr val="tx1"/>
                </a:solidFill>
              </a:rPr>
              <a:t>Repetitive sentences:</a:t>
            </a:r>
          </a:p>
          <a:p>
            <a:pPr lvl="1"/>
            <a:r>
              <a:rPr lang="en-US" dirty="0">
                <a:solidFill>
                  <a:schemeClr val="accent4">
                    <a:lumMod val="50000"/>
                  </a:schemeClr>
                </a:solidFill>
              </a:rPr>
              <a:t>An Iraqi reporter threw his shoes at visiting U.S. President George W. Bush and called him a "dog" in Arabic during a news conference with Iraqi Prime Minister Nuri al-Maliki in Baghdad on Sunday.</a:t>
            </a:r>
          </a:p>
          <a:p>
            <a:pPr lvl="1"/>
            <a:r>
              <a:rPr lang="en-US" dirty="0">
                <a:solidFill>
                  <a:schemeClr val="accent4">
                    <a:lumMod val="50000"/>
                  </a:schemeClr>
                </a:solidFill>
              </a:rPr>
              <a:t>President George W. Bush ducked a pair of shoes hurled at his head--one shoe after the other--in the middle of a news conference with Iraqi Prime Minister Nouri al-Maliki.</a:t>
            </a:r>
          </a:p>
          <a:p>
            <a:pPr lvl="1"/>
            <a:r>
              <a:rPr lang="en-US" dirty="0">
                <a:solidFill>
                  <a:schemeClr val="tx1"/>
                </a:solidFill>
              </a:rPr>
              <a:t>(93.7% similar)... Lower threshold drops ROUGE</a:t>
            </a:r>
          </a:p>
          <a:p>
            <a:r>
              <a:rPr lang="en-US" sz="2400" dirty="0">
                <a:solidFill>
                  <a:schemeClr val="tx1"/>
                </a:solidFill>
              </a:rPr>
              <a:t>Referential issues</a:t>
            </a:r>
          </a:p>
          <a:p>
            <a:pPr lvl="1"/>
            <a:r>
              <a:rPr lang="en-US" dirty="0">
                <a:solidFill>
                  <a:schemeClr val="accent4">
                    <a:lumMod val="50000"/>
                  </a:schemeClr>
                </a:solidFill>
              </a:rPr>
              <a:t>More than 100 Giant Pandas live there.</a:t>
            </a:r>
          </a:p>
        </p:txBody>
      </p:sp>
    </p:spTree>
    <p:extLst>
      <p:ext uri="{BB962C8B-B14F-4D97-AF65-F5344CB8AC3E}">
        <p14:creationId xmlns:p14="http://schemas.microsoft.com/office/powerpoint/2010/main" val="19266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Tree>
    <p:extLst>
      <p:ext uri="{BB962C8B-B14F-4D97-AF65-F5344CB8AC3E}">
        <p14:creationId xmlns:p14="http://schemas.microsoft.com/office/powerpoint/2010/main" val="278952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p:txBody>
          <a:bodyPr/>
          <a:lstStyle/>
          <a:p>
            <a:r>
              <a:rPr lang="en-US" sz="2800" dirty="0"/>
              <a:t>Summaries with good content but no thesis:</a:t>
            </a:r>
          </a:p>
          <a:p>
            <a:pPr marL="457200" lvl="1" indent="0">
              <a:buNone/>
            </a:pPr>
            <a:r>
              <a:rPr lang="en-US" dirty="0">
                <a:solidFill>
                  <a:schemeClr val="accent4">
                    <a:lumMod val="50000"/>
                  </a:schemeClr>
                </a:solidFill>
              </a:rPr>
              <a:t>Queen Elizabeth II sent a message to Papua New Guinea, which is a member of the Commonwealth, expressing her shock at the deaths.</a:t>
            </a:r>
          </a:p>
          <a:p>
            <a:pPr marL="457200" lvl="1" indent="0">
              <a:buNone/>
            </a:pPr>
            <a:r>
              <a:rPr lang="en-US" dirty="0">
                <a:solidFill>
                  <a:schemeClr val="accent4">
                    <a:lumMod val="50000"/>
                  </a:schemeClr>
                </a:solidFill>
              </a:rPr>
              <a:t>Papua New Guinea, with a population of 4 million, is largely dependent on agriculture and mining.</a:t>
            </a:r>
          </a:p>
          <a:p>
            <a:pPr marL="457200" lvl="1" indent="0">
              <a:buNone/>
            </a:pPr>
            <a:r>
              <a:rPr lang="en-US" dirty="0">
                <a:solidFill>
                  <a:schemeClr val="accent4">
                    <a:lumMod val="50000"/>
                  </a:schemeClr>
                </a:solidFill>
              </a:rPr>
              <a:t>Australia said it will provide transport for relief supplies and a mobile hospital to Papua New Guinea.</a:t>
            </a:r>
          </a:p>
          <a:p>
            <a:pPr marL="457200" lvl="1" indent="0">
              <a:buNone/>
            </a:pPr>
            <a:r>
              <a:rPr lang="en-US" dirty="0" err="1">
                <a:solidFill>
                  <a:schemeClr val="accent4">
                    <a:lumMod val="50000"/>
                  </a:schemeClr>
                </a:solidFill>
              </a:rPr>
              <a:t>Igara</a:t>
            </a:r>
            <a:r>
              <a:rPr lang="en-US" dirty="0">
                <a:solidFill>
                  <a:schemeClr val="accent4">
                    <a:lumMod val="50000"/>
                  </a:schemeClr>
                </a:solidFill>
              </a:rPr>
              <a:t> said the population in the area affected by the tsunami was 8,000 to 10,000 people.</a:t>
            </a:r>
          </a:p>
          <a:p>
            <a:pPr marL="457200" lvl="1" indent="0">
              <a:buNone/>
            </a:pPr>
            <a:r>
              <a:rPr lang="en-US" dirty="0" err="1">
                <a:solidFill>
                  <a:schemeClr val="accent4">
                    <a:lumMod val="50000"/>
                  </a:schemeClr>
                </a:solidFill>
              </a:rPr>
              <a:t>Dalle</a:t>
            </a:r>
            <a:r>
              <a:rPr lang="en-US" dirty="0">
                <a:solidFill>
                  <a:schemeClr val="accent4">
                    <a:lumMod val="50000"/>
                  </a:schemeClr>
                </a:solidFill>
              </a:rPr>
              <a:t> said it was impossible to say how many people were missing.</a:t>
            </a:r>
          </a:p>
          <a:p>
            <a:pPr lvl="1"/>
            <a:endParaRPr lang="en-US" dirty="0"/>
          </a:p>
        </p:txBody>
      </p:sp>
    </p:spTree>
    <p:extLst>
      <p:ext uri="{BB962C8B-B14F-4D97-AF65-F5344CB8AC3E}">
        <p14:creationId xmlns:p14="http://schemas.microsoft.com/office/powerpoint/2010/main" val="67433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a:xfrm>
            <a:off x="1202919" y="2102646"/>
            <a:ext cx="8915400" cy="2184400"/>
          </a:xfrm>
        </p:spPr>
        <p:txBody>
          <a:bodyPr/>
          <a:lstStyle/>
          <a:p>
            <a:r>
              <a:rPr lang="en-US" sz="2800" dirty="0"/>
              <a:t>Big range in scores</a:t>
            </a:r>
          </a:p>
          <a:p>
            <a:pPr marL="0" indent="0">
              <a:buNone/>
            </a:pPr>
            <a:endParaRPr lang="en-US" dirty="0"/>
          </a:p>
        </p:txBody>
      </p:sp>
      <p:graphicFrame>
        <p:nvGraphicFramePr>
          <p:cNvPr id="4" name="Table 4">
            <a:extLst>
              <a:ext uri="{FF2B5EF4-FFF2-40B4-BE49-F238E27FC236}">
                <a16:creationId xmlns:a16="http://schemas.microsoft.com/office/drawing/2014/main" id="{EBDCE0AC-F326-44A9-BE0B-EFFA80C689A0}"/>
              </a:ext>
            </a:extLst>
          </p:cNvPr>
          <p:cNvGraphicFramePr>
            <a:graphicFrameLocks noGrp="1"/>
          </p:cNvGraphicFramePr>
          <p:nvPr>
            <p:extLst>
              <p:ext uri="{D42A27DB-BD31-4B8C-83A1-F6EECF244321}">
                <p14:modId xmlns:p14="http://schemas.microsoft.com/office/powerpoint/2010/main" val="2957966917"/>
              </p:ext>
            </p:extLst>
          </p:nvPr>
        </p:nvGraphicFramePr>
        <p:xfrm>
          <a:off x="1990317" y="3429000"/>
          <a:ext cx="8128002" cy="111252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354256553"/>
                    </a:ext>
                  </a:extLst>
                </a:gridCol>
                <a:gridCol w="1354667">
                  <a:extLst>
                    <a:ext uri="{9D8B030D-6E8A-4147-A177-3AD203B41FA5}">
                      <a16:colId xmlns:a16="http://schemas.microsoft.com/office/drawing/2014/main" val="2764067429"/>
                    </a:ext>
                  </a:extLst>
                </a:gridCol>
                <a:gridCol w="1354667">
                  <a:extLst>
                    <a:ext uri="{9D8B030D-6E8A-4147-A177-3AD203B41FA5}">
                      <a16:colId xmlns:a16="http://schemas.microsoft.com/office/drawing/2014/main" val="231297010"/>
                    </a:ext>
                  </a:extLst>
                </a:gridCol>
                <a:gridCol w="1354667">
                  <a:extLst>
                    <a:ext uri="{9D8B030D-6E8A-4147-A177-3AD203B41FA5}">
                      <a16:colId xmlns:a16="http://schemas.microsoft.com/office/drawing/2014/main" val="3315565406"/>
                    </a:ext>
                  </a:extLst>
                </a:gridCol>
                <a:gridCol w="1354667">
                  <a:extLst>
                    <a:ext uri="{9D8B030D-6E8A-4147-A177-3AD203B41FA5}">
                      <a16:colId xmlns:a16="http://schemas.microsoft.com/office/drawing/2014/main" val="2482761901"/>
                    </a:ext>
                  </a:extLst>
                </a:gridCol>
                <a:gridCol w="1354667">
                  <a:extLst>
                    <a:ext uri="{9D8B030D-6E8A-4147-A177-3AD203B41FA5}">
                      <a16:colId xmlns:a16="http://schemas.microsoft.com/office/drawing/2014/main" val="2455601788"/>
                    </a:ext>
                  </a:extLst>
                </a:gridCol>
              </a:tblGrid>
              <a:tr h="370840">
                <a:tc>
                  <a:txBody>
                    <a:bodyPr/>
                    <a:lstStyle/>
                    <a:p>
                      <a:r>
                        <a:rPr lang="en-US" dirty="0"/>
                        <a:t>Dataset</a:t>
                      </a:r>
                    </a:p>
                  </a:txBody>
                  <a:tcPr/>
                </a:tc>
                <a:tc>
                  <a:txBody>
                    <a:bodyPr/>
                    <a:lstStyle/>
                    <a:p>
                      <a:r>
                        <a:rPr lang="en-US" dirty="0"/>
                        <a:t>Average</a:t>
                      </a:r>
                    </a:p>
                  </a:txBody>
                  <a:tcPr/>
                </a:tc>
                <a:tc>
                  <a:txBody>
                    <a:bodyPr/>
                    <a:lstStyle/>
                    <a:p>
                      <a:r>
                        <a:rPr lang="en-US" dirty="0"/>
                        <a:t>Max</a:t>
                      </a:r>
                    </a:p>
                  </a:txBody>
                  <a:tcPr/>
                </a:tc>
                <a:tc>
                  <a:txBody>
                    <a:bodyPr/>
                    <a:lstStyle/>
                    <a:p>
                      <a:r>
                        <a:rPr lang="en-US" dirty="0"/>
                        <a:t>Min</a:t>
                      </a:r>
                    </a:p>
                  </a:txBody>
                  <a:tcPr/>
                </a:tc>
                <a:tc>
                  <a:txBody>
                    <a:bodyPr/>
                    <a:lstStyle/>
                    <a:p>
                      <a:r>
                        <a:rPr lang="en-US" dirty="0"/>
                        <a:t>Range</a:t>
                      </a:r>
                    </a:p>
                  </a:txBody>
                  <a:tcPr/>
                </a:tc>
                <a:tc>
                  <a:txBody>
                    <a:bodyPr/>
                    <a:lstStyle/>
                    <a:p>
                      <a:r>
                        <a:rPr lang="en-US" dirty="0"/>
                        <a:t>Variance</a:t>
                      </a:r>
                    </a:p>
                  </a:txBody>
                  <a:tcPr/>
                </a:tc>
                <a:extLst>
                  <a:ext uri="{0D108BD9-81ED-4DB2-BD59-A6C34878D82A}">
                    <a16:rowId xmlns:a16="http://schemas.microsoft.com/office/drawing/2014/main" val="3850613472"/>
                  </a:ext>
                </a:extLst>
              </a:tr>
              <a:tr h="370840">
                <a:tc>
                  <a:txBody>
                    <a:bodyPr/>
                    <a:lstStyle/>
                    <a:p>
                      <a:r>
                        <a:rPr lang="en-US" dirty="0" err="1"/>
                        <a:t>Devtest</a:t>
                      </a:r>
                      <a:endParaRPr lang="en-US" dirty="0"/>
                    </a:p>
                  </a:txBody>
                  <a:tcPr/>
                </a:tc>
                <a:tc>
                  <a:txBody>
                    <a:bodyPr/>
                    <a:lstStyle/>
                    <a:p>
                      <a:r>
                        <a:rPr lang="en-US" dirty="0"/>
                        <a:t>0.08450</a:t>
                      </a:r>
                    </a:p>
                  </a:txBody>
                  <a:tcPr/>
                </a:tc>
                <a:tc>
                  <a:txBody>
                    <a:bodyPr/>
                    <a:lstStyle/>
                    <a:p>
                      <a:r>
                        <a:rPr lang="en-US" dirty="0"/>
                        <a:t>0.17742</a:t>
                      </a:r>
                    </a:p>
                  </a:txBody>
                  <a:tcPr/>
                </a:tc>
                <a:tc>
                  <a:txBody>
                    <a:bodyPr/>
                    <a:lstStyle/>
                    <a:p>
                      <a:r>
                        <a:rPr lang="en-US" dirty="0"/>
                        <a:t>0.01255</a:t>
                      </a:r>
                    </a:p>
                  </a:txBody>
                  <a:tcPr/>
                </a:tc>
                <a:tc>
                  <a:txBody>
                    <a:bodyPr/>
                    <a:lstStyle/>
                    <a:p>
                      <a:r>
                        <a:rPr lang="en-US" b="1" dirty="0"/>
                        <a:t>0.16487</a:t>
                      </a:r>
                    </a:p>
                  </a:txBody>
                  <a:tcPr/>
                </a:tc>
                <a:tc>
                  <a:txBody>
                    <a:bodyPr/>
                    <a:lstStyle/>
                    <a:p>
                      <a:r>
                        <a:rPr lang="en-US" dirty="0"/>
                        <a:t>0.00189</a:t>
                      </a:r>
                    </a:p>
                  </a:txBody>
                  <a:tcPr/>
                </a:tc>
                <a:extLst>
                  <a:ext uri="{0D108BD9-81ED-4DB2-BD59-A6C34878D82A}">
                    <a16:rowId xmlns:a16="http://schemas.microsoft.com/office/drawing/2014/main" val="2996641760"/>
                  </a:ext>
                </a:extLst>
              </a:tr>
              <a:tr h="370840">
                <a:tc>
                  <a:txBody>
                    <a:bodyPr/>
                    <a:lstStyle/>
                    <a:p>
                      <a:r>
                        <a:rPr lang="en-US" dirty="0" err="1"/>
                        <a:t>Evaltest</a:t>
                      </a:r>
                      <a:endParaRPr lang="en-US" dirty="0"/>
                    </a:p>
                  </a:txBody>
                  <a:tcPr/>
                </a:tc>
                <a:tc>
                  <a:txBody>
                    <a:bodyPr/>
                    <a:lstStyle/>
                    <a:p>
                      <a:r>
                        <a:rPr lang="en-US" dirty="0"/>
                        <a:t>0.10614</a:t>
                      </a:r>
                    </a:p>
                  </a:txBody>
                  <a:tcPr/>
                </a:tc>
                <a:tc>
                  <a:txBody>
                    <a:bodyPr/>
                    <a:lstStyle/>
                    <a:p>
                      <a:r>
                        <a:rPr lang="en-US" dirty="0"/>
                        <a:t>0.25847</a:t>
                      </a:r>
                    </a:p>
                  </a:txBody>
                  <a:tcPr/>
                </a:tc>
                <a:tc>
                  <a:txBody>
                    <a:bodyPr/>
                    <a:lstStyle/>
                    <a:p>
                      <a:r>
                        <a:rPr lang="en-US" dirty="0"/>
                        <a:t>0.01569</a:t>
                      </a:r>
                    </a:p>
                  </a:txBody>
                  <a:tcPr/>
                </a:tc>
                <a:tc>
                  <a:txBody>
                    <a:bodyPr/>
                    <a:lstStyle/>
                    <a:p>
                      <a:r>
                        <a:rPr lang="en-US" b="1" dirty="0"/>
                        <a:t>0.24278</a:t>
                      </a:r>
                    </a:p>
                  </a:txBody>
                  <a:tcPr/>
                </a:tc>
                <a:tc>
                  <a:txBody>
                    <a:bodyPr/>
                    <a:lstStyle/>
                    <a:p>
                      <a:r>
                        <a:rPr lang="en-US" dirty="0"/>
                        <a:t>0.00324</a:t>
                      </a:r>
                    </a:p>
                  </a:txBody>
                  <a:tcPr/>
                </a:tc>
                <a:extLst>
                  <a:ext uri="{0D108BD9-81ED-4DB2-BD59-A6C34878D82A}">
                    <a16:rowId xmlns:a16="http://schemas.microsoft.com/office/drawing/2014/main" val="1508601303"/>
                  </a:ext>
                </a:extLst>
              </a:tr>
            </a:tbl>
          </a:graphicData>
        </a:graphic>
      </p:graphicFrame>
    </p:spTree>
    <p:extLst>
      <p:ext uri="{BB962C8B-B14F-4D97-AF65-F5344CB8AC3E}">
        <p14:creationId xmlns:p14="http://schemas.microsoft.com/office/powerpoint/2010/main" val="429459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0522-46CE-415C-95C0-C15E14AFAE6C}"/>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3622F0C1-F0AF-4BFD-8392-3F63F4F3A03C}"/>
              </a:ext>
            </a:extLst>
          </p:cNvPr>
          <p:cNvSpPr>
            <a:spLocks noGrp="1"/>
          </p:cNvSpPr>
          <p:nvPr>
            <p:ph idx="1"/>
          </p:nvPr>
        </p:nvSpPr>
        <p:spPr>
          <a:xfrm>
            <a:off x="1202919" y="1875468"/>
            <a:ext cx="8915400" cy="5155252"/>
          </a:xfrm>
        </p:spPr>
        <p:txBody>
          <a:bodyPr>
            <a:normAutofit fontScale="92500" lnSpcReduction="20000"/>
          </a:bodyPr>
          <a:lstStyle/>
          <a:p>
            <a:r>
              <a:rPr lang="en-US" sz="2600" dirty="0"/>
              <a:t>Worst summary in </a:t>
            </a:r>
            <a:r>
              <a:rPr lang="en-US" sz="2600" dirty="0" err="1"/>
              <a:t>devtest</a:t>
            </a:r>
            <a:r>
              <a:rPr lang="en-US" sz="2600" dirty="0"/>
              <a:t>:</a:t>
            </a:r>
          </a:p>
          <a:p>
            <a:pPr marL="457200" lvl="1" indent="0">
              <a:buNone/>
            </a:pPr>
            <a:r>
              <a:rPr lang="en-US" dirty="0">
                <a:solidFill>
                  <a:schemeClr val="accent4">
                    <a:lumMod val="50000"/>
                  </a:schemeClr>
                </a:solidFill>
              </a:rPr>
              <a:t>California has more threatened amphibians than any other state, according to Conservation International, accounting for 13 of the nation's 54.</a:t>
            </a:r>
          </a:p>
          <a:p>
            <a:pPr marL="457200" lvl="1" indent="0">
              <a:buNone/>
            </a:pPr>
            <a:r>
              <a:rPr lang="en-US" dirty="0">
                <a:solidFill>
                  <a:schemeClr val="accent4">
                    <a:lumMod val="50000"/>
                  </a:schemeClr>
                </a:solidFill>
              </a:rPr>
              <a:t>The findings of more than 500 scientists were included in the first-ever global amphibian assessment, a three-year effort by researchers with IUCN-The World Conservation Union, the Center for Applied Biodiversity Science of Conservation International and NatureServe.</a:t>
            </a:r>
          </a:p>
          <a:p>
            <a:pPr marL="457200" lvl="1" indent="0">
              <a:buNone/>
            </a:pPr>
            <a:r>
              <a:rPr lang="en-US" dirty="0">
                <a:solidFill>
                  <a:schemeClr val="accent4">
                    <a:lumMod val="50000"/>
                  </a:schemeClr>
                </a:solidFill>
              </a:rPr>
              <a:t>The survey found that 32 percent of amphibian species face extinction, compared to 12 percent of bird species and 23 percent of mammal species.</a:t>
            </a:r>
          </a:p>
          <a:p>
            <a:pPr marL="457200" lvl="1" indent="0">
              <a:buNone/>
            </a:pPr>
            <a:r>
              <a:rPr lang="en-US" dirty="0">
                <a:solidFill>
                  <a:schemeClr val="accent4">
                    <a:lumMod val="50000"/>
                  </a:schemeClr>
                </a:solidFill>
              </a:rPr>
              <a:t>In New England, where native amphibian species aren't endangered, local declines are common.</a:t>
            </a:r>
          </a:p>
          <a:p>
            <a:r>
              <a:rPr lang="en-US" sz="2600" dirty="0"/>
              <a:t>Topic: Threat to frogs</a:t>
            </a:r>
          </a:p>
          <a:p>
            <a:r>
              <a:rPr lang="en-US" sz="2600" dirty="0"/>
              <a:t>Articles quite varied:</a:t>
            </a:r>
          </a:p>
          <a:p>
            <a:pPr lvl="1"/>
            <a:r>
              <a:rPr lang="en-US" dirty="0"/>
              <a:t>“U.S. mine tries to dig out from under local discontent in Peruvian Andes”</a:t>
            </a:r>
          </a:p>
          <a:p>
            <a:pPr lvl="1"/>
            <a:r>
              <a:rPr lang="en-US" dirty="0"/>
              <a:t>“Land consolidation benefits people and ecology”’</a:t>
            </a:r>
          </a:p>
          <a:p>
            <a:pPr lvl="1"/>
            <a:r>
              <a:rPr lang="en-US" dirty="0"/>
              <a:t>“A Third of Amphibian Species Face Extinction, Study Says”</a:t>
            </a:r>
          </a:p>
          <a:p>
            <a:r>
              <a:rPr lang="en-US" sz="2600" dirty="0"/>
              <a:t>Maybe query would help here?</a:t>
            </a:r>
            <a:endParaRPr lang="en-US" dirty="0"/>
          </a:p>
        </p:txBody>
      </p:sp>
    </p:spTree>
    <p:extLst>
      <p:ext uri="{BB962C8B-B14F-4D97-AF65-F5344CB8AC3E}">
        <p14:creationId xmlns:p14="http://schemas.microsoft.com/office/powerpoint/2010/main" val="4957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7" y="5379841"/>
            <a:ext cx="5128965"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5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0C4-6EFD-421B-868A-F795ABEC9A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701DA2-51E6-4B28-8B35-0BF234A7BFC7}"/>
              </a:ext>
            </a:extLst>
          </p:cNvPr>
          <p:cNvSpPr>
            <a:spLocks noGrp="1"/>
          </p:cNvSpPr>
          <p:nvPr>
            <p:ph idx="1"/>
          </p:nvPr>
        </p:nvSpPr>
        <p:spPr>
          <a:xfrm>
            <a:off x="1202919" y="1960880"/>
            <a:ext cx="8915400" cy="4297680"/>
          </a:xfrm>
        </p:spPr>
        <p:txBody>
          <a:bodyPr>
            <a:normAutofit lnSpcReduction="10000"/>
          </a:bodyPr>
          <a:lstStyle/>
          <a:p>
            <a:r>
              <a:rPr lang="en-US" sz="2400" dirty="0"/>
              <a:t>Simple rules work really well (instead of deep linguistic rules)</a:t>
            </a:r>
          </a:p>
          <a:p>
            <a:pPr lvl="1"/>
            <a:r>
              <a:rPr lang="en-US" dirty="0"/>
              <a:t>Clean the data!</a:t>
            </a:r>
          </a:p>
          <a:p>
            <a:pPr lvl="1"/>
            <a:r>
              <a:rPr lang="en-US" dirty="0"/>
              <a:t>No sentences with quotes</a:t>
            </a:r>
          </a:p>
          <a:p>
            <a:pPr lvl="1"/>
            <a:r>
              <a:rPr lang="en-US" dirty="0"/>
              <a:t>No sentences with questions</a:t>
            </a:r>
          </a:p>
          <a:p>
            <a:pPr lvl="1"/>
            <a:r>
              <a:rPr lang="en-US" dirty="0"/>
              <a:t>No sentences starting with pronouns</a:t>
            </a:r>
          </a:p>
          <a:p>
            <a:pPr lvl="1"/>
            <a:r>
              <a:rPr lang="en-US" dirty="0"/>
              <a:t>Weighted n-gram scores instead of topic-oriented selection</a:t>
            </a:r>
          </a:p>
          <a:p>
            <a:pPr lvl="1"/>
            <a:r>
              <a:rPr lang="en-US" dirty="0"/>
              <a:t>Order longer sentences first, avoiding specific words</a:t>
            </a:r>
          </a:p>
          <a:p>
            <a:r>
              <a:rPr lang="en-US" sz="2400" dirty="0"/>
              <a:t>Understand the difficulty of evaluating results</a:t>
            </a:r>
          </a:p>
          <a:p>
            <a:pPr lvl="1"/>
            <a:r>
              <a:rPr lang="en-US" dirty="0"/>
              <a:t>ROUGE-2 R is frustrating… but what would be better?</a:t>
            </a:r>
          </a:p>
          <a:p>
            <a:r>
              <a:rPr lang="en-US" sz="2400" dirty="0"/>
              <a:t>Danger of overfitting </a:t>
            </a:r>
          </a:p>
          <a:p>
            <a:pPr lvl="1"/>
            <a:r>
              <a:rPr lang="en-US" dirty="0"/>
              <a:t>Our system could be awful for non-news</a:t>
            </a:r>
          </a:p>
          <a:p>
            <a:pPr lvl="1"/>
            <a:r>
              <a:rPr lang="en-US" dirty="0"/>
              <a:t>However, generalized to </a:t>
            </a:r>
            <a:r>
              <a:rPr lang="en-US" dirty="0" err="1"/>
              <a:t>evaltest</a:t>
            </a:r>
            <a:r>
              <a:rPr lang="en-US" dirty="0"/>
              <a:t> pretty well</a:t>
            </a:r>
          </a:p>
          <a:p>
            <a:endParaRPr lang="en-US" dirty="0"/>
          </a:p>
        </p:txBody>
      </p:sp>
    </p:spTree>
    <p:extLst>
      <p:ext uri="{BB962C8B-B14F-4D97-AF65-F5344CB8AC3E}">
        <p14:creationId xmlns:p14="http://schemas.microsoft.com/office/powerpoint/2010/main" val="25186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Related Reading</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lstStyle/>
          <a:p>
            <a:r>
              <a:rPr lang="en-US" sz="2800" dirty="0"/>
              <a:t>Content Selection:</a:t>
            </a:r>
          </a:p>
          <a:p>
            <a:pPr lvl="1"/>
            <a:r>
              <a:rPr lang="en-US" sz="2400" dirty="0"/>
              <a:t>Erkan and </a:t>
            </a:r>
            <a:r>
              <a:rPr lang="en-US" sz="2400" dirty="0" err="1"/>
              <a:t>Radev</a:t>
            </a:r>
            <a:r>
              <a:rPr lang="en-US" sz="2400" dirty="0"/>
              <a:t>, 2004</a:t>
            </a:r>
          </a:p>
          <a:p>
            <a:pPr lvl="1"/>
            <a:r>
              <a:rPr lang="en-US" sz="2400" dirty="0" err="1"/>
              <a:t>Otterbacher</a:t>
            </a:r>
            <a:r>
              <a:rPr lang="en-US" sz="2400" dirty="0"/>
              <a:t> et al., 2008</a:t>
            </a:r>
          </a:p>
          <a:p>
            <a:pPr lvl="1"/>
            <a:r>
              <a:rPr lang="en-US" sz="2400" dirty="0" err="1"/>
              <a:t>Vanderwende</a:t>
            </a:r>
            <a:r>
              <a:rPr lang="en-US" sz="2400" dirty="0"/>
              <a:t> et al., 2015</a:t>
            </a:r>
          </a:p>
          <a:p>
            <a:r>
              <a:rPr lang="en-US" sz="2800" dirty="0"/>
              <a:t>Content Realization:</a:t>
            </a:r>
          </a:p>
          <a:p>
            <a:pPr lvl="1"/>
            <a:r>
              <a:rPr lang="en-US" sz="2400" dirty="0"/>
              <a:t>Conroy et al., 2006 </a:t>
            </a:r>
          </a:p>
          <a:p>
            <a:pPr lvl="1"/>
            <a:r>
              <a:rPr lang="en-US" sz="2400" dirty="0" err="1"/>
              <a:t>Zajic</a:t>
            </a:r>
            <a:r>
              <a:rPr lang="en-US" sz="2400" dirty="0"/>
              <a:t> et al., 2007</a:t>
            </a:r>
            <a:endParaRPr lang="en-US" dirty="0"/>
          </a:p>
          <a:p>
            <a:r>
              <a:rPr lang="en-US" sz="2800" dirty="0"/>
              <a:t>Information Ordering:</a:t>
            </a:r>
          </a:p>
          <a:p>
            <a:pPr lvl="1"/>
            <a:r>
              <a:rPr lang="en-US" sz="2400" dirty="0" err="1"/>
              <a:t>Bollegala</a:t>
            </a:r>
            <a:r>
              <a:rPr lang="en-US" sz="2400" dirty="0"/>
              <a:t> et al., 2012</a:t>
            </a:r>
          </a:p>
        </p:txBody>
      </p:sp>
    </p:spTree>
    <p:extLst>
      <p:ext uri="{BB962C8B-B14F-4D97-AF65-F5344CB8AC3E}">
        <p14:creationId xmlns:p14="http://schemas.microsoft.com/office/powerpoint/2010/main" val="200990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4552-DC68-4151-9573-4C285E57D01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1368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3399" y="2417712"/>
            <a:ext cx="489308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61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97CB-17E0-42AE-826C-5A593823D717}"/>
              </a:ext>
            </a:extLst>
          </p:cNvPr>
          <p:cNvSpPr>
            <a:spLocks noGrp="1"/>
          </p:cNvSpPr>
          <p:nvPr>
            <p:ph type="title"/>
          </p:nvPr>
        </p:nvSpPr>
        <p:spPr/>
        <p:txBody>
          <a:bodyPr/>
          <a:lstStyle/>
          <a:p>
            <a:r>
              <a:rPr lang="en-US" dirty="0">
                <a:ea typeface="Cambria" panose="02040503050406030204" pitchFamily="18" charset="0"/>
              </a:rPr>
              <a:t>System Architecture</a:t>
            </a:r>
          </a:p>
        </p:txBody>
      </p:sp>
      <p:pic>
        <p:nvPicPr>
          <p:cNvPr id="5" name="Picture 4">
            <a:extLst>
              <a:ext uri="{FF2B5EF4-FFF2-40B4-BE49-F238E27FC236}">
                <a16:creationId xmlns:a16="http://schemas.microsoft.com/office/drawing/2014/main" id="{1125B371-D963-4D10-AFDB-84AF6750C5F6}"/>
              </a:ext>
            </a:extLst>
          </p:cNvPr>
          <p:cNvPicPr>
            <a:picLocks noChangeAspect="1"/>
          </p:cNvPicPr>
          <p:nvPr/>
        </p:nvPicPr>
        <p:blipFill>
          <a:blip r:embed="rId3"/>
          <a:stretch>
            <a:fillRect/>
          </a:stretch>
        </p:blipFill>
        <p:spPr>
          <a:xfrm>
            <a:off x="1202919" y="2005750"/>
            <a:ext cx="5868163" cy="4568074"/>
          </a:xfrm>
          <a:prstGeom prst="rect">
            <a:avLst/>
          </a:prstGeom>
        </p:spPr>
      </p:pic>
      <p:sp>
        <p:nvSpPr>
          <p:cNvPr id="9" name="Arrow: Left 8">
            <a:extLst>
              <a:ext uri="{FF2B5EF4-FFF2-40B4-BE49-F238E27FC236}">
                <a16:creationId xmlns:a16="http://schemas.microsoft.com/office/drawing/2014/main" id="{F498F713-305A-4D30-BA90-393CC85543AE}"/>
              </a:ext>
            </a:extLst>
          </p:cNvPr>
          <p:cNvSpPr/>
          <p:nvPr/>
        </p:nvSpPr>
        <p:spPr>
          <a:xfrm rot="20057145">
            <a:off x="7031711" y="4495180"/>
            <a:ext cx="890867" cy="396240"/>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E12B3E-79FA-44E4-A8E1-91FAE11CA1CC}"/>
              </a:ext>
            </a:extLst>
          </p:cNvPr>
          <p:cNvSpPr txBox="1"/>
          <p:nvPr/>
        </p:nvSpPr>
        <p:spPr>
          <a:xfrm>
            <a:off x="8041391" y="4050116"/>
            <a:ext cx="3291840" cy="923330"/>
          </a:xfrm>
          <a:prstGeom prst="rect">
            <a:avLst/>
          </a:prstGeom>
          <a:noFill/>
        </p:spPr>
        <p:txBody>
          <a:bodyPr wrap="square" rtlCol="0">
            <a:spAutoFit/>
          </a:bodyPr>
          <a:lstStyle/>
          <a:p>
            <a:r>
              <a:rPr lang="en-US" b="1" dirty="0">
                <a:solidFill>
                  <a:schemeClr val="accent4">
                    <a:lumMod val="75000"/>
                  </a:schemeClr>
                </a:solidFill>
                <a:ea typeface="Cambria" panose="02040503050406030204" pitchFamily="18" charset="0"/>
              </a:rPr>
              <a:t>Weighted n-gram scoring:</a:t>
            </a:r>
          </a:p>
          <a:p>
            <a:r>
              <a:rPr lang="en-US" b="1" dirty="0">
                <a:solidFill>
                  <a:schemeClr val="accent4">
                    <a:lumMod val="75000"/>
                  </a:schemeClr>
                </a:solidFill>
                <a:ea typeface="Cambria" panose="02040503050406030204" pitchFamily="18" charset="0"/>
              </a:rPr>
              <a:t>Unigram + bigram probabilities and n sentences per article</a:t>
            </a:r>
          </a:p>
        </p:txBody>
      </p:sp>
    </p:spTree>
    <p:extLst>
      <p:ext uri="{BB962C8B-B14F-4D97-AF65-F5344CB8AC3E}">
        <p14:creationId xmlns:p14="http://schemas.microsoft.com/office/powerpoint/2010/main" val="128706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2359" y="2905392"/>
            <a:ext cx="365460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56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1970-469D-41CD-9479-C1DD1E44214B}"/>
              </a:ext>
            </a:extLst>
          </p:cNvPr>
          <p:cNvSpPr>
            <a:spLocks noGrp="1"/>
          </p:cNvSpPr>
          <p:nvPr>
            <p:ph type="title"/>
          </p:nvPr>
        </p:nvSpPr>
        <p:spPr/>
        <p:txBody>
          <a:bodyPr/>
          <a:lstStyle/>
          <a:p>
            <a:r>
              <a:rPr lang="en-US" dirty="0">
                <a:ea typeface="Cambria" panose="02040503050406030204" pitchFamily="18" charset="0"/>
              </a:rPr>
              <a:t>Preprocessing Updates</a:t>
            </a:r>
          </a:p>
        </p:txBody>
      </p:sp>
      <p:sp>
        <p:nvSpPr>
          <p:cNvPr id="3" name="Content Placeholder 2">
            <a:extLst>
              <a:ext uri="{FF2B5EF4-FFF2-40B4-BE49-F238E27FC236}">
                <a16:creationId xmlns:a16="http://schemas.microsoft.com/office/drawing/2014/main" id="{A3A8BA37-AFD5-4E5A-9400-EF7BAA88AB6F}"/>
              </a:ext>
            </a:extLst>
          </p:cNvPr>
          <p:cNvSpPr>
            <a:spLocks noGrp="1"/>
          </p:cNvSpPr>
          <p:nvPr>
            <p:ph idx="1"/>
          </p:nvPr>
        </p:nvSpPr>
        <p:spPr>
          <a:xfrm>
            <a:off x="1202919" y="2011680"/>
            <a:ext cx="9784080" cy="4846320"/>
          </a:xfrm>
        </p:spPr>
        <p:txBody>
          <a:bodyPr>
            <a:normAutofit/>
          </a:bodyPr>
          <a:lstStyle/>
          <a:p>
            <a:r>
              <a:rPr lang="en-US" sz="2800" dirty="0">
                <a:ea typeface="Cambria" panose="02040503050406030204" pitchFamily="18" charset="0"/>
              </a:rPr>
              <a:t>Lots of work to fix fragments</a:t>
            </a:r>
          </a:p>
          <a:p>
            <a:pPr lvl="1"/>
            <a:r>
              <a:rPr lang="en-US" sz="2400" dirty="0">
                <a:ea typeface="Cambria" panose="02040503050406030204" pitchFamily="18" charset="0"/>
              </a:rPr>
              <a:t>Line breaks mid-sentence in the corpus</a:t>
            </a:r>
          </a:p>
          <a:p>
            <a:pPr lvl="2"/>
            <a:r>
              <a:rPr lang="en-US" sz="2000" dirty="0">
                <a:ea typeface="Cambria" panose="02040503050406030204" pitchFamily="18" charset="0"/>
              </a:rPr>
              <a:t>(Order of operations within preprocessing)</a:t>
            </a:r>
          </a:p>
          <a:p>
            <a:endParaRPr lang="en-US" sz="2800" dirty="0">
              <a:ea typeface="Cambria" panose="02040503050406030204" pitchFamily="18" charset="0"/>
            </a:endParaRPr>
          </a:p>
          <a:p>
            <a:endParaRPr lang="en-US" sz="2800" dirty="0">
              <a:ea typeface="Cambria" panose="02040503050406030204" pitchFamily="18" charset="0"/>
            </a:endParaRPr>
          </a:p>
          <a:p>
            <a:r>
              <a:rPr lang="en-US" sz="2800" dirty="0">
                <a:ea typeface="Cambria" panose="02040503050406030204" pitchFamily="18" charset="0"/>
              </a:rPr>
              <a:t>Smarter quote detection</a:t>
            </a:r>
          </a:p>
          <a:p>
            <a:pPr lvl="1"/>
            <a:r>
              <a:rPr lang="en-US" sz="2400" dirty="0">
                <a:ea typeface="Cambria" panose="02040503050406030204" pitchFamily="18" charset="0"/>
              </a:rPr>
              <a:t>Leave in “scare quotes”</a:t>
            </a:r>
          </a:p>
          <a:p>
            <a:r>
              <a:rPr lang="en-US" sz="2800" dirty="0">
                <a:ea typeface="Cambria" panose="02040503050406030204" pitchFamily="18" charset="0"/>
              </a:rPr>
              <a:t>Removed a few more newspaper-specific phenomena</a:t>
            </a:r>
          </a:p>
          <a:p>
            <a:pPr lvl="1"/>
            <a:r>
              <a:rPr lang="en-US" sz="2400" dirty="0">
                <a:solidFill>
                  <a:schemeClr val="accent4">
                    <a:lumMod val="50000"/>
                  </a:schemeClr>
                </a:solidFill>
                <a:ea typeface="Cambria" panose="02040503050406030204" pitchFamily="18" charset="0"/>
              </a:rPr>
              <a:t>Associated Press reporters… contributed to this report.</a:t>
            </a:r>
          </a:p>
          <a:p>
            <a:endParaRPr lang="en-US" sz="2400" dirty="0">
              <a:ea typeface="Cambria" panose="02040503050406030204" pitchFamily="18" charset="0"/>
            </a:endParaRPr>
          </a:p>
        </p:txBody>
      </p:sp>
      <p:pic>
        <p:nvPicPr>
          <p:cNvPr id="4" name="Picture 3">
            <a:extLst>
              <a:ext uri="{FF2B5EF4-FFF2-40B4-BE49-F238E27FC236}">
                <a16:creationId xmlns:a16="http://schemas.microsoft.com/office/drawing/2014/main" id="{7507C81F-0FC8-4B48-957C-994FCEC51F84}"/>
              </a:ext>
            </a:extLst>
          </p:cNvPr>
          <p:cNvPicPr>
            <a:picLocks noChangeAspect="1"/>
          </p:cNvPicPr>
          <p:nvPr/>
        </p:nvPicPr>
        <p:blipFill>
          <a:blip r:embed="rId3"/>
          <a:stretch>
            <a:fillRect/>
          </a:stretch>
        </p:blipFill>
        <p:spPr>
          <a:xfrm>
            <a:off x="1481803" y="3247339"/>
            <a:ext cx="6729173" cy="1187501"/>
          </a:xfrm>
          <a:prstGeom prst="rect">
            <a:avLst/>
          </a:prstGeom>
        </p:spPr>
      </p:pic>
    </p:spTree>
    <p:extLst>
      <p:ext uri="{BB962C8B-B14F-4D97-AF65-F5344CB8AC3E}">
        <p14:creationId xmlns:p14="http://schemas.microsoft.com/office/powerpoint/2010/main" val="82441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403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66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p:txBody>
          <a:bodyPr/>
          <a:lstStyle/>
          <a:p>
            <a:r>
              <a:rPr lang="en-US" sz="2800" dirty="0"/>
              <a:t>Maximize word count</a:t>
            </a:r>
          </a:p>
          <a:p>
            <a:endParaRPr lang="en-US" dirty="0"/>
          </a:p>
          <a:p>
            <a:pPr marL="457200" lvl="1" indent="0">
              <a:buNone/>
            </a:pPr>
            <a:endParaRPr lang="en-US" dirty="0"/>
          </a:p>
        </p:txBody>
      </p:sp>
      <p:sp>
        <p:nvSpPr>
          <p:cNvPr id="11" name="Flowchart: Manual Operation 10">
            <a:extLst>
              <a:ext uri="{FF2B5EF4-FFF2-40B4-BE49-F238E27FC236}">
                <a16:creationId xmlns:a16="http://schemas.microsoft.com/office/drawing/2014/main" id="{53642BA6-4BBD-4C49-A109-D8184BE59DA6}"/>
              </a:ext>
            </a:extLst>
          </p:cNvPr>
          <p:cNvSpPr/>
          <p:nvPr/>
        </p:nvSpPr>
        <p:spPr>
          <a:xfrm rot="16200000">
            <a:off x="3677104" y="3485582"/>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CAEAE8A5-C0AD-4D25-BFC9-60007B291784}"/>
              </a:ext>
            </a:extLst>
          </p:cNvPr>
          <p:cNvSpPr txBox="1"/>
          <p:nvPr/>
        </p:nvSpPr>
        <p:spPr>
          <a:xfrm>
            <a:off x="3760340" y="3781064"/>
            <a:ext cx="1402080" cy="646331"/>
          </a:xfrm>
          <a:prstGeom prst="rect">
            <a:avLst/>
          </a:prstGeom>
          <a:noFill/>
        </p:spPr>
        <p:txBody>
          <a:bodyPr wrap="square" rtlCol="0">
            <a:spAutoFit/>
          </a:bodyPr>
          <a:lstStyle/>
          <a:p>
            <a:pPr algn="ctr"/>
            <a:r>
              <a:rPr lang="en-US" dirty="0">
                <a:solidFill>
                  <a:schemeClr val="bg1"/>
                </a:solidFill>
              </a:rPr>
              <a:t>Sentence Screener</a:t>
            </a:r>
          </a:p>
        </p:txBody>
      </p:sp>
      <p:sp>
        <p:nvSpPr>
          <p:cNvPr id="13" name="Hexagon 12">
            <a:extLst>
              <a:ext uri="{FF2B5EF4-FFF2-40B4-BE49-F238E27FC236}">
                <a16:creationId xmlns:a16="http://schemas.microsoft.com/office/drawing/2014/main" id="{2EA444B3-4424-449C-B0EC-53344CA1E2E6}"/>
              </a:ext>
            </a:extLst>
          </p:cNvPr>
          <p:cNvSpPr/>
          <p:nvPr/>
        </p:nvSpPr>
        <p:spPr>
          <a:xfrm>
            <a:off x="6645944" y="5439872"/>
            <a:ext cx="1371599" cy="657605"/>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14" name="Flowchart: Connector 13">
            <a:extLst>
              <a:ext uri="{FF2B5EF4-FFF2-40B4-BE49-F238E27FC236}">
                <a16:creationId xmlns:a16="http://schemas.microsoft.com/office/drawing/2014/main" id="{D53006B4-9DC0-43AD-AD4A-9A14099C2165}"/>
              </a:ext>
            </a:extLst>
          </p:cNvPr>
          <p:cNvSpPr/>
          <p:nvPr/>
        </p:nvSpPr>
        <p:spPr>
          <a:xfrm>
            <a:off x="5536886" y="3568406"/>
            <a:ext cx="1906615" cy="119887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Good</a:t>
            </a:r>
          </a:p>
          <a:p>
            <a:pPr algn="ctr"/>
            <a:r>
              <a:rPr lang="en-US" dirty="0"/>
              <a:t>Sentences</a:t>
            </a:r>
          </a:p>
        </p:txBody>
      </p:sp>
      <p:sp>
        <p:nvSpPr>
          <p:cNvPr id="15" name="Flowchart: Alternate Process 14">
            <a:extLst>
              <a:ext uri="{FF2B5EF4-FFF2-40B4-BE49-F238E27FC236}">
                <a16:creationId xmlns:a16="http://schemas.microsoft.com/office/drawing/2014/main" id="{FC20B372-FABD-47C0-A6AE-9DCE3865CF7D}"/>
              </a:ext>
            </a:extLst>
          </p:cNvPr>
          <p:cNvSpPr/>
          <p:nvPr/>
        </p:nvSpPr>
        <p:spPr>
          <a:xfrm>
            <a:off x="10015802" y="3502089"/>
            <a:ext cx="1402080" cy="102616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Final Set</a:t>
            </a:r>
          </a:p>
        </p:txBody>
      </p:sp>
      <p:sp>
        <p:nvSpPr>
          <p:cNvPr id="16" name="Arrow: Right 15">
            <a:extLst>
              <a:ext uri="{FF2B5EF4-FFF2-40B4-BE49-F238E27FC236}">
                <a16:creationId xmlns:a16="http://schemas.microsoft.com/office/drawing/2014/main" id="{C9D29A95-7B01-4292-AF95-B4A9F68CCFBD}"/>
              </a:ext>
            </a:extLst>
          </p:cNvPr>
          <p:cNvSpPr/>
          <p:nvPr/>
        </p:nvSpPr>
        <p:spPr>
          <a:xfrm rot="19860967">
            <a:off x="8007786" y="4926278"/>
            <a:ext cx="1876130" cy="346604"/>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7" name="TextBox 16">
            <a:extLst>
              <a:ext uri="{FF2B5EF4-FFF2-40B4-BE49-F238E27FC236}">
                <a16:creationId xmlns:a16="http://schemas.microsoft.com/office/drawing/2014/main" id="{2A2142A7-EF22-4FA2-9825-0EEAC816C2D9}"/>
              </a:ext>
            </a:extLst>
          </p:cNvPr>
          <p:cNvSpPr txBox="1"/>
          <p:nvPr/>
        </p:nvSpPr>
        <p:spPr>
          <a:xfrm rot="19442895">
            <a:off x="8189163" y="5255207"/>
            <a:ext cx="2058599" cy="369332"/>
          </a:xfrm>
          <a:prstGeom prst="rect">
            <a:avLst/>
          </a:prstGeom>
          <a:noFill/>
        </p:spPr>
        <p:txBody>
          <a:bodyPr wrap="square" rtlCol="0">
            <a:spAutoFit/>
          </a:bodyPr>
          <a:lstStyle/>
          <a:p>
            <a:r>
              <a:rPr lang="en-US" dirty="0">
                <a:solidFill>
                  <a:schemeClr val="bg2">
                    <a:lumMod val="50000"/>
                  </a:schemeClr>
                </a:solidFill>
              </a:rPr>
              <a:t>Fill Extra Space</a:t>
            </a:r>
          </a:p>
        </p:txBody>
      </p:sp>
      <p:sp>
        <p:nvSpPr>
          <p:cNvPr id="18" name="Arrow: Right 17">
            <a:extLst>
              <a:ext uri="{FF2B5EF4-FFF2-40B4-BE49-F238E27FC236}">
                <a16:creationId xmlns:a16="http://schemas.microsoft.com/office/drawing/2014/main" id="{FC7CDDE9-2516-4251-8731-40273EB7E4C5}"/>
              </a:ext>
            </a:extLst>
          </p:cNvPr>
          <p:cNvSpPr/>
          <p:nvPr/>
        </p:nvSpPr>
        <p:spPr>
          <a:xfrm>
            <a:off x="9316936" y="3928641"/>
            <a:ext cx="650315" cy="332168"/>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9" name="Arrow: Right 18">
            <a:extLst>
              <a:ext uri="{FF2B5EF4-FFF2-40B4-BE49-F238E27FC236}">
                <a16:creationId xmlns:a16="http://schemas.microsoft.com/office/drawing/2014/main" id="{FED84254-26C8-4DDE-A841-085453E1BE1E}"/>
              </a:ext>
            </a:extLst>
          </p:cNvPr>
          <p:cNvSpPr/>
          <p:nvPr/>
        </p:nvSpPr>
        <p:spPr>
          <a:xfrm>
            <a:off x="5222242" y="4009350"/>
            <a:ext cx="332739" cy="316992"/>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Right 19">
            <a:extLst>
              <a:ext uri="{FF2B5EF4-FFF2-40B4-BE49-F238E27FC236}">
                <a16:creationId xmlns:a16="http://schemas.microsoft.com/office/drawing/2014/main" id="{C9593512-CA1C-42B4-82FC-827EBB84D31A}"/>
              </a:ext>
            </a:extLst>
          </p:cNvPr>
          <p:cNvSpPr/>
          <p:nvPr/>
        </p:nvSpPr>
        <p:spPr>
          <a:xfrm>
            <a:off x="3329936" y="4082572"/>
            <a:ext cx="549912" cy="28622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C579B7DB-A792-400E-9BDC-78771B44252B}"/>
              </a:ext>
            </a:extLst>
          </p:cNvPr>
          <p:cNvSpPr/>
          <p:nvPr/>
        </p:nvSpPr>
        <p:spPr>
          <a:xfrm rot="1892091">
            <a:off x="5248141" y="4948087"/>
            <a:ext cx="1403354" cy="37501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lowchart: Alternate Process 23">
            <a:extLst>
              <a:ext uri="{FF2B5EF4-FFF2-40B4-BE49-F238E27FC236}">
                <a16:creationId xmlns:a16="http://schemas.microsoft.com/office/drawing/2014/main" id="{BD7315D2-7F56-4CFE-9C5F-8CB99AFBF510}"/>
              </a:ext>
            </a:extLst>
          </p:cNvPr>
          <p:cNvSpPr/>
          <p:nvPr/>
        </p:nvSpPr>
        <p:spPr>
          <a:xfrm>
            <a:off x="1818376" y="3770590"/>
            <a:ext cx="1486165" cy="10261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Sentences from Selection</a:t>
            </a:r>
          </a:p>
        </p:txBody>
      </p:sp>
      <p:sp>
        <p:nvSpPr>
          <p:cNvPr id="25" name="Flowchart: Manual Operation 24">
            <a:extLst>
              <a:ext uri="{FF2B5EF4-FFF2-40B4-BE49-F238E27FC236}">
                <a16:creationId xmlns:a16="http://schemas.microsoft.com/office/drawing/2014/main" id="{449DC99F-3B1F-4F85-A7C6-69EE4CA0205B}"/>
              </a:ext>
            </a:extLst>
          </p:cNvPr>
          <p:cNvSpPr/>
          <p:nvPr/>
        </p:nvSpPr>
        <p:spPr>
          <a:xfrm rot="16200000">
            <a:off x="7755850" y="3411278"/>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50188556-967A-4EE5-97B2-72D2333AB99F}"/>
              </a:ext>
            </a:extLst>
          </p:cNvPr>
          <p:cNvSpPr txBox="1"/>
          <p:nvPr/>
        </p:nvSpPr>
        <p:spPr>
          <a:xfrm>
            <a:off x="7794335" y="3744402"/>
            <a:ext cx="1402080" cy="646331"/>
          </a:xfrm>
          <a:prstGeom prst="rect">
            <a:avLst/>
          </a:prstGeom>
          <a:noFill/>
        </p:spPr>
        <p:txBody>
          <a:bodyPr wrap="square" rtlCol="0">
            <a:spAutoFit/>
          </a:bodyPr>
          <a:lstStyle/>
          <a:p>
            <a:pPr algn="ctr"/>
            <a:r>
              <a:rPr lang="en-US" dirty="0">
                <a:solidFill>
                  <a:schemeClr val="bg1"/>
                </a:solidFill>
              </a:rPr>
              <a:t>Sentence Compressor</a:t>
            </a:r>
          </a:p>
        </p:txBody>
      </p:sp>
      <p:sp>
        <p:nvSpPr>
          <p:cNvPr id="27" name="Arrow: Right 26">
            <a:extLst>
              <a:ext uri="{FF2B5EF4-FFF2-40B4-BE49-F238E27FC236}">
                <a16:creationId xmlns:a16="http://schemas.microsoft.com/office/drawing/2014/main" id="{FA7F4894-B842-4EA2-A7D4-AC3AA2D9A2F6}"/>
              </a:ext>
            </a:extLst>
          </p:cNvPr>
          <p:cNvSpPr/>
          <p:nvPr/>
        </p:nvSpPr>
        <p:spPr>
          <a:xfrm>
            <a:off x="7492329" y="3952111"/>
            <a:ext cx="332739" cy="30869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DC449C-4809-477A-8640-BCB7B0AC04D5}"/>
              </a:ext>
            </a:extLst>
          </p:cNvPr>
          <p:cNvSpPr/>
          <p:nvPr/>
        </p:nvSpPr>
        <p:spPr>
          <a:xfrm rot="19834644">
            <a:off x="7752476" y="4681533"/>
            <a:ext cx="2686741" cy="1281174"/>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Rectangle 3">
            <a:extLst>
              <a:ext uri="{FF2B5EF4-FFF2-40B4-BE49-F238E27FC236}">
                <a16:creationId xmlns:a16="http://schemas.microsoft.com/office/drawing/2014/main" id="{0637E8C6-3F51-4B51-9F77-D664E276CC79}"/>
              </a:ext>
            </a:extLst>
          </p:cNvPr>
          <p:cNvSpPr/>
          <p:nvPr/>
        </p:nvSpPr>
        <p:spPr>
          <a:xfrm>
            <a:off x="3566160" y="3068320"/>
            <a:ext cx="8158480" cy="347169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13B335-A914-40A1-A779-9571BF6493A2}"/>
              </a:ext>
            </a:extLst>
          </p:cNvPr>
          <p:cNvSpPr txBox="1"/>
          <p:nvPr/>
        </p:nvSpPr>
        <p:spPr>
          <a:xfrm>
            <a:off x="6871680" y="2510761"/>
            <a:ext cx="2074171" cy="461665"/>
          </a:xfrm>
          <a:prstGeom prst="rect">
            <a:avLst/>
          </a:prstGeom>
          <a:noFill/>
        </p:spPr>
        <p:txBody>
          <a:bodyPr wrap="square" rtlCol="0">
            <a:spAutoFit/>
          </a:bodyPr>
          <a:lstStyle/>
          <a:p>
            <a:r>
              <a:rPr lang="en-US" sz="2400" b="1" dirty="0">
                <a:solidFill>
                  <a:schemeClr val="accent6"/>
                </a:solidFill>
              </a:rPr>
              <a:t>Realization</a:t>
            </a:r>
          </a:p>
        </p:txBody>
      </p:sp>
    </p:spTree>
    <p:extLst>
      <p:ext uri="{BB962C8B-B14F-4D97-AF65-F5344CB8AC3E}">
        <p14:creationId xmlns:p14="http://schemas.microsoft.com/office/powerpoint/2010/main" val="37498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2489200"/>
          </a:xfrm>
        </p:spPr>
        <p:txBody>
          <a:bodyPr>
            <a:normAutofit/>
          </a:bodyPr>
          <a:lstStyle/>
          <a:p>
            <a:r>
              <a:rPr lang="en-US" sz="2800" dirty="0"/>
              <a:t>Move some screening into content selection</a:t>
            </a:r>
          </a:p>
          <a:p>
            <a:r>
              <a:rPr lang="en-US" sz="2800" dirty="0"/>
              <a:t>Only usable sentences are now available for realization</a:t>
            </a:r>
            <a:endParaRPr lang="en-US" sz="2400" dirty="0"/>
          </a:p>
          <a:p>
            <a:pPr marL="457200" lvl="1" indent="0">
              <a:buNone/>
            </a:pPr>
            <a:endParaRPr lang="en-US" sz="2400" dirty="0"/>
          </a:p>
        </p:txBody>
      </p:sp>
      <p:sp>
        <p:nvSpPr>
          <p:cNvPr id="4" name="Rectangle: Rounded Corners 3">
            <a:extLst>
              <a:ext uri="{FF2B5EF4-FFF2-40B4-BE49-F238E27FC236}">
                <a16:creationId xmlns:a16="http://schemas.microsoft.com/office/drawing/2014/main" id="{A6CDF2D6-D0B2-490F-839C-413BA97A1611}"/>
              </a:ext>
            </a:extLst>
          </p:cNvPr>
          <p:cNvSpPr/>
          <p:nvPr/>
        </p:nvSpPr>
        <p:spPr>
          <a:xfrm>
            <a:off x="2001823" y="3331720"/>
            <a:ext cx="1239520"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Selection</a:t>
            </a:r>
          </a:p>
        </p:txBody>
      </p:sp>
      <p:sp>
        <p:nvSpPr>
          <p:cNvPr id="5" name="Trapezoid 4">
            <a:extLst>
              <a:ext uri="{FF2B5EF4-FFF2-40B4-BE49-F238E27FC236}">
                <a16:creationId xmlns:a16="http://schemas.microsoft.com/office/drawing/2014/main" id="{939EA0A1-B014-49B6-B177-51E56A9CD015}"/>
              </a:ext>
            </a:extLst>
          </p:cNvPr>
          <p:cNvSpPr/>
          <p:nvPr/>
        </p:nvSpPr>
        <p:spPr>
          <a:xfrm rot="5400000">
            <a:off x="4264703" y="3580869"/>
            <a:ext cx="1584960" cy="98096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46CF0958-035C-46B9-B2B7-7ABAB06F6564}"/>
              </a:ext>
            </a:extLst>
          </p:cNvPr>
          <p:cNvSpPr txBox="1"/>
          <p:nvPr/>
        </p:nvSpPr>
        <p:spPr>
          <a:xfrm>
            <a:off x="4512884" y="3787665"/>
            <a:ext cx="1229360" cy="646331"/>
          </a:xfrm>
          <a:prstGeom prst="rect">
            <a:avLst/>
          </a:prstGeom>
          <a:noFill/>
        </p:spPr>
        <p:txBody>
          <a:bodyPr wrap="square" rtlCol="0">
            <a:spAutoFit/>
          </a:bodyPr>
          <a:lstStyle/>
          <a:p>
            <a:r>
              <a:rPr lang="en-US" dirty="0"/>
              <a:t>Sentence Filtering</a:t>
            </a:r>
          </a:p>
        </p:txBody>
      </p:sp>
      <p:sp>
        <p:nvSpPr>
          <p:cNvPr id="7" name="Arrow: Right 6">
            <a:extLst>
              <a:ext uri="{FF2B5EF4-FFF2-40B4-BE49-F238E27FC236}">
                <a16:creationId xmlns:a16="http://schemas.microsoft.com/office/drawing/2014/main" id="{CAD7AB16-01C1-4EDB-B43B-ABDEAB022A31}"/>
              </a:ext>
            </a:extLst>
          </p:cNvPr>
          <p:cNvSpPr/>
          <p:nvPr/>
        </p:nvSpPr>
        <p:spPr>
          <a:xfrm>
            <a:off x="3311942" y="3855938"/>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E4B4E29D-8CDB-4D0D-9617-4397C593DFA4}"/>
              </a:ext>
            </a:extLst>
          </p:cNvPr>
          <p:cNvSpPr txBox="1"/>
          <p:nvPr/>
        </p:nvSpPr>
        <p:spPr>
          <a:xfrm>
            <a:off x="3230163" y="3565568"/>
            <a:ext cx="1303562" cy="369332"/>
          </a:xfrm>
          <a:prstGeom prst="rect">
            <a:avLst/>
          </a:prstGeom>
          <a:noFill/>
        </p:spPr>
        <p:txBody>
          <a:bodyPr wrap="none" rtlCol="0">
            <a:spAutoFit/>
          </a:bodyPr>
          <a:lstStyle/>
          <a:p>
            <a:r>
              <a:rPr lang="en-US" dirty="0"/>
              <a:t>2 per article</a:t>
            </a:r>
          </a:p>
        </p:txBody>
      </p:sp>
      <p:sp>
        <p:nvSpPr>
          <p:cNvPr id="9" name="Arrow: Right 8">
            <a:extLst>
              <a:ext uri="{FF2B5EF4-FFF2-40B4-BE49-F238E27FC236}">
                <a16:creationId xmlns:a16="http://schemas.microsoft.com/office/drawing/2014/main" id="{C97BE05B-531D-425B-AB46-D2E7E46B8F4E}"/>
              </a:ext>
            </a:extLst>
          </p:cNvPr>
          <p:cNvSpPr/>
          <p:nvPr/>
        </p:nvSpPr>
        <p:spPr>
          <a:xfrm>
            <a:off x="5609155" y="3934900"/>
            <a:ext cx="123952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6E741DEE-2240-4190-9ADB-BDF27BF0B167}"/>
              </a:ext>
            </a:extLst>
          </p:cNvPr>
          <p:cNvSpPr txBox="1"/>
          <p:nvPr/>
        </p:nvSpPr>
        <p:spPr>
          <a:xfrm>
            <a:off x="5545113" y="3565568"/>
            <a:ext cx="1468672" cy="369332"/>
          </a:xfrm>
          <a:prstGeom prst="rect">
            <a:avLst/>
          </a:prstGeom>
          <a:noFill/>
        </p:spPr>
        <p:txBody>
          <a:bodyPr wrap="none" rtlCol="0">
            <a:spAutoFit/>
          </a:bodyPr>
          <a:lstStyle/>
          <a:p>
            <a:r>
              <a:rPr lang="en-US" dirty="0"/>
              <a:t>&lt; 2 per article</a:t>
            </a:r>
          </a:p>
        </p:txBody>
      </p:sp>
      <p:sp>
        <p:nvSpPr>
          <p:cNvPr id="11" name="Rectangle: Rounded Corners 10">
            <a:extLst>
              <a:ext uri="{FF2B5EF4-FFF2-40B4-BE49-F238E27FC236}">
                <a16:creationId xmlns:a16="http://schemas.microsoft.com/office/drawing/2014/main" id="{C0854CC9-2DBB-4877-8F0F-9C7AEB9CF192}"/>
              </a:ext>
            </a:extLst>
          </p:cNvPr>
          <p:cNvSpPr/>
          <p:nvPr/>
        </p:nvSpPr>
        <p:spPr>
          <a:xfrm>
            <a:off x="2001822" y="5258645"/>
            <a:ext cx="1625545"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Selection</a:t>
            </a:r>
          </a:p>
        </p:txBody>
      </p:sp>
      <p:sp>
        <p:nvSpPr>
          <p:cNvPr id="12" name="Trapezoid 11">
            <a:extLst>
              <a:ext uri="{FF2B5EF4-FFF2-40B4-BE49-F238E27FC236}">
                <a16:creationId xmlns:a16="http://schemas.microsoft.com/office/drawing/2014/main" id="{360D87BE-69D5-4FB6-A935-5FA7F4DA3BF6}"/>
              </a:ext>
            </a:extLst>
          </p:cNvPr>
          <p:cNvSpPr/>
          <p:nvPr/>
        </p:nvSpPr>
        <p:spPr>
          <a:xfrm rot="5400000">
            <a:off x="2283997" y="5787272"/>
            <a:ext cx="898055" cy="617227"/>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F09B2DD0-5745-474C-8221-05510DE5E055}"/>
              </a:ext>
            </a:extLst>
          </p:cNvPr>
          <p:cNvSpPr/>
          <p:nvPr/>
        </p:nvSpPr>
        <p:spPr>
          <a:xfrm>
            <a:off x="3199936" y="5857083"/>
            <a:ext cx="1024585" cy="3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387E73E1-475E-45C8-BB04-72AA53D10460}"/>
              </a:ext>
            </a:extLst>
          </p:cNvPr>
          <p:cNvSpPr txBox="1"/>
          <p:nvPr/>
        </p:nvSpPr>
        <p:spPr>
          <a:xfrm>
            <a:off x="3078255" y="5549321"/>
            <a:ext cx="1455470" cy="369332"/>
          </a:xfrm>
          <a:prstGeom prst="rect">
            <a:avLst/>
          </a:prstGeom>
          <a:noFill/>
        </p:spPr>
        <p:txBody>
          <a:bodyPr wrap="square" rtlCol="0">
            <a:spAutoFit/>
          </a:bodyPr>
          <a:lstStyle/>
          <a:p>
            <a:r>
              <a:rPr lang="en-US" dirty="0">
                <a:solidFill>
                  <a:schemeClr val="bg1"/>
                </a:solidFill>
              </a:rPr>
              <a:t>2 per article</a:t>
            </a:r>
          </a:p>
        </p:txBody>
      </p:sp>
      <p:sp>
        <p:nvSpPr>
          <p:cNvPr id="18" name="Rectangle: Rounded Corners 17">
            <a:extLst>
              <a:ext uri="{FF2B5EF4-FFF2-40B4-BE49-F238E27FC236}">
                <a16:creationId xmlns:a16="http://schemas.microsoft.com/office/drawing/2014/main" id="{071171B3-EA5C-4517-99DD-1926E2A71083}"/>
              </a:ext>
            </a:extLst>
          </p:cNvPr>
          <p:cNvSpPr/>
          <p:nvPr/>
        </p:nvSpPr>
        <p:spPr>
          <a:xfrm>
            <a:off x="4566703" y="5425726"/>
            <a:ext cx="1625545" cy="12583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Realization</a:t>
            </a:r>
          </a:p>
        </p:txBody>
      </p:sp>
      <p:sp>
        <p:nvSpPr>
          <p:cNvPr id="19" name="Rectangle: Rounded Corners 18">
            <a:extLst>
              <a:ext uri="{FF2B5EF4-FFF2-40B4-BE49-F238E27FC236}">
                <a16:creationId xmlns:a16="http://schemas.microsoft.com/office/drawing/2014/main" id="{A9FFA0CA-2687-4EEA-BCDC-DA077FBC0467}"/>
              </a:ext>
            </a:extLst>
          </p:cNvPr>
          <p:cNvSpPr/>
          <p:nvPr/>
        </p:nvSpPr>
        <p:spPr>
          <a:xfrm>
            <a:off x="7026048" y="3487149"/>
            <a:ext cx="1372119" cy="1412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Remaining Realization</a:t>
            </a:r>
          </a:p>
        </p:txBody>
      </p:sp>
      <p:sp>
        <p:nvSpPr>
          <p:cNvPr id="20" name="Arrow: Right 19">
            <a:extLst>
              <a:ext uri="{FF2B5EF4-FFF2-40B4-BE49-F238E27FC236}">
                <a16:creationId xmlns:a16="http://schemas.microsoft.com/office/drawing/2014/main" id="{2BC92DBF-3348-4A2A-AF44-94271FBCAA69}"/>
              </a:ext>
            </a:extLst>
          </p:cNvPr>
          <p:cNvSpPr/>
          <p:nvPr/>
        </p:nvSpPr>
        <p:spPr>
          <a:xfrm>
            <a:off x="1287964" y="5823569"/>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Arrow: Right 20">
            <a:extLst>
              <a:ext uri="{FF2B5EF4-FFF2-40B4-BE49-F238E27FC236}">
                <a16:creationId xmlns:a16="http://schemas.microsoft.com/office/drawing/2014/main" id="{E12E0905-A71C-4813-845B-0D6FF996228C}"/>
              </a:ext>
            </a:extLst>
          </p:cNvPr>
          <p:cNvSpPr/>
          <p:nvPr/>
        </p:nvSpPr>
        <p:spPr>
          <a:xfrm>
            <a:off x="1287963" y="3855938"/>
            <a:ext cx="842727"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3C65E5DB-EB01-488D-8401-80945BA1E217}"/>
              </a:ext>
            </a:extLst>
          </p:cNvPr>
          <p:cNvSpPr txBox="1"/>
          <p:nvPr/>
        </p:nvSpPr>
        <p:spPr>
          <a:xfrm>
            <a:off x="263962" y="3763540"/>
            <a:ext cx="1010400" cy="523220"/>
          </a:xfrm>
          <a:prstGeom prst="rect">
            <a:avLst/>
          </a:prstGeom>
          <a:noFill/>
        </p:spPr>
        <p:txBody>
          <a:bodyPr wrap="square" rtlCol="0">
            <a:spAutoFit/>
          </a:bodyPr>
          <a:lstStyle/>
          <a:p>
            <a:r>
              <a:rPr lang="en-US" sz="2800" dirty="0"/>
              <a:t>Old:</a:t>
            </a:r>
          </a:p>
        </p:txBody>
      </p:sp>
      <p:sp>
        <p:nvSpPr>
          <p:cNvPr id="23" name="TextBox 22">
            <a:extLst>
              <a:ext uri="{FF2B5EF4-FFF2-40B4-BE49-F238E27FC236}">
                <a16:creationId xmlns:a16="http://schemas.microsoft.com/office/drawing/2014/main" id="{A2F2430A-EB3B-4E74-BBC5-8777A4D35BAC}"/>
              </a:ext>
            </a:extLst>
          </p:cNvPr>
          <p:cNvSpPr txBox="1"/>
          <p:nvPr/>
        </p:nvSpPr>
        <p:spPr>
          <a:xfrm>
            <a:off x="259055" y="5743596"/>
            <a:ext cx="1010400" cy="523220"/>
          </a:xfrm>
          <a:prstGeom prst="rect">
            <a:avLst/>
          </a:prstGeom>
          <a:noFill/>
        </p:spPr>
        <p:txBody>
          <a:bodyPr wrap="square" rtlCol="0">
            <a:spAutoFit/>
          </a:bodyPr>
          <a:lstStyle/>
          <a:p>
            <a:r>
              <a:rPr lang="en-US" sz="2800" dirty="0"/>
              <a:t>New:</a:t>
            </a:r>
          </a:p>
        </p:txBody>
      </p:sp>
      <p:sp>
        <p:nvSpPr>
          <p:cNvPr id="24" name="Hexagon 23">
            <a:extLst>
              <a:ext uri="{FF2B5EF4-FFF2-40B4-BE49-F238E27FC236}">
                <a16:creationId xmlns:a16="http://schemas.microsoft.com/office/drawing/2014/main" id="{8B21EB8B-EE80-482B-BA16-91BF06740E01}"/>
              </a:ext>
            </a:extLst>
          </p:cNvPr>
          <p:cNvSpPr/>
          <p:nvPr/>
        </p:nvSpPr>
        <p:spPr>
          <a:xfrm>
            <a:off x="5790439" y="4656123"/>
            <a:ext cx="1187415" cy="450619"/>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25" name="Arrow: Right 24">
            <a:extLst>
              <a:ext uri="{FF2B5EF4-FFF2-40B4-BE49-F238E27FC236}">
                <a16:creationId xmlns:a16="http://schemas.microsoft.com/office/drawing/2014/main" id="{7E09CA92-11F2-4DB3-80A1-E0137CF29D70}"/>
              </a:ext>
            </a:extLst>
          </p:cNvPr>
          <p:cNvSpPr/>
          <p:nvPr/>
        </p:nvSpPr>
        <p:spPr>
          <a:xfrm rot="2096286">
            <a:off x="5658531" y="4499162"/>
            <a:ext cx="23284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98261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7B5FA5-FAF0-4B58-965B-89404BB252F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TM03090430[[fn=Banded]]</Template>
  <TotalTime>387</TotalTime>
  <Words>1453</Words>
  <Application>Microsoft Office PowerPoint</Application>
  <PresentationFormat>Widescreen</PresentationFormat>
  <Paragraphs>272</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Cambria</vt:lpstr>
      <vt:lpstr>Corbel</vt:lpstr>
      <vt:lpstr>Wingdings</vt:lpstr>
      <vt:lpstr>Banded</vt:lpstr>
      <vt:lpstr>Ling 573 – D4</vt:lpstr>
      <vt:lpstr>Presentation Plan</vt:lpstr>
      <vt:lpstr>Presentation Plan</vt:lpstr>
      <vt:lpstr>System Architecture</vt:lpstr>
      <vt:lpstr>Presentation Plan</vt:lpstr>
      <vt:lpstr>Preprocessing Updates</vt:lpstr>
      <vt:lpstr>Presentation Plan</vt:lpstr>
      <vt:lpstr>Realization Updates</vt:lpstr>
      <vt:lpstr>Realization Updates</vt:lpstr>
      <vt:lpstr>Realization Updates</vt:lpstr>
      <vt:lpstr>Realization Updates</vt:lpstr>
      <vt:lpstr>Realization Updates</vt:lpstr>
      <vt:lpstr>Presentation Plan</vt:lpstr>
      <vt:lpstr>Ordering Updates </vt:lpstr>
      <vt:lpstr>Ordering Updates:  example</vt:lpstr>
      <vt:lpstr>Presentation Plan</vt:lpstr>
      <vt:lpstr>Results</vt:lpstr>
      <vt:lpstr>Presentation Plan</vt:lpstr>
      <vt:lpstr>Error Analysis</vt:lpstr>
      <vt:lpstr>Error Analysis</vt:lpstr>
      <vt:lpstr>Error Analysis</vt:lpstr>
      <vt:lpstr>Error Analysis</vt:lpstr>
      <vt:lpstr>Presentation Plan</vt:lpstr>
      <vt:lpstr>Conclusion</vt:lpstr>
      <vt:lpstr>Related Reading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 573 – D4</dc:title>
  <dc:creator>Wesley Rose</dc:creator>
  <cp:lastModifiedBy>Wesley Rose</cp:lastModifiedBy>
  <cp:revision>39</cp:revision>
  <dcterms:created xsi:type="dcterms:W3CDTF">2020-06-03T05:25:29Z</dcterms:created>
  <dcterms:modified xsi:type="dcterms:W3CDTF">2020-06-04T18:30:52Z</dcterms:modified>
</cp:coreProperties>
</file>