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045" r:id="rId1"/>
  </p:sldMasterIdLst>
  <p:notesMasterIdLst>
    <p:notesMasterId r:id="rId23"/>
  </p:notesMasterIdLst>
  <p:sldIdLst>
    <p:sldId id="256" r:id="rId2"/>
    <p:sldId id="258" r:id="rId3"/>
    <p:sldId id="290" r:id="rId4"/>
    <p:sldId id="312" r:id="rId5"/>
    <p:sldId id="299" r:id="rId6"/>
    <p:sldId id="300" r:id="rId7"/>
    <p:sldId id="304" r:id="rId8"/>
    <p:sldId id="307" r:id="rId9"/>
    <p:sldId id="305" r:id="rId10"/>
    <p:sldId id="318" r:id="rId11"/>
    <p:sldId id="308" r:id="rId12"/>
    <p:sldId id="309" r:id="rId13"/>
    <p:sldId id="313" r:id="rId14"/>
    <p:sldId id="314" r:id="rId15"/>
    <p:sldId id="315" r:id="rId16"/>
    <p:sldId id="316" r:id="rId17"/>
    <p:sldId id="310" r:id="rId18"/>
    <p:sldId id="306" r:id="rId19"/>
    <p:sldId id="302" r:id="rId20"/>
    <p:sldId id="303" r:id="rId21"/>
    <p:sldId id="311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70B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35" autoAdjust="0"/>
    <p:restoredTop sz="87449" autoAdjust="0"/>
  </p:normalViewPr>
  <p:slideViewPr>
    <p:cSldViewPr snapToGrid="0">
      <p:cViewPr varScale="1">
        <p:scale>
          <a:sx n="75" d="100"/>
          <a:sy n="75" d="100"/>
        </p:scale>
        <p:origin x="83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0D9DA0-D7DA-4183-84DC-AA8105A910F4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CC582E-73C2-49E4-831A-F39A76F86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7250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that the focus will be on updates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CC582E-73C2-49E4-831A-F39A76F8650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5978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Note: Realization and Ordering had been switched.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CC582E-73C2-49E4-831A-F39A76F8650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434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Mention – “Including the two killers”  could be important to ROUGE-2 R. “two killers” in particular could be in sample summaries.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CC582E-73C2-49E4-831A-F39A76F8650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7165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To-do: Add examples summaries with pronoun-initial sentences that were removed.</a:t>
            </a:r>
          </a:p>
          <a:p>
            <a:r>
              <a:rPr lang="en-US" dirty="0"/>
              <a:t>To-do: Examples of unigram overlap helping.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CC582E-73C2-49E4-831A-F39A76F8650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4507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To-do: maybe a visual?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CC582E-73C2-49E4-831A-F39A76F8650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9274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To-do: try using query-focused summary and see what actually changes!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CC582E-73C2-49E4-831A-F39A76F8650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6376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412244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889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6/3/2020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28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2683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28271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55249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73910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461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52590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404886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228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8726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46" r:id="rId1"/>
    <p:sldLayoutId id="2147484047" r:id="rId2"/>
    <p:sldLayoutId id="2147484048" r:id="rId3"/>
    <p:sldLayoutId id="2147484049" r:id="rId4"/>
    <p:sldLayoutId id="2147484050" r:id="rId5"/>
    <p:sldLayoutId id="2147484051" r:id="rId6"/>
    <p:sldLayoutId id="2147484052" r:id="rId7"/>
    <p:sldLayoutId id="2147484053" r:id="rId8"/>
    <p:sldLayoutId id="2147484054" r:id="rId9"/>
    <p:sldLayoutId id="2147484055" r:id="rId10"/>
    <p:sldLayoutId id="2147484056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D53B6-8A53-45BE-BED9-E6F729DFC0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385" y="2199795"/>
            <a:ext cx="8361229" cy="1229205"/>
          </a:xfrm>
        </p:spPr>
        <p:txBody>
          <a:bodyPr/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Aharoni" panose="020B0604020202020204" pitchFamily="2" charset="-79"/>
              </a:rPr>
              <a:t>Ling 573 – D4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A38538-3076-4BF0-AE4A-05BE3C179B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6" y="4429990"/>
            <a:ext cx="7596451" cy="1086237"/>
          </a:xfrm>
        </p:spPr>
        <p:txBody>
          <a:bodyPr>
            <a:normAutofit/>
          </a:bodyPr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Group 5:</a:t>
            </a: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Paige Finkelstein, Jake Hoffman, Wesley Rose, Josh Tanner</a:t>
            </a:r>
          </a:p>
        </p:txBody>
      </p:sp>
    </p:spTree>
    <p:extLst>
      <p:ext uri="{BB962C8B-B14F-4D97-AF65-F5344CB8AC3E}">
        <p14:creationId xmlns:p14="http://schemas.microsoft.com/office/powerpoint/2010/main" val="4066077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EC41C-4EE0-4744-A3DA-5A7DA7E7C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Ordering Updates: </a:t>
            </a:r>
            <a:br>
              <a:rPr lang="en-US" dirty="0"/>
            </a:br>
            <a:r>
              <a:rPr lang="en-US" dirty="0"/>
              <a:t>(mildly cherrypicked) example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E7B665-0A99-46B6-B7C4-5B988D140E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D3 Ordering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1C3153-E8F0-422F-84CD-09EC4A997A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4201434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2300" dirty="0">
                <a:solidFill>
                  <a:schemeClr val="accent4">
                    <a:lumMod val="50000"/>
                  </a:schemeClr>
                </a:solidFill>
              </a:rPr>
              <a:t>The destination is Medan, capital of North Sumatra, Indonesia.</a:t>
            </a:r>
          </a:p>
          <a:p>
            <a:pPr marL="0" indent="0">
              <a:buNone/>
            </a:pPr>
            <a:r>
              <a:rPr lang="en-US" sz="2300" dirty="0">
                <a:solidFill>
                  <a:schemeClr val="accent4">
                    <a:lumMod val="50000"/>
                  </a:schemeClr>
                </a:solidFill>
              </a:rPr>
              <a:t>The first batch of 100-ton cargoes was airlifted to Colombo, capital of Sri Lanka, Wednesday morning.</a:t>
            </a:r>
          </a:p>
          <a:p>
            <a:pPr marL="0" indent="0">
              <a:buNone/>
            </a:pPr>
            <a:r>
              <a:rPr lang="en-US" sz="2300" dirty="0">
                <a:solidFill>
                  <a:schemeClr val="accent4">
                    <a:lumMod val="50000"/>
                  </a:schemeClr>
                </a:solidFill>
              </a:rPr>
              <a:t>The official of the ministry said that at least 476,619 people were refugees, and the figure could increase as there were still many others uncounted by t    he officials.</a:t>
            </a:r>
          </a:p>
          <a:p>
            <a:pPr marL="0" indent="0">
              <a:buNone/>
            </a:pPr>
            <a:r>
              <a:rPr lang="en-US" sz="2300" dirty="0">
                <a:solidFill>
                  <a:schemeClr val="accent4">
                    <a:lumMod val="50000"/>
                  </a:schemeClr>
                </a:solidFill>
              </a:rPr>
              <a:t>An extremely powerful earthquake and the tsunami that followed devastated many parts of North Sumatra and Aceh on Dec. 26 last year, killing more than 100    ,000 people there.</a:t>
            </a:r>
          </a:p>
          <a:p>
            <a:pPr marL="0" indent="0">
              <a:buNone/>
            </a:pPr>
            <a:r>
              <a:rPr lang="en-US" sz="2300" dirty="0">
                <a:solidFill>
                  <a:schemeClr val="accent4">
                    <a:lumMod val="50000"/>
                  </a:schemeClr>
                </a:solidFill>
              </a:rPr>
              <a:t>Bangladesh has already sent medicines and other relief goods for the tsunami victims in Sri Lanka and the Maldives.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99BD3E-BFF8-4F53-875E-E7E462F0E2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D4 Ordering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CED3D2-B4C0-4E47-A6DB-17F5E4BBD35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2300" dirty="0">
                <a:solidFill>
                  <a:schemeClr val="accent4">
                    <a:lumMod val="50000"/>
                  </a:schemeClr>
                </a:solidFill>
              </a:rPr>
              <a:t>An extremely powerful earthquake and the tsunami that followed devastated many parts of North Sumatra and Aceh on Dec. 26 last year, killing more than 100    ,000 people there.</a:t>
            </a:r>
          </a:p>
          <a:p>
            <a:pPr marL="0" indent="0">
              <a:buNone/>
            </a:pPr>
            <a:r>
              <a:rPr lang="en-US" sz="2300" dirty="0">
                <a:solidFill>
                  <a:schemeClr val="accent4">
                    <a:lumMod val="50000"/>
                  </a:schemeClr>
                </a:solidFill>
              </a:rPr>
              <a:t>Bangladesh has already sent medicines and other relief goods for the tsunami victims in Sri Lanka and the Maldives.</a:t>
            </a:r>
          </a:p>
          <a:p>
            <a:pPr marL="0" indent="0">
              <a:buNone/>
            </a:pPr>
            <a:r>
              <a:rPr lang="en-US" sz="2300" dirty="0">
                <a:solidFill>
                  <a:schemeClr val="accent4">
                    <a:lumMod val="50000"/>
                  </a:schemeClr>
                </a:solidFill>
              </a:rPr>
              <a:t>The official of the ministry said that at least 476,619 people were refugees, and the figure could increase as there were still many others uncounted by t    he officials.</a:t>
            </a:r>
          </a:p>
          <a:p>
            <a:pPr marL="0" indent="0">
              <a:buNone/>
            </a:pPr>
            <a:r>
              <a:rPr lang="en-US" sz="2300" dirty="0">
                <a:solidFill>
                  <a:schemeClr val="accent4">
                    <a:lumMod val="50000"/>
                  </a:schemeClr>
                </a:solidFill>
              </a:rPr>
              <a:t>The destination is Medan, capital of North Sumatra, Indonesia.</a:t>
            </a:r>
          </a:p>
          <a:p>
            <a:pPr marL="0" indent="0">
              <a:buNone/>
            </a:pPr>
            <a:r>
              <a:rPr lang="en-US" sz="2300" dirty="0">
                <a:solidFill>
                  <a:schemeClr val="accent4">
                    <a:lumMod val="50000"/>
                  </a:schemeClr>
                </a:solidFill>
              </a:rPr>
              <a:t>The first batch of 100-ton cargoes was airlifted to Colombo, capital of Sri Lanka, Wednesday morning.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1159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68D61-ED96-4416-B883-7645653AE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99C232C-B650-488B-AC64-8952F243F1F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69560359"/>
              </p:ext>
            </p:extLst>
          </p:nvPr>
        </p:nvGraphicFramePr>
        <p:xfrm>
          <a:off x="1202919" y="1952804"/>
          <a:ext cx="4468274" cy="170785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623476">
                  <a:extLst>
                    <a:ext uri="{9D8B030D-6E8A-4147-A177-3AD203B41FA5}">
                      <a16:colId xmlns:a16="http://schemas.microsoft.com/office/drawing/2014/main" val="2795100523"/>
                    </a:ext>
                  </a:extLst>
                </a:gridCol>
                <a:gridCol w="2844798">
                  <a:extLst>
                    <a:ext uri="{9D8B030D-6E8A-4147-A177-3AD203B41FA5}">
                      <a16:colId xmlns:a16="http://schemas.microsoft.com/office/drawing/2014/main" val="1150863930"/>
                    </a:ext>
                  </a:extLst>
                </a:gridCol>
              </a:tblGrid>
              <a:tr h="426963">
                <a:tc>
                  <a:txBody>
                    <a:bodyPr/>
                    <a:lstStyle/>
                    <a:p>
                      <a:r>
                        <a:rPr lang="en-US" dirty="0"/>
                        <a:t>Deliverable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ROUGE-2 R (</a:t>
                      </a:r>
                      <a:r>
                        <a:rPr lang="en-US" dirty="0" err="1"/>
                        <a:t>devtest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6715378"/>
                  </a:ext>
                </a:extLst>
              </a:tr>
              <a:tr h="426963">
                <a:tc>
                  <a:txBody>
                    <a:bodyPr/>
                    <a:lstStyle/>
                    <a:p>
                      <a:r>
                        <a:rPr lang="en-US" dirty="0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0.06145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3703691"/>
                  </a:ext>
                </a:extLst>
              </a:tr>
              <a:tr h="426963">
                <a:tc>
                  <a:txBody>
                    <a:bodyPr/>
                    <a:lstStyle/>
                    <a:p>
                      <a:r>
                        <a:rPr lang="en-US" dirty="0"/>
                        <a:t>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0.08042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5595083"/>
                  </a:ext>
                </a:extLst>
              </a:tr>
              <a:tr h="426963">
                <a:tc>
                  <a:txBody>
                    <a:bodyPr/>
                    <a:lstStyle/>
                    <a:p>
                      <a:r>
                        <a:rPr lang="en-US" dirty="0"/>
                        <a:t>D4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0.08450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3138405"/>
                  </a:ext>
                </a:extLst>
              </a:tr>
            </a:tbl>
          </a:graphicData>
        </a:graphic>
      </p:graphicFrame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574A26BF-38C7-4A42-91FD-62B59B70F9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7572247"/>
              </p:ext>
            </p:extLst>
          </p:nvPr>
        </p:nvGraphicFramePr>
        <p:xfrm>
          <a:off x="1202919" y="4416952"/>
          <a:ext cx="4468274" cy="11125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588675">
                  <a:extLst>
                    <a:ext uri="{9D8B030D-6E8A-4147-A177-3AD203B41FA5}">
                      <a16:colId xmlns:a16="http://schemas.microsoft.com/office/drawing/2014/main" val="827930736"/>
                    </a:ext>
                  </a:extLst>
                </a:gridCol>
                <a:gridCol w="1879599">
                  <a:extLst>
                    <a:ext uri="{9D8B030D-6E8A-4147-A177-3AD203B41FA5}">
                      <a16:colId xmlns:a16="http://schemas.microsoft.com/office/drawing/2014/main" val="32869395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Data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ROUGE-2 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7899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Devtest</a:t>
                      </a:r>
                      <a:r>
                        <a:rPr lang="en-US" dirty="0"/>
                        <a:t> (AQUAINT)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0.08450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9580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Evaltest</a:t>
                      </a:r>
                      <a:r>
                        <a:rPr lang="en-US" dirty="0"/>
                        <a:t> (AQUAINT-2)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0.10614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7748445"/>
                  </a:ext>
                </a:extLst>
              </a:tr>
            </a:tbl>
          </a:graphicData>
        </a:graphic>
      </p:graphicFrame>
      <p:graphicFrame>
        <p:nvGraphicFramePr>
          <p:cNvPr id="10" name="Table 6">
            <a:extLst>
              <a:ext uri="{FF2B5EF4-FFF2-40B4-BE49-F238E27FC236}">
                <a16:creationId xmlns:a16="http://schemas.microsoft.com/office/drawing/2014/main" id="{17C8FBDE-3D2B-46C0-B35C-4E8E97FC62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7715468"/>
              </p:ext>
            </p:extLst>
          </p:nvPr>
        </p:nvGraphicFramePr>
        <p:xfrm>
          <a:off x="6989018" y="1952804"/>
          <a:ext cx="4307840" cy="22250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129280">
                  <a:extLst>
                    <a:ext uri="{9D8B030D-6E8A-4147-A177-3AD203B41FA5}">
                      <a16:colId xmlns:a16="http://schemas.microsoft.com/office/drawing/2014/main" val="1573316640"/>
                    </a:ext>
                  </a:extLst>
                </a:gridCol>
                <a:gridCol w="1178560">
                  <a:extLst>
                    <a:ext uri="{9D8B030D-6E8A-4147-A177-3AD203B41FA5}">
                      <a16:colId xmlns:a16="http://schemas.microsoft.com/office/drawing/2014/main" val="3018309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Config Field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690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Selection 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N-gram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37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Unigram weight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9172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Bigram weight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3575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Unigram overlap threshold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24273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spaCy</a:t>
                      </a:r>
                      <a:r>
                        <a:rPr lang="en-US" dirty="0"/>
                        <a:t> similarity threshold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30677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84404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68D61-ED96-4416-B883-7645653AE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6DCE7-6F93-4C89-9547-9D68557286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2022144"/>
            <a:ext cx="8915400" cy="4551680"/>
          </a:xfrm>
        </p:spPr>
        <p:txBody>
          <a:bodyPr>
            <a:normAutofit/>
          </a:bodyPr>
          <a:lstStyle/>
          <a:p>
            <a:r>
              <a:rPr lang="en-US" dirty="0"/>
              <a:t>Fragments:</a:t>
            </a:r>
          </a:p>
          <a:p>
            <a:pPr lvl="1"/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A look at the situation of seniors and others at a now-closed Columbine High.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Filtering them causes significant drop in ROUGE</a:t>
            </a:r>
          </a:p>
          <a:p>
            <a:r>
              <a:rPr lang="en-US" dirty="0">
                <a:solidFill>
                  <a:schemeClr val="tx1"/>
                </a:solidFill>
              </a:rPr>
              <a:t>Repetitive Sentences:</a:t>
            </a:r>
          </a:p>
          <a:p>
            <a:pPr lvl="1"/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An Iraqi reporter threw his shoes at visiting U.S. President George W. Bush and called him a "dog" in Arabic during a news conference with Iraqi Prime Minister Nuri al-Maliki in Baghdad on Sunday.</a:t>
            </a:r>
          </a:p>
          <a:p>
            <a:pPr lvl="1"/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President George W. Bush ducked a pair of shoes hurled at his head--one shoe after the other--in the middle of a news conference with Iraqi Prime Minister Nouri al-Maliki.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(93.7% similar)... Lower threshold drops ROUGE</a:t>
            </a:r>
          </a:p>
          <a:p>
            <a:r>
              <a:rPr lang="en-US" dirty="0">
                <a:solidFill>
                  <a:schemeClr val="tx1"/>
                </a:solidFill>
              </a:rPr>
              <a:t>Referential Issues</a:t>
            </a:r>
          </a:p>
          <a:p>
            <a:pPr lvl="1"/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More than 100 Giant Pandas live there.</a:t>
            </a:r>
          </a:p>
        </p:txBody>
      </p:sp>
    </p:spTree>
    <p:extLst>
      <p:ext uri="{BB962C8B-B14F-4D97-AF65-F5344CB8AC3E}">
        <p14:creationId xmlns:p14="http://schemas.microsoft.com/office/powerpoint/2010/main" val="19266141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9FE5D-0B06-461D-88BB-D74B81394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0D9C5B-7051-482D-8FFF-3026B820C2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Lots of good content with no thesis: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Queen Elizabeth II sent a message to Papua New Guinea, which is a member of the Commonwealth, expressing her shock at the deaths.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Papua New Guinea, with a population of 4 million, is largely dependent on agriculture and mining.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Australia said it will provide transport for relief supplies and a mobile hospital to Papua New Guinea.</a:t>
            </a:r>
          </a:p>
          <a:p>
            <a:pPr marL="457200" lvl="1" indent="0">
              <a:buNone/>
            </a:pPr>
            <a:r>
              <a:rPr lang="en-US" dirty="0" err="1">
                <a:solidFill>
                  <a:schemeClr val="accent4">
                    <a:lumMod val="50000"/>
                  </a:schemeClr>
                </a:solidFill>
              </a:rPr>
              <a:t>Igara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 said the population in the area affected by the tsunami was 8,000 to 10,000 people.</a:t>
            </a:r>
          </a:p>
          <a:p>
            <a:pPr marL="457200" lvl="1" indent="0">
              <a:buNone/>
            </a:pPr>
            <a:r>
              <a:rPr lang="en-US" dirty="0" err="1">
                <a:solidFill>
                  <a:schemeClr val="accent4">
                    <a:lumMod val="50000"/>
                  </a:schemeClr>
                </a:solidFill>
              </a:rPr>
              <a:t>Dalle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 said it was impossible to say how many people were missing.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3301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9FE5D-0B06-461D-88BB-D74B81394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0D9C5B-7051-482D-8FFF-3026B820C2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2102646"/>
            <a:ext cx="8915400" cy="2184400"/>
          </a:xfrm>
        </p:spPr>
        <p:txBody>
          <a:bodyPr/>
          <a:lstStyle/>
          <a:p>
            <a:r>
              <a:rPr lang="en-US" dirty="0"/>
              <a:t>Big range in scores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BDCE0AC-F326-44A9-BE0B-EFFA80C689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7966917"/>
              </p:ext>
            </p:extLst>
          </p:nvPr>
        </p:nvGraphicFramePr>
        <p:xfrm>
          <a:off x="1990317" y="3429000"/>
          <a:ext cx="8128002" cy="11125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35425655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76406742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3129701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31556540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48276190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4556017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Dataset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Average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Variance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06134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Devtest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0.08450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0.17742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0.01255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0.16487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0.00189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6641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Evaltest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0.10614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0.25847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0.01569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0.24278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0.00324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86013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945916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30522-46CE-415C-95C0-C15E14AFA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22F0C1-F0AF-4BFD-8392-3F63F4F3A0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1875468"/>
            <a:ext cx="8915400" cy="515525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Worst summary in </a:t>
            </a:r>
            <a:r>
              <a:rPr lang="en-US" dirty="0" err="1"/>
              <a:t>devtest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California has more threatened amphibians than any other state, according to Conservation International, accounting for 13 of the nation's 54.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The findings of more than 500 scientists were included in the first-ever global amphibian assessment, a three-year effort by researchers with IUCN-The World Conservation Union, the Center for Applied Biodiversity Science of Conservation International and NatureServe.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The survey found that 32 percent of amphibian species face extinction, compared to 12 percent of bird species and 23 percent of mammal species.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In New England, where native amphibian species aren't endangered, local declines are common.</a:t>
            </a:r>
          </a:p>
          <a:p>
            <a:r>
              <a:rPr lang="en-US" dirty="0"/>
              <a:t>Topic: Threat to frogs</a:t>
            </a:r>
          </a:p>
          <a:p>
            <a:r>
              <a:rPr lang="en-US" dirty="0"/>
              <a:t>Articles all over the place:</a:t>
            </a:r>
          </a:p>
          <a:p>
            <a:pPr lvl="1"/>
            <a:r>
              <a:rPr lang="en-US" dirty="0"/>
              <a:t>“U.S. mine tries to dig out from under local discontent in Peruvian Andes”</a:t>
            </a:r>
          </a:p>
          <a:p>
            <a:pPr lvl="1"/>
            <a:r>
              <a:rPr lang="en-US" dirty="0"/>
              <a:t>“Land consolidation benefits people and ecology”’</a:t>
            </a:r>
          </a:p>
          <a:p>
            <a:pPr lvl="1"/>
            <a:r>
              <a:rPr lang="en-US" dirty="0"/>
              <a:t>“A Third of Amphibian Species Face Extinction, Study Says”</a:t>
            </a:r>
          </a:p>
          <a:p>
            <a:pPr lvl="1"/>
            <a:r>
              <a:rPr lang="en-US" dirty="0"/>
              <a:t>(Also some actually about frogs)</a:t>
            </a:r>
          </a:p>
          <a:p>
            <a:r>
              <a:rPr lang="en-US" dirty="0"/>
              <a:t>Maybe query would help here?</a:t>
            </a:r>
          </a:p>
        </p:txBody>
      </p:sp>
    </p:spTree>
    <p:extLst>
      <p:ext uri="{BB962C8B-B14F-4D97-AF65-F5344CB8AC3E}">
        <p14:creationId xmlns:p14="http://schemas.microsoft.com/office/powerpoint/2010/main" val="495752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C60C4-6EFD-421B-868A-F795ABEC9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01DA2-51E6-4B28-8B35-0BF234A7BF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1960880"/>
            <a:ext cx="8915400" cy="429768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(Disappointingly?) simple rules work really well</a:t>
            </a:r>
          </a:p>
          <a:p>
            <a:pPr lvl="1"/>
            <a:r>
              <a:rPr lang="en-US" dirty="0"/>
              <a:t>Clean the data!</a:t>
            </a:r>
          </a:p>
          <a:p>
            <a:pPr lvl="1"/>
            <a:r>
              <a:rPr lang="en-US" dirty="0"/>
              <a:t>No sentences with quotes</a:t>
            </a:r>
          </a:p>
          <a:p>
            <a:pPr lvl="1"/>
            <a:r>
              <a:rPr lang="en-US" dirty="0"/>
              <a:t>No sentences with questions</a:t>
            </a:r>
          </a:p>
          <a:p>
            <a:pPr lvl="1"/>
            <a:r>
              <a:rPr lang="en-US" dirty="0"/>
              <a:t>No sentences starting with pronouns</a:t>
            </a:r>
          </a:p>
          <a:p>
            <a:pPr lvl="1"/>
            <a:r>
              <a:rPr lang="en-US" dirty="0"/>
              <a:t>Weighted n-gram scores instead of topic-oriented selection</a:t>
            </a:r>
          </a:p>
          <a:p>
            <a:pPr lvl="1"/>
            <a:r>
              <a:rPr lang="en-US" dirty="0"/>
              <a:t>Order longer sentences first, avoiding specific words</a:t>
            </a:r>
          </a:p>
          <a:p>
            <a:r>
              <a:rPr lang="en-US" dirty="0"/>
              <a:t>Understand the difficulty of evaluating results</a:t>
            </a:r>
          </a:p>
          <a:p>
            <a:pPr lvl="1"/>
            <a:r>
              <a:rPr lang="en-US" dirty="0"/>
              <a:t>ROUGE-2 R is frustrating… but what would be better?</a:t>
            </a:r>
          </a:p>
          <a:p>
            <a:r>
              <a:rPr lang="en-US" dirty="0"/>
              <a:t>Danger of overfitting </a:t>
            </a:r>
          </a:p>
          <a:p>
            <a:pPr lvl="1"/>
            <a:r>
              <a:rPr lang="en-US" dirty="0"/>
              <a:t>Our system could be awful for non-news</a:t>
            </a:r>
          </a:p>
          <a:p>
            <a:pPr lvl="1"/>
            <a:r>
              <a:rPr lang="en-US" dirty="0"/>
              <a:t>However, generalized to </a:t>
            </a:r>
            <a:r>
              <a:rPr lang="en-US" dirty="0" err="1"/>
              <a:t>evaltest</a:t>
            </a:r>
            <a:r>
              <a:rPr lang="en-US" dirty="0"/>
              <a:t> pretty well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633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68D61-ED96-4416-B883-7645653AE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6DCE7-6F93-4C89-9547-9D68557286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9093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E375F-A7A8-4A2D-AE00-F2318DF56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Bad Slides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0D3516-4BDC-4AFF-B9AC-2315FB7575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6493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6DB2D-E3BA-4832-9999-CCE880797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Realization Updates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539262-E349-4D5D-B6BB-CAAE6B6D42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1"/>
            <a:ext cx="9601196" cy="960476"/>
          </a:xfrm>
        </p:spPr>
        <p:txBody>
          <a:bodyPr>
            <a:normAutofit/>
          </a:bodyPr>
          <a:lstStyle/>
          <a:p>
            <a:r>
              <a:rPr lang="en-US" dirty="0"/>
              <a:t>Moved sentence screening into selection</a:t>
            </a:r>
          </a:p>
          <a:p>
            <a:r>
              <a:rPr lang="en-US" dirty="0"/>
              <a:t>Previously: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E587B96-8172-448C-9360-93597F617912}"/>
              </a:ext>
            </a:extLst>
          </p:cNvPr>
          <p:cNvSpPr/>
          <p:nvPr/>
        </p:nvSpPr>
        <p:spPr>
          <a:xfrm>
            <a:off x="1122681" y="4150360"/>
            <a:ext cx="1137920" cy="6096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Selection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77740AA-6921-4143-A05E-7259014E71E3}"/>
              </a:ext>
            </a:extLst>
          </p:cNvPr>
          <p:cNvSpPr/>
          <p:nvPr/>
        </p:nvSpPr>
        <p:spPr>
          <a:xfrm>
            <a:off x="2606040" y="4013199"/>
            <a:ext cx="3215639" cy="1227667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5EA4BAB-3B7E-4832-B183-DA27A97F86EA}"/>
              </a:ext>
            </a:extLst>
          </p:cNvPr>
          <p:cNvSpPr/>
          <p:nvPr/>
        </p:nvSpPr>
        <p:spPr>
          <a:xfrm>
            <a:off x="2804159" y="4155439"/>
            <a:ext cx="2819400" cy="17272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59E695A-7800-479E-8C70-72BBFB2819AB}"/>
              </a:ext>
            </a:extLst>
          </p:cNvPr>
          <p:cNvSpPr/>
          <p:nvPr/>
        </p:nvSpPr>
        <p:spPr>
          <a:xfrm>
            <a:off x="2804159" y="4363719"/>
            <a:ext cx="2819400" cy="17272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7B739D5-C3B7-4D78-AD63-0C18763E0F7D}"/>
              </a:ext>
            </a:extLst>
          </p:cNvPr>
          <p:cNvSpPr/>
          <p:nvPr/>
        </p:nvSpPr>
        <p:spPr>
          <a:xfrm>
            <a:off x="2804159" y="4571999"/>
            <a:ext cx="2819400" cy="17272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4051D66-90EA-4C98-9994-DAAE73A356CC}"/>
              </a:ext>
            </a:extLst>
          </p:cNvPr>
          <p:cNvSpPr/>
          <p:nvPr/>
        </p:nvSpPr>
        <p:spPr>
          <a:xfrm>
            <a:off x="2804159" y="4779645"/>
            <a:ext cx="2819400" cy="17272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4A6E4F8-1EFE-4B6D-BD29-47046EEA3E07}"/>
              </a:ext>
            </a:extLst>
          </p:cNvPr>
          <p:cNvSpPr/>
          <p:nvPr/>
        </p:nvSpPr>
        <p:spPr>
          <a:xfrm>
            <a:off x="2804159" y="4988984"/>
            <a:ext cx="2819400" cy="17272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lowchart: Manual Operation 11">
            <a:extLst>
              <a:ext uri="{FF2B5EF4-FFF2-40B4-BE49-F238E27FC236}">
                <a16:creationId xmlns:a16="http://schemas.microsoft.com/office/drawing/2014/main" id="{E7F9E45D-A097-4700-9D5B-62660C6E1D22}"/>
              </a:ext>
            </a:extLst>
          </p:cNvPr>
          <p:cNvSpPr/>
          <p:nvPr/>
        </p:nvSpPr>
        <p:spPr>
          <a:xfrm rot="16200000">
            <a:off x="5798818" y="3948005"/>
            <a:ext cx="1788160" cy="1051560"/>
          </a:xfrm>
          <a:prstGeom prst="flowChartManualOperat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759A199-392E-4B12-9262-8997B09F1F00}"/>
              </a:ext>
            </a:extLst>
          </p:cNvPr>
          <p:cNvSpPr txBox="1"/>
          <p:nvPr/>
        </p:nvSpPr>
        <p:spPr>
          <a:xfrm>
            <a:off x="5991858" y="4141779"/>
            <a:ext cx="1402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Realization Screener</a:t>
            </a:r>
          </a:p>
        </p:txBody>
      </p:sp>
      <p:sp>
        <p:nvSpPr>
          <p:cNvPr id="14" name="Hexagon 13">
            <a:extLst>
              <a:ext uri="{FF2B5EF4-FFF2-40B4-BE49-F238E27FC236}">
                <a16:creationId xmlns:a16="http://schemas.microsoft.com/office/drawing/2014/main" id="{688A2B7E-1A9C-478D-84D0-982ACD2B8B94}"/>
              </a:ext>
            </a:extLst>
          </p:cNvPr>
          <p:cNvSpPr/>
          <p:nvPr/>
        </p:nvSpPr>
        <p:spPr>
          <a:xfrm>
            <a:off x="7739377" y="5240867"/>
            <a:ext cx="1170943" cy="949961"/>
          </a:xfrm>
          <a:prstGeom prst="hexag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Rejects</a:t>
            </a:r>
          </a:p>
        </p:txBody>
      </p:sp>
      <p:sp>
        <p:nvSpPr>
          <p:cNvPr id="15" name="Flowchart: Connector 14">
            <a:extLst>
              <a:ext uri="{FF2B5EF4-FFF2-40B4-BE49-F238E27FC236}">
                <a16:creationId xmlns:a16="http://schemas.microsoft.com/office/drawing/2014/main" id="{43909958-63F3-4886-8EBD-A8411D69F49D}"/>
              </a:ext>
            </a:extLst>
          </p:cNvPr>
          <p:cNvSpPr/>
          <p:nvPr/>
        </p:nvSpPr>
        <p:spPr>
          <a:xfrm>
            <a:off x="7564117" y="3764279"/>
            <a:ext cx="1549403" cy="1198879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Good</a:t>
            </a:r>
          </a:p>
          <a:p>
            <a:pPr algn="ctr"/>
            <a:r>
              <a:rPr lang="en-US" dirty="0"/>
              <a:t>Sentences</a:t>
            </a:r>
          </a:p>
        </p:txBody>
      </p:sp>
      <p:sp>
        <p:nvSpPr>
          <p:cNvPr id="16" name="Flowchart: Alternate Process 15">
            <a:extLst>
              <a:ext uri="{FF2B5EF4-FFF2-40B4-BE49-F238E27FC236}">
                <a16:creationId xmlns:a16="http://schemas.microsoft.com/office/drawing/2014/main" id="{8A7AA4F5-4370-4623-818D-A65E8E27BBA0}"/>
              </a:ext>
            </a:extLst>
          </p:cNvPr>
          <p:cNvSpPr/>
          <p:nvPr/>
        </p:nvSpPr>
        <p:spPr>
          <a:xfrm>
            <a:off x="9667239" y="3860800"/>
            <a:ext cx="1402080" cy="1026162"/>
          </a:xfrm>
          <a:prstGeom prst="flowChartAlternate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Final Set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5ABD7DAF-1D11-4096-86D1-307C7360E606}"/>
              </a:ext>
            </a:extLst>
          </p:cNvPr>
          <p:cNvSpPr/>
          <p:nvPr/>
        </p:nvSpPr>
        <p:spPr>
          <a:xfrm rot="19001209">
            <a:off x="8851430" y="5000131"/>
            <a:ext cx="822327" cy="30751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6713B1A-16EE-489E-8AE3-AB44158C1B05}"/>
              </a:ext>
            </a:extLst>
          </p:cNvPr>
          <p:cNvSpPr txBox="1"/>
          <p:nvPr/>
        </p:nvSpPr>
        <p:spPr>
          <a:xfrm rot="18855397">
            <a:off x="8691880" y="5183198"/>
            <a:ext cx="1788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Fill Extra Space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3B38FD16-30D9-453A-8DB3-9D0D744171A8}"/>
              </a:ext>
            </a:extLst>
          </p:cNvPr>
          <p:cNvSpPr/>
          <p:nvPr/>
        </p:nvSpPr>
        <p:spPr>
          <a:xfrm>
            <a:off x="9113520" y="4274302"/>
            <a:ext cx="563879" cy="22194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BDBBECE0-8B0B-4CFF-B509-898C916934C2}"/>
              </a:ext>
            </a:extLst>
          </p:cNvPr>
          <p:cNvSpPr/>
          <p:nvPr/>
        </p:nvSpPr>
        <p:spPr>
          <a:xfrm>
            <a:off x="7231378" y="4363719"/>
            <a:ext cx="332739" cy="189760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5EC0FB01-2D27-49E5-8C84-5C37EEB005E7}"/>
              </a:ext>
            </a:extLst>
          </p:cNvPr>
          <p:cNvSpPr/>
          <p:nvPr/>
        </p:nvSpPr>
        <p:spPr>
          <a:xfrm>
            <a:off x="5853428" y="4397533"/>
            <a:ext cx="332739" cy="18976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CADEE28D-E700-4692-B38B-2F8EC9CF869B}"/>
              </a:ext>
            </a:extLst>
          </p:cNvPr>
          <p:cNvSpPr/>
          <p:nvPr/>
        </p:nvSpPr>
        <p:spPr>
          <a:xfrm rot="2616765">
            <a:off x="7215004" y="4796805"/>
            <a:ext cx="724642" cy="375017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653DA321-F74B-465A-8BB8-3121FBB20E10}"/>
              </a:ext>
            </a:extLst>
          </p:cNvPr>
          <p:cNvSpPr/>
          <p:nvPr/>
        </p:nvSpPr>
        <p:spPr>
          <a:xfrm>
            <a:off x="2289176" y="4378904"/>
            <a:ext cx="332739" cy="18976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3A6BA43-8976-4C8C-8DF0-EF28F12F8997}"/>
              </a:ext>
            </a:extLst>
          </p:cNvPr>
          <p:cNvSpPr txBox="1"/>
          <p:nvPr/>
        </p:nvSpPr>
        <p:spPr>
          <a:xfrm>
            <a:off x="2804159" y="3554026"/>
            <a:ext cx="2794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 sentences, 100 words</a:t>
            </a:r>
          </a:p>
        </p:txBody>
      </p:sp>
    </p:spTree>
    <p:extLst>
      <p:ext uri="{BB962C8B-B14F-4D97-AF65-F5344CB8AC3E}">
        <p14:creationId xmlns:p14="http://schemas.microsoft.com/office/powerpoint/2010/main" val="2617302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2409B-C188-415B-BE80-1DC700D0D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mbria" panose="02040503050406030204" pitchFamily="18" charset="0"/>
              </a:rPr>
              <a:t>Presentation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18F65C-9328-489A-A6A9-E4012B1C37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398" y="2448192"/>
            <a:ext cx="9601200" cy="3581400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>
                <a:ea typeface="Cambria" panose="02040503050406030204" pitchFamily="18" charset="0"/>
              </a:rPr>
              <a:t>System Architecture (Reminder)</a:t>
            </a:r>
            <a:endParaRPr lang="en-US" sz="2400" i="0" dirty="0">
              <a:ea typeface="Cambria" panose="02040503050406030204" pitchFamily="18" charset="0"/>
            </a:endParaRPr>
          </a:p>
          <a:p>
            <a:r>
              <a:rPr lang="en-US" sz="2800" dirty="0">
                <a:ea typeface="Cambria" panose="02040503050406030204" pitchFamily="18" charset="0"/>
              </a:rPr>
              <a:t>Preprocessing Updates</a:t>
            </a:r>
          </a:p>
          <a:p>
            <a:r>
              <a:rPr lang="en-US" sz="2800" dirty="0">
                <a:ea typeface="Cambria" panose="02040503050406030204" pitchFamily="18" charset="0"/>
              </a:rPr>
              <a:t>Realization Updates</a:t>
            </a:r>
          </a:p>
          <a:p>
            <a:r>
              <a:rPr lang="en-US" sz="2800" dirty="0">
                <a:ea typeface="Cambria" panose="02040503050406030204" pitchFamily="18" charset="0"/>
              </a:rPr>
              <a:t>Ordering Updates</a:t>
            </a:r>
          </a:p>
          <a:p>
            <a:r>
              <a:rPr lang="en-US" sz="2800" dirty="0">
                <a:ea typeface="Cambria" panose="02040503050406030204" pitchFamily="18" charset="0"/>
              </a:rPr>
              <a:t>Results</a:t>
            </a:r>
          </a:p>
          <a:p>
            <a:r>
              <a:rPr lang="en-US" sz="2800" dirty="0">
                <a:ea typeface="Cambria" panose="02040503050406030204" pitchFamily="18" charset="0"/>
              </a:rPr>
              <a:t>Error Analysis</a:t>
            </a:r>
          </a:p>
          <a:p>
            <a:r>
              <a:rPr lang="en-US" sz="2800" dirty="0">
                <a:ea typeface="Cambria" panose="02040503050406030204" pitchFamily="18" charset="0"/>
              </a:rPr>
              <a:t>Relevant Reading</a:t>
            </a:r>
          </a:p>
        </p:txBody>
      </p:sp>
    </p:spTree>
    <p:extLst>
      <p:ext uri="{BB962C8B-B14F-4D97-AF65-F5344CB8AC3E}">
        <p14:creationId xmlns:p14="http://schemas.microsoft.com/office/powerpoint/2010/main" val="27895261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6DB2D-E3BA-4832-9999-CCE880797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Realization Updates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539262-E349-4D5D-B6BB-CAAE6B6D42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1"/>
            <a:ext cx="9601196" cy="960476"/>
          </a:xfrm>
        </p:spPr>
        <p:txBody>
          <a:bodyPr>
            <a:normAutofit/>
          </a:bodyPr>
          <a:lstStyle/>
          <a:p>
            <a:r>
              <a:rPr lang="en-US" dirty="0"/>
              <a:t>Moved sentence screening into selection</a:t>
            </a:r>
          </a:p>
          <a:p>
            <a:r>
              <a:rPr lang="en-US" dirty="0"/>
              <a:t>Now: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E587B96-8172-448C-9360-93597F617912}"/>
              </a:ext>
            </a:extLst>
          </p:cNvPr>
          <p:cNvSpPr/>
          <p:nvPr/>
        </p:nvSpPr>
        <p:spPr>
          <a:xfrm>
            <a:off x="2799080" y="3865880"/>
            <a:ext cx="2324101" cy="18542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Selection</a:t>
            </a:r>
          </a:p>
        </p:txBody>
      </p:sp>
      <p:sp>
        <p:nvSpPr>
          <p:cNvPr id="25" name="Flowchart: Manual Operation 24">
            <a:extLst>
              <a:ext uri="{FF2B5EF4-FFF2-40B4-BE49-F238E27FC236}">
                <a16:creationId xmlns:a16="http://schemas.microsoft.com/office/drawing/2014/main" id="{9A80DBAD-0E30-4C1D-B2A3-5E9DB1D4A66C}"/>
              </a:ext>
            </a:extLst>
          </p:cNvPr>
          <p:cNvSpPr/>
          <p:nvPr/>
        </p:nvSpPr>
        <p:spPr>
          <a:xfrm rot="16200000">
            <a:off x="3744985" y="4573024"/>
            <a:ext cx="1303512" cy="858519"/>
          </a:xfrm>
          <a:prstGeom prst="flowChartManualOperat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FC41A81-AB6B-45EB-8388-909FECFFA657}"/>
              </a:ext>
            </a:extLst>
          </p:cNvPr>
          <p:cNvSpPr txBox="1"/>
          <p:nvPr/>
        </p:nvSpPr>
        <p:spPr>
          <a:xfrm>
            <a:off x="3721101" y="4792980"/>
            <a:ext cx="1402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Screener</a:t>
            </a:r>
          </a:p>
        </p:txBody>
      </p:sp>
      <p:sp>
        <p:nvSpPr>
          <p:cNvPr id="5" name="Flowchart: Alternate Process 4">
            <a:extLst>
              <a:ext uri="{FF2B5EF4-FFF2-40B4-BE49-F238E27FC236}">
                <a16:creationId xmlns:a16="http://schemas.microsoft.com/office/drawing/2014/main" id="{5180E533-B126-40D8-B207-FD99F91A6021}"/>
              </a:ext>
            </a:extLst>
          </p:cNvPr>
          <p:cNvSpPr/>
          <p:nvPr/>
        </p:nvSpPr>
        <p:spPr>
          <a:xfrm>
            <a:off x="2387600" y="4526280"/>
            <a:ext cx="1168401" cy="844976"/>
          </a:xfrm>
          <a:prstGeom prst="flowChartAlternate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All Sentences</a:t>
            </a: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C4AA01A6-D1B3-472D-9622-2C3CAB582329}"/>
              </a:ext>
            </a:extLst>
          </p:cNvPr>
          <p:cNvSpPr/>
          <p:nvPr/>
        </p:nvSpPr>
        <p:spPr>
          <a:xfrm>
            <a:off x="3572511" y="4837008"/>
            <a:ext cx="378460" cy="22352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lowchart: Alternate Process 28">
            <a:extLst>
              <a:ext uri="{FF2B5EF4-FFF2-40B4-BE49-F238E27FC236}">
                <a16:creationId xmlns:a16="http://schemas.microsoft.com/office/drawing/2014/main" id="{380504BE-EC10-4FB6-9768-AE26EF3C7B59}"/>
              </a:ext>
            </a:extLst>
          </p:cNvPr>
          <p:cNvSpPr/>
          <p:nvPr/>
        </p:nvSpPr>
        <p:spPr>
          <a:xfrm>
            <a:off x="5590542" y="4404357"/>
            <a:ext cx="1402080" cy="1026162"/>
          </a:xfrm>
          <a:prstGeom prst="flowChartAlternate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Realization</a:t>
            </a: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FBFEA770-12CF-4BC8-ACD9-A492D5F96795}"/>
              </a:ext>
            </a:extLst>
          </p:cNvPr>
          <p:cNvSpPr/>
          <p:nvPr/>
        </p:nvSpPr>
        <p:spPr>
          <a:xfrm>
            <a:off x="4890776" y="4792980"/>
            <a:ext cx="572767" cy="248916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lowchart: Connector 30">
            <a:extLst>
              <a:ext uri="{FF2B5EF4-FFF2-40B4-BE49-F238E27FC236}">
                <a16:creationId xmlns:a16="http://schemas.microsoft.com/office/drawing/2014/main" id="{E6C5F07A-3E29-4D71-AE45-DBFA3FB5D904}"/>
              </a:ext>
            </a:extLst>
          </p:cNvPr>
          <p:cNvSpPr/>
          <p:nvPr/>
        </p:nvSpPr>
        <p:spPr>
          <a:xfrm>
            <a:off x="7459983" y="4349328"/>
            <a:ext cx="1549403" cy="1198879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Final Sentences</a:t>
            </a:r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83845503-4E15-45F4-BF80-FFA5E897DB1D}"/>
              </a:ext>
            </a:extLst>
          </p:cNvPr>
          <p:cNvSpPr/>
          <p:nvPr/>
        </p:nvSpPr>
        <p:spPr>
          <a:xfrm>
            <a:off x="6939919" y="4844136"/>
            <a:ext cx="572767" cy="248916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7062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68D61-ED96-4416-B883-7645653AE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 Values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574A26BF-38C7-4A42-91FD-62B59B70F9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1706685"/>
              </p:ext>
            </p:extLst>
          </p:nvPr>
        </p:nvGraphicFramePr>
        <p:xfrm>
          <a:off x="2516743" y="5493182"/>
          <a:ext cx="7158513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7793">
                  <a:extLst>
                    <a:ext uri="{9D8B030D-6E8A-4147-A177-3AD203B41FA5}">
                      <a16:colId xmlns:a16="http://schemas.microsoft.com/office/drawing/2014/main" val="827930736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1932012996"/>
                    </a:ext>
                  </a:extLst>
                </a:gridCol>
                <a:gridCol w="2357120">
                  <a:extLst>
                    <a:ext uri="{9D8B030D-6E8A-4147-A177-3AD203B41FA5}">
                      <a16:colId xmlns:a16="http://schemas.microsoft.com/office/drawing/2014/main" val="32869395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Data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ROUGE-1 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ROUGE-2 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7899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Devtest</a:t>
                      </a:r>
                      <a:r>
                        <a:rPr lang="en-US" dirty="0"/>
                        <a:t> (AQUAINT)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0.26493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0.08450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9580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Evaltest</a:t>
                      </a:r>
                      <a:r>
                        <a:rPr lang="en-US" dirty="0"/>
                        <a:t> (AQUAINT-2)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0.31445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0.10614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7748445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0C87C994-FC9B-4CF4-AFA4-95ADC037C9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4120710"/>
              </p:ext>
            </p:extLst>
          </p:nvPr>
        </p:nvGraphicFramePr>
        <p:xfrm>
          <a:off x="2032000" y="719666"/>
          <a:ext cx="430784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29280">
                  <a:extLst>
                    <a:ext uri="{9D8B030D-6E8A-4147-A177-3AD203B41FA5}">
                      <a16:colId xmlns:a16="http://schemas.microsoft.com/office/drawing/2014/main" val="1573316640"/>
                    </a:ext>
                  </a:extLst>
                </a:gridCol>
                <a:gridCol w="1178560">
                  <a:extLst>
                    <a:ext uri="{9D8B030D-6E8A-4147-A177-3AD203B41FA5}">
                      <a16:colId xmlns:a16="http://schemas.microsoft.com/office/drawing/2014/main" val="3018309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Config Field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690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Selection 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N-gram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37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Unigram weight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9172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Bigram weight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3575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Unigram overlap threshold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24273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spaCy</a:t>
                      </a:r>
                      <a:r>
                        <a:rPr lang="en-US" dirty="0"/>
                        <a:t> similarity threshold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30677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6795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697CB-17E0-42AE-826C-5A593823D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mbria" panose="02040503050406030204" pitchFamily="18" charset="0"/>
              </a:rPr>
              <a:t>System Architecture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25B371-D963-4D10-AFDB-84AF6750C5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2919" y="2005750"/>
            <a:ext cx="5868163" cy="4568074"/>
          </a:xfrm>
          <a:prstGeom prst="rect">
            <a:avLst/>
          </a:prstGeom>
        </p:spPr>
      </p:pic>
      <p:sp>
        <p:nvSpPr>
          <p:cNvPr id="9" name="Arrow: Left 8">
            <a:extLst>
              <a:ext uri="{FF2B5EF4-FFF2-40B4-BE49-F238E27FC236}">
                <a16:creationId xmlns:a16="http://schemas.microsoft.com/office/drawing/2014/main" id="{F498F713-305A-4D30-BA90-393CC85543AE}"/>
              </a:ext>
            </a:extLst>
          </p:cNvPr>
          <p:cNvSpPr/>
          <p:nvPr/>
        </p:nvSpPr>
        <p:spPr>
          <a:xfrm rot="20057145">
            <a:off x="7031711" y="4495180"/>
            <a:ext cx="890867" cy="396240"/>
          </a:xfrm>
          <a:prstGeom prst="leftArrow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E12B3E-79FA-44E4-A8E1-91FAE11CA1CC}"/>
              </a:ext>
            </a:extLst>
          </p:cNvPr>
          <p:cNvSpPr txBox="1"/>
          <p:nvPr/>
        </p:nvSpPr>
        <p:spPr>
          <a:xfrm>
            <a:off x="8041391" y="4050116"/>
            <a:ext cx="32918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4">
                    <a:lumMod val="75000"/>
                  </a:schemeClr>
                </a:solidFill>
                <a:ea typeface="Cambria" panose="02040503050406030204" pitchFamily="18" charset="0"/>
              </a:rPr>
              <a:t>Weighted n-gram scoring:</a:t>
            </a:r>
          </a:p>
          <a:p>
            <a:r>
              <a:rPr lang="en-US" b="1" dirty="0">
                <a:solidFill>
                  <a:schemeClr val="accent4">
                    <a:lumMod val="75000"/>
                  </a:schemeClr>
                </a:solidFill>
                <a:ea typeface="Cambria" panose="02040503050406030204" pitchFamily="18" charset="0"/>
              </a:rPr>
              <a:t>Unigram + bigram with unigram re-weighting</a:t>
            </a:r>
          </a:p>
        </p:txBody>
      </p:sp>
    </p:spTree>
    <p:extLst>
      <p:ext uri="{BB962C8B-B14F-4D97-AF65-F5344CB8AC3E}">
        <p14:creationId xmlns:p14="http://schemas.microsoft.com/office/powerpoint/2010/main" val="12870603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91970-469D-41CD-9479-C1DD1E442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mbria" panose="02040503050406030204" pitchFamily="18" charset="0"/>
              </a:rPr>
              <a:t>Preprocessing Updates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A8BA37-AFD5-4E5A-9400-EF7BAA88AB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ea typeface="Cambria" panose="02040503050406030204" pitchFamily="18" charset="0"/>
              </a:rPr>
              <a:t>Lots of work to fix fragments</a:t>
            </a:r>
          </a:p>
          <a:p>
            <a:pPr lvl="1"/>
            <a:r>
              <a:rPr lang="en-US" sz="2400" dirty="0">
                <a:ea typeface="Cambria" panose="02040503050406030204" pitchFamily="18" charset="0"/>
              </a:rPr>
              <a:t>Line breaks mid-sentence in the corpus</a:t>
            </a:r>
          </a:p>
          <a:p>
            <a:pPr lvl="2"/>
            <a:r>
              <a:rPr lang="en-US" sz="2000" dirty="0">
                <a:ea typeface="Cambria" panose="02040503050406030204" pitchFamily="18" charset="0"/>
              </a:rPr>
              <a:t>(Order of operations within preprocessing)</a:t>
            </a:r>
          </a:p>
          <a:p>
            <a:r>
              <a:rPr lang="en-US" sz="2400" dirty="0">
                <a:ea typeface="Cambria" panose="02040503050406030204" pitchFamily="18" charset="0"/>
              </a:rPr>
              <a:t>Smarter quote detection</a:t>
            </a:r>
          </a:p>
          <a:p>
            <a:pPr lvl="1"/>
            <a:r>
              <a:rPr lang="en-US" sz="2400" dirty="0">
                <a:ea typeface="Cambria" panose="02040503050406030204" pitchFamily="18" charset="0"/>
              </a:rPr>
              <a:t>Leave in “scare quotes”</a:t>
            </a:r>
          </a:p>
          <a:p>
            <a:r>
              <a:rPr lang="en-US" sz="2400" dirty="0">
                <a:ea typeface="Cambria" panose="02040503050406030204" pitchFamily="18" charset="0"/>
              </a:rPr>
              <a:t>Remove a few more newspaper-specific things</a:t>
            </a:r>
          </a:p>
          <a:p>
            <a:pPr lvl="1"/>
            <a:r>
              <a:rPr lang="en-US" sz="2400" dirty="0">
                <a:solidFill>
                  <a:schemeClr val="accent4">
                    <a:lumMod val="50000"/>
                  </a:schemeClr>
                </a:solidFill>
                <a:ea typeface="Cambria" panose="02040503050406030204" pitchFamily="18" charset="0"/>
              </a:rPr>
              <a:t>Associated Press Reporters… contributed to this report.</a:t>
            </a:r>
          </a:p>
          <a:p>
            <a:endParaRPr lang="en-US" sz="2400" dirty="0"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4417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3A08D-451A-41B7-B229-62256DBF3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a typeface="Cambria" panose="02040503050406030204" pitchFamily="18" charset="0"/>
              </a:rPr>
              <a:t>Realization Updates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DD0F6-4AC3-437E-88A0-2C8C246B0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ea typeface="Cambria" panose="02040503050406030204" pitchFamily="18" charset="0"/>
              </a:rPr>
              <a:t>No more appositive removal</a:t>
            </a:r>
          </a:p>
          <a:p>
            <a:pPr lvl="1"/>
            <a:r>
              <a:rPr lang="en-US" sz="2000" dirty="0">
                <a:ea typeface="Cambria" panose="02040503050406030204" pitchFamily="18" charset="0"/>
              </a:rPr>
              <a:t>Some problems with </a:t>
            </a:r>
            <a:r>
              <a:rPr lang="en-US" sz="2000" dirty="0" err="1">
                <a:ea typeface="Cambria" panose="02040503050406030204" pitchFamily="18" charset="0"/>
              </a:rPr>
              <a:t>spaCy</a:t>
            </a:r>
            <a:r>
              <a:rPr lang="en-US" sz="2000" dirty="0">
                <a:ea typeface="Cambria" panose="02040503050406030204" pitchFamily="18" charset="0"/>
              </a:rPr>
              <a:t> parsing</a:t>
            </a:r>
          </a:p>
          <a:p>
            <a:pPr lvl="1"/>
            <a:r>
              <a:rPr lang="en-US" sz="2000" dirty="0">
                <a:ea typeface="Cambria" panose="02040503050406030204" pitchFamily="18" charset="0"/>
              </a:rPr>
              <a:t>Even in good cases, ROUGE-2 suffered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521C37-9FF9-4568-A2EE-3097B3A6085D}"/>
              </a:ext>
            </a:extLst>
          </p:cNvPr>
          <p:cNvSpPr txBox="1"/>
          <p:nvPr/>
        </p:nvSpPr>
        <p:spPr>
          <a:xfrm>
            <a:off x="1300481" y="3879116"/>
            <a:ext cx="372872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4">
                    <a:lumMod val="50000"/>
                  </a:schemeClr>
                </a:solidFill>
                <a:ea typeface="Cambria" panose="02040503050406030204" pitchFamily="18" charset="0"/>
              </a:rPr>
              <a:t>… Eric Harris and Dylan Klebold, </a:t>
            </a:r>
            <a:r>
              <a:rPr lang="en-US" sz="2400" dirty="0">
                <a:solidFill>
                  <a:schemeClr val="accent1">
                    <a:lumMod val="40000"/>
                    <a:lumOff val="60000"/>
                  </a:schemeClr>
                </a:solidFill>
                <a:ea typeface="Cambria" panose="02040503050406030204" pitchFamily="18" charset="0"/>
              </a:rPr>
              <a:t>also Columbine students</a:t>
            </a:r>
            <a:r>
              <a:rPr lang="en-US" sz="2400" dirty="0">
                <a:solidFill>
                  <a:schemeClr val="accent4">
                    <a:lumMod val="50000"/>
                  </a:schemeClr>
                </a:solidFill>
                <a:ea typeface="Cambria" panose="02040503050406030204" pitchFamily="18" charset="0"/>
              </a:rPr>
              <a:t>, opened fire with at least four guns and dozens of bombs.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809C448-730A-446B-AD1C-2EE24555CED3}"/>
              </a:ext>
            </a:extLst>
          </p:cNvPr>
          <p:cNvSpPr txBox="1"/>
          <p:nvPr/>
        </p:nvSpPr>
        <p:spPr>
          <a:xfrm>
            <a:off x="6360162" y="3879116"/>
            <a:ext cx="35458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4">
                    <a:lumMod val="50000"/>
                  </a:schemeClr>
                </a:solidFill>
                <a:ea typeface="Cambria" panose="02040503050406030204" pitchFamily="18" charset="0"/>
              </a:rPr>
              <a:t>…Eric Harris and Dylan Klebold opened fire with at least four guns and dozens of bombs.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190262-835A-4551-B86D-4E1F4278C288}"/>
              </a:ext>
            </a:extLst>
          </p:cNvPr>
          <p:cNvSpPr txBox="1"/>
          <p:nvPr/>
        </p:nvSpPr>
        <p:spPr>
          <a:xfrm>
            <a:off x="5303519" y="4663946"/>
            <a:ext cx="528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VS</a:t>
            </a:r>
          </a:p>
        </p:txBody>
      </p:sp>
    </p:spTree>
    <p:extLst>
      <p:ext uri="{BB962C8B-B14F-4D97-AF65-F5344CB8AC3E}">
        <p14:creationId xmlns:p14="http://schemas.microsoft.com/office/powerpoint/2010/main" val="21853828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6DB2D-E3BA-4832-9999-CCE880797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mbria" panose="02040503050406030204" pitchFamily="18" charset="0"/>
              </a:rPr>
              <a:t>Realization Updates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539262-E349-4D5D-B6BB-CAAE6B6D42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ea typeface="Cambria" panose="02040503050406030204" pitchFamily="18" charset="0"/>
              </a:rPr>
              <a:t>More careful word-initial removal</a:t>
            </a:r>
          </a:p>
          <a:p>
            <a:pPr lvl="1"/>
            <a:r>
              <a:rPr lang="en-US" dirty="0">
                <a:ea typeface="Cambria" panose="02040503050406030204" pitchFamily="18" charset="0"/>
              </a:rPr>
              <a:t>From D3: Fine-grained tags</a:t>
            </a:r>
          </a:p>
          <a:p>
            <a:pPr lvl="1"/>
            <a:r>
              <a:rPr lang="en-US" dirty="0">
                <a:ea typeface="Cambria" panose="02040503050406030204" pitchFamily="18" charset="0"/>
              </a:rPr>
              <a:t>New: List of exception words</a:t>
            </a:r>
          </a:p>
          <a:p>
            <a:r>
              <a:rPr lang="en-US" sz="2400" dirty="0">
                <a:ea typeface="Cambria" panose="02040503050406030204" pitchFamily="18" charset="0"/>
              </a:rPr>
              <a:t>Redundancy Checker</a:t>
            </a:r>
          </a:p>
          <a:p>
            <a:pPr lvl="1"/>
            <a:r>
              <a:rPr lang="en-US" dirty="0">
                <a:ea typeface="Cambria" panose="02040503050406030204" pitchFamily="18" charset="0"/>
              </a:rPr>
              <a:t>Added naïve unigram overlap for two-step redundancy checker</a:t>
            </a:r>
          </a:p>
          <a:p>
            <a:r>
              <a:rPr lang="en-US" sz="2400" dirty="0">
                <a:ea typeface="Cambria" panose="02040503050406030204" pitchFamily="18" charset="0"/>
              </a:rPr>
              <a:t>Full Sentence Filtering</a:t>
            </a:r>
          </a:p>
          <a:p>
            <a:pPr lvl="1"/>
            <a:r>
              <a:rPr lang="en-US" dirty="0">
                <a:ea typeface="Cambria" panose="02040503050406030204" pitchFamily="18" charset="0"/>
              </a:rPr>
              <a:t>From D3: Questions, Quotes</a:t>
            </a:r>
          </a:p>
          <a:p>
            <a:pPr lvl="1"/>
            <a:r>
              <a:rPr lang="en-US" dirty="0">
                <a:ea typeface="Cambria" panose="02040503050406030204" pitchFamily="18" charset="0"/>
              </a:rPr>
              <a:t>New: Pronoun-initial sentences</a:t>
            </a:r>
            <a:endParaRPr lang="en-US" sz="2400" dirty="0">
              <a:ea typeface="Cambria" panose="02040503050406030204" pitchFamily="18" charset="0"/>
            </a:endParaRPr>
          </a:p>
          <a:p>
            <a:pPr lvl="1"/>
            <a:endParaRPr lang="en-US" dirty="0">
              <a:ea typeface="Cambria" panose="02040503050406030204" pitchFamily="18" charset="0"/>
            </a:endParaRPr>
          </a:p>
          <a:p>
            <a:pPr lvl="1"/>
            <a:endParaRPr lang="en-US" dirty="0"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05153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6DB2D-E3BA-4832-9999-CCE880797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Realization Updates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539262-E349-4D5D-B6BB-CAAE6B6D42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Maximize word count</a:t>
            </a:r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11" name="Flowchart: Manual Operation 10">
            <a:extLst>
              <a:ext uri="{FF2B5EF4-FFF2-40B4-BE49-F238E27FC236}">
                <a16:creationId xmlns:a16="http://schemas.microsoft.com/office/drawing/2014/main" id="{53642BA6-4BBD-4C49-A109-D8184BE59DA6}"/>
              </a:ext>
            </a:extLst>
          </p:cNvPr>
          <p:cNvSpPr/>
          <p:nvPr/>
        </p:nvSpPr>
        <p:spPr>
          <a:xfrm rot="16200000">
            <a:off x="3677104" y="3485582"/>
            <a:ext cx="1630594" cy="1312581"/>
          </a:xfrm>
          <a:prstGeom prst="flowChartManualOperat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AEAE8A5-C0AD-4D25-BFC9-60007B291784}"/>
              </a:ext>
            </a:extLst>
          </p:cNvPr>
          <p:cNvSpPr txBox="1"/>
          <p:nvPr/>
        </p:nvSpPr>
        <p:spPr>
          <a:xfrm>
            <a:off x="3760340" y="3781064"/>
            <a:ext cx="1402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Sentence Screener</a:t>
            </a:r>
          </a:p>
        </p:txBody>
      </p:sp>
      <p:sp>
        <p:nvSpPr>
          <p:cNvPr id="13" name="Hexagon 12">
            <a:extLst>
              <a:ext uri="{FF2B5EF4-FFF2-40B4-BE49-F238E27FC236}">
                <a16:creationId xmlns:a16="http://schemas.microsoft.com/office/drawing/2014/main" id="{2EA444B3-4424-449C-B0EC-53344CA1E2E6}"/>
              </a:ext>
            </a:extLst>
          </p:cNvPr>
          <p:cNvSpPr/>
          <p:nvPr/>
        </p:nvSpPr>
        <p:spPr>
          <a:xfrm>
            <a:off x="6645944" y="5439872"/>
            <a:ext cx="1371599" cy="657605"/>
          </a:xfrm>
          <a:prstGeom prst="hexag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Rejects</a:t>
            </a:r>
          </a:p>
        </p:txBody>
      </p:sp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D53006B4-9DC0-43AD-AD4A-9A14099C2165}"/>
              </a:ext>
            </a:extLst>
          </p:cNvPr>
          <p:cNvSpPr/>
          <p:nvPr/>
        </p:nvSpPr>
        <p:spPr>
          <a:xfrm>
            <a:off x="5536886" y="3568406"/>
            <a:ext cx="1906615" cy="1198879"/>
          </a:xfrm>
          <a:prstGeom prst="flowChartConnector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Good</a:t>
            </a:r>
          </a:p>
          <a:p>
            <a:pPr algn="ctr"/>
            <a:r>
              <a:rPr lang="en-US" dirty="0"/>
              <a:t>Sentences</a:t>
            </a:r>
          </a:p>
        </p:txBody>
      </p:sp>
      <p:sp>
        <p:nvSpPr>
          <p:cNvPr id="15" name="Flowchart: Alternate Process 14">
            <a:extLst>
              <a:ext uri="{FF2B5EF4-FFF2-40B4-BE49-F238E27FC236}">
                <a16:creationId xmlns:a16="http://schemas.microsoft.com/office/drawing/2014/main" id="{FC20B372-FABD-47C0-A6AE-9DCE3865CF7D}"/>
              </a:ext>
            </a:extLst>
          </p:cNvPr>
          <p:cNvSpPr/>
          <p:nvPr/>
        </p:nvSpPr>
        <p:spPr>
          <a:xfrm>
            <a:off x="10015802" y="3502089"/>
            <a:ext cx="1402080" cy="1026162"/>
          </a:xfrm>
          <a:prstGeom prst="flowChartAlternate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Final Set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C9D29A95-7B01-4292-AF95-B4A9F68CCFBD}"/>
              </a:ext>
            </a:extLst>
          </p:cNvPr>
          <p:cNvSpPr/>
          <p:nvPr/>
        </p:nvSpPr>
        <p:spPr>
          <a:xfrm rot="19860967">
            <a:off x="8007786" y="4926278"/>
            <a:ext cx="1876130" cy="346604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A2142A7-EF22-4FA2-9825-0EEAC816C2D9}"/>
              </a:ext>
            </a:extLst>
          </p:cNvPr>
          <p:cNvSpPr txBox="1"/>
          <p:nvPr/>
        </p:nvSpPr>
        <p:spPr>
          <a:xfrm rot="19442895">
            <a:off x="8189163" y="5255207"/>
            <a:ext cx="2058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Fill Extra Space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FC7CDDE9-2516-4251-8731-40273EB7E4C5}"/>
              </a:ext>
            </a:extLst>
          </p:cNvPr>
          <p:cNvSpPr/>
          <p:nvPr/>
        </p:nvSpPr>
        <p:spPr>
          <a:xfrm>
            <a:off x="9316936" y="3928641"/>
            <a:ext cx="650315" cy="332168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FED84254-26C8-4DDE-A841-085453E1BE1E}"/>
              </a:ext>
            </a:extLst>
          </p:cNvPr>
          <p:cNvSpPr/>
          <p:nvPr/>
        </p:nvSpPr>
        <p:spPr>
          <a:xfrm>
            <a:off x="5222242" y="4009350"/>
            <a:ext cx="332739" cy="316992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C9593512-CA1C-42B4-82FC-827EBB84D31A}"/>
              </a:ext>
            </a:extLst>
          </p:cNvPr>
          <p:cNvSpPr/>
          <p:nvPr/>
        </p:nvSpPr>
        <p:spPr>
          <a:xfrm>
            <a:off x="3329936" y="4082572"/>
            <a:ext cx="549912" cy="286227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C579B7DB-A792-400E-9BDC-78771B44252B}"/>
              </a:ext>
            </a:extLst>
          </p:cNvPr>
          <p:cNvSpPr/>
          <p:nvPr/>
        </p:nvSpPr>
        <p:spPr>
          <a:xfrm rot="1892091">
            <a:off x="5248141" y="4948087"/>
            <a:ext cx="1403354" cy="375017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lowchart: Alternate Process 23">
            <a:extLst>
              <a:ext uri="{FF2B5EF4-FFF2-40B4-BE49-F238E27FC236}">
                <a16:creationId xmlns:a16="http://schemas.microsoft.com/office/drawing/2014/main" id="{BD7315D2-7F56-4CFE-9C5F-8CB99AFBF510}"/>
              </a:ext>
            </a:extLst>
          </p:cNvPr>
          <p:cNvSpPr/>
          <p:nvPr/>
        </p:nvSpPr>
        <p:spPr>
          <a:xfrm>
            <a:off x="1818376" y="3770590"/>
            <a:ext cx="1486165" cy="1026162"/>
          </a:xfrm>
          <a:prstGeom prst="flowChartAlternate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Sentences from Selection</a:t>
            </a:r>
          </a:p>
        </p:txBody>
      </p:sp>
      <p:sp>
        <p:nvSpPr>
          <p:cNvPr id="25" name="Flowchart: Manual Operation 24">
            <a:extLst>
              <a:ext uri="{FF2B5EF4-FFF2-40B4-BE49-F238E27FC236}">
                <a16:creationId xmlns:a16="http://schemas.microsoft.com/office/drawing/2014/main" id="{449DC99F-3B1F-4F85-A7C6-69EE4CA0205B}"/>
              </a:ext>
            </a:extLst>
          </p:cNvPr>
          <p:cNvSpPr/>
          <p:nvPr/>
        </p:nvSpPr>
        <p:spPr>
          <a:xfrm rot="16200000">
            <a:off x="7755850" y="3411278"/>
            <a:ext cx="1630594" cy="1312581"/>
          </a:xfrm>
          <a:prstGeom prst="flowChartManualOperat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0188556-967A-4EE5-97B2-72D2333AB99F}"/>
              </a:ext>
            </a:extLst>
          </p:cNvPr>
          <p:cNvSpPr txBox="1"/>
          <p:nvPr/>
        </p:nvSpPr>
        <p:spPr>
          <a:xfrm>
            <a:off x="7794335" y="3744402"/>
            <a:ext cx="1402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Sentence Trimmer</a:t>
            </a: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FA7F4894-B842-4EA2-A7D4-AC3AA2D9A2F6}"/>
              </a:ext>
            </a:extLst>
          </p:cNvPr>
          <p:cNvSpPr/>
          <p:nvPr/>
        </p:nvSpPr>
        <p:spPr>
          <a:xfrm>
            <a:off x="7492329" y="3952111"/>
            <a:ext cx="332739" cy="308697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30DC449C-4809-477A-8640-BCB7B0AC04D5}"/>
              </a:ext>
            </a:extLst>
          </p:cNvPr>
          <p:cNvSpPr/>
          <p:nvPr/>
        </p:nvSpPr>
        <p:spPr>
          <a:xfrm rot="19834644">
            <a:off x="7752476" y="4681533"/>
            <a:ext cx="2686741" cy="1281174"/>
          </a:xfrm>
          <a:prstGeom prst="ellipse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98154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6DB2D-E3BA-4832-9999-CCE880797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Realization Updates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539262-E349-4D5D-B6BB-CAAE6B6D42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Move some screening into content selection</a:t>
            </a:r>
          </a:p>
          <a:p>
            <a:r>
              <a:rPr lang="en-US" sz="2400" dirty="0"/>
              <a:t>Only usable sentences are now available to realization</a:t>
            </a:r>
          </a:p>
          <a:p>
            <a:pPr lvl="1"/>
            <a:r>
              <a:rPr lang="en-US" sz="2400" dirty="0"/>
              <a:t>Selection is limited to selecting 2 sentences per article</a:t>
            </a:r>
          </a:p>
          <a:p>
            <a:pPr lvl="1"/>
            <a:r>
              <a:rPr lang="en-US" sz="2400" dirty="0"/>
              <a:t>Make sure none of those sentences contain quotes or question marks.</a:t>
            </a:r>
          </a:p>
          <a:p>
            <a:r>
              <a:rPr lang="en-US" sz="2400" dirty="0"/>
              <a:t>This worked better than increasing to 3 sentences per article</a:t>
            </a:r>
          </a:p>
          <a:p>
            <a:endParaRPr lang="en-US" sz="2400" dirty="0"/>
          </a:p>
          <a:p>
            <a:pPr marL="457200" lvl="1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826115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68D61-ED96-4416-B883-7645653AE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Ordering Updates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6DCE7-6F93-4C89-9547-9D68557286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D3: “Expert” approach from </a:t>
            </a:r>
            <a:r>
              <a:rPr lang="en-US" sz="2800" dirty="0" err="1"/>
              <a:t>Bollegala</a:t>
            </a:r>
            <a:r>
              <a:rPr lang="en-US" sz="2800" dirty="0"/>
              <a:t> et al.</a:t>
            </a:r>
          </a:p>
          <a:p>
            <a:pPr lvl="1"/>
            <a:r>
              <a:rPr lang="en-US" sz="2800" dirty="0"/>
              <a:t>Chronology, Topical closeness</a:t>
            </a:r>
          </a:p>
          <a:p>
            <a:r>
              <a:rPr lang="en-US" sz="2800" dirty="0"/>
              <a:t>D4: Additional features for first sentence</a:t>
            </a:r>
          </a:p>
          <a:p>
            <a:pPr lvl="1"/>
            <a:r>
              <a:rPr lang="en-US" sz="2800" dirty="0"/>
              <a:t>Positive Feature: Word count</a:t>
            </a:r>
          </a:p>
          <a:p>
            <a:pPr lvl="1"/>
            <a:r>
              <a:rPr lang="en-US" sz="2800" dirty="0"/>
              <a:t>Negative Features: Unlikely start terms</a:t>
            </a:r>
          </a:p>
          <a:p>
            <a:pPr lvl="2"/>
            <a:r>
              <a:rPr lang="en-US" sz="2400" dirty="0"/>
              <a:t>He, she, it, they, that, those, some, since</a:t>
            </a:r>
          </a:p>
          <a:p>
            <a:pPr lvl="2"/>
            <a:r>
              <a:rPr lang="en-US" sz="2400" dirty="0"/>
              <a:t>The</a:t>
            </a:r>
          </a:p>
        </p:txBody>
      </p:sp>
    </p:spTree>
    <p:extLst>
      <p:ext uri="{BB962C8B-B14F-4D97-AF65-F5344CB8AC3E}">
        <p14:creationId xmlns:p14="http://schemas.microsoft.com/office/powerpoint/2010/main" val="23340935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525" row="5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277B5FA5-FAF0-4B58-965B-89404BB252F0}">
  <we:reference id="wa104380121" version="2.0.0.0" store="en-US" storeType="OMEX"/>
  <we:alternateReferences>
    <we:reference id="wa104380121" version="2.0.0.0" store="WA104380121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247</TotalTime>
  <Words>1275</Words>
  <Application>Microsoft Office PowerPoint</Application>
  <PresentationFormat>Widescreen</PresentationFormat>
  <Paragraphs>221</Paragraphs>
  <Slides>21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Calibri</vt:lpstr>
      <vt:lpstr>Cambria</vt:lpstr>
      <vt:lpstr>Corbel</vt:lpstr>
      <vt:lpstr>Wingdings</vt:lpstr>
      <vt:lpstr>Banded</vt:lpstr>
      <vt:lpstr>Ling 573 – D4</vt:lpstr>
      <vt:lpstr>Presentation Plan</vt:lpstr>
      <vt:lpstr>System Architecture</vt:lpstr>
      <vt:lpstr>Preprocessing Updates</vt:lpstr>
      <vt:lpstr>Realization Updates</vt:lpstr>
      <vt:lpstr>Realization Updates</vt:lpstr>
      <vt:lpstr>Realization Updates</vt:lpstr>
      <vt:lpstr>Realization Updates</vt:lpstr>
      <vt:lpstr>Ordering Updates </vt:lpstr>
      <vt:lpstr>Ordering Updates:  (mildly cherrypicked) example</vt:lpstr>
      <vt:lpstr>Results</vt:lpstr>
      <vt:lpstr>Error Analysis</vt:lpstr>
      <vt:lpstr>Error Analysis</vt:lpstr>
      <vt:lpstr>Error Analysis</vt:lpstr>
      <vt:lpstr>Error Analysis</vt:lpstr>
      <vt:lpstr>Conclusion</vt:lpstr>
      <vt:lpstr>Related Reading</vt:lpstr>
      <vt:lpstr>Bad Slides</vt:lpstr>
      <vt:lpstr>Realization Updates</vt:lpstr>
      <vt:lpstr>Realization Updates</vt:lpstr>
      <vt:lpstr>Config Values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Ling 573 – D4</dc:title>
  <dc:creator>Wesley Rose</dc:creator>
  <cp:lastModifiedBy>Wesley Rose</cp:lastModifiedBy>
  <cp:revision>25</cp:revision>
  <dcterms:created xsi:type="dcterms:W3CDTF">2020-06-03T05:25:29Z</dcterms:created>
  <dcterms:modified xsi:type="dcterms:W3CDTF">2020-06-03T23:30:04Z</dcterms:modified>
</cp:coreProperties>
</file>