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7"/>
  </p:notesMasterIdLst>
  <p:sldIdLst>
    <p:sldId id="256" r:id="rId2"/>
    <p:sldId id="258" r:id="rId3"/>
    <p:sldId id="277" r:id="rId4"/>
    <p:sldId id="290" r:id="rId5"/>
    <p:sldId id="291" r:id="rId6"/>
    <p:sldId id="286" r:id="rId7"/>
    <p:sldId id="269" r:id="rId8"/>
    <p:sldId id="294" r:id="rId9"/>
    <p:sldId id="295" r:id="rId10"/>
    <p:sldId id="296" r:id="rId11"/>
    <p:sldId id="297" r:id="rId12"/>
    <p:sldId id="275" r:id="rId13"/>
    <p:sldId id="287" r:id="rId14"/>
    <p:sldId id="267" r:id="rId15"/>
    <p:sldId id="288" r:id="rId16"/>
    <p:sldId id="268" r:id="rId17"/>
    <p:sldId id="279" r:id="rId18"/>
    <p:sldId id="280" r:id="rId19"/>
    <p:sldId id="298" r:id="rId20"/>
    <p:sldId id="278" r:id="rId21"/>
    <p:sldId id="281" r:id="rId22"/>
    <p:sldId id="266" r:id="rId23"/>
    <p:sldId id="283" r:id="rId24"/>
    <p:sldId id="265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focus will be 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sz="1200" i="0" dirty="0"/>
              <a:t>Moved from Ordering)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/>
              <a:t>Fine-grained POS: lets us leave in adverb particles? Also, only remove coordinating conjunctions and leave in subordinating and preposition?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BERT for similarity – why didn’t we use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1A2A2-ED49-4068-B551-6BEE42AC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1" y="342306"/>
            <a:ext cx="10829580" cy="60036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842005-7F63-4FFA-A0D1-E39EDE8C4F11}"/>
              </a:ext>
            </a:extLst>
          </p:cNvPr>
          <p:cNvSpPr/>
          <p:nvPr/>
        </p:nvSpPr>
        <p:spPr>
          <a:xfrm>
            <a:off x="2324559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-modified cosine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BE268-6FAC-4492-BFD6-DAE1CA24F885}"/>
              </a:ext>
            </a:extLst>
          </p:cNvPr>
          <p:cNvSpPr/>
          <p:nvPr/>
        </p:nvSpPr>
        <p:spPr>
          <a:xfrm>
            <a:off x="4052371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6905D-08F3-4549-9AA2-AF744FB10403}"/>
              </a:ext>
            </a:extLst>
          </p:cNvPr>
          <p:cNvSpPr/>
          <p:nvPr/>
        </p:nvSpPr>
        <p:spPr>
          <a:xfrm>
            <a:off x="7498815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-weighted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1F5CB-2EFF-4227-BAB6-3A885327D883}"/>
              </a:ext>
            </a:extLst>
          </p:cNvPr>
          <p:cNvSpPr/>
          <p:nvPr/>
        </p:nvSpPr>
        <p:spPr>
          <a:xfrm>
            <a:off x="9156853" y="1531343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Biased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-weighted word overlap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5D196-03DA-464D-B2BD-CA4E4AFA6AE5}"/>
              </a:ext>
            </a:extLst>
          </p:cNvPr>
          <p:cNvSpPr/>
          <p:nvPr/>
        </p:nvSpPr>
        <p:spPr>
          <a:xfrm>
            <a:off x="4052371" y="3259157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Cartesian pair score</a:t>
            </a:r>
          </a:p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60242-2450-45B0-AF40-5C7925220BE8}"/>
              </a:ext>
            </a:extLst>
          </p:cNvPr>
          <p:cNvSpPr/>
          <p:nvPr/>
        </p:nvSpPr>
        <p:spPr>
          <a:xfrm>
            <a:off x="5794873" y="3259156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Query word score</a:t>
            </a:r>
          </a:p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D61FB-FCEA-4BBB-B8CF-E12BB8DC7764}"/>
              </a:ext>
            </a:extLst>
          </p:cNvPr>
          <p:cNvSpPr/>
          <p:nvPr/>
        </p:nvSpPr>
        <p:spPr>
          <a:xfrm>
            <a:off x="7482291" y="3259155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Global selection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EDFDA9-708D-41A2-B337-6488D78DB9EC}"/>
              </a:ext>
            </a:extLst>
          </p:cNvPr>
          <p:cNvSpPr/>
          <p:nvPr/>
        </p:nvSpPr>
        <p:spPr>
          <a:xfrm>
            <a:off x="5552501" y="1531342"/>
            <a:ext cx="1876540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Per-article selection</a:t>
            </a:r>
          </a:p>
        </p:txBody>
      </p:sp>
    </p:spTree>
    <p:extLst>
      <p:ext uri="{BB962C8B-B14F-4D97-AF65-F5344CB8AC3E}">
        <p14:creationId xmlns:p14="http://schemas.microsoft.com/office/powerpoint/2010/main" val="308672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5D9A81-4BF2-435F-9764-1189A1FC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5" y="340089"/>
            <a:ext cx="10718953" cy="60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23C4F-F4D2-4708-A94B-BDAF0A9A53CB}"/>
              </a:ext>
            </a:extLst>
          </p:cNvPr>
          <p:cNvSpPr/>
          <p:nvPr/>
        </p:nvSpPr>
        <p:spPr>
          <a:xfrm>
            <a:off x="2495319" y="390381"/>
            <a:ext cx="3690652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N-gram heuristic</a:t>
            </a:r>
          </a:p>
          <a:p>
            <a:pPr algn="ctr"/>
            <a:r>
              <a:rPr lang="en-US" dirty="0"/>
              <a:t>Original Scoring</a:t>
            </a:r>
          </a:p>
          <a:p>
            <a:pPr algn="ctr"/>
            <a:r>
              <a:rPr lang="en-US" dirty="0"/>
              <a:t>Per-article selection with n=2</a:t>
            </a:r>
          </a:p>
          <a:p>
            <a:pPr algn="ctr"/>
            <a:r>
              <a:rPr lang="en-US" dirty="0"/>
              <a:t>Unigram Reweighting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3EEC2B-4E97-4408-987C-F9EF4D6502C4}"/>
              </a:ext>
            </a:extLst>
          </p:cNvPr>
          <p:cNvCxnSpPr/>
          <p:nvPr/>
        </p:nvCxnSpPr>
        <p:spPr>
          <a:xfrm>
            <a:off x="3547431" y="1674563"/>
            <a:ext cx="1586429" cy="0"/>
          </a:xfrm>
          <a:prstGeom prst="line">
            <a:avLst/>
          </a:prstGeom>
          <a:ln w="76200">
            <a:solidFill>
              <a:srgbClr val="470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5D7095-EBA4-4F31-BB8D-FDB86212FC25}"/>
              </a:ext>
            </a:extLst>
          </p:cNvPr>
          <p:cNvSpPr/>
          <p:nvPr/>
        </p:nvSpPr>
        <p:spPr>
          <a:xfrm>
            <a:off x="3139806" y="4210601"/>
            <a:ext cx="2555914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(More configuration details in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Challenger?</a:t>
            </a:r>
            <a:br>
              <a:rPr lang="en-US" dirty="0"/>
            </a:br>
            <a:r>
              <a:rPr lang="en-US" dirty="0"/>
              <a:t>Next steps for 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N-gram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47" y="2254868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5709"/>
            <a:ext cx="9601200" cy="5103563"/>
          </a:xfrm>
        </p:spPr>
        <p:txBody>
          <a:bodyPr>
            <a:normAutofit/>
          </a:bodyPr>
          <a:lstStyle/>
          <a:p>
            <a:r>
              <a:rPr lang="en-US" sz="2800" dirty="0"/>
              <a:t>Redundancy Checker</a:t>
            </a:r>
          </a:p>
          <a:p>
            <a:pPr lvl="1"/>
            <a:r>
              <a:rPr lang="en-US" sz="2400" i="0" dirty="0" err="1"/>
              <a:t>spaCy</a:t>
            </a:r>
            <a:r>
              <a:rPr lang="en-US" sz="2400" i="0" dirty="0"/>
              <a:t> vector similarity or BERT for paraphrase detection</a:t>
            </a:r>
            <a:endParaRPr lang="en-US" i="0" dirty="0"/>
          </a:p>
          <a:p>
            <a:r>
              <a:rPr lang="en-US" sz="2800" dirty="0"/>
              <a:t>New rules</a:t>
            </a:r>
          </a:p>
          <a:p>
            <a:pPr lvl="1"/>
            <a:r>
              <a:rPr lang="en-US" sz="2400" i="0" dirty="0"/>
              <a:t>Remove all sentences with quotes</a:t>
            </a:r>
          </a:p>
          <a:p>
            <a:pPr lvl="1"/>
            <a:r>
              <a:rPr lang="en-US" sz="2400" i="0" dirty="0"/>
              <a:t>Remove all sentences with question marks</a:t>
            </a:r>
          </a:p>
          <a:p>
            <a:pPr lvl="1"/>
            <a:r>
              <a:rPr lang="en-US" sz="2400" i="0" dirty="0"/>
              <a:t>Remove sentences shorter than a target length</a:t>
            </a:r>
          </a:p>
          <a:p>
            <a:r>
              <a:rPr lang="en-US" sz="2800" dirty="0"/>
              <a:t>Modified rules</a:t>
            </a:r>
          </a:p>
          <a:p>
            <a:pPr lvl="1"/>
            <a:r>
              <a:rPr lang="en-US" sz="2400" i="0" dirty="0"/>
              <a:t>Sentence-initial adverb removal</a:t>
            </a:r>
            <a:r>
              <a:rPr lang="en-US" sz="2400" i="0" baseline="30000" dirty="0"/>
              <a:t>1</a:t>
            </a:r>
            <a:r>
              <a:rPr lang="en-US" sz="2400" i="0" dirty="0"/>
              <a:t>: Switch to fine-grained POS</a:t>
            </a:r>
          </a:p>
          <a:p>
            <a:pPr lvl="1"/>
            <a:r>
              <a:rPr lang="en-US" sz="2400" i="0" dirty="0"/>
              <a:t>Appositive removal</a:t>
            </a:r>
            <a:r>
              <a:rPr lang="en-US" sz="2400" i="0" baseline="30000" dirty="0"/>
              <a:t>2</a:t>
            </a:r>
            <a:r>
              <a:rPr lang="en-US" sz="2400" i="0" dirty="0"/>
              <a:t>: More logic to strip out the full clause</a:t>
            </a:r>
            <a:endParaRPr lang="en-US" sz="2800" dirty="0"/>
          </a:p>
          <a:p>
            <a:r>
              <a:rPr lang="en-US" sz="2800" dirty="0"/>
              <a:t>Configurability!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45078-D590-4B74-B3FD-E3B4056AB78A}"/>
              </a:ext>
            </a:extLst>
          </p:cNvPr>
          <p:cNvSpPr txBox="1"/>
          <p:nvPr/>
        </p:nvSpPr>
        <p:spPr>
          <a:xfrm>
            <a:off x="9076063" y="5982160"/>
            <a:ext cx="30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Conroy et al. (2006)</a:t>
            </a:r>
          </a:p>
          <a:p>
            <a:pPr marL="342900" indent="-342900">
              <a:buAutoNum type="arabicPeriod"/>
            </a:pPr>
            <a:r>
              <a:rPr lang="en-US" dirty="0" err="1"/>
              <a:t>Zajic</a:t>
            </a:r>
            <a:r>
              <a:rPr lang="en-US" dirty="0"/>
              <a:t> et al. (2007)</a:t>
            </a:r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226165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7"/>
            <a:ext cx="10581702" cy="46876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Expanded on “preference learning” from </a:t>
            </a:r>
            <a:r>
              <a:rPr lang="en-US" sz="2800" dirty="0" err="1"/>
              <a:t>Bollegala</a:t>
            </a:r>
            <a:r>
              <a:rPr lang="en-US" sz="2800" dirty="0"/>
              <a:t> et al. (2019).</a:t>
            </a:r>
          </a:p>
          <a:p>
            <a:r>
              <a:rPr lang="en-US" sz="2800" dirty="0"/>
              <a:t>Chronological expert</a:t>
            </a:r>
          </a:p>
          <a:p>
            <a:pPr lvl="1"/>
            <a:r>
              <a:rPr lang="en-US" sz="2400" i="0" dirty="0"/>
              <a:t>Weighting based on features: </a:t>
            </a:r>
          </a:p>
          <a:p>
            <a:pPr lvl="2"/>
            <a:r>
              <a:rPr lang="en-US" sz="2200" i="0" dirty="0"/>
              <a:t>publication date</a:t>
            </a:r>
          </a:p>
          <a:p>
            <a:pPr lvl="2"/>
            <a:r>
              <a:rPr lang="en-US" sz="2200" i="0" dirty="0"/>
              <a:t>sentence position </a:t>
            </a:r>
          </a:p>
          <a:p>
            <a:pPr lvl="2"/>
            <a:r>
              <a:rPr lang="en-US" sz="2200" i="0" dirty="0"/>
              <a:t>position 0 or 1</a:t>
            </a:r>
          </a:p>
          <a:p>
            <a:r>
              <a:rPr lang="en-US" sz="2800" dirty="0"/>
              <a:t>Topical-closeness expert</a:t>
            </a:r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spaCy</a:t>
            </a:r>
            <a:r>
              <a:rPr lang="en-US" sz="2400" i="0" dirty="0"/>
              <a:t> word vector similarity</a:t>
            </a:r>
          </a:p>
          <a:p>
            <a:r>
              <a:rPr lang="en-US" sz="2800" dirty="0"/>
              <a:t>Succession likelihood</a:t>
            </a:r>
          </a:p>
          <a:p>
            <a:pPr lvl="1"/>
            <a:r>
              <a:rPr lang="en-US" sz="2400" i="0" dirty="0"/>
              <a:t>BERT</a:t>
            </a:r>
          </a:p>
          <a:p>
            <a:pPr lvl="1"/>
            <a:r>
              <a:rPr lang="en-US" sz="2400" i="0" dirty="0"/>
              <a:t>Configurable</a:t>
            </a:r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3600" b="1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06481"/>
              </p:ext>
            </p:extLst>
          </p:nvPr>
        </p:nvGraphicFramePr>
        <p:xfrm>
          <a:off x="1371600" y="1680256"/>
          <a:ext cx="5866482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55494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1972019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1938969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0.25856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14089D-7251-4B8A-9541-D6DC2F7F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481"/>
              </p:ext>
            </p:extLst>
          </p:nvPr>
        </p:nvGraphicFramePr>
        <p:xfrm>
          <a:off x="7806983" y="1680256"/>
          <a:ext cx="4085420" cy="462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502">
                  <a:extLst>
                    <a:ext uri="{9D8B030D-6E8A-4147-A177-3AD203B41FA5}">
                      <a16:colId xmlns:a16="http://schemas.microsoft.com/office/drawing/2014/main" val="3093393178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4204585401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3965357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Config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0561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 (unigram)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9333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2 (bigram)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2534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3 (trigram)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723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4 (headline)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200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6751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 err="1"/>
                        <a:t>Sents</a:t>
                      </a:r>
                      <a:r>
                        <a:rPr lang="en-US" dirty="0"/>
                        <a:t> per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635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60395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379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Length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2919-E3C7-432E-8E40-ADDBEC2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629"/>
          </a:xfrm>
        </p:spPr>
        <p:txBody>
          <a:bodyPr/>
          <a:lstStyle/>
          <a:p>
            <a:r>
              <a:rPr lang="en-US" dirty="0"/>
              <a:t>Analysis and Ablation Studies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AB96A-5336-4761-947A-4E4D4618D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2796"/>
              </p:ext>
            </p:extLst>
          </p:nvPr>
        </p:nvGraphicFramePr>
        <p:xfrm>
          <a:off x="1385371" y="1777284"/>
          <a:ext cx="4786829" cy="386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879773">
                <a:tc>
                  <a:txBody>
                    <a:bodyPr/>
                    <a:lstStyle/>
                    <a:p>
                      <a:r>
                        <a:rPr lang="en-US" sz="2000" dirty="0"/>
                        <a:t>Content 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Per-article (1 sent-per)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Per-article (2 </a:t>
                      </a:r>
                      <a:r>
                        <a:rPr lang="en-US" sz="2000" b="1" dirty="0" err="1"/>
                        <a:t>sents</a:t>
                      </a:r>
                      <a:r>
                        <a:rPr lang="en-US" sz="2000" b="1" dirty="0"/>
                        <a:t>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02335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20326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2990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53331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</a:t>
                      </a:r>
                      <a:r>
                        <a:rPr lang="en-US" sz="2000" dirty="0" err="1"/>
                        <a:t>LexRank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.06882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0999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18E80FF-2FE3-4978-8DEA-19C952F4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1842"/>
              </p:ext>
            </p:extLst>
          </p:nvPr>
        </p:nvGraphicFramePr>
        <p:xfrm>
          <a:off x="6462311" y="1777285"/>
          <a:ext cx="4786829" cy="4236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r>
                        <a:rPr lang="en-US" sz="2000" dirty="0"/>
                        <a:t>Ablation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r>
                        <a:rPr lang="en-US" sz="2000" dirty="0"/>
                        <a:t>Best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redundancy check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0.07821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9779960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quote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0.07494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5666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question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794245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preprocessing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0.07179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12608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sentence-initial adverb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2851331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appositive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845794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length limit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0.07978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657241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7AA9D87-1159-416B-929C-1809B8D826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40" y="5067758"/>
            <a:ext cx="494841" cy="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 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Keeps outperforming expectations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No metric, but noticeable readability improvements</a:t>
            </a:r>
          </a:p>
          <a:p>
            <a:r>
              <a:rPr lang="en-US" sz="2800" dirty="0"/>
              <a:t>Configuration File</a:t>
            </a:r>
          </a:p>
          <a:p>
            <a:pPr lvl="1"/>
            <a:r>
              <a:rPr lang="en-US" sz="2400" i="0" dirty="0"/>
              <a:t>Helps with experimentation / parameter search</a:t>
            </a:r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 fragments</a:t>
            </a:r>
          </a:p>
          <a:p>
            <a:pPr lvl="1"/>
            <a:r>
              <a:rPr lang="en-US" sz="2400" dirty="0"/>
              <a:t>The people knowledgeable about the case said.</a:t>
            </a:r>
          </a:p>
          <a:p>
            <a:r>
              <a:rPr lang="en-US" sz="2800" dirty="0" err="1"/>
              <a:t>Overtrimming</a:t>
            </a:r>
            <a:r>
              <a:rPr lang="en-US" sz="2800" dirty="0"/>
              <a:t> / bad trimming: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They also claim that the measure will make California</a:t>
            </a:r>
            <a:r>
              <a:rPr lang="en-US" sz="2400" strike="sngStrike" dirty="0"/>
              <a:t>, already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the United</a:t>
            </a:r>
            <a:r>
              <a:rPr lang="en-US" sz="2400" dirty="0"/>
              <a:t> </a:t>
            </a:r>
            <a:r>
              <a:rPr lang="en-US" sz="2400" strike="sngStrike" dirty="0"/>
              <a:t>States’ leading hub for </a:t>
            </a:r>
            <a:r>
              <a:rPr lang="en-US" sz="2400" dirty="0">
                <a:solidFill>
                  <a:srgbClr val="00B050"/>
                </a:solidFill>
              </a:rPr>
              <a:t>biotech industries</a:t>
            </a:r>
            <a:r>
              <a:rPr lang="en-US" sz="2400" strike="sngStrike" dirty="0"/>
              <a:t>, a world hub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stem cell research too.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(Appositive removal a net loss for ROUGE-2 R)</a:t>
            </a:r>
          </a:p>
          <a:p>
            <a:r>
              <a:rPr lang="en-US" sz="2800" dirty="0"/>
              <a:t>Short output summaries</a:t>
            </a:r>
          </a:p>
          <a:p>
            <a:pPr lvl="1"/>
            <a:r>
              <a:rPr lang="en-US" sz="2400" i="0" dirty="0"/>
              <a:t>Too many trimming operations with no stopping rule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Coreference Issues</a:t>
            </a:r>
          </a:p>
          <a:p>
            <a:pPr lvl="1"/>
            <a:r>
              <a:rPr lang="en-US" sz="2400" dirty="0"/>
              <a:t>They said their priority was making sure the school was safe.</a:t>
            </a:r>
          </a:p>
          <a:p>
            <a:pPr lvl="1"/>
            <a:r>
              <a:rPr lang="en-US" sz="2400" dirty="0"/>
              <a:t>“Officers Kenneth Boss Edward and Richard Murphy” </a:t>
            </a:r>
            <a:r>
              <a:rPr lang="en-US" sz="2400" i="0" dirty="0"/>
              <a:t>repeated 3 times</a:t>
            </a:r>
          </a:p>
          <a:p>
            <a:r>
              <a:rPr lang="en-US" sz="2800" i="0" dirty="0"/>
              <a:t>Redun</a:t>
            </a:r>
            <a:r>
              <a:rPr lang="en-US" sz="2800" dirty="0"/>
              <a:t>dancy</a:t>
            </a:r>
          </a:p>
          <a:p>
            <a:pPr lvl="1"/>
            <a:r>
              <a:rPr lang="en-US" sz="2400" dirty="0"/>
              <a:t>More than 100 giant pandas live there.</a:t>
            </a:r>
          </a:p>
          <a:p>
            <a:pPr lvl="1"/>
            <a:r>
              <a:rPr lang="en-US" sz="2400" dirty="0"/>
              <a:t>More than 1,500 giant pandas live wild in China, according to a survey by the State Forestry Administration.</a:t>
            </a:r>
          </a:p>
          <a:p>
            <a:r>
              <a:rPr lang="en-US" sz="2800" i="0" dirty="0"/>
              <a:t>Metrics </a:t>
            </a:r>
            <a:r>
              <a:rPr lang="en-US" sz="2800" dirty="0"/>
              <a:t>vs. Subjective Judgements</a:t>
            </a:r>
          </a:p>
          <a:p>
            <a:r>
              <a:rPr lang="en-US" sz="2800" dirty="0"/>
              <a:t>Interdependency of modules</a:t>
            </a:r>
          </a:p>
          <a:p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 (2004)</a:t>
            </a:r>
          </a:p>
          <a:p>
            <a:pPr lvl="1"/>
            <a:r>
              <a:rPr lang="en-US" sz="2400" i="0" dirty="0" err="1"/>
              <a:t>Otterbacher</a:t>
            </a:r>
            <a:r>
              <a:rPr lang="en-US" sz="2400" i="0" dirty="0"/>
              <a:t> et al. (2008)</a:t>
            </a:r>
          </a:p>
          <a:p>
            <a:pPr lvl="1"/>
            <a:r>
              <a:rPr lang="en-US" sz="2400" i="0" dirty="0" err="1"/>
              <a:t>Vanderwende</a:t>
            </a:r>
            <a:r>
              <a:rPr lang="en-US" sz="2400" i="0" dirty="0"/>
              <a:t> et al. (2015)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</a:t>
            </a:r>
            <a:endParaRPr lang="en-US" i="0" dirty="0"/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</a:t>
            </a:r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B98AB-8B6E-4682-A379-8D2D2C07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49" y="1562197"/>
            <a:ext cx="7066074" cy="51062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1CE91-336C-4D7B-BE5D-A9731CF07A85}"/>
              </a:ext>
            </a:extLst>
          </p:cNvPr>
          <p:cNvSpPr/>
          <p:nvPr/>
        </p:nvSpPr>
        <p:spPr>
          <a:xfrm>
            <a:off x="1630496" y="1562198"/>
            <a:ext cx="7425370" cy="5106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2171245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1200842" y="5153130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4950248" y="5249303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4950247" y="4249522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4950247" y="2314689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1403737" y="3711759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934601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6096000" y="553597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6768028" y="193345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6768027" y="291556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6770775" y="3891475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6768026" y="4860724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1527528" y="2975824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2367369" y="2990021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1872870" y="445801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3085645" y="6288086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6768025" y="5844203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6896922" y="6202723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17836-7A38-4B77-B2B5-A4029307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96" y="0"/>
            <a:ext cx="3246304" cy="222669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4F9FA5-CDFE-462E-B876-67E039F5B0FD}"/>
              </a:ext>
            </a:extLst>
          </p:cNvPr>
          <p:cNvSpPr/>
          <p:nvPr/>
        </p:nvSpPr>
        <p:spPr>
          <a:xfrm>
            <a:off x="4950247" y="333397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95D47FF-ECFE-43F9-8B9B-90044EDE4BE5}"/>
              </a:ext>
            </a:extLst>
          </p:cNvPr>
          <p:cNvSpPr/>
          <p:nvPr/>
        </p:nvSpPr>
        <p:spPr>
          <a:xfrm rot="5400000">
            <a:off x="8653521" y="2255587"/>
            <a:ext cx="1287133" cy="1716336"/>
          </a:xfrm>
          <a:prstGeom prst="blockArc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E86B370-53E4-4EB2-A9A9-32349C1BE93D}"/>
              </a:ext>
            </a:extLst>
          </p:cNvPr>
          <p:cNvSpPr/>
          <p:nvPr/>
        </p:nvSpPr>
        <p:spPr>
          <a:xfrm rot="10800000">
            <a:off x="8882350" y="3279191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92BE5E-9439-4540-95CA-D388EFD992E2}"/>
              </a:ext>
            </a:extLst>
          </p:cNvPr>
          <p:cNvSpPr/>
          <p:nvPr/>
        </p:nvSpPr>
        <p:spPr>
          <a:xfrm rot="10800000">
            <a:off x="8875465" y="2310046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39753F8-8435-4FAA-B9A2-BBCAC962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63" y="370395"/>
            <a:ext cx="3659435" cy="14859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809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20349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775A44-6C40-4846-8CBE-8A942ABEB731}"/>
              </a:ext>
            </a:extLst>
          </p:cNvPr>
          <p:cNvSpPr/>
          <p:nvPr/>
        </p:nvSpPr>
        <p:spPr>
          <a:xfrm>
            <a:off x="6667947" y="2247071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D2: N-gram heuristic</a:t>
            </a:r>
          </a:p>
          <a:p>
            <a:pPr lvl="1"/>
            <a:r>
              <a:rPr lang="en-US" sz="2400" i="0" dirty="0"/>
              <a:t>Weighted probabilities of 1-, 2-, and 3-grams and headline overlap</a:t>
            </a:r>
          </a:p>
          <a:p>
            <a:r>
              <a:rPr lang="en-US" sz="2800" dirty="0"/>
              <a:t>D3: Lots of experimentation</a:t>
            </a:r>
          </a:p>
          <a:p>
            <a:pPr lvl="1"/>
            <a:r>
              <a:rPr lang="en-US" sz="2800" i="0" dirty="0" err="1"/>
              <a:t>LexRank</a:t>
            </a:r>
            <a:r>
              <a:rPr lang="en-US" sz="2800" i="0" dirty="0"/>
              <a:t> and biased </a:t>
            </a:r>
            <a:r>
              <a:rPr lang="en-US" sz="2800" i="0" dirty="0" err="1"/>
              <a:t>LexRank</a:t>
            </a:r>
            <a:endParaRPr lang="en-US" sz="2800" i="0" dirty="0"/>
          </a:p>
          <a:p>
            <a:pPr lvl="1"/>
            <a:r>
              <a:rPr lang="en-US" sz="2800" i="0" dirty="0"/>
              <a:t>Updates to n-gram heuristic</a:t>
            </a:r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</a:t>
            </a:r>
            <a:r>
              <a:rPr lang="en-US" dirty="0" err="1"/>
              <a:t>LexRank</a:t>
            </a:r>
            <a:r>
              <a:rPr lang="en-US" dirty="0"/>
              <a:t>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i="0" dirty="0"/>
              <a:t>Link Strength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-modified-cosine</a:t>
            </a:r>
          </a:p>
          <a:p>
            <a:pPr lvl="1"/>
            <a:r>
              <a:rPr lang="en-US" sz="2800" i="0" dirty="0"/>
              <a:t>Word vector similarity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vector similarity</a:t>
            </a:r>
          </a:p>
          <a:p>
            <a:r>
              <a:rPr lang="en-US" sz="2800" dirty="0"/>
              <a:t>Biasing</a:t>
            </a:r>
          </a:p>
          <a:p>
            <a:pPr lvl="1"/>
            <a:r>
              <a:rPr lang="en-US" sz="2800" i="0" dirty="0"/>
              <a:t>Topic narrative if available, otherwise title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word overlap</a:t>
            </a:r>
          </a:p>
          <a:p>
            <a:pPr marL="530352" lvl="1" indent="0"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32D47-F0F2-414F-9271-25D59F752B37}"/>
              </a:ext>
            </a:extLst>
          </p:cNvPr>
          <p:cNvSpPr txBox="1"/>
          <p:nvPr/>
        </p:nvSpPr>
        <p:spPr>
          <a:xfrm>
            <a:off x="8466461" y="5985824"/>
            <a:ext cx="277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Erkan and </a:t>
            </a:r>
            <a:r>
              <a:rPr lang="en-US" dirty="0" err="1"/>
              <a:t>Radev</a:t>
            </a:r>
            <a:r>
              <a:rPr lang="en-US" dirty="0"/>
              <a:t> (2004)</a:t>
            </a:r>
          </a:p>
          <a:p>
            <a:r>
              <a:rPr lang="en-US" dirty="0" err="1"/>
              <a:t>Otterbacher</a:t>
            </a:r>
            <a:r>
              <a:rPr lang="en-US" dirty="0"/>
              <a:t> et al. (2008)</a:t>
            </a:r>
          </a:p>
        </p:txBody>
      </p:sp>
    </p:spTree>
    <p:extLst>
      <p:ext uri="{BB962C8B-B14F-4D97-AF65-F5344CB8AC3E}">
        <p14:creationId xmlns:p14="http://schemas.microsoft.com/office/powerpoint/2010/main" val="95979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N-gram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96" y="1687876"/>
            <a:ext cx="5216487" cy="3870133"/>
          </a:xfrm>
        </p:spPr>
        <p:txBody>
          <a:bodyPr>
            <a:normAutofit/>
          </a:bodyPr>
          <a:lstStyle/>
          <a:p>
            <a:r>
              <a:rPr lang="en-US" sz="2800" i="0" dirty="0"/>
              <a:t>New scoring methods</a:t>
            </a:r>
          </a:p>
          <a:p>
            <a:pPr lvl="1"/>
            <a:r>
              <a:rPr lang="en-US" sz="2800" i="0" dirty="0"/>
              <a:t>Cartesian pair score</a:t>
            </a:r>
            <a:r>
              <a:rPr lang="en-US" sz="2800" i="0" baseline="30000" dirty="0"/>
              <a:t>1</a:t>
            </a:r>
          </a:p>
          <a:p>
            <a:pPr lvl="2"/>
            <a:r>
              <a:rPr lang="en-US" sz="2600" dirty="0"/>
              <a:t>Based on probability that 2 words occur in the same sentence</a:t>
            </a:r>
          </a:p>
          <a:p>
            <a:pPr lvl="1"/>
            <a:r>
              <a:rPr lang="en-US" sz="2800" i="0" dirty="0"/>
              <a:t>Query word score</a:t>
            </a:r>
          </a:p>
          <a:p>
            <a:pPr lvl="2"/>
            <a:r>
              <a:rPr lang="en-US" sz="2600" i="0" dirty="0"/>
              <a:t>Word</a:t>
            </a:r>
            <a:r>
              <a:rPr lang="en-US" sz="2600" dirty="0"/>
              <a:t> overlap with query (topic narrative or title)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3BB19E-DD22-4A2B-8007-0F7A163DD994}"/>
              </a:ext>
            </a:extLst>
          </p:cNvPr>
          <p:cNvSpPr txBox="1">
            <a:spLocks/>
          </p:cNvSpPr>
          <p:nvPr/>
        </p:nvSpPr>
        <p:spPr>
          <a:xfrm>
            <a:off x="6588087" y="1687876"/>
            <a:ext cx="5216487" cy="458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Selection method</a:t>
            </a:r>
          </a:p>
          <a:p>
            <a:pPr lvl="1"/>
            <a:r>
              <a:rPr lang="en-US" sz="2800" i="0" dirty="0"/>
              <a:t>Per-article</a:t>
            </a:r>
          </a:p>
          <a:p>
            <a:pPr lvl="2"/>
            <a:r>
              <a:rPr lang="en-US" sz="2600" dirty="0"/>
              <a:t>Limit to n sentences from each article</a:t>
            </a:r>
          </a:p>
          <a:p>
            <a:pPr lvl="2"/>
            <a:r>
              <a:rPr lang="en-US" sz="2600" i="0" dirty="0"/>
              <a:t>Re-weig</a:t>
            </a:r>
            <a:r>
              <a:rPr lang="en-US" sz="2600" dirty="0"/>
              <a:t>ht probability distribution</a:t>
            </a:r>
            <a:r>
              <a:rPr lang="en-US" sz="2600" baseline="30000" dirty="0"/>
              <a:t>2</a:t>
            </a:r>
            <a:r>
              <a:rPr lang="en-US" sz="2600" dirty="0"/>
              <a:t>:</a:t>
            </a:r>
          </a:p>
          <a:p>
            <a:pPr lvl="3"/>
            <a:r>
              <a:rPr lang="en-US" dirty="0"/>
              <a:t>P(n-gram)</a:t>
            </a:r>
            <a:r>
              <a:rPr lang="en-US" baseline="-25000" dirty="0"/>
              <a:t>new</a:t>
            </a:r>
            <a:r>
              <a:rPr lang="en-US" dirty="0"/>
              <a:t> = P(n-gram)</a:t>
            </a:r>
            <a:r>
              <a:rPr lang="en-US" baseline="30000" dirty="0"/>
              <a:t> 2</a:t>
            </a:r>
            <a:r>
              <a:rPr lang="en-US" baseline="-25000" dirty="0"/>
              <a:t>old</a:t>
            </a:r>
            <a:endParaRPr lang="en-US" baseline="30000" dirty="0"/>
          </a:p>
          <a:p>
            <a:pPr lvl="1"/>
            <a:r>
              <a:rPr lang="en-US" sz="2800" i="0" dirty="0"/>
              <a:t>Global</a:t>
            </a:r>
          </a:p>
          <a:p>
            <a:pPr lvl="2"/>
            <a:r>
              <a:rPr lang="en-US" sz="2600" dirty="0"/>
              <a:t>Treat all articles as one group of text</a:t>
            </a:r>
          </a:p>
          <a:p>
            <a:pPr marL="0" indent="0">
              <a:buNone/>
            </a:pPr>
            <a:endParaRPr lang="en-US" sz="2800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0B423-1417-4644-BEA1-A52E9AE47154}"/>
              </a:ext>
            </a:extLst>
          </p:cNvPr>
          <p:cNvSpPr txBox="1"/>
          <p:nvPr/>
        </p:nvSpPr>
        <p:spPr>
          <a:xfrm>
            <a:off x="1542361" y="6172200"/>
            <a:ext cx="337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Otterbacher</a:t>
            </a:r>
            <a:r>
              <a:rPr lang="en-US" dirty="0"/>
              <a:t> et al. (2008)</a:t>
            </a:r>
          </a:p>
          <a:p>
            <a:pPr marL="342900" indent="-342900">
              <a:buAutoNum type="arabicPeriod"/>
            </a:pPr>
            <a:r>
              <a:rPr lang="en-US" dirty="0" err="1"/>
              <a:t>Vanderwende</a:t>
            </a:r>
            <a:r>
              <a:rPr lang="en-US" dirty="0"/>
              <a:t> et al. (2015)</a:t>
            </a:r>
          </a:p>
        </p:txBody>
      </p:sp>
    </p:spTree>
    <p:extLst>
      <p:ext uri="{BB962C8B-B14F-4D97-AF65-F5344CB8AC3E}">
        <p14:creationId xmlns:p14="http://schemas.microsoft.com/office/powerpoint/2010/main" val="5584784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7B5FA5-FAF0-4B58-965B-89404BB252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1448</TotalTime>
  <Words>952</Words>
  <Application>Microsoft Office PowerPoint</Application>
  <PresentationFormat>Widescreen</PresentationFormat>
  <Paragraphs>284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Franklin Gothic Book</vt:lpstr>
      <vt:lpstr>Crop</vt:lpstr>
      <vt:lpstr>Ling 573 – D3</vt:lpstr>
      <vt:lpstr>Presentation Plan</vt:lpstr>
      <vt:lpstr>Presentation Plan</vt:lpstr>
      <vt:lpstr>System Architecture</vt:lpstr>
      <vt:lpstr>System Architecture</vt:lpstr>
      <vt:lpstr>System Architecture</vt:lpstr>
      <vt:lpstr>Content Selection:</vt:lpstr>
      <vt:lpstr>Content Selection – LexRank Variations</vt:lpstr>
      <vt:lpstr>Content Selection – N-gram variations</vt:lpstr>
      <vt:lpstr>PowerPoint Presentation</vt:lpstr>
      <vt:lpstr>PowerPoint Presentation</vt:lpstr>
      <vt:lpstr>A New Challenger? Next steps for content selection</vt:lpstr>
      <vt:lpstr>System Architecture</vt:lpstr>
      <vt:lpstr>Content Realization</vt:lpstr>
      <vt:lpstr>System Architecture</vt:lpstr>
      <vt:lpstr>Information Ordering</vt:lpstr>
      <vt:lpstr>Presentation Plan</vt:lpstr>
      <vt:lpstr>Results</vt:lpstr>
      <vt:lpstr>Analysis and Ablation Studies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80</cp:revision>
  <dcterms:created xsi:type="dcterms:W3CDTF">2020-04-25T22:04:50Z</dcterms:created>
  <dcterms:modified xsi:type="dcterms:W3CDTF">2020-05-21T06:55:54Z</dcterms:modified>
</cp:coreProperties>
</file>