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notesMasterIdLst>
    <p:notesMasterId r:id="rId24"/>
  </p:notesMasterIdLst>
  <p:sldIdLst>
    <p:sldId id="256" r:id="rId2"/>
    <p:sldId id="258" r:id="rId3"/>
    <p:sldId id="290" r:id="rId4"/>
    <p:sldId id="312" r:id="rId5"/>
    <p:sldId id="299" r:id="rId6"/>
    <p:sldId id="300" r:id="rId7"/>
    <p:sldId id="304" r:id="rId8"/>
    <p:sldId id="307" r:id="rId9"/>
    <p:sldId id="305" r:id="rId10"/>
    <p:sldId id="317" r:id="rId11"/>
    <p:sldId id="318" r:id="rId12"/>
    <p:sldId id="308" r:id="rId13"/>
    <p:sldId id="309" r:id="rId14"/>
    <p:sldId id="313" r:id="rId15"/>
    <p:sldId id="314" r:id="rId16"/>
    <p:sldId id="315" r:id="rId17"/>
    <p:sldId id="316" r:id="rId18"/>
    <p:sldId id="310" r:id="rId19"/>
    <p:sldId id="306" r:id="rId20"/>
    <p:sldId id="302" r:id="rId21"/>
    <p:sldId id="303" r:id="rId22"/>
    <p:sldId id="31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87449" autoAdjust="0"/>
  </p:normalViewPr>
  <p:slideViewPr>
    <p:cSldViewPr snapToGrid="0">
      <p:cViewPr varScale="1">
        <p:scale>
          <a:sx n="75" d="100"/>
          <a:sy n="75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focus will be 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Realization and Ordering had been switched.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– “Including the two killers”  could be important to ROUGE-2 R. “two killers” in particular could be in sample summaries.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Add examples summaries with pronoun-initial sentences that were removed.</a:t>
            </a:r>
          </a:p>
          <a:p>
            <a:r>
              <a:rPr lang="en-US" dirty="0"/>
              <a:t>To-do: Examples of unigram overlap helping.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maybe a visual?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try using query-focused summary and see what actually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5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11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2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539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93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5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9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98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4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6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65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1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>
            <a:normAutofit/>
          </a:bodyPr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31C9-515B-4406-B59E-3921002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Updates: </a:t>
            </a:r>
            <a:br>
              <a:rPr lang="en-US" dirty="0"/>
            </a:br>
            <a:r>
              <a:rPr lang="en-US" dirty="0"/>
              <a:t>(mildly cherrypicked) example</a:t>
            </a:r>
          </a:p>
        </p:txBody>
      </p:sp>
    </p:spTree>
    <p:extLst>
      <p:ext uri="{BB962C8B-B14F-4D97-AF65-F5344CB8AC3E}">
        <p14:creationId xmlns:p14="http://schemas.microsoft.com/office/powerpoint/2010/main" val="107849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41C-4EE0-4744-A3DA-5A7DA7E7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Updates: </a:t>
            </a:r>
            <a:br>
              <a:rPr lang="en-US" dirty="0"/>
            </a:br>
            <a:r>
              <a:rPr lang="en-US" dirty="0"/>
              <a:t>(mildly cherrypicked)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B665-0A99-46B6-B7C4-5B988D140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D3 Ordering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3153-E8F0-422F-84CD-09EC4A997A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destination is Medan, capital of North Sumatra, Indonesia.</a:t>
            </a:r>
          </a:p>
          <a:p>
            <a:pPr marL="0" indent="0">
              <a:buNone/>
            </a:pPr>
            <a:r>
              <a:rPr lang="en-US" dirty="0"/>
              <a:t>The first batch of 100-ton cargoes was airlifted to Colombo, capital of Sri Lanka, Wednesday morning.</a:t>
            </a:r>
          </a:p>
          <a:p>
            <a:pPr marL="0" indent="0">
              <a:buNone/>
            </a:pPr>
            <a:r>
              <a:rPr lang="en-US" dirty="0"/>
              <a:t>The official of the ministry said that at least 476,619 people were refugees, and the figure could increase as there were still many others uncounted by t    he officials.</a:t>
            </a:r>
          </a:p>
          <a:p>
            <a:pPr marL="0" indent="0">
              <a:buNone/>
            </a:pPr>
            <a:r>
              <a:rPr lang="en-US" dirty="0"/>
              <a:t>An extremely powerful earthquake and the tsunami that followed devastated many parts of North Sumatra and Aceh on Dec. 26 last year, killing more than 100    ,000 people there.</a:t>
            </a:r>
          </a:p>
          <a:p>
            <a:pPr marL="0" indent="0">
              <a:buNone/>
            </a:pPr>
            <a:r>
              <a:rPr lang="en-US" dirty="0"/>
              <a:t>Bangladesh has already sent medicines and other relief goods for the tsunami victims in Sri Lanka and the Maldives.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9BD3E-BFF8-4F53-875E-E7E462F0E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D4 Ordering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D3D2-B4C0-4E47-A6DB-17F5E4BBD3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 extremely powerful earthquake and the tsunami that followed devastated many parts of North Sumatra and Aceh on Dec. 26 last year, killing more than 100    ,000 people there.</a:t>
            </a:r>
          </a:p>
          <a:p>
            <a:pPr marL="0" indent="0">
              <a:buNone/>
            </a:pPr>
            <a:r>
              <a:rPr lang="en-US" dirty="0"/>
              <a:t>Bangladesh has already sent medicines and other relief goods for the tsunami victims in Sri Lanka and the Maldives.</a:t>
            </a:r>
          </a:p>
          <a:p>
            <a:pPr marL="0" indent="0">
              <a:buNone/>
            </a:pPr>
            <a:r>
              <a:rPr lang="en-US" dirty="0"/>
              <a:t>The official of the ministry said that at least 476,619 people were refugees, and the figure could increase as there were still many others uncounted by t    he officials.</a:t>
            </a:r>
          </a:p>
          <a:p>
            <a:pPr marL="0" indent="0">
              <a:buNone/>
            </a:pPr>
            <a:r>
              <a:rPr lang="en-US" dirty="0"/>
              <a:t>The destination is Medan, capital of North Sumatra, Indonesia.</a:t>
            </a:r>
          </a:p>
          <a:p>
            <a:pPr marL="0" indent="0">
              <a:buNone/>
            </a:pPr>
            <a:r>
              <a:rPr lang="en-US" dirty="0"/>
              <a:t>The first batch of 100-ton cargoes was airlifted to Colombo, capital of Sri Lanka, Wednesday morning.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1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9C232C-B650-488B-AC64-8952F243F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208137"/>
              </p:ext>
            </p:extLst>
          </p:nvPr>
        </p:nvGraphicFramePr>
        <p:xfrm>
          <a:off x="2095084" y="1595485"/>
          <a:ext cx="4468274" cy="1707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3476">
                  <a:extLst>
                    <a:ext uri="{9D8B030D-6E8A-4147-A177-3AD203B41FA5}">
                      <a16:colId xmlns:a16="http://schemas.microsoft.com/office/drawing/2014/main" val="2795100523"/>
                    </a:ext>
                  </a:extLst>
                </a:gridCol>
                <a:gridCol w="2844798">
                  <a:extLst>
                    <a:ext uri="{9D8B030D-6E8A-4147-A177-3AD203B41FA5}">
                      <a16:colId xmlns:a16="http://schemas.microsoft.com/office/drawing/2014/main" val="1150863930"/>
                    </a:ext>
                  </a:extLst>
                </a:gridCol>
              </a:tblGrid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 (</a:t>
                      </a:r>
                      <a:r>
                        <a:rPr lang="en-US" dirty="0" err="1"/>
                        <a:t>devtest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15378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3691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95083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3840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4A26BF-38C7-4A42-91FD-62B59B70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88634"/>
              </p:ext>
            </p:extLst>
          </p:nvPr>
        </p:nvGraphicFramePr>
        <p:xfrm>
          <a:off x="2095084" y="4274712"/>
          <a:ext cx="446827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675">
                  <a:extLst>
                    <a:ext uri="{9D8B030D-6E8A-4147-A177-3AD203B41FA5}">
                      <a16:colId xmlns:a16="http://schemas.microsoft.com/office/drawing/2014/main" val="827930736"/>
                    </a:ext>
                  </a:extLst>
                </a:gridCol>
                <a:gridCol w="1879599">
                  <a:extLst>
                    <a:ext uri="{9D8B030D-6E8A-4147-A177-3AD203B41FA5}">
                      <a16:colId xmlns:a16="http://schemas.microsoft.com/office/drawing/2014/main" val="328693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r>
                        <a:rPr lang="en-US" dirty="0"/>
                        <a:t> (AQUAINT)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8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r>
                        <a:rPr lang="en-US" dirty="0"/>
                        <a:t> (AQUAINT-2)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48445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7C8FBDE-3D2B-46C0-B35C-4E8E97FC6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79386"/>
              </p:ext>
            </p:extLst>
          </p:nvPr>
        </p:nvGraphicFramePr>
        <p:xfrm>
          <a:off x="7293818" y="1595485"/>
          <a:ext cx="430784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157331664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01830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overlap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r>
                        <a:rPr lang="en-US" dirty="0"/>
                        <a:t> 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6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44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51680"/>
          </a:xfrm>
        </p:spPr>
        <p:txBody>
          <a:bodyPr>
            <a:normAutofit/>
          </a:bodyPr>
          <a:lstStyle/>
          <a:p>
            <a:r>
              <a:rPr lang="en-US" dirty="0"/>
              <a:t>Fragments: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look at the situation of seniors and others at a now-closed Columbine High.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Filtering them causes significant drop in ROUGE</a:t>
            </a:r>
          </a:p>
          <a:p>
            <a:r>
              <a:rPr lang="en-US" dirty="0">
                <a:solidFill>
                  <a:schemeClr val="tx1"/>
                </a:solidFill>
              </a:rPr>
              <a:t>Repetitive Sentences: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 Iraqi reporter threw his shoes at visiting U.S. President George W. Bush and called him a "dog" in Arabic during a news conference with Iraqi Prime Minister Nuri al-Maliki in Baghdad on Sunday.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President George W. Bush ducked a pair of shoes hurled at his head--one shoe after the other--in the middle of a news conference with Iraqi Prime Minister Nouri al-Maliki.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(93.7% similar)... Lower threshold drops ROUGE</a:t>
            </a:r>
          </a:p>
          <a:p>
            <a:r>
              <a:rPr lang="en-US" dirty="0">
                <a:solidFill>
                  <a:schemeClr val="tx1"/>
                </a:solidFill>
              </a:rPr>
              <a:t>Referential Issues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More than 100 Giant Pandas live there.</a:t>
            </a:r>
          </a:p>
        </p:txBody>
      </p:sp>
    </p:spTree>
    <p:extLst>
      <p:ext uri="{BB962C8B-B14F-4D97-AF65-F5344CB8AC3E}">
        <p14:creationId xmlns:p14="http://schemas.microsoft.com/office/powerpoint/2010/main" val="192661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E5D-0B06-461D-88BB-D74B8139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9C5B-7051-482D-8FFF-3026B820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good content with no thesis: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Queen Elizabeth II sent a message to Papua New Guinea, which is a member of the Commonwealth, expressing her shock at the deaths.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Papua New Guinea, with a population of 4 million, is largely dependent on agriculture and mining.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Australia said it will provide transport for relief supplies and a mobile hospital to Papua New Guinea.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Igara</a:t>
            </a:r>
            <a:r>
              <a:rPr lang="en-US" dirty="0">
                <a:solidFill>
                  <a:srgbClr val="0070C0"/>
                </a:solidFill>
              </a:rPr>
              <a:t> said the population in the area affected by the tsunami was 8,000 to 10,000 people.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Dalle</a:t>
            </a:r>
            <a:r>
              <a:rPr lang="en-US" dirty="0">
                <a:solidFill>
                  <a:srgbClr val="0070C0"/>
                </a:solidFill>
              </a:rPr>
              <a:t> said it was impossible to say how many people were missing.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E5D-0B06-461D-88BB-D74B8139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9C5B-7051-482D-8FFF-3026B820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53446"/>
            <a:ext cx="8915400" cy="2184400"/>
          </a:xfrm>
        </p:spPr>
        <p:txBody>
          <a:bodyPr/>
          <a:lstStyle/>
          <a:p>
            <a:r>
              <a:rPr lang="en-US" dirty="0"/>
              <a:t>Big range in scores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DCE0AC-F326-44A9-BE0B-EFFA80C6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56899"/>
              </p:ext>
            </p:extLst>
          </p:nvPr>
        </p:nvGraphicFramePr>
        <p:xfrm>
          <a:off x="2982911" y="2996726"/>
          <a:ext cx="812800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2565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640674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2970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15565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2761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560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1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0.16487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4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0.24278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0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5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0522-46CE-415C-95C0-C15E14AF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F0C1-F0AF-4BFD-8392-3F63F4F3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51552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Worst summary in </a:t>
            </a:r>
            <a:r>
              <a:rPr lang="en-US" dirty="0" err="1"/>
              <a:t>devtest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California has more threatened amphibians than any other state, according to Conservation International, accounting for 13 of the nation's 54.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 findings of more than 500 scientists were included in the first-ever global amphibian assessment, a three-year effort by researchers with IUCN-The World Conservation Union, the Center for Applied Biodiversity Science of Conservation International and NatureServe.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 survey found that 32 percent of amphibian species face extinction, compared to 12 percent of bird species and 23 percent of mammal species.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In New England, where native amphibian species aren't endangered, local declines are common.</a:t>
            </a:r>
          </a:p>
          <a:p>
            <a:r>
              <a:rPr lang="en-US" dirty="0"/>
              <a:t>Topic: Threat to frogs</a:t>
            </a:r>
          </a:p>
          <a:p>
            <a:r>
              <a:rPr lang="en-US" dirty="0"/>
              <a:t>Articles all over the place:</a:t>
            </a:r>
          </a:p>
          <a:p>
            <a:pPr lvl="1"/>
            <a:r>
              <a:rPr lang="en-US" dirty="0"/>
              <a:t>“U.S. mine tries to dig out from under local discontent in Peruvian Andes”</a:t>
            </a:r>
          </a:p>
          <a:p>
            <a:pPr lvl="1"/>
            <a:r>
              <a:rPr lang="en-US" dirty="0"/>
              <a:t>“Land consolidation benefits people and ecology”’</a:t>
            </a:r>
          </a:p>
          <a:p>
            <a:pPr lvl="1"/>
            <a:r>
              <a:rPr lang="en-US" dirty="0"/>
              <a:t>“A Third of Amphibian Species Face Extinction, Study Says”</a:t>
            </a:r>
          </a:p>
          <a:p>
            <a:pPr lvl="1"/>
            <a:r>
              <a:rPr lang="en-US" dirty="0"/>
              <a:t>(Also some actually about frogs)</a:t>
            </a:r>
          </a:p>
          <a:p>
            <a:r>
              <a:rPr lang="en-US" dirty="0"/>
              <a:t>Maybe query would help here?</a:t>
            </a:r>
          </a:p>
        </p:txBody>
      </p:sp>
    </p:spTree>
    <p:extLst>
      <p:ext uri="{BB962C8B-B14F-4D97-AF65-F5344CB8AC3E}">
        <p14:creationId xmlns:p14="http://schemas.microsoft.com/office/powerpoint/2010/main" val="4957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60C4-6EFD-421B-868A-F795ABEC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1DA2-51E6-4B28-8B35-0BF234A7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97680"/>
          </a:xfrm>
        </p:spPr>
        <p:txBody>
          <a:bodyPr>
            <a:normAutofit/>
          </a:bodyPr>
          <a:lstStyle/>
          <a:p>
            <a:r>
              <a:rPr lang="en-US" dirty="0"/>
              <a:t>(Disappointingly?) simple rules work really well</a:t>
            </a:r>
          </a:p>
          <a:p>
            <a:pPr lvl="1"/>
            <a:r>
              <a:rPr lang="en-US" dirty="0"/>
              <a:t>Clean the data!</a:t>
            </a:r>
          </a:p>
          <a:p>
            <a:pPr lvl="1"/>
            <a:r>
              <a:rPr lang="en-US" dirty="0"/>
              <a:t>No sentences with quotes</a:t>
            </a:r>
          </a:p>
          <a:p>
            <a:pPr lvl="1"/>
            <a:r>
              <a:rPr lang="en-US" dirty="0"/>
              <a:t>No sentences with questions</a:t>
            </a:r>
          </a:p>
          <a:p>
            <a:pPr lvl="1"/>
            <a:r>
              <a:rPr lang="en-US" dirty="0"/>
              <a:t>No sentences starting with pronouns</a:t>
            </a:r>
          </a:p>
          <a:p>
            <a:pPr lvl="1"/>
            <a:r>
              <a:rPr lang="en-US" dirty="0"/>
              <a:t>Weighted n-gram scores instead of topic-oriented selection</a:t>
            </a:r>
          </a:p>
          <a:p>
            <a:r>
              <a:rPr lang="en-US" dirty="0"/>
              <a:t>Understand the difficulty of evaluating results</a:t>
            </a:r>
          </a:p>
          <a:p>
            <a:pPr lvl="1"/>
            <a:r>
              <a:rPr lang="en-US" dirty="0"/>
              <a:t>ROUGE-2 R is frustrating… but what would be better?</a:t>
            </a:r>
          </a:p>
          <a:p>
            <a:r>
              <a:rPr lang="en-US" dirty="0"/>
              <a:t>Danger of overfitting </a:t>
            </a:r>
          </a:p>
          <a:p>
            <a:pPr lvl="1"/>
            <a:r>
              <a:rPr lang="en-US" dirty="0"/>
              <a:t>Our system could be awful for non-news</a:t>
            </a:r>
          </a:p>
          <a:p>
            <a:pPr lvl="1"/>
            <a:r>
              <a:rPr lang="en-US" dirty="0"/>
              <a:t>However, generalized to </a:t>
            </a:r>
            <a:r>
              <a:rPr lang="en-US" dirty="0" err="1"/>
              <a:t>evaltest</a:t>
            </a:r>
            <a:r>
              <a:rPr lang="en-US" dirty="0"/>
              <a:t> pretty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0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375F-A7A8-4A2D-AE00-F2318DF5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3516-4BDC-4AFF-B9AC-2315FB75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48192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 (Reminder)</a:t>
            </a:r>
            <a:endParaRPr lang="en-US" sz="2400" i="0" dirty="0"/>
          </a:p>
          <a:p>
            <a:r>
              <a:rPr lang="en-US" sz="2800" dirty="0"/>
              <a:t>Preprocessing Updates</a:t>
            </a:r>
          </a:p>
          <a:p>
            <a:r>
              <a:rPr lang="en-US" sz="2800" dirty="0"/>
              <a:t>Realization Updates</a:t>
            </a:r>
          </a:p>
          <a:p>
            <a:r>
              <a:rPr lang="en-US" sz="2800" dirty="0"/>
              <a:t>Ordering Updates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Error Analysis</a:t>
            </a:r>
          </a:p>
          <a:p>
            <a:r>
              <a:rPr lang="en-US" sz="2800" dirty="0"/>
              <a:t>Relevant Reading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960476"/>
          </a:xfrm>
        </p:spPr>
        <p:txBody>
          <a:bodyPr>
            <a:normAutofit/>
          </a:bodyPr>
          <a:lstStyle/>
          <a:p>
            <a:r>
              <a:rPr lang="en-US" dirty="0"/>
              <a:t>Moved sentence screening into selection</a:t>
            </a:r>
          </a:p>
          <a:p>
            <a:r>
              <a:rPr lang="en-US" dirty="0"/>
              <a:t>Previously: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587B96-8172-448C-9360-93597F617912}"/>
              </a:ext>
            </a:extLst>
          </p:cNvPr>
          <p:cNvSpPr/>
          <p:nvPr/>
        </p:nvSpPr>
        <p:spPr>
          <a:xfrm>
            <a:off x="1122681" y="4150360"/>
            <a:ext cx="113792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7740AA-6921-4143-A05E-7259014E71E3}"/>
              </a:ext>
            </a:extLst>
          </p:cNvPr>
          <p:cNvSpPr/>
          <p:nvPr/>
        </p:nvSpPr>
        <p:spPr>
          <a:xfrm>
            <a:off x="2606040" y="4013199"/>
            <a:ext cx="3215639" cy="1227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EA4BAB-3B7E-4832-B183-DA27A97F86EA}"/>
              </a:ext>
            </a:extLst>
          </p:cNvPr>
          <p:cNvSpPr/>
          <p:nvPr/>
        </p:nvSpPr>
        <p:spPr>
          <a:xfrm>
            <a:off x="2804159" y="4155439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9E695A-7800-479E-8C70-72BBFB2819AB}"/>
              </a:ext>
            </a:extLst>
          </p:cNvPr>
          <p:cNvSpPr/>
          <p:nvPr/>
        </p:nvSpPr>
        <p:spPr>
          <a:xfrm>
            <a:off x="2804159" y="4363719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B739D5-C3B7-4D78-AD63-0C18763E0F7D}"/>
              </a:ext>
            </a:extLst>
          </p:cNvPr>
          <p:cNvSpPr/>
          <p:nvPr/>
        </p:nvSpPr>
        <p:spPr>
          <a:xfrm>
            <a:off x="2804159" y="4571999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051D66-90EA-4C98-9994-DAAE73A356CC}"/>
              </a:ext>
            </a:extLst>
          </p:cNvPr>
          <p:cNvSpPr/>
          <p:nvPr/>
        </p:nvSpPr>
        <p:spPr>
          <a:xfrm>
            <a:off x="2804159" y="4779645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A6E4F8-1EFE-4B6D-BD29-47046EEA3E07}"/>
              </a:ext>
            </a:extLst>
          </p:cNvPr>
          <p:cNvSpPr/>
          <p:nvPr/>
        </p:nvSpPr>
        <p:spPr>
          <a:xfrm>
            <a:off x="2804159" y="4988984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E7F9E45D-A097-4700-9D5B-62660C6E1D22}"/>
              </a:ext>
            </a:extLst>
          </p:cNvPr>
          <p:cNvSpPr/>
          <p:nvPr/>
        </p:nvSpPr>
        <p:spPr>
          <a:xfrm rot="16200000">
            <a:off x="5798818" y="3948005"/>
            <a:ext cx="1788160" cy="105156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9A199-392E-4B12-9262-8997B09F1F00}"/>
              </a:ext>
            </a:extLst>
          </p:cNvPr>
          <p:cNvSpPr txBox="1"/>
          <p:nvPr/>
        </p:nvSpPr>
        <p:spPr>
          <a:xfrm>
            <a:off x="5991858" y="4141779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Realization Screener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88A2B7E-1A9C-478D-84D0-982ACD2B8B94}"/>
              </a:ext>
            </a:extLst>
          </p:cNvPr>
          <p:cNvSpPr/>
          <p:nvPr/>
        </p:nvSpPr>
        <p:spPr>
          <a:xfrm>
            <a:off x="7739377" y="5240867"/>
            <a:ext cx="1170943" cy="949961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Rejects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3909958-63F3-4886-8EBD-A8411D69F49D}"/>
              </a:ext>
            </a:extLst>
          </p:cNvPr>
          <p:cNvSpPr/>
          <p:nvPr/>
        </p:nvSpPr>
        <p:spPr>
          <a:xfrm>
            <a:off x="7564117" y="3764279"/>
            <a:ext cx="1549403" cy="119887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  <a:p>
            <a:pPr algn="ctr"/>
            <a:r>
              <a:rPr lang="en-US" dirty="0"/>
              <a:t>Sentences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A7AA4F5-4370-4623-818D-A65E8E27BBA0}"/>
              </a:ext>
            </a:extLst>
          </p:cNvPr>
          <p:cNvSpPr/>
          <p:nvPr/>
        </p:nvSpPr>
        <p:spPr>
          <a:xfrm>
            <a:off x="9667239" y="3860800"/>
            <a:ext cx="1402080" cy="102616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Set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BD7DAF-1D11-4096-86D1-307C7360E606}"/>
              </a:ext>
            </a:extLst>
          </p:cNvPr>
          <p:cNvSpPr/>
          <p:nvPr/>
        </p:nvSpPr>
        <p:spPr>
          <a:xfrm rot="19001209">
            <a:off x="8851430" y="5000131"/>
            <a:ext cx="822327" cy="3075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13B1A-16EE-489E-8AE3-AB44158C1B05}"/>
              </a:ext>
            </a:extLst>
          </p:cNvPr>
          <p:cNvSpPr txBox="1"/>
          <p:nvPr/>
        </p:nvSpPr>
        <p:spPr>
          <a:xfrm rot="18855397">
            <a:off x="8691880" y="5183198"/>
            <a:ext cx="178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Fill Extra Space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B38FD16-30D9-453A-8DB3-9D0D744171A8}"/>
              </a:ext>
            </a:extLst>
          </p:cNvPr>
          <p:cNvSpPr/>
          <p:nvPr/>
        </p:nvSpPr>
        <p:spPr>
          <a:xfrm>
            <a:off x="9113520" y="4274302"/>
            <a:ext cx="563879" cy="2219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DBBECE0-8B0B-4CFF-B509-898C916934C2}"/>
              </a:ext>
            </a:extLst>
          </p:cNvPr>
          <p:cNvSpPr/>
          <p:nvPr/>
        </p:nvSpPr>
        <p:spPr>
          <a:xfrm>
            <a:off x="7231378" y="4363719"/>
            <a:ext cx="332739" cy="18976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EC0FB01-2D27-49E5-8C84-5C37EEB005E7}"/>
              </a:ext>
            </a:extLst>
          </p:cNvPr>
          <p:cNvSpPr/>
          <p:nvPr/>
        </p:nvSpPr>
        <p:spPr>
          <a:xfrm>
            <a:off x="5853428" y="4397533"/>
            <a:ext cx="332739" cy="189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ADEE28D-E700-4692-B38B-2F8EC9CF869B}"/>
              </a:ext>
            </a:extLst>
          </p:cNvPr>
          <p:cNvSpPr/>
          <p:nvPr/>
        </p:nvSpPr>
        <p:spPr>
          <a:xfrm rot="2616765">
            <a:off x="7215004" y="4796805"/>
            <a:ext cx="724642" cy="3750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53DA321-F74B-465A-8BB8-3121FBB20E10}"/>
              </a:ext>
            </a:extLst>
          </p:cNvPr>
          <p:cNvSpPr/>
          <p:nvPr/>
        </p:nvSpPr>
        <p:spPr>
          <a:xfrm>
            <a:off x="2289176" y="4378904"/>
            <a:ext cx="332739" cy="189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A6BA43-8976-4C8C-8DF0-EF28F12F8997}"/>
              </a:ext>
            </a:extLst>
          </p:cNvPr>
          <p:cNvSpPr txBox="1"/>
          <p:nvPr/>
        </p:nvSpPr>
        <p:spPr>
          <a:xfrm>
            <a:off x="2804159" y="3554026"/>
            <a:ext cx="27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sentences, 100 words</a:t>
            </a:r>
          </a:p>
        </p:txBody>
      </p:sp>
    </p:spTree>
    <p:extLst>
      <p:ext uri="{BB962C8B-B14F-4D97-AF65-F5344CB8AC3E}">
        <p14:creationId xmlns:p14="http://schemas.microsoft.com/office/powerpoint/2010/main" val="2617302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960476"/>
          </a:xfrm>
        </p:spPr>
        <p:txBody>
          <a:bodyPr>
            <a:normAutofit/>
          </a:bodyPr>
          <a:lstStyle/>
          <a:p>
            <a:r>
              <a:rPr lang="en-US" dirty="0"/>
              <a:t>Moved sentence screening into selection</a:t>
            </a:r>
          </a:p>
          <a:p>
            <a:r>
              <a:rPr lang="en-US" dirty="0"/>
              <a:t>Now: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587B96-8172-448C-9360-93597F617912}"/>
              </a:ext>
            </a:extLst>
          </p:cNvPr>
          <p:cNvSpPr/>
          <p:nvPr/>
        </p:nvSpPr>
        <p:spPr>
          <a:xfrm>
            <a:off x="2799080" y="3865880"/>
            <a:ext cx="2324101" cy="1854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9A80DBAD-0E30-4C1D-B2A3-5E9DB1D4A66C}"/>
              </a:ext>
            </a:extLst>
          </p:cNvPr>
          <p:cNvSpPr/>
          <p:nvPr/>
        </p:nvSpPr>
        <p:spPr>
          <a:xfrm rot="16200000">
            <a:off x="3744985" y="4573024"/>
            <a:ext cx="1303512" cy="858519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C41A81-AB6B-45EB-8388-909FECFFA657}"/>
              </a:ext>
            </a:extLst>
          </p:cNvPr>
          <p:cNvSpPr txBox="1"/>
          <p:nvPr/>
        </p:nvSpPr>
        <p:spPr>
          <a:xfrm>
            <a:off x="3721101" y="479298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Screener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180E533-B126-40D8-B207-FD99F91A6021}"/>
              </a:ext>
            </a:extLst>
          </p:cNvPr>
          <p:cNvSpPr/>
          <p:nvPr/>
        </p:nvSpPr>
        <p:spPr>
          <a:xfrm>
            <a:off x="2387600" y="4526280"/>
            <a:ext cx="1168401" cy="84497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Sentences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4AA01A6-D1B3-472D-9622-2C3CAB582329}"/>
              </a:ext>
            </a:extLst>
          </p:cNvPr>
          <p:cNvSpPr/>
          <p:nvPr/>
        </p:nvSpPr>
        <p:spPr>
          <a:xfrm>
            <a:off x="3572511" y="4837008"/>
            <a:ext cx="378460" cy="22352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380504BE-EC10-4FB6-9768-AE26EF3C7B59}"/>
              </a:ext>
            </a:extLst>
          </p:cNvPr>
          <p:cNvSpPr/>
          <p:nvPr/>
        </p:nvSpPr>
        <p:spPr>
          <a:xfrm>
            <a:off x="5590542" y="4404357"/>
            <a:ext cx="1402080" cy="102616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Realization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BFEA770-12CF-4BC8-ACD9-A492D5F96795}"/>
              </a:ext>
            </a:extLst>
          </p:cNvPr>
          <p:cNvSpPr/>
          <p:nvPr/>
        </p:nvSpPr>
        <p:spPr>
          <a:xfrm>
            <a:off x="4890776" y="4792980"/>
            <a:ext cx="572767" cy="2489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6C5F07A-3E29-4D71-AE45-DBFA3FB5D904}"/>
              </a:ext>
            </a:extLst>
          </p:cNvPr>
          <p:cNvSpPr/>
          <p:nvPr/>
        </p:nvSpPr>
        <p:spPr>
          <a:xfrm>
            <a:off x="7459983" y="4349328"/>
            <a:ext cx="1549403" cy="119887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Sentences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3845503-4E15-45F4-BF80-FFA5E897DB1D}"/>
              </a:ext>
            </a:extLst>
          </p:cNvPr>
          <p:cNvSpPr/>
          <p:nvPr/>
        </p:nvSpPr>
        <p:spPr>
          <a:xfrm>
            <a:off x="6939919" y="4844136"/>
            <a:ext cx="572767" cy="2489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6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Values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4A26BF-38C7-4A42-91FD-62B59B70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06685"/>
              </p:ext>
            </p:extLst>
          </p:nvPr>
        </p:nvGraphicFramePr>
        <p:xfrm>
          <a:off x="2516743" y="5493182"/>
          <a:ext cx="71585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93">
                  <a:extLst>
                    <a:ext uri="{9D8B030D-6E8A-4147-A177-3AD203B41FA5}">
                      <a16:colId xmlns:a16="http://schemas.microsoft.com/office/drawing/2014/main" val="82793073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32012996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328693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ROUGE-1 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r>
                        <a:rPr lang="en-US" dirty="0"/>
                        <a:t> (AQUAINT)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8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r>
                        <a:rPr lang="en-US" dirty="0"/>
                        <a:t> (AQUAINT-2)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4844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87C994-FC9B-4CF4-AFA4-95ADC037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0710"/>
              </p:ext>
            </p:extLst>
          </p:nvPr>
        </p:nvGraphicFramePr>
        <p:xfrm>
          <a:off x="2032000" y="719666"/>
          <a:ext cx="43078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157331664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01830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overlap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r>
                        <a:rPr lang="en-US" dirty="0"/>
                        <a:t> 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6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9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5B371-D963-4D10-AFDB-84AF6750C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57" y="1527597"/>
            <a:ext cx="6294665" cy="490008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F498F713-305A-4D30-BA90-393CC85543AE}"/>
              </a:ext>
            </a:extLst>
          </p:cNvPr>
          <p:cNvSpPr/>
          <p:nvPr/>
        </p:nvSpPr>
        <p:spPr>
          <a:xfrm rot="20057145">
            <a:off x="8108671" y="4215380"/>
            <a:ext cx="890867" cy="396240"/>
          </a:xfrm>
          <a:prstGeom prst="lef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2B3E-79FA-44E4-A8E1-91FAE11CA1CC}"/>
              </a:ext>
            </a:extLst>
          </p:cNvPr>
          <p:cNvSpPr txBox="1"/>
          <p:nvPr/>
        </p:nvSpPr>
        <p:spPr>
          <a:xfrm>
            <a:off x="9057391" y="3704676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Weighted n-gram scoring: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Unigram + bigram with unigram re-weighting</a:t>
            </a:r>
          </a:p>
        </p:txBody>
      </p:sp>
    </p:spTree>
    <p:extLst>
      <p:ext uri="{BB962C8B-B14F-4D97-AF65-F5344CB8AC3E}">
        <p14:creationId xmlns:p14="http://schemas.microsoft.com/office/powerpoint/2010/main" val="12870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1970-469D-41CD-9479-C1DD1E44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BA37-AFD5-4E5A-9400-EF7BAA88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work to fix fragments</a:t>
            </a:r>
          </a:p>
          <a:p>
            <a:pPr lvl="1"/>
            <a:r>
              <a:rPr lang="en-US" dirty="0"/>
              <a:t>Line breaks mid-sentence in the corpus</a:t>
            </a:r>
          </a:p>
          <a:p>
            <a:pPr lvl="2"/>
            <a:r>
              <a:rPr lang="en-US" dirty="0"/>
              <a:t>(Order of operations within preprocessing)</a:t>
            </a:r>
          </a:p>
          <a:p>
            <a:r>
              <a:rPr lang="en-US" dirty="0"/>
              <a:t>Smarter quote detection</a:t>
            </a:r>
          </a:p>
          <a:p>
            <a:pPr lvl="1"/>
            <a:r>
              <a:rPr lang="en-US" dirty="0"/>
              <a:t>Leave in “scare quotes”</a:t>
            </a:r>
          </a:p>
          <a:p>
            <a:r>
              <a:rPr lang="en-US" dirty="0"/>
              <a:t>Remove a few more newspaper-specific things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Associated Press Reporters… contributed to this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1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A08D-451A-41B7-B229-62256DBF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D0F6-4AC3-437E-88A0-2C8C246B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more appositive removal</a:t>
            </a:r>
          </a:p>
          <a:p>
            <a:pPr lvl="1"/>
            <a:r>
              <a:rPr lang="en-US" sz="2000" dirty="0"/>
              <a:t>Some problems with </a:t>
            </a:r>
            <a:r>
              <a:rPr lang="en-US" sz="2000" dirty="0" err="1"/>
              <a:t>spaCy</a:t>
            </a:r>
            <a:r>
              <a:rPr lang="en-US" sz="2000" dirty="0"/>
              <a:t> parsing</a:t>
            </a:r>
          </a:p>
          <a:p>
            <a:pPr lvl="1"/>
            <a:r>
              <a:rPr lang="en-US" sz="2000" dirty="0"/>
              <a:t>Even in good cases, ROUGE-2 suffered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21C37-9FF9-4568-A2EE-3097B3A6085D}"/>
              </a:ext>
            </a:extLst>
          </p:cNvPr>
          <p:cNvSpPr txBox="1"/>
          <p:nvPr/>
        </p:nvSpPr>
        <p:spPr>
          <a:xfrm>
            <a:off x="1828800" y="4216400"/>
            <a:ext cx="3728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 Eric Harris and Dylan Klebold, </a:t>
            </a:r>
            <a:r>
              <a:rPr lang="en-US" sz="2400" dirty="0">
                <a:solidFill>
                  <a:schemeClr val="accent2"/>
                </a:solidFill>
              </a:rPr>
              <a:t>also Columbine students</a:t>
            </a:r>
            <a:r>
              <a:rPr lang="en-US" sz="2400" dirty="0">
                <a:solidFill>
                  <a:srgbClr val="0070C0"/>
                </a:solidFill>
              </a:rPr>
              <a:t>, opened fire with at least four guns and dozens of bombs.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09C448-730A-446B-AD1C-2EE24555CED3}"/>
              </a:ext>
            </a:extLst>
          </p:cNvPr>
          <p:cNvSpPr txBox="1"/>
          <p:nvPr/>
        </p:nvSpPr>
        <p:spPr>
          <a:xfrm>
            <a:off x="7162800" y="4216400"/>
            <a:ext cx="3545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…Eric Harris and Dylan Klebold opened fire with at least four guns and dozens of bombs.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90262-835A-4551-B86D-4E1F4278C288}"/>
              </a:ext>
            </a:extLst>
          </p:cNvPr>
          <p:cNvSpPr txBox="1"/>
          <p:nvPr/>
        </p:nvSpPr>
        <p:spPr>
          <a:xfrm>
            <a:off x="5691345" y="5185896"/>
            <a:ext cx="52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185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More careful word-initial removal</a:t>
            </a:r>
          </a:p>
          <a:p>
            <a:pPr lvl="1"/>
            <a:r>
              <a:rPr lang="en-US" sz="1800" dirty="0"/>
              <a:t>From D3: Fine-grained tags</a:t>
            </a:r>
          </a:p>
          <a:p>
            <a:pPr lvl="1"/>
            <a:r>
              <a:rPr lang="en-US" sz="1800" dirty="0"/>
              <a:t>New: List of exception words</a:t>
            </a:r>
          </a:p>
          <a:p>
            <a:r>
              <a:rPr lang="en-US" sz="2000" dirty="0"/>
              <a:t>Redundancy Checker</a:t>
            </a:r>
          </a:p>
          <a:p>
            <a:pPr lvl="1"/>
            <a:r>
              <a:rPr lang="en-US" sz="1800" dirty="0"/>
              <a:t>Added naïve unigram overlap for two-step redundancy checker</a:t>
            </a:r>
          </a:p>
          <a:p>
            <a:r>
              <a:rPr lang="en-US" sz="2000" dirty="0"/>
              <a:t>Full Sentence Filtering</a:t>
            </a:r>
          </a:p>
          <a:p>
            <a:pPr lvl="1"/>
            <a:r>
              <a:rPr lang="en-US" sz="1800" dirty="0"/>
              <a:t>From D3: Questions, Quotes</a:t>
            </a:r>
          </a:p>
          <a:p>
            <a:pPr lvl="1"/>
            <a:r>
              <a:rPr lang="en-US" sz="1800" dirty="0"/>
              <a:t>New: Pronoun-initial sentences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1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word count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3642BA6-4BBD-4C49-A109-D8184BE59DA6}"/>
              </a:ext>
            </a:extLst>
          </p:cNvPr>
          <p:cNvSpPr/>
          <p:nvPr/>
        </p:nvSpPr>
        <p:spPr>
          <a:xfrm rot="16200000">
            <a:off x="3677104" y="3485582"/>
            <a:ext cx="1630594" cy="1312581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AE8A5-C0AD-4D25-BFC9-60007B291784}"/>
              </a:ext>
            </a:extLst>
          </p:cNvPr>
          <p:cNvSpPr txBox="1"/>
          <p:nvPr/>
        </p:nvSpPr>
        <p:spPr>
          <a:xfrm>
            <a:off x="3760340" y="3781064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Screener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2EA444B3-4424-449C-B0EC-53344CA1E2E6}"/>
              </a:ext>
            </a:extLst>
          </p:cNvPr>
          <p:cNvSpPr/>
          <p:nvPr/>
        </p:nvSpPr>
        <p:spPr>
          <a:xfrm>
            <a:off x="6645944" y="5439872"/>
            <a:ext cx="1371599" cy="657605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Rejects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53006B4-9DC0-43AD-AD4A-9A14099C2165}"/>
              </a:ext>
            </a:extLst>
          </p:cNvPr>
          <p:cNvSpPr/>
          <p:nvPr/>
        </p:nvSpPr>
        <p:spPr>
          <a:xfrm>
            <a:off x="5536886" y="3568406"/>
            <a:ext cx="1906615" cy="1198879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  <a:p>
            <a:pPr algn="ctr"/>
            <a:r>
              <a:rPr lang="en-US" dirty="0"/>
              <a:t>Sentences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C20B372-FABD-47C0-A6AE-9DCE3865CF7D}"/>
              </a:ext>
            </a:extLst>
          </p:cNvPr>
          <p:cNvSpPr/>
          <p:nvPr/>
        </p:nvSpPr>
        <p:spPr>
          <a:xfrm>
            <a:off x="10015802" y="3502089"/>
            <a:ext cx="1402080" cy="102616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Set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D29A95-7B01-4292-AF95-B4A9F68CCFBD}"/>
              </a:ext>
            </a:extLst>
          </p:cNvPr>
          <p:cNvSpPr/>
          <p:nvPr/>
        </p:nvSpPr>
        <p:spPr>
          <a:xfrm rot="19860967">
            <a:off x="8007786" y="4926278"/>
            <a:ext cx="1876130" cy="3466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142A7-EF22-4FA2-9825-0EEAC816C2D9}"/>
              </a:ext>
            </a:extLst>
          </p:cNvPr>
          <p:cNvSpPr txBox="1"/>
          <p:nvPr/>
        </p:nvSpPr>
        <p:spPr>
          <a:xfrm rot="19442895">
            <a:off x="8189163" y="5255207"/>
            <a:ext cx="205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Fill Extra Space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C7CDDE9-2516-4251-8731-40273EB7E4C5}"/>
              </a:ext>
            </a:extLst>
          </p:cNvPr>
          <p:cNvSpPr/>
          <p:nvPr/>
        </p:nvSpPr>
        <p:spPr>
          <a:xfrm>
            <a:off x="9316936" y="3928641"/>
            <a:ext cx="650315" cy="3321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D84254-26C8-4DDE-A841-085453E1BE1E}"/>
              </a:ext>
            </a:extLst>
          </p:cNvPr>
          <p:cNvSpPr/>
          <p:nvPr/>
        </p:nvSpPr>
        <p:spPr>
          <a:xfrm>
            <a:off x="5222242" y="4009350"/>
            <a:ext cx="332739" cy="31699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593512-CA1C-42B4-82FC-827EBB84D31A}"/>
              </a:ext>
            </a:extLst>
          </p:cNvPr>
          <p:cNvSpPr/>
          <p:nvPr/>
        </p:nvSpPr>
        <p:spPr>
          <a:xfrm>
            <a:off x="3329936" y="4082572"/>
            <a:ext cx="549912" cy="28622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79B7DB-A792-400E-9BDC-78771B44252B}"/>
              </a:ext>
            </a:extLst>
          </p:cNvPr>
          <p:cNvSpPr/>
          <p:nvPr/>
        </p:nvSpPr>
        <p:spPr>
          <a:xfrm rot="1892091">
            <a:off x="5248141" y="4948087"/>
            <a:ext cx="1403354" cy="37501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D7315D2-7F56-4CFE-9C5F-8CB99AFBF510}"/>
              </a:ext>
            </a:extLst>
          </p:cNvPr>
          <p:cNvSpPr/>
          <p:nvPr/>
        </p:nvSpPr>
        <p:spPr>
          <a:xfrm>
            <a:off x="1818376" y="3770590"/>
            <a:ext cx="1486165" cy="102616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Sentences from Selection</a:t>
            </a:r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449DC99F-3B1F-4F85-A7C6-69EE4CA0205B}"/>
              </a:ext>
            </a:extLst>
          </p:cNvPr>
          <p:cNvSpPr/>
          <p:nvPr/>
        </p:nvSpPr>
        <p:spPr>
          <a:xfrm rot="16200000">
            <a:off x="7755850" y="3411278"/>
            <a:ext cx="1630594" cy="1312581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88556-967A-4EE5-97B2-72D2333AB99F}"/>
              </a:ext>
            </a:extLst>
          </p:cNvPr>
          <p:cNvSpPr txBox="1"/>
          <p:nvPr/>
        </p:nvSpPr>
        <p:spPr>
          <a:xfrm>
            <a:off x="7794335" y="3744402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Trimmer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A7F4894-B842-4EA2-A7D4-AC3AA2D9A2F6}"/>
              </a:ext>
            </a:extLst>
          </p:cNvPr>
          <p:cNvSpPr/>
          <p:nvPr/>
        </p:nvSpPr>
        <p:spPr>
          <a:xfrm>
            <a:off x="7492329" y="3952111"/>
            <a:ext cx="332739" cy="3086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DC449C-4809-477A-8640-BCB7B0AC04D5}"/>
              </a:ext>
            </a:extLst>
          </p:cNvPr>
          <p:cNvSpPr/>
          <p:nvPr/>
        </p:nvSpPr>
        <p:spPr>
          <a:xfrm rot="19834644">
            <a:off x="7752476" y="4681533"/>
            <a:ext cx="2686741" cy="12811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some screening into content selection</a:t>
            </a:r>
          </a:p>
          <a:p>
            <a:r>
              <a:rPr lang="en-US" dirty="0"/>
              <a:t>Only usable sentences are now available to realization</a:t>
            </a:r>
          </a:p>
          <a:p>
            <a:pPr lvl="1"/>
            <a:r>
              <a:rPr lang="en-US" dirty="0"/>
              <a:t>Selection is limited to selecting 2 sentences per article</a:t>
            </a:r>
          </a:p>
          <a:p>
            <a:pPr lvl="1"/>
            <a:r>
              <a:rPr lang="en-US" dirty="0"/>
              <a:t>Make sure none of those sentences contain quotes or question marks.</a:t>
            </a:r>
          </a:p>
          <a:p>
            <a:r>
              <a:rPr lang="en-US" dirty="0"/>
              <a:t>This worked better than increasing to 3 sentences per article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Updates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D3: “Expert” approach from </a:t>
            </a:r>
            <a:r>
              <a:rPr lang="en-US" dirty="0" err="1"/>
              <a:t>Bollegala</a:t>
            </a:r>
            <a:r>
              <a:rPr lang="en-US" dirty="0"/>
              <a:t> et al.</a:t>
            </a:r>
          </a:p>
          <a:p>
            <a:pPr lvl="1"/>
            <a:r>
              <a:rPr lang="en-US" dirty="0"/>
              <a:t>Chronology, Topical closeness</a:t>
            </a:r>
          </a:p>
          <a:p>
            <a:r>
              <a:rPr lang="en-US" dirty="0"/>
              <a:t>D4: Additional features for first sentence</a:t>
            </a:r>
          </a:p>
          <a:p>
            <a:pPr lvl="1"/>
            <a:r>
              <a:rPr lang="en-US" dirty="0"/>
              <a:t>Positive Feature: Word count</a:t>
            </a:r>
          </a:p>
          <a:p>
            <a:pPr lvl="1"/>
            <a:r>
              <a:rPr lang="en-US" dirty="0"/>
              <a:t>Negative Features: Unlikely start terms</a:t>
            </a:r>
          </a:p>
          <a:p>
            <a:pPr lvl="2"/>
            <a:r>
              <a:rPr lang="en-US" dirty="0"/>
              <a:t>He, she, it, they, that, those, some, since</a:t>
            </a:r>
          </a:p>
          <a:p>
            <a:pPr lvl="2"/>
            <a:r>
              <a:rPr lang="en-US" dirty="0"/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23340935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7B5FA5-FAF0-4B58-965B-89404BB252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1270</Words>
  <Application>Microsoft Office PowerPoint</Application>
  <PresentationFormat>Widescreen</PresentationFormat>
  <Paragraphs>221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Wisp</vt:lpstr>
      <vt:lpstr>Ling 573 – D4</vt:lpstr>
      <vt:lpstr>Presentation Plan</vt:lpstr>
      <vt:lpstr>System Architecture</vt:lpstr>
      <vt:lpstr>Preprocessing Updates</vt:lpstr>
      <vt:lpstr>Realization Updates</vt:lpstr>
      <vt:lpstr>Realization Updates</vt:lpstr>
      <vt:lpstr>Realization Updates</vt:lpstr>
      <vt:lpstr>Realization Updates</vt:lpstr>
      <vt:lpstr>Ordering Updates </vt:lpstr>
      <vt:lpstr>Ordering Updates:  (mildly cherrypicked) example</vt:lpstr>
      <vt:lpstr>Ordering Updates:  (mildly cherrypicked) example</vt:lpstr>
      <vt:lpstr>Results</vt:lpstr>
      <vt:lpstr>Error Analysis</vt:lpstr>
      <vt:lpstr>Error Analysis</vt:lpstr>
      <vt:lpstr>Error Analysis</vt:lpstr>
      <vt:lpstr>Error Analysis</vt:lpstr>
      <vt:lpstr>Conclusion</vt:lpstr>
      <vt:lpstr>Related Reading</vt:lpstr>
      <vt:lpstr>Bad Slides</vt:lpstr>
      <vt:lpstr>Realization Updates</vt:lpstr>
      <vt:lpstr>Realization Updates</vt:lpstr>
      <vt:lpstr>Config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573 – D4</dc:title>
  <dc:creator>Wesley Rose</dc:creator>
  <cp:lastModifiedBy>Wesley Rose</cp:lastModifiedBy>
  <cp:revision>22</cp:revision>
  <dcterms:created xsi:type="dcterms:W3CDTF">2020-06-03T05:25:29Z</dcterms:created>
  <dcterms:modified xsi:type="dcterms:W3CDTF">2020-06-03T23:09:50Z</dcterms:modified>
</cp:coreProperties>
</file>