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notesMasterIdLst>
    <p:notesMasterId r:id="rId27"/>
  </p:notesMasterIdLst>
  <p:sldIdLst>
    <p:sldId id="256" r:id="rId2"/>
    <p:sldId id="258" r:id="rId3"/>
    <p:sldId id="277" r:id="rId4"/>
    <p:sldId id="290" r:id="rId5"/>
    <p:sldId id="291" r:id="rId6"/>
    <p:sldId id="286" r:id="rId7"/>
    <p:sldId id="269" r:id="rId8"/>
    <p:sldId id="294" r:id="rId9"/>
    <p:sldId id="295" r:id="rId10"/>
    <p:sldId id="296" r:id="rId11"/>
    <p:sldId id="297" r:id="rId12"/>
    <p:sldId id="275" r:id="rId13"/>
    <p:sldId id="287" r:id="rId14"/>
    <p:sldId id="267" r:id="rId15"/>
    <p:sldId id="288" r:id="rId16"/>
    <p:sldId id="268" r:id="rId17"/>
    <p:sldId id="279" r:id="rId18"/>
    <p:sldId id="280" r:id="rId19"/>
    <p:sldId id="298" r:id="rId20"/>
    <p:sldId id="278" r:id="rId21"/>
    <p:sldId id="281" r:id="rId22"/>
    <p:sldId id="266" r:id="rId23"/>
    <p:sldId id="283" r:id="rId24"/>
    <p:sldId id="265" r:id="rId25"/>
    <p:sldId id="264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0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87449" autoAdjust="0"/>
  </p:normalViewPr>
  <p:slideViewPr>
    <p:cSldViewPr snapToGrid="0">
      <p:cViewPr varScale="1">
        <p:scale>
          <a:sx n="58" d="100"/>
          <a:sy n="58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D9DA0-D7DA-4183-84DC-AA8105A910F4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C582E-73C2-49E4-831A-F39A76F8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focus will be on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9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3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7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5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</a:t>
            </a:r>
            <a:r>
              <a:rPr lang="en-US" sz="1200" i="0" dirty="0"/>
              <a:t>Moved from Ordering)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0" dirty="0"/>
              <a:t>Fine-grained POS: lets us leave in adverb particles? Also, only remove coordinating conjunctions and leave in subordinating and preposition?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8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8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BERT for similarity – why didn’t we use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6111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4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387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9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3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96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51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58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3B6-8A53-45BE-BED9-E6F729DFC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20166"/>
            <a:ext cx="8361229" cy="1229205"/>
          </a:xfrm>
        </p:spPr>
        <p:txBody>
          <a:bodyPr/>
          <a:lstStyle/>
          <a:p>
            <a:r>
              <a:rPr lang="en-US" dirty="0"/>
              <a:t>Ling 573 – D3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8538-3076-4BF0-AE4A-05BE3C17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708630"/>
            <a:ext cx="7596451" cy="1086237"/>
          </a:xfrm>
        </p:spPr>
        <p:txBody>
          <a:bodyPr/>
          <a:lstStyle/>
          <a:p>
            <a:r>
              <a:rPr lang="en-US" dirty="0"/>
              <a:t>Group 5:</a:t>
            </a:r>
          </a:p>
          <a:p>
            <a:r>
              <a:rPr lang="en-US" dirty="0"/>
              <a:t>Paige Finkelstein, Jake Hoffman, Wesley Rose, Josh Tanner</a:t>
            </a:r>
          </a:p>
        </p:txBody>
      </p:sp>
    </p:spTree>
    <p:extLst>
      <p:ext uri="{BB962C8B-B14F-4D97-AF65-F5344CB8AC3E}">
        <p14:creationId xmlns:p14="http://schemas.microsoft.com/office/powerpoint/2010/main" val="40660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F1A2A2-ED49-4068-B551-6BEE42AC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71" y="342306"/>
            <a:ext cx="10829580" cy="60036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A842005-7F63-4FFA-A0D1-E39EDE8C4F11}"/>
              </a:ext>
            </a:extLst>
          </p:cNvPr>
          <p:cNvSpPr/>
          <p:nvPr/>
        </p:nvSpPr>
        <p:spPr>
          <a:xfrm>
            <a:off x="2324559" y="1531344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L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exrank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Idf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-modified cosine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1BE268-6FAC-4492-BFD6-DAE1CA24F885}"/>
              </a:ext>
            </a:extLst>
          </p:cNvPr>
          <p:cNvSpPr/>
          <p:nvPr/>
        </p:nvSpPr>
        <p:spPr>
          <a:xfrm>
            <a:off x="4052371" y="1531344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Lexrank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Word vector similarity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A6905D-08F3-4549-9AA2-AF744FB10403}"/>
              </a:ext>
            </a:extLst>
          </p:cNvPr>
          <p:cNvSpPr/>
          <p:nvPr/>
        </p:nvSpPr>
        <p:spPr>
          <a:xfrm>
            <a:off x="7498815" y="1531344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Lexrank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Idf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-weighted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word vector similarity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01F5CB-2EFF-4227-BAB6-3A885327D883}"/>
              </a:ext>
            </a:extLst>
          </p:cNvPr>
          <p:cNvSpPr/>
          <p:nvPr/>
        </p:nvSpPr>
        <p:spPr>
          <a:xfrm>
            <a:off x="9156853" y="1531343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Biased </a:t>
            </a:r>
            <a:r>
              <a:rPr lang="en-US" b="1" dirty="0" err="1">
                <a:solidFill>
                  <a:schemeClr val="bg1"/>
                </a:solidFill>
                <a:highlight>
                  <a:srgbClr val="000000"/>
                </a:highlight>
              </a:rPr>
              <a:t>Lexrank</a:t>
            </a:r>
            <a:endParaRPr lang="en-US" b="1" dirty="0">
              <a:solidFill>
                <a:schemeClr val="bg1"/>
              </a:solidFill>
              <a:highlight>
                <a:srgbClr val="000000"/>
              </a:highlight>
            </a:endParaRPr>
          </a:p>
          <a:p>
            <a:pPr algn="ctr"/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Idf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-weighted word overlap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15D196-03DA-464D-B2BD-CA4E4AFA6AE5}"/>
              </a:ext>
            </a:extLst>
          </p:cNvPr>
          <p:cNvSpPr/>
          <p:nvPr/>
        </p:nvSpPr>
        <p:spPr>
          <a:xfrm>
            <a:off x="4052371" y="3259157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N-gram heuristic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Cartesian pair score</a:t>
            </a:r>
          </a:p>
          <a:p>
            <a:pPr algn="ctr"/>
            <a:endParaRPr lang="en-US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F60242-2450-45B0-AF40-5C7925220BE8}"/>
              </a:ext>
            </a:extLst>
          </p:cNvPr>
          <p:cNvSpPr/>
          <p:nvPr/>
        </p:nvSpPr>
        <p:spPr>
          <a:xfrm>
            <a:off x="5794873" y="3259156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N-gram heuristic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Query word score</a:t>
            </a:r>
          </a:p>
          <a:p>
            <a:pPr algn="ctr"/>
            <a:endParaRPr lang="en-US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ED61FB-FCEA-4BBB-B8CF-E12BB8DC7764}"/>
              </a:ext>
            </a:extLst>
          </p:cNvPr>
          <p:cNvSpPr/>
          <p:nvPr/>
        </p:nvSpPr>
        <p:spPr>
          <a:xfrm>
            <a:off x="7482291" y="3259155"/>
            <a:ext cx="1421176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N-gram heuristic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Global selection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EDFDA9-708D-41A2-B337-6488D78DB9EC}"/>
              </a:ext>
            </a:extLst>
          </p:cNvPr>
          <p:cNvSpPr/>
          <p:nvPr/>
        </p:nvSpPr>
        <p:spPr>
          <a:xfrm>
            <a:off x="5552501" y="1531342"/>
            <a:ext cx="1876540" cy="15864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N-gram heuristic</a:t>
            </a:r>
          </a:p>
          <a:p>
            <a:pPr algn="ctr"/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Per-article selection</a:t>
            </a:r>
          </a:p>
        </p:txBody>
      </p:sp>
    </p:spTree>
    <p:extLst>
      <p:ext uri="{BB962C8B-B14F-4D97-AF65-F5344CB8AC3E}">
        <p14:creationId xmlns:p14="http://schemas.microsoft.com/office/powerpoint/2010/main" val="308672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5D9A81-4BF2-435F-9764-1189A1FC0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75" y="340089"/>
            <a:ext cx="10718953" cy="603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823C4F-F4D2-4708-A94B-BDAF0A9A53CB}"/>
              </a:ext>
            </a:extLst>
          </p:cNvPr>
          <p:cNvSpPr/>
          <p:nvPr/>
        </p:nvSpPr>
        <p:spPr>
          <a:xfrm>
            <a:off x="2495319" y="390381"/>
            <a:ext cx="3690652" cy="1180402"/>
          </a:xfrm>
          <a:prstGeom prst="rect">
            <a:avLst/>
          </a:prstGeom>
          <a:solidFill>
            <a:srgbClr val="470B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N-gram heuristic</a:t>
            </a:r>
          </a:p>
          <a:p>
            <a:pPr algn="ctr"/>
            <a:r>
              <a:rPr lang="en-US" dirty="0"/>
              <a:t>Original Scoring with average</a:t>
            </a:r>
          </a:p>
          <a:p>
            <a:pPr algn="ctr"/>
            <a:r>
              <a:rPr lang="en-US" dirty="0"/>
              <a:t>Per-article selection with n=2</a:t>
            </a:r>
          </a:p>
          <a:p>
            <a:pPr algn="ctr"/>
            <a:r>
              <a:rPr lang="en-US" dirty="0"/>
              <a:t>Unigram Reweighting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3EEC2B-4E97-4408-987C-F9EF4D6502C4}"/>
              </a:ext>
            </a:extLst>
          </p:cNvPr>
          <p:cNvCxnSpPr/>
          <p:nvPr/>
        </p:nvCxnSpPr>
        <p:spPr>
          <a:xfrm>
            <a:off x="3547431" y="1674563"/>
            <a:ext cx="1586429" cy="0"/>
          </a:xfrm>
          <a:prstGeom prst="line">
            <a:avLst/>
          </a:prstGeom>
          <a:ln w="76200">
            <a:solidFill>
              <a:srgbClr val="470B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E5D7095-EBA4-4F31-BB8D-FDB86212FC25}"/>
              </a:ext>
            </a:extLst>
          </p:cNvPr>
          <p:cNvSpPr/>
          <p:nvPr/>
        </p:nvSpPr>
        <p:spPr>
          <a:xfrm>
            <a:off x="3139806" y="4210601"/>
            <a:ext cx="2555914" cy="1180402"/>
          </a:xfrm>
          <a:prstGeom prst="rect">
            <a:avLst/>
          </a:prstGeom>
          <a:solidFill>
            <a:srgbClr val="470B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(More configuration details in results)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7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New Challenger?</a:t>
            </a:r>
            <a:br>
              <a:rPr lang="en-US" dirty="0"/>
            </a:br>
            <a:r>
              <a:rPr lang="en-US" dirty="0"/>
              <a:t>Next steps for content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30858" cy="688554"/>
          </a:xfrm>
        </p:spPr>
        <p:txBody>
          <a:bodyPr>
            <a:normAutofit/>
          </a:bodyPr>
          <a:lstStyle/>
          <a:p>
            <a:r>
              <a:rPr lang="en-US" sz="2800" dirty="0"/>
              <a:t>Feature-based machine learning (Hong and </a:t>
            </a:r>
            <a:r>
              <a:rPr lang="en-US" sz="2800" dirty="0" err="1"/>
              <a:t>Nenkova</a:t>
            </a:r>
            <a:r>
              <a:rPr lang="en-US" sz="2800" dirty="0"/>
              <a:t>, 2014)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68F23C0B-D1F6-45A5-AA18-05CA4A354024}"/>
              </a:ext>
            </a:extLst>
          </p:cNvPr>
          <p:cNvSpPr/>
          <p:nvPr/>
        </p:nvSpPr>
        <p:spPr>
          <a:xfrm>
            <a:off x="1371600" y="3768686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Pre-processed Sentences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A51AC6-6A4E-48C1-9EBD-845573D82EAC}"/>
              </a:ext>
            </a:extLst>
          </p:cNvPr>
          <p:cNvSpPr/>
          <p:nvPr/>
        </p:nvSpPr>
        <p:spPr>
          <a:xfrm>
            <a:off x="4147390" y="3768683"/>
            <a:ext cx="2302527" cy="1485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Feature Extraction:</a:t>
            </a:r>
          </a:p>
          <a:p>
            <a:pPr marL="342900" indent="-342900">
              <a:buAutoNum type="arabicParenR"/>
            </a:pPr>
            <a:r>
              <a:rPr lang="en-US" dirty="0"/>
              <a:t>N-gram heuristic</a:t>
            </a:r>
          </a:p>
          <a:p>
            <a:pPr marL="342900" indent="-342900">
              <a:buAutoNum type="arabicParenR"/>
            </a:pPr>
            <a:r>
              <a:rPr lang="en-US" dirty="0" err="1"/>
              <a:t>LexRank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098DF3-90A5-424C-9488-561696A197C1}"/>
              </a:ext>
            </a:extLst>
          </p:cNvPr>
          <p:cNvSpPr/>
          <p:nvPr/>
        </p:nvSpPr>
        <p:spPr>
          <a:xfrm>
            <a:off x="7318869" y="3922460"/>
            <a:ext cx="1246743" cy="11783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Trained</a:t>
            </a:r>
          </a:p>
          <a:p>
            <a:pPr algn="ctr"/>
            <a:r>
              <a:rPr lang="en-US" dirty="0"/>
              <a:t>Classifier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4180F293-2A8D-4CCC-A431-1BA186D99366}"/>
              </a:ext>
            </a:extLst>
          </p:cNvPr>
          <p:cNvSpPr/>
          <p:nvPr/>
        </p:nvSpPr>
        <p:spPr>
          <a:xfrm>
            <a:off x="9434564" y="3768682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Highest Scoring Sentences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1F6915-C7B6-46B8-8074-2E1DDE740621}"/>
              </a:ext>
            </a:extLst>
          </p:cNvPr>
          <p:cNvSpPr/>
          <p:nvPr/>
        </p:nvSpPr>
        <p:spPr>
          <a:xfrm>
            <a:off x="3393195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A3A6E6E-C3B3-483A-8CD1-A5F77A694F01}"/>
              </a:ext>
            </a:extLst>
          </p:cNvPr>
          <p:cNvSpPr/>
          <p:nvPr/>
        </p:nvSpPr>
        <p:spPr>
          <a:xfrm>
            <a:off x="653208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9C31B2-90F6-4A24-9ACD-5F2813EA84B7}"/>
              </a:ext>
            </a:extLst>
          </p:cNvPr>
          <p:cNvSpPr/>
          <p:nvPr/>
        </p:nvSpPr>
        <p:spPr>
          <a:xfrm>
            <a:off x="866407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47" y="2254868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48" y="3196027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2999190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318B-8627-4F27-A80B-8A7B93EF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286A-971B-4911-B590-FECAD2E6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5709"/>
            <a:ext cx="9601200" cy="5103563"/>
          </a:xfrm>
        </p:spPr>
        <p:txBody>
          <a:bodyPr>
            <a:normAutofit/>
          </a:bodyPr>
          <a:lstStyle/>
          <a:p>
            <a:r>
              <a:rPr lang="en-US" sz="2800" dirty="0"/>
              <a:t>Redundancy Checker</a:t>
            </a:r>
          </a:p>
          <a:p>
            <a:pPr lvl="1"/>
            <a:r>
              <a:rPr lang="en-US" sz="2400" i="0" dirty="0" err="1"/>
              <a:t>spaCy</a:t>
            </a:r>
            <a:r>
              <a:rPr lang="en-US" sz="2400" i="0" dirty="0"/>
              <a:t> vector similarity or BERT for paraphrase detection</a:t>
            </a:r>
            <a:endParaRPr lang="en-US" i="0" dirty="0"/>
          </a:p>
          <a:p>
            <a:r>
              <a:rPr lang="en-US" sz="2800" dirty="0"/>
              <a:t>New rules</a:t>
            </a:r>
          </a:p>
          <a:p>
            <a:pPr lvl="1"/>
            <a:r>
              <a:rPr lang="en-US" sz="2400" i="0" dirty="0"/>
              <a:t>Remove all sentences with quotes</a:t>
            </a:r>
          </a:p>
          <a:p>
            <a:pPr lvl="1"/>
            <a:r>
              <a:rPr lang="en-US" sz="2400" i="0" dirty="0"/>
              <a:t>Remove all sentences with question marks</a:t>
            </a:r>
          </a:p>
          <a:p>
            <a:pPr lvl="1"/>
            <a:r>
              <a:rPr lang="en-US" sz="2400" i="0" dirty="0"/>
              <a:t>Remove sentences shorter than a target length</a:t>
            </a:r>
          </a:p>
          <a:p>
            <a:r>
              <a:rPr lang="en-US" sz="2800" dirty="0"/>
              <a:t>Modified rules</a:t>
            </a:r>
          </a:p>
          <a:p>
            <a:pPr lvl="1"/>
            <a:r>
              <a:rPr lang="en-US" sz="2400" i="0" dirty="0"/>
              <a:t>Sentence-initial adverb removal</a:t>
            </a:r>
            <a:r>
              <a:rPr lang="en-US" sz="2400" i="0" baseline="30000" dirty="0"/>
              <a:t>1</a:t>
            </a:r>
            <a:r>
              <a:rPr lang="en-US" sz="2400" i="0" dirty="0"/>
              <a:t>: Switch to fine-grained POS</a:t>
            </a:r>
          </a:p>
          <a:p>
            <a:pPr lvl="1"/>
            <a:r>
              <a:rPr lang="en-US" sz="2400" i="0" dirty="0"/>
              <a:t>Appositive removal</a:t>
            </a:r>
            <a:r>
              <a:rPr lang="en-US" sz="2400" i="0" baseline="30000" dirty="0"/>
              <a:t>2</a:t>
            </a:r>
            <a:r>
              <a:rPr lang="en-US" sz="2400" i="0" dirty="0"/>
              <a:t>: More logic to strip out the full clause</a:t>
            </a:r>
            <a:endParaRPr lang="en-US" sz="2800" dirty="0"/>
          </a:p>
          <a:p>
            <a:r>
              <a:rPr lang="en-US" sz="2800" dirty="0"/>
              <a:t>Configurability!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C45078-D590-4B74-B3FD-E3B4056AB78A}"/>
              </a:ext>
            </a:extLst>
          </p:cNvPr>
          <p:cNvSpPr txBox="1"/>
          <p:nvPr/>
        </p:nvSpPr>
        <p:spPr>
          <a:xfrm>
            <a:off x="9076063" y="5982160"/>
            <a:ext cx="3084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Conroy et al. (2006)</a:t>
            </a:r>
          </a:p>
          <a:p>
            <a:pPr marL="342900" indent="-342900">
              <a:buAutoNum type="arabicPeriod"/>
            </a:pPr>
            <a:r>
              <a:rPr lang="en-US" dirty="0" err="1"/>
              <a:t>Zajic</a:t>
            </a:r>
            <a:r>
              <a:rPr lang="en-US" dirty="0"/>
              <a:t> et al. (2007)</a:t>
            </a:r>
          </a:p>
        </p:txBody>
      </p:sp>
    </p:spTree>
    <p:extLst>
      <p:ext uri="{BB962C8B-B14F-4D97-AF65-F5344CB8AC3E}">
        <p14:creationId xmlns:p14="http://schemas.microsoft.com/office/powerpoint/2010/main" val="561105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2261650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48" y="3196027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198740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570F-7B20-48B1-A16B-9946713D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B78E-1788-4468-8329-561779F0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77527"/>
            <a:ext cx="10581702" cy="468767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Expanded on “preference learning” from </a:t>
            </a:r>
            <a:r>
              <a:rPr lang="en-US" sz="2800" dirty="0" err="1"/>
              <a:t>Bollegala</a:t>
            </a:r>
            <a:r>
              <a:rPr lang="en-US" sz="2800" dirty="0"/>
              <a:t> et al. (2019).</a:t>
            </a:r>
          </a:p>
          <a:p>
            <a:r>
              <a:rPr lang="en-US" sz="2800" dirty="0"/>
              <a:t>Chronological expert</a:t>
            </a:r>
          </a:p>
          <a:p>
            <a:pPr lvl="1"/>
            <a:r>
              <a:rPr lang="en-US" sz="2400" i="0" dirty="0"/>
              <a:t>Weighting based on features: </a:t>
            </a:r>
          </a:p>
          <a:p>
            <a:pPr lvl="2"/>
            <a:r>
              <a:rPr lang="en-US" sz="2200" i="0" dirty="0"/>
              <a:t>publication date</a:t>
            </a:r>
          </a:p>
          <a:p>
            <a:pPr lvl="2"/>
            <a:r>
              <a:rPr lang="en-US" sz="2200" i="0" dirty="0"/>
              <a:t>sentence position </a:t>
            </a:r>
          </a:p>
          <a:p>
            <a:pPr lvl="2"/>
            <a:r>
              <a:rPr lang="en-US" sz="2200" i="0" dirty="0"/>
              <a:t>position 0 or 1</a:t>
            </a:r>
          </a:p>
          <a:p>
            <a:r>
              <a:rPr lang="en-US" sz="2800" dirty="0"/>
              <a:t>Topical-closeness expert</a:t>
            </a:r>
          </a:p>
          <a:p>
            <a:pPr lvl="1"/>
            <a:r>
              <a:rPr lang="en-US" sz="2400" i="0" dirty="0"/>
              <a:t>Based on </a:t>
            </a:r>
            <a:r>
              <a:rPr lang="en-US" sz="2400" i="0" dirty="0" err="1"/>
              <a:t>spaCy</a:t>
            </a:r>
            <a:r>
              <a:rPr lang="en-US" sz="2400" i="0" dirty="0"/>
              <a:t> word vector similarity</a:t>
            </a:r>
          </a:p>
          <a:p>
            <a:r>
              <a:rPr lang="en-US" sz="2800" dirty="0"/>
              <a:t>Succession likelihood</a:t>
            </a:r>
          </a:p>
          <a:p>
            <a:pPr lvl="1"/>
            <a:r>
              <a:rPr lang="en-US" sz="2400" i="0" dirty="0"/>
              <a:t>BERT</a:t>
            </a:r>
          </a:p>
          <a:p>
            <a:pPr lvl="1"/>
            <a:r>
              <a:rPr lang="en-US" sz="2400" i="0" dirty="0"/>
              <a:t>Configurable</a:t>
            </a:r>
          </a:p>
        </p:txBody>
      </p:sp>
    </p:spTree>
    <p:extLst>
      <p:ext uri="{BB962C8B-B14F-4D97-AF65-F5344CB8AC3E}">
        <p14:creationId xmlns:p14="http://schemas.microsoft.com/office/powerpoint/2010/main" val="1197863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7360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r>
              <a:rPr lang="en-US" sz="3600" b="1" dirty="0"/>
              <a:t>Results and Analysis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769239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DA16-7A6E-46DC-93A3-E6248AB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D5650B-B092-40C5-B001-9D39057E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06481"/>
              </p:ext>
            </p:extLst>
          </p:nvPr>
        </p:nvGraphicFramePr>
        <p:xfrm>
          <a:off x="1371600" y="1680256"/>
          <a:ext cx="5866482" cy="186993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1955494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1972019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1938969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ROUGE-1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0.21649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0.06145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0.25856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0.08042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14089D-7251-4B8A-9541-D6DC2F7F0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245794"/>
              </p:ext>
            </p:extLst>
          </p:nvPr>
        </p:nvGraphicFramePr>
        <p:xfrm>
          <a:off x="7806983" y="1680256"/>
          <a:ext cx="4085420" cy="4629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0502">
                  <a:extLst>
                    <a:ext uri="{9D8B030D-6E8A-4147-A177-3AD203B41FA5}">
                      <a16:colId xmlns:a16="http://schemas.microsoft.com/office/drawing/2014/main" val="3093393178"/>
                    </a:ext>
                  </a:extLst>
                </a:gridCol>
                <a:gridCol w="1052459">
                  <a:extLst>
                    <a:ext uri="{9D8B030D-6E8A-4147-A177-3AD203B41FA5}">
                      <a16:colId xmlns:a16="http://schemas.microsoft.com/office/drawing/2014/main" val="4204585401"/>
                    </a:ext>
                  </a:extLst>
                </a:gridCol>
                <a:gridCol w="1052459">
                  <a:extLst>
                    <a:ext uri="{9D8B030D-6E8A-4147-A177-3AD203B41FA5}">
                      <a16:colId xmlns:a16="http://schemas.microsoft.com/office/drawing/2014/main" val="3965357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Config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(D2)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(D3)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605618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r>
                        <a:rPr lang="en-US" dirty="0"/>
                        <a:t>1 (unigram)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93332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2 (bigram)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282534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3 (trigram)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872338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4 (headline)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0520081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/>
                        <a:t>Selection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 article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567516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 err="1"/>
                        <a:t>Sents</a:t>
                      </a:r>
                      <a:r>
                        <a:rPr lang="en-US" dirty="0"/>
                        <a:t> per article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966352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/>
                        <a:t>Similarity 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spaCy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560395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/>
                        <a:t>Similarity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.97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437938"/>
                  </a:ext>
                </a:extLst>
              </a:tr>
              <a:tr h="387048">
                <a:tc>
                  <a:txBody>
                    <a:bodyPr/>
                    <a:lstStyle/>
                    <a:p>
                      <a:r>
                        <a:rPr lang="en-US" dirty="0"/>
                        <a:t>Length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043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845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22919-E3C7-432E-8E40-ADDBEC2F1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0629"/>
          </a:xfrm>
        </p:spPr>
        <p:txBody>
          <a:bodyPr/>
          <a:lstStyle/>
          <a:p>
            <a:r>
              <a:rPr lang="en-US" dirty="0"/>
              <a:t>Analysis and Ablation Studies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BAB96A-5336-4761-947A-4E4D4618D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272796"/>
              </p:ext>
            </p:extLst>
          </p:nvPr>
        </p:nvGraphicFramePr>
        <p:xfrm>
          <a:off x="1385371" y="1777284"/>
          <a:ext cx="4786829" cy="3863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417">
                  <a:extLst>
                    <a:ext uri="{9D8B030D-6E8A-4147-A177-3AD203B41FA5}">
                      <a16:colId xmlns:a16="http://schemas.microsoft.com/office/drawing/2014/main" val="828461824"/>
                    </a:ext>
                  </a:extLst>
                </a:gridCol>
                <a:gridCol w="1575412">
                  <a:extLst>
                    <a:ext uri="{9D8B030D-6E8A-4147-A177-3AD203B41FA5}">
                      <a16:colId xmlns:a16="http://schemas.microsoft.com/office/drawing/2014/main" val="399403847"/>
                    </a:ext>
                  </a:extLst>
                </a:gridCol>
              </a:tblGrid>
              <a:tr h="879773">
                <a:tc>
                  <a:txBody>
                    <a:bodyPr/>
                    <a:lstStyle/>
                    <a:p>
                      <a:r>
                        <a:rPr lang="en-US" sz="2000" dirty="0"/>
                        <a:t>Content Selection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82492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Per-article (1 sent-per)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.07306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70703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Per-article (2 </a:t>
                      </a:r>
                      <a:r>
                        <a:rPr lang="en-US" sz="2000" b="1" dirty="0" err="1"/>
                        <a:t>sents</a:t>
                      </a:r>
                      <a:r>
                        <a:rPr lang="en-US" sz="2000" b="1" dirty="0"/>
                        <a:t>-per)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.08042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802335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.07810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220326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Biased Global (weight=.1)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.07793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429902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Biased Global (weight=.2)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.07812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653331"/>
                  </a:ext>
                </a:extLst>
              </a:tr>
              <a:tr h="497263">
                <a:tc>
                  <a:txBody>
                    <a:bodyPr/>
                    <a:lstStyle/>
                    <a:p>
                      <a:r>
                        <a:rPr lang="en-US" sz="2000" dirty="0"/>
                        <a:t>Biased </a:t>
                      </a:r>
                      <a:r>
                        <a:rPr lang="en-US" sz="2000" dirty="0" err="1"/>
                        <a:t>LexRank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.06882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420999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18E80FF-2FE3-4978-8DEA-19C952F4D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716046"/>
              </p:ext>
            </p:extLst>
          </p:nvPr>
        </p:nvGraphicFramePr>
        <p:xfrm>
          <a:off x="6462311" y="1777285"/>
          <a:ext cx="4786829" cy="4236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1417">
                  <a:extLst>
                    <a:ext uri="{9D8B030D-6E8A-4147-A177-3AD203B41FA5}">
                      <a16:colId xmlns:a16="http://schemas.microsoft.com/office/drawing/2014/main" val="828461824"/>
                    </a:ext>
                  </a:extLst>
                </a:gridCol>
                <a:gridCol w="1575412">
                  <a:extLst>
                    <a:ext uri="{9D8B030D-6E8A-4147-A177-3AD203B41FA5}">
                      <a16:colId xmlns:a16="http://schemas.microsoft.com/office/drawing/2014/main" val="399403847"/>
                    </a:ext>
                  </a:extLst>
                </a:gridCol>
              </a:tblGrid>
              <a:tr h="457281">
                <a:tc>
                  <a:txBody>
                    <a:bodyPr/>
                    <a:lstStyle/>
                    <a:p>
                      <a:r>
                        <a:rPr lang="en-US" sz="2000" dirty="0"/>
                        <a:t>Ablation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682492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r>
                        <a:rPr lang="en-US" sz="2000" dirty="0"/>
                        <a:t>Best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0.08042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70703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redundancy check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0.07821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89779960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quote removal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0.07494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5566699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question removal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0.08033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77942453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preprocessing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0.07179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51260899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sentence-initial adverb removal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0.08042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2851331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appositive removal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0.0808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6845794"/>
                  </a:ext>
                </a:extLst>
              </a:tr>
              <a:tr h="451878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length limit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0.07978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66572415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7AA9D87-1159-416B-929C-1809B8D826E0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249140" y="5067758"/>
            <a:ext cx="494841" cy="4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6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9392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Content Realization</a:t>
            </a:r>
            <a:endParaRPr lang="en-US" sz="2800" dirty="0"/>
          </a:p>
          <a:p>
            <a:pPr lvl="1"/>
            <a:r>
              <a:rPr lang="en-US" sz="2400" i="0" dirty="0"/>
              <a:t>Information Ordering</a:t>
            </a:r>
          </a:p>
          <a:p>
            <a:r>
              <a:rPr lang="en-US" sz="2800" dirty="0"/>
              <a:t>Results and Analysis</a:t>
            </a:r>
          </a:p>
          <a:p>
            <a:r>
              <a:rPr lang="en-US" sz="2800" dirty="0"/>
              <a:t>Issues and Successes </a:t>
            </a:r>
          </a:p>
        </p:txBody>
      </p:sp>
    </p:spTree>
    <p:extLst>
      <p:ext uri="{BB962C8B-B14F-4D97-AF65-F5344CB8AC3E}">
        <p14:creationId xmlns:p14="http://schemas.microsoft.com/office/powerpoint/2010/main" val="278952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651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 and Analysis</a:t>
            </a:r>
          </a:p>
          <a:p>
            <a:r>
              <a:rPr lang="en-US" sz="3600" b="1" dirty="0"/>
              <a:t>Issues and Successes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504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500390"/>
          </a:xfrm>
        </p:spPr>
        <p:txBody>
          <a:bodyPr>
            <a:normAutofit/>
          </a:bodyPr>
          <a:lstStyle/>
          <a:p>
            <a:r>
              <a:rPr lang="en-US" sz="2800" dirty="0"/>
              <a:t>N-gram heuristic</a:t>
            </a:r>
          </a:p>
          <a:p>
            <a:pPr lvl="1"/>
            <a:r>
              <a:rPr lang="en-US" sz="2400" i="0" dirty="0"/>
              <a:t>Keeps outperforming expectations</a:t>
            </a:r>
          </a:p>
          <a:p>
            <a:r>
              <a:rPr lang="en-US" sz="2800" dirty="0"/>
              <a:t>Information Ordering</a:t>
            </a:r>
          </a:p>
          <a:p>
            <a:pPr lvl="1"/>
            <a:r>
              <a:rPr lang="en-US" sz="2400" i="0" dirty="0"/>
              <a:t>No metric, but noticeable readability improvements</a:t>
            </a:r>
          </a:p>
          <a:p>
            <a:r>
              <a:rPr lang="en-US" sz="2800" dirty="0"/>
              <a:t>Configuration File</a:t>
            </a:r>
          </a:p>
          <a:p>
            <a:pPr lvl="1"/>
            <a:r>
              <a:rPr lang="en-US" sz="2400" i="0" dirty="0"/>
              <a:t>Helps with experimentation / parameter search</a:t>
            </a:r>
          </a:p>
          <a:p>
            <a:pPr lvl="1"/>
            <a:endParaRPr lang="en-US" sz="2800" dirty="0"/>
          </a:p>
          <a:p>
            <a:pPr lvl="1"/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924686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Sentence fragments</a:t>
            </a:r>
          </a:p>
          <a:p>
            <a:pPr lvl="1"/>
            <a:r>
              <a:rPr lang="en-US" sz="2400" dirty="0"/>
              <a:t>The people knowledgeable about the case said.</a:t>
            </a:r>
          </a:p>
          <a:p>
            <a:r>
              <a:rPr lang="en-US" sz="2800" dirty="0" err="1"/>
              <a:t>Overtrimming</a:t>
            </a:r>
            <a:r>
              <a:rPr lang="en-US" sz="2800" dirty="0"/>
              <a:t> / bad trimming:</a:t>
            </a:r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They also claim that the measure will make California</a:t>
            </a:r>
            <a:r>
              <a:rPr lang="en-US" sz="2400" strike="sngStrike" dirty="0"/>
              <a:t>, already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the United</a:t>
            </a:r>
            <a:r>
              <a:rPr lang="en-US" sz="2400" dirty="0"/>
              <a:t> </a:t>
            </a:r>
            <a:r>
              <a:rPr lang="en-US" sz="2400" strike="sngStrike" dirty="0"/>
              <a:t>States’ leading hub for </a:t>
            </a:r>
            <a:r>
              <a:rPr lang="en-US" sz="2400" dirty="0">
                <a:solidFill>
                  <a:srgbClr val="00B050"/>
                </a:solidFill>
              </a:rPr>
              <a:t>biotech industries</a:t>
            </a:r>
            <a:r>
              <a:rPr lang="en-US" sz="2400" strike="sngStrike" dirty="0"/>
              <a:t>, a world hub of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stem cell research too.</a:t>
            </a:r>
          </a:p>
          <a:p>
            <a:pPr lvl="1"/>
            <a:r>
              <a:rPr lang="en-US" sz="2400" i="0" dirty="0">
                <a:solidFill>
                  <a:schemeClr val="tx1"/>
                </a:solidFill>
              </a:rPr>
              <a:t>(Appositive removal a net loss for ROUGE-2 R)</a:t>
            </a:r>
          </a:p>
          <a:p>
            <a:r>
              <a:rPr lang="en-US" sz="2800" dirty="0"/>
              <a:t>Short output summaries</a:t>
            </a:r>
          </a:p>
          <a:p>
            <a:pPr lvl="1"/>
            <a:r>
              <a:rPr lang="en-US" sz="2400" i="0" dirty="0"/>
              <a:t>Too many trimming operations with no stopping rule</a:t>
            </a:r>
          </a:p>
        </p:txBody>
      </p:sp>
    </p:spTree>
    <p:extLst>
      <p:ext uri="{BB962C8B-B14F-4D97-AF65-F5344CB8AC3E}">
        <p14:creationId xmlns:p14="http://schemas.microsoft.com/office/powerpoint/2010/main" val="4174686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Coreference Issues</a:t>
            </a:r>
          </a:p>
          <a:p>
            <a:pPr lvl="1"/>
            <a:r>
              <a:rPr lang="en-US" sz="2400" dirty="0"/>
              <a:t>They said their priority was making sure the school was safe.</a:t>
            </a:r>
          </a:p>
          <a:p>
            <a:pPr lvl="1"/>
            <a:r>
              <a:rPr lang="en-US" sz="2400" dirty="0"/>
              <a:t>“Officers Kenneth Boss Edward and Richard Murphy” </a:t>
            </a:r>
            <a:r>
              <a:rPr lang="en-US" sz="2400" i="0" dirty="0"/>
              <a:t>repeated 3 times</a:t>
            </a:r>
          </a:p>
          <a:p>
            <a:r>
              <a:rPr lang="en-US" sz="2800" i="0" dirty="0"/>
              <a:t>Redun</a:t>
            </a:r>
            <a:r>
              <a:rPr lang="en-US" sz="2800" dirty="0"/>
              <a:t>dancy</a:t>
            </a:r>
          </a:p>
          <a:p>
            <a:pPr lvl="1"/>
            <a:r>
              <a:rPr lang="en-US" sz="2400" dirty="0"/>
              <a:t>More than 100 giant pandas live there.</a:t>
            </a:r>
          </a:p>
          <a:p>
            <a:pPr lvl="1"/>
            <a:r>
              <a:rPr lang="en-US" sz="2400" dirty="0"/>
              <a:t>More than 1,500 giant pandas live wild in China, according to a survey by the State Forestry Administration.</a:t>
            </a:r>
          </a:p>
          <a:p>
            <a:r>
              <a:rPr lang="en-US" sz="2800" i="0" dirty="0"/>
              <a:t>Metrics </a:t>
            </a:r>
            <a:r>
              <a:rPr lang="en-US" sz="2800" dirty="0"/>
              <a:t>vs. Subjective Judgements</a:t>
            </a:r>
          </a:p>
          <a:p>
            <a:r>
              <a:rPr lang="en-US" sz="2800" dirty="0"/>
              <a:t>Interdependency of modules</a:t>
            </a:r>
          </a:p>
          <a:p>
            <a:endParaRPr lang="en-US" sz="2400" i="0" dirty="0"/>
          </a:p>
          <a:p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4284831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624B-4E4E-4894-A1F6-24C4D6F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/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102C-44B6-4E3A-8F1A-4705A794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9480"/>
            <a:ext cx="9601200" cy="4902506"/>
          </a:xfrm>
        </p:spPr>
        <p:txBody>
          <a:bodyPr>
            <a:normAutofit/>
          </a:bodyPr>
          <a:lstStyle/>
          <a:p>
            <a:r>
              <a:rPr lang="en-US" sz="2800" dirty="0"/>
              <a:t>Content Selection:</a:t>
            </a:r>
          </a:p>
          <a:p>
            <a:pPr lvl="1"/>
            <a:r>
              <a:rPr lang="en-US" sz="2400" i="0" dirty="0"/>
              <a:t>Erkan and </a:t>
            </a:r>
            <a:r>
              <a:rPr lang="en-US" sz="2400" i="0" dirty="0" err="1"/>
              <a:t>Radev</a:t>
            </a:r>
            <a:r>
              <a:rPr lang="en-US" sz="2400" i="0" dirty="0"/>
              <a:t> (2004)</a:t>
            </a:r>
          </a:p>
          <a:p>
            <a:pPr lvl="1"/>
            <a:r>
              <a:rPr lang="en-US" sz="2400" i="0" dirty="0" err="1"/>
              <a:t>Otterbacher</a:t>
            </a:r>
            <a:r>
              <a:rPr lang="en-US" sz="2400" i="0" dirty="0"/>
              <a:t> et al. (2008)</a:t>
            </a:r>
          </a:p>
          <a:p>
            <a:pPr lvl="1"/>
            <a:r>
              <a:rPr lang="en-US" sz="2400" i="0" dirty="0" err="1"/>
              <a:t>Vanderwende</a:t>
            </a:r>
            <a:r>
              <a:rPr lang="en-US" sz="2400" i="0" dirty="0"/>
              <a:t> et al. (2015)</a:t>
            </a:r>
          </a:p>
          <a:p>
            <a:r>
              <a:rPr lang="en-US" sz="2800" dirty="0"/>
              <a:t>Content Realization:</a:t>
            </a:r>
          </a:p>
          <a:p>
            <a:pPr lvl="1"/>
            <a:r>
              <a:rPr lang="en-US" sz="2400" i="0" dirty="0"/>
              <a:t>Conroy et al., 2006 </a:t>
            </a:r>
          </a:p>
          <a:p>
            <a:pPr lvl="1"/>
            <a:r>
              <a:rPr lang="en-US" sz="2400" i="0" dirty="0" err="1"/>
              <a:t>Zajic</a:t>
            </a:r>
            <a:r>
              <a:rPr lang="en-US" sz="2400" i="0" dirty="0"/>
              <a:t> et al., 2007</a:t>
            </a:r>
            <a:endParaRPr lang="en-US" i="0" dirty="0"/>
          </a:p>
          <a:p>
            <a:r>
              <a:rPr lang="en-US" sz="2800" dirty="0"/>
              <a:t>Information Ordering:</a:t>
            </a:r>
          </a:p>
          <a:p>
            <a:pPr lvl="1"/>
            <a:r>
              <a:rPr lang="en-US" sz="2400" i="0" dirty="0" err="1"/>
              <a:t>Bollegala</a:t>
            </a:r>
            <a:r>
              <a:rPr lang="en-US" sz="2400" i="0" dirty="0"/>
              <a:t> et al., 2012</a:t>
            </a:r>
          </a:p>
        </p:txBody>
      </p:sp>
    </p:spTree>
    <p:extLst>
      <p:ext uri="{BB962C8B-B14F-4D97-AF65-F5344CB8AC3E}">
        <p14:creationId xmlns:p14="http://schemas.microsoft.com/office/powerpoint/2010/main" val="2541626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A2A9-F719-474A-A1EC-85FE8C75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822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7528"/>
            <a:ext cx="9601200" cy="3581400"/>
          </a:xfrm>
        </p:spPr>
        <p:txBody>
          <a:bodyPr>
            <a:normAutofit/>
          </a:bodyPr>
          <a:lstStyle/>
          <a:p>
            <a:r>
              <a:rPr lang="en-US" sz="3600" b="1" dirty="0"/>
              <a:t>System Architecture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r>
              <a:rPr lang="en-US" sz="2800" dirty="0"/>
              <a:t>Results and Analysis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21220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EB98AB-8B6E-4682-A379-8D2D2C078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49" y="1562197"/>
            <a:ext cx="7066074" cy="510620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251CE91-336C-4D7B-BE5D-A9731CF07A85}"/>
              </a:ext>
            </a:extLst>
          </p:cNvPr>
          <p:cNvSpPr/>
          <p:nvPr/>
        </p:nvSpPr>
        <p:spPr>
          <a:xfrm>
            <a:off x="1630496" y="1562198"/>
            <a:ext cx="7425370" cy="51062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6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2171245" y="1903160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1200842" y="5153130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4950248" y="5249303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4950247" y="4249522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4950247" y="2314689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1403737" y="3711759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934601" y="1903160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6096000" y="553597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6768028" y="193345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6768027" y="291556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6770775" y="3891475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6768026" y="4860724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1527528" y="2975824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2367369" y="2990021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1872870" y="445801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3085645" y="6288086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6768025" y="5844203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6896922" y="6202723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A17836-7A38-4B77-B2B5-A4029307D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696" y="0"/>
            <a:ext cx="3246304" cy="2226690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74F9FA5-CDFE-462E-B876-67E039F5B0FD}"/>
              </a:ext>
            </a:extLst>
          </p:cNvPr>
          <p:cNvSpPr/>
          <p:nvPr/>
        </p:nvSpPr>
        <p:spPr>
          <a:xfrm>
            <a:off x="4950247" y="3333970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895D47FF-ECFE-43F9-8B9B-90044EDE4BE5}"/>
              </a:ext>
            </a:extLst>
          </p:cNvPr>
          <p:cNvSpPr/>
          <p:nvPr/>
        </p:nvSpPr>
        <p:spPr>
          <a:xfrm rot="5400000">
            <a:off x="8653521" y="2255587"/>
            <a:ext cx="1287133" cy="1716336"/>
          </a:xfrm>
          <a:prstGeom prst="blockArc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E86B370-53E4-4EB2-A9A9-32349C1BE93D}"/>
              </a:ext>
            </a:extLst>
          </p:cNvPr>
          <p:cNvSpPr/>
          <p:nvPr/>
        </p:nvSpPr>
        <p:spPr>
          <a:xfrm rot="10800000">
            <a:off x="8882350" y="3279191"/>
            <a:ext cx="433788" cy="64057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E92BE5E-9439-4540-95CA-D388EFD992E2}"/>
              </a:ext>
            </a:extLst>
          </p:cNvPr>
          <p:cNvSpPr/>
          <p:nvPr/>
        </p:nvSpPr>
        <p:spPr>
          <a:xfrm rot="10800000">
            <a:off x="8875465" y="2310046"/>
            <a:ext cx="433788" cy="640578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39753F8-8435-4FAA-B9A2-BBCAC962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963" y="370395"/>
            <a:ext cx="3659435" cy="148590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80943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48" y="3203497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397929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7775A44-6C40-4846-8CBE-8A942ABEB731}"/>
              </a:ext>
            </a:extLst>
          </p:cNvPr>
          <p:cNvSpPr/>
          <p:nvPr/>
        </p:nvSpPr>
        <p:spPr>
          <a:xfrm>
            <a:off x="6667947" y="2247071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</p:spTree>
    <p:extLst>
      <p:ext uri="{BB962C8B-B14F-4D97-AF65-F5344CB8AC3E}">
        <p14:creationId xmlns:p14="http://schemas.microsoft.com/office/powerpoint/2010/main" val="2904300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/>
          </a:bodyPr>
          <a:lstStyle/>
          <a:p>
            <a:r>
              <a:rPr lang="en-US" dirty="0"/>
              <a:t>Content Selection: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925"/>
            <a:ext cx="9601200" cy="4586230"/>
          </a:xfrm>
        </p:spPr>
        <p:txBody>
          <a:bodyPr>
            <a:normAutofit/>
          </a:bodyPr>
          <a:lstStyle/>
          <a:p>
            <a:r>
              <a:rPr lang="en-US" sz="2800" dirty="0"/>
              <a:t>D2: N-gram heuristic</a:t>
            </a:r>
          </a:p>
          <a:p>
            <a:pPr lvl="1"/>
            <a:r>
              <a:rPr lang="en-US" sz="2400" i="0" dirty="0"/>
              <a:t>Weighted probabilities of 1-, 2-, and 3-grams and headline overlap</a:t>
            </a:r>
          </a:p>
          <a:p>
            <a:r>
              <a:rPr lang="en-US" sz="2800" dirty="0"/>
              <a:t>D3: Lots of experimentation</a:t>
            </a:r>
          </a:p>
          <a:p>
            <a:pPr lvl="1"/>
            <a:r>
              <a:rPr lang="en-US" sz="2800" i="0" dirty="0" err="1"/>
              <a:t>LexRank</a:t>
            </a:r>
            <a:r>
              <a:rPr lang="en-US" sz="2800" i="0" dirty="0"/>
              <a:t> and biased </a:t>
            </a:r>
            <a:r>
              <a:rPr lang="en-US" sz="2800" i="0" dirty="0" err="1"/>
              <a:t>LexRank</a:t>
            </a:r>
            <a:endParaRPr lang="en-US" sz="2800" i="0" dirty="0"/>
          </a:p>
          <a:p>
            <a:pPr lvl="1"/>
            <a:r>
              <a:rPr lang="en-US" sz="2800" i="0" dirty="0"/>
              <a:t>Updates to n-gram heuristic</a:t>
            </a:r>
          </a:p>
        </p:txBody>
      </p:sp>
    </p:spTree>
    <p:extLst>
      <p:ext uri="{BB962C8B-B14F-4D97-AF65-F5344CB8AC3E}">
        <p14:creationId xmlns:p14="http://schemas.microsoft.com/office/powerpoint/2010/main" val="18973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/>
          </a:bodyPr>
          <a:lstStyle/>
          <a:p>
            <a:r>
              <a:rPr lang="en-US" dirty="0"/>
              <a:t>Content Selection – </a:t>
            </a:r>
            <a:r>
              <a:rPr lang="en-US" dirty="0" err="1"/>
              <a:t>LexRank</a:t>
            </a:r>
            <a:r>
              <a:rPr lang="en-US" dirty="0"/>
              <a:t>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925"/>
            <a:ext cx="9601200" cy="4586230"/>
          </a:xfrm>
        </p:spPr>
        <p:txBody>
          <a:bodyPr>
            <a:normAutofit/>
          </a:bodyPr>
          <a:lstStyle/>
          <a:p>
            <a:r>
              <a:rPr lang="en-US" sz="2800" i="0" dirty="0"/>
              <a:t>Link Strength</a:t>
            </a:r>
          </a:p>
          <a:p>
            <a:pPr lvl="1"/>
            <a:r>
              <a:rPr lang="en-US" sz="2800" i="0" dirty="0" err="1"/>
              <a:t>Idf</a:t>
            </a:r>
            <a:r>
              <a:rPr lang="en-US" sz="2800" i="0" dirty="0"/>
              <a:t>-modified-cosine</a:t>
            </a:r>
          </a:p>
          <a:p>
            <a:pPr lvl="1"/>
            <a:r>
              <a:rPr lang="en-US" sz="2800" i="0" dirty="0"/>
              <a:t>Word vector similarity</a:t>
            </a:r>
          </a:p>
          <a:p>
            <a:pPr lvl="1"/>
            <a:r>
              <a:rPr lang="en-US" sz="2800" i="0" dirty="0" err="1"/>
              <a:t>Idf</a:t>
            </a:r>
            <a:r>
              <a:rPr lang="en-US" sz="2800" i="0" dirty="0"/>
              <a:t>-weighted vector similarity</a:t>
            </a:r>
          </a:p>
          <a:p>
            <a:r>
              <a:rPr lang="en-US" sz="2800" dirty="0"/>
              <a:t>Biasing</a:t>
            </a:r>
          </a:p>
          <a:p>
            <a:pPr lvl="1"/>
            <a:r>
              <a:rPr lang="en-US" sz="2800" i="0" dirty="0"/>
              <a:t>Topic narrative if available, otherwise title</a:t>
            </a:r>
          </a:p>
          <a:p>
            <a:pPr lvl="1"/>
            <a:r>
              <a:rPr lang="en-US" sz="2800" i="0" dirty="0" err="1"/>
              <a:t>Idf</a:t>
            </a:r>
            <a:r>
              <a:rPr lang="en-US" sz="2800" i="0" dirty="0"/>
              <a:t>-weighted word overlap</a:t>
            </a:r>
          </a:p>
          <a:p>
            <a:pPr marL="530352" lvl="1" indent="0">
              <a:buNone/>
            </a:pPr>
            <a:endParaRPr lang="en-US" sz="2600" i="0" dirty="0"/>
          </a:p>
          <a:p>
            <a:pPr lvl="1"/>
            <a:endParaRPr lang="en-US" sz="2800" i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832D47-F0F2-414F-9271-25D59F752B37}"/>
              </a:ext>
            </a:extLst>
          </p:cNvPr>
          <p:cNvSpPr txBox="1"/>
          <p:nvPr/>
        </p:nvSpPr>
        <p:spPr>
          <a:xfrm>
            <a:off x="8466461" y="5985824"/>
            <a:ext cx="277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Erkan and </a:t>
            </a:r>
            <a:r>
              <a:rPr lang="en-US" dirty="0" err="1"/>
              <a:t>Radev</a:t>
            </a:r>
            <a:r>
              <a:rPr lang="en-US" dirty="0"/>
              <a:t> (2004)</a:t>
            </a:r>
          </a:p>
          <a:p>
            <a:r>
              <a:rPr lang="en-US" dirty="0" err="1"/>
              <a:t>Otterbacher</a:t>
            </a:r>
            <a:r>
              <a:rPr lang="en-US" dirty="0"/>
              <a:t> et al. (2008)</a:t>
            </a:r>
          </a:p>
        </p:txBody>
      </p:sp>
    </p:spTree>
    <p:extLst>
      <p:ext uri="{BB962C8B-B14F-4D97-AF65-F5344CB8AC3E}">
        <p14:creationId xmlns:p14="http://schemas.microsoft.com/office/powerpoint/2010/main" val="95979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/>
          </a:bodyPr>
          <a:lstStyle/>
          <a:p>
            <a:r>
              <a:rPr lang="en-US" dirty="0"/>
              <a:t>Content Selection – N-gram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297" y="1687876"/>
            <a:ext cx="4313104" cy="4382418"/>
          </a:xfrm>
        </p:spPr>
        <p:txBody>
          <a:bodyPr>
            <a:normAutofit lnSpcReduction="10000"/>
          </a:bodyPr>
          <a:lstStyle/>
          <a:p>
            <a:r>
              <a:rPr lang="en-US" sz="2800" i="0" dirty="0"/>
              <a:t>New scoring methods</a:t>
            </a:r>
          </a:p>
          <a:p>
            <a:pPr lvl="1"/>
            <a:r>
              <a:rPr lang="en-US" sz="2400" i="0" dirty="0"/>
              <a:t>Cartesian pair score</a:t>
            </a:r>
            <a:r>
              <a:rPr lang="en-US" sz="2400" i="0" baseline="30000" dirty="0"/>
              <a:t>1</a:t>
            </a:r>
          </a:p>
          <a:p>
            <a:pPr lvl="2"/>
            <a:r>
              <a:rPr lang="en-US" sz="2400" dirty="0"/>
              <a:t>Based on probability that 2 words occur in the same sentence</a:t>
            </a:r>
          </a:p>
          <a:p>
            <a:pPr lvl="1"/>
            <a:r>
              <a:rPr lang="en-US" sz="2400" i="0" dirty="0"/>
              <a:t>Query word score</a:t>
            </a:r>
          </a:p>
          <a:p>
            <a:pPr lvl="2"/>
            <a:r>
              <a:rPr lang="en-US" sz="2400" i="0" dirty="0"/>
              <a:t>Word</a:t>
            </a:r>
            <a:r>
              <a:rPr lang="en-US" sz="2400" dirty="0"/>
              <a:t> overlap with query (topic narrative or title)</a:t>
            </a:r>
          </a:p>
          <a:p>
            <a:pPr lvl="1"/>
            <a:r>
              <a:rPr lang="en-US" sz="2600" i="0" dirty="0"/>
              <a:t>Average score components instead of sum</a:t>
            </a:r>
          </a:p>
          <a:p>
            <a:pPr marL="530352" lvl="1" indent="0">
              <a:buNone/>
            </a:pPr>
            <a:endParaRPr lang="en-US" sz="2600" i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3BB19E-DD22-4A2B-8007-0F7A163DD994}"/>
              </a:ext>
            </a:extLst>
          </p:cNvPr>
          <p:cNvSpPr txBox="1">
            <a:spLocks/>
          </p:cNvSpPr>
          <p:nvPr/>
        </p:nvSpPr>
        <p:spPr>
          <a:xfrm>
            <a:off x="6566053" y="1687876"/>
            <a:ext cx="5216487" cy="4586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Selection method</a:t>
            </a:r>
          </a:p>
          <a:p>
            <a:pPr lvl="1"/>
            <a:r>
              <a:rPr lang="en-US" sz="2400" i="0" dirty="0"/>
              <a:t>Per-article</a:t>
            </a:r>
          </a:p>
          <a:p>
            <a:pPr lvl="2"/>
            <a:r>
              <a:rPr lang="en-US" sz="2400" dirty="0"/>
              <a:t>Limit to n sentences from each article</a:t>
            </a:r>
          </a:p>
          <a:p>
            <a:pPr lvl="2"/>
            <a:r>
              <a:rPr lang="en-US" sz="2400" i="0" dirty="0"/>
              <a:t>Re-weig</a:t>
            </a:r>
            <a:r>
              <a:rPr lang="en-US" sz="2400" dirty="0"/>
              <a:t>ht probability distribution</a:t>
            </a:r>
            <a:r>
              <a:rPr lang="en-US" sz="2400" baseline="30000" dirty="0"/>
              <a:t>2</a:t>
            </a:r>
            <a:r>
              <a:rPr lang="en-US" sz="2400" dirty="0"/>
              <a:t>:</a:t>
            </a:r>
          </a:p>
          <a:p>
            <a:pPr lvl="3"/>
            <a:r>
              <a:rPr lang="en-US" dirty="0"/>
              <a:t>P(n-gram)</a:t>
            </a:r>
            <a:r>
              <a:rPr lang="en-US" baseline="-25000" dirty="0"/>
              <a:t>new</a:t>
            </a:r>
            <a:r>
              <a:rPr lang="en-US" dirty="0"/>
              <a:t> = P(n-gram)</a:t>
            </a:r>
            <a:r>
              <a:rPr lang="en-US" baseline="30000" dirty="0"/>
              <a:t> 2</a:t>
            </a:r>
            <a:r>
              <a:rPr lang="en-US" baseline="-25000" dirty="0"/>
              <a:t>old</a:t>
            </a:r>
            <a:endParaRPr lang="en-US" baseline="30000" dirty="0"/>
          </a:p>
          <a:p>
            <a:pPr lvl="1"/>
            <a:r>
              <a:rPr lang="en-US" sz="2400" i="0" dirty="0"/>
              <a:t>Global</a:t>
            </a:r>
          </a:p>
          <a:p>
            <a:pPr lvl="2"/>
            <a:r>
              <a:rPr lang="en-US" sz="2400" dirty="0"/>
              <a:t>Treat all articles as one group of text</a:t>
            </a:r>
          </a:p>
          <a:p>
            <a:pPr marL="0" indent="0">
              <a:buNone/>
            </a:pPr>
            <a:endParaRPr lang="en-US" sz="2800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sz="2600" i="0" dirty="0"/>
          </a:p>
          <a:p>
            <a:pPr lvl="1"/>
            <a:endParaRPr lang="en-US" sz="2800" i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0B423-1417-4644-BEA1-A52E9AE47154}"/>
              </a:ext>
            </a:extLst>
          </p:cNvPr>
          <p:cNvSpPr txBox="1"/>
          <p:nvPr/>
        </p:nvSpPr>
        <p:spPr>
          <a:xfrm>
            <a:off x="8411378" y="6070294"/>
            <a:ext cx="3371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err="1"/>
              <a:t>Otterbacher</a:t>
            </a:r>
            <a:r>
              <a:rPr lang="en-US" dirty="0"/>
              <a:t> et al. (2008)</a:t>
            </a:r>
          </a:p>
          <a:p>
            <a:pPr marL="342900" indent="-342900">
              <a:buAutoNum type="arabicPeriod"/>
            </a:pPr>
            <a:r>
              <a:rPr lang="en-US" dirty="0" err="1"/>
              <a:t>Vanderwende</a:t>
            </a:r>
            <a:r>
              <a:rPr lang="en-US" dirty="0"/>
              <a:t> et al. (2015)</a:t>
            </a:r>
          </a:p>
        </p:txBody>
      </p:sp>
    </p:spTree>
    <p:extLst>
      <p:ext uri="{BB962C8B-B14F-4D97-AF65-F5344CB8AC3E}">
        <p14:creationId xmlns:p14="http://schemas.microsoft.com/office/powerpoint/2010/main" val="55847846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77B5FA5-FAF0-4B58-965B-89404BB252F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1619</TotalTime>
  <Words>967</Words>
  <Application>Microsoft Office PowerPoint</Application>
  <PresentationFormat>Widescreen</PresentationFormat>
  <Paragraphs>285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Calibri</vt:lpstr>
      <vt:lpstr>Franklin Gothic Book</vt:lpstr>
      <vt:lpstr>Crop</vt:lpstr>
      <vt:lpstr>Ling 573 – D3</vt:lpstr>
      <vt:lpstr>Presentation Plan</vt:lpstr>
      <vt:lpstr>Presentation Plan</vt:lpstr>
      <vt:lpstr>System Architecture</vt:lpstr>
      <vt:lpstr>System Architecture</vt:lpstr>
      <vt:lpstr>System Architecture</vt:lpstr>
      <vt:lpstr>Content Selection:</vt:lpstr>
      <vt:lpstr>Content Selection – LexRank Variations</vt:lpstr>
      <vt:lpstr>Content Selection – N-gram variations</vt:lpstr>
      <vt:lpstr>PowerPoint Presentation</vt:lpstr>
      <vt:lpstr>PowerPoint Presentation</vt:lpstr>
      <vt:lpstr>A New Challenger? Next steps for content selection</vt:lpstr>
      <vt:lpstr>System Architecture</vt:lpstr>
      <vt:lpstr>Content Realization</vt:lpstr>
      <vt:lpstr>System Architecture</vt:lpstr>
      <vt:lpstr>Information Ordering</vt:lpstr>
      <vt:lpstr>Presentation Plan</vt:lpstr>
      <vt:lpstr>Results</vt:lpstr>
      <vt:lpstr>Analysis and Ablation Studies</vt:lpstr>
      <vt:lpstr>Presentation Plan</vt:lpstr>
      <vt:lpstr>Issues and Successes: Successes</vt:lpstr>
      <vt:lpstr>Issues and Successes: Issues</vt:lpstr>
      <vt:lpstr>Issues and Successes: Issues</vt:lpstr>
      <vt:lpstr>Related Work / 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Ling 573 – D2</dc:title>
  <dc:creator>Wesley Rose</dc:creator>
  <cp:lastModifiedBy>Wesley Rose</cp:lastModifiedBy>
  <cp:revision>85</cp:revision>
  <dcterms:created xsi:type="dcterms:W3CDTF">2020-04-25T22:04:50Z</dcterms:created>
  <dcterms:modified xsi:type="dcterms:W3CDTF">2020-05-21T19:01:42Z</dcterms:modified>
</cp:coreProperties>
</file>