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notesMasterIdLst>
    <p:notesMasterId r:id="rId25"/>
  </p:notesMasterIdLst>
  <p:sldIdLst>
    <p:sldId id="256" r:id="rId2"/>
    <p:sldId id="258" r:id="rId3"/>
    <p:sldId id="277" r:id="rId4"/>
    <p:sldId id="276" r:id="rId5"/>
    <p:sldId id="284" r:id="rId6"/>
    <p:sldId id="282" r:id="rId7"/>
    <p:sldId id="285" r:id="rId8"/>
    <p:sldId id="274" r:id="rId9"/>
    <p:sldId id="286" r:id="rId10"/>
    <p:sldId id="269" r:id="rId11"/>
    <p:sldId id="275" r:id="rId12"/>
    <p:sldId id="287" r:id="rId13"/>
    <p:sldId id="268" r:id="rId14"/>
    <p:sldId id="288" r:id="rId15"/>
    <p:sldId id="267" r:id="rId16"/>
    <p:sldId id="279" r:id="rId17"/>
    <p:sldId id="280" r:id="rId18"/>
    <p:sldId id="278" r:id="rId19"/>
    <p:sldId id="281" r:id="rId20"/>
    <p:sldId id="266" r:id="rId21"/>
    <p:sldId id="283" r:id="rId22"/>
    <p:sldId id="265" r:id="rId23"/>
    <p:sldId id="2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5" autoAdjust="0"/>
    <p:restoredTop sz="87449" autoAdjust="0"/>
  </p:normalViewPr>
  <p:slideViewPr>
    <p:cSldViewPr snapToGrid="0">
      <p:cViewPr varScale="1">
        <p:scale>
          <a:sx n="58" d="100"/>
          <a:sy n="58" d="100"/>
        </p:scale>
        <p:origin x="8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D9DA0-D7DA-4183-84DC-AA8105A910F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C582E-73C2-49E4-831A-F39A76F8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Make a visual for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– we considered implementing </a:t>
            </a:r>
            <a:r>
              <a:rPr lang="en-US" dirty="0" err="1"/>
              <a:t>LexRank</a:t>
            </a:r>
            <a:r>
              <a:rPr lang="en-US" dirty="0"/>
              <a:t>, but we tried a pre-built Python Implementation and found it to underperform this heuristic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3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– Redundant sentence removal may move to a different module</a:t>
            </a:r>
          </a:p>
          <a:p>
            <a:r>
              <a:rPr lang="en-US" dirty="0" err="1"/>
              <a:t>ToDo</a:t>
            </a:r>
            <a:r>
              <a:rPr lang="en-US" dirty="0"/>
              <a:t> – Add some example sentences with scores?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8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2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6111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4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8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387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9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3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8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96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451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058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3B6-8A53-45BE-BED9-E6F729DFC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920166"/>
            <a:ext cx="8361229" cy="1229205"/>
          </a:xfrm>
        </p:spPr>
        <p:txBody>
          <a:bodyPr/>
          <a:lstStyle/>
          <a:p>
            <a:r>
              <a:rPr lang="en-US" dirty="0"/>
              <a:t>Ling 573 – D2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38538-3076-4BF0-AE4A-05BE3C17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708630"/>
            <a:ext cx="7596451" cy="1086237"/>
          </a:xfrm>
        </p:spPr>
        <p:txBody>
          <a:bodyPr/>
          <a:lstStyle/>
          <a:p>
            <a:r>
              <a:rPr lang="en-US" dirty="0"/>
              <a:t>Group 5:</a:t>
            </a:r>
          </a:p>
          <a:p>
            <a:r>
              <a:rPr lang="en-US" dirty="0"/>
              <a:t>Paige Finkelstein, Jake Hoffman, Wesley Rose, Josh Tanner</a:t>
            </a:r>
          </a:p>
        </p:txBody>
      </p:sp>
    </p:spTree>
    <p:extLst>
      <p:ext uri="{BB962C8B-B14F-4D97-AF65-F5344CB8AC3E}">
        <p14:creationId xmlns:p14="http://schemas.microsoft.com/office/powerpoint/2010/main" val="40660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494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Selection:</a:t>
            </a:r>
            <a:br>
              <a:rPr lang="en-US" dirty="0"/>
            </a:br>
            <a:r>
              <a:rPr lang="en-US" dirty="0"/>
              <a:t>N-gram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5925"/>
            <a:ext cx="9601200" cy="4586230"/>
          </a:xfrm>
        </p:spPr>
        <p:txBody>
          <a:bodyPr>
            <a:normAutofit/>
          </a:bodyPr>
          <a:lstStyle/>
          <a:p>
            <a:r>
              <a:rPr lang="en-US" sz="2800" dirty="0"/>
              <a:t>Calculate a score for each sentence, based on 4 factors: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Unigram Probability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Bigram Probability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Trigram Probability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Named Entity overlap with headline</a:t>
            </a:r>
          </a:p>
          <a:p>
            <a:r>
              <a:rPr lang="en-US" sz="2800" dirty="0"/>
              <a:t>N-gram probability calculated over each topic group</a:t>
            </a:r>
          </a:p>
          <a:p>
            <a:r>
              <a:rPr lang="en-US" sz="2800" dirty="0"/>
              <a:t>Each probability multiplied by lambda</a:t>
            </a:r>
            <a:r>
              <a:rPr lang="en-US" sz="2800" baseline="-25000" dirty="0"/>
              <a:t>1-4 </a:t>
            </a:r>
            <a:r>
              <a:rPr lang="en-US" sz="2800" dirty="0"/>
              <a:t>chosen experimentally</a:t>
            </a:r>
          </a:p>
          <a:p>
            <a:r>
              <a:rPr lang="en-US" sz="2800" dirty="0"/>
              <a:t>Partially Inspired by </a:t>
            </a:r>
            <a:r>
              <a:rPr lang="en-US" sz="2800" dirty="0" err="1"/>
              <a:t>Haghighi</a:t>
            </a:r>
            <a:r>
              <a:rPr lang="en-US" sz="2800" dirty="0"/>
              <a:t> and </a:t>
            </a:r>
            <a:r>
              <a:rPr lang="en-US" sz="2800" dirty="0" err="1"/>
              <a:t>Vanderwede</a:t>
            </a:r>
            <a:r>
              <a:rPr lang="en-US" sz="2800" dirty="0"/>
              <a:t>, 2009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Selection</a:t>
            </a:r>
            <a:br>
              <a:rPr lang="en-US" dirty="0"/>
            </a:br>
            <a:r>
              <a:rPr lang="en-US" sz="4000" dirty="0"/>
              <a:t>Future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30858" cy="688554"/>
          </a:xfrm>
        </p:spPr>
        <p:txBody>
          <a:bodyPr>
            <a:normAutofit/>
          </a:bodyPr>
          <a:lstStyle/>
          <a:p>
            <a:r>
              <a:rPr lang="en-US" sz="2800" dirty="0"/>
              <a:t>Feature-based Machine Learning (Hong and </a:t>
            </a:r>
            <a:r>
              <a:rPr lang="en-US" sz="2800" dirty="0" err="1"/>
              <a:t>Nenkova</a:t>
            </a:r>
            <a:r>
              <a:rPr lang="en-US" sz="2800" dirty="0"/>
              <a:t>, 2014)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68F23C0B-D1F6-45A5-AA18-05CA4A354024}"/>
              </a:ext>
            </a:extLst>
          </p:cNvPr>
          <p:cNvSpPr/>
          <p:nvPr/>
        </p:nvSpPr>
        <p:spPr>
          <a:xfrm>
            <a:off x="1371600" y="3768686"/>
            <a:ext cx="1906838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Pre-processed Sentences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A51AC6-6A4E-48C1-9EBD-845573D82EAC}"/>
              </a:ext>
            </a:extLst>
          </p:cNvPr>
          <p:cNvSpPr/>
          <p:nvPr/>
        </p:nvSpPr>
        <p:spPr>
          <a:xfrm>
            <a:off x="4147390" y="3768683"/>
            <a:ext cx="2302527" cy="1485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Feature Extraction:</a:t>
            </a:r>
          </a:p>
          <a:p>
            <a:pPr marL="342900" indent="-342900">
              <a:buAutoNum type="arabicParenR"/>
            </a:pPr>
            <a:r>
              <a:rPr lang="en-US" dirty="0"/>
              <a:t>Current Heuristic</a:t>
            </a:r>
          </a:p>
          <a:p>
            <a:pPr marL="342900" indent="-342900">
              <a:buAutoNum type="arabicParenR"/>
            </a:pPr>
            <a:r>
              <a:rPr lang="en-US" dirty="0" err="1"/>
              <a:t>LexRank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…</a:t>
            </a:r>
          </a:p>
          <a:p>
            <a:pPr marL="342900" indent="-342900">
              <a:buAutoNum type="arabicParenR"/>
            </a:pPr>
            <a:r>
              <a:rPr lang="en-US" dirty="0"/>
              <a:t>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098DF3-90A5-424C-9488-561696A197C1}"/>
              </a:ext>
            </a:extLst>
          </p:cNvPr>
          <p:cNvSpPr/>
          <p:nvPr/>
        </p:nvSpPr>
        <p:spPr>
          <a:xfrm>
            <a:off x="7318869" y="3922460"/>
            <a:ext cx="1246743" cy="11783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Trained</a:t>
            </a:r>
          </a:p>
          <a:p>
            <a:pPr algn="ctr"/>
            <a:r>
              <a:rPr lang="en-US" dirty="0"/>
              <a:t>Classifier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4180F293-2A8D-4CCC-A431-1BA186D99366}"/>
              </a:ext>
            </a:extLst>
          </p:cNvPr>
          <p:cNvSpPr/>
          <p:nvPr/>
        </p:nvSpPr>
        <p:spPr>
          <a:xfrm>
            <a:off x="9434564" y="3768682"/>
            <a:ext cx="1906838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Highest Scoring Sentences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41F6915-C7B6-46B8-8074-2E1DDE740621}"/>
              </a:ext>
            </a:extLst>
          </p:cNvPr>
          <p:cNvSpPr/>
          <p:nvPr/>
        </p:nvSpPr>
        <p:spPr>
          <a:xfrm>
            <a:off x="3393195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A3A6E6E-C3B3-483A-8CD1-A5F77A694F01}"/>
              </a:ext>
            </a:extLst>
          </p:cNvPr>
          <p:cNvSpPr/>
          <p:nvPr/>
        </p:nvSpPr>
        <p:spPr>
          <a:xfrm>
            <a:off x="6532083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9C31B2-90F6-4A24-9ACD-5F2813EA84B7}"/>
              </a:ext>
            </a:extLst>
          </p:cNvPr>
          <p:cNvSpPr/>
          <p:nvPr/>
        </p:nvSpPr>
        <p:spPr>
          <a:xfrm>
            <a:off x="8664073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2999190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570F-7B20-48B1-A16B-9946713D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B78E-1788-4468-8329-561779F0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77528"/>
            <a:ext cx="10317297" cy="419467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Rearrange sentences and remove redundancies</a:t>
            </a:r>
          </a:p>
          <a:p>
            <a:r>
              <a:rPr lang="en-US" sz="2800" dirty="0"/>
              <a:t>Sentences sorted chronologically by two factors:</a:t>
            </a:r>
          </a:p>
          <a:p>
            <a:pPr lvl="1"/>
            <a:r>
              <a:rPr lang="en-US" sz="2400" i="0" dirty="0"/>
              <a:t>Article publication date</a:t>
            </a:r>
          </a:p>
          <a:p>
            <a:pPr lvl="1"/>
            <a:r>
              <a:rPr lang="en-US" sz="2400" i="0" dirty="0"/>
              <a:t>Sentence order in document</a:t>
            </a:r>
          </a:p>
          <a:p>
            <a:r>
              <a:rPr lang="en-US" sz="2800" dirty="0"/>
              <a:t>Redundant sentences removed based on cosine similarity</a:t>
            </a:r>
          </a:p>
          <a:p>
            <a:pPr lvl="1"/>
            <a:r>
              <a:rPr lang="en-US" sz="2400" i="0" dirty="0"/>
              <a:t>Built-in similarity function from </a:t>
            </a:r>
            <a:r>
              <a:rPr lang="en-US" sz="2400" i="0" dirty="0" err="1"/>
              <a:t>spaCy</a:t>
            </a:r>
            <a:endParaRPr lang="en-US" sz="2400" i="0" dirty="0"/>
          </a:p>
          <a:p>
            <a:pPr lvl="1"/>
            <a:r>
              <a:rPr lang="en-US" sz="2400" i="0" dirty="0"/>
              <a:t>Based on </a:t>
            </a:r>
            <a:r>
              <a:rPr lang="en-US" sz="2400" i="0" dirty="0" err="1"/>
              <a:t>GloVe</a:t>
            </a:r>
            <a:r>
              <a:rPr lang="en-US" sz="2400" i="0" dirty="0"/>
              <a:t> word vectors trained on Common Crawl</a:t>
            </a:r>
          </a:p>
          <a:p>
            <a:r>
              <a:rPr lang="en-US" sz="2800" dirty="0"/>
              <a:t>Inspiration from </a:t>
            </a:r>
            <a:r>
              <a:rPr lang="en-US" sz="2800" dirty="0" err="1"/>
              <a:t>Bollegala</a:t>
            </a:r>
            <a:r>
              <a:rPr lang="en-US" sz="2800" dirty="0"/>
              <a:t> et al., 2010</a:t>
            </a:r>
          </a:p>
          <a:p>
            <a:pPr lvl="1"/>
            <a:r>
              <a:rPr lang="en-US" sz="2400" i="0" dirty="0"/>
              <a:t>“Preference Learning”  approach with “experts”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63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1987402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318B-8627-4F27-A80B-8A7B93EF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Realization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286A-971B-4911-B590-FECAD2E6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9393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Remove excess verbiage</a:t>
            </a:r>
          </a:p>
          <a:p>
            <a:pPr lvl="1"/>
            <a:r>
              <a:rPr lang="en-US" sz="2400" i="0" dirty="0"/>
              <a:t>Remove sentence-initial conjunctions and adverbs (Conroy et al., 2006)</a:t>
            </a:r>
          </a:p>
          <a:p>
            <a:pPr lvl="1"/>
            <a:r>
              <a:rPr lang="en-US" sz="2400" i="0" dirty="0"/>
              <a:t>Remove appositives (</a:t>
            </a:r>
            <a:r>
              <a:rPr lang="en-US" sz="2400" i="0" dirty="0" err="1"/>
              <a:t>Zajic</a:t>
            </a:r>
            <a:r>
              <a:rPr lang="en-US" sz="2400" i="0" dirty="0"/>
              <a:t> et al., 2007)</a:t>
            </a:r>
          </a:p>
          <a:p>
            <a:r>
              <a:rPr lang="en-US" sz="2800" dirty="0"/>
              <a:t>Cut summary to 100 words</a:t>
            </a:r>
          </a:p>
          <a:p>
            <a:pPr lvl="1"/>
            <a:r>
              <a:rPr lang="en-US" sz="2400" i="0" dirty="0"/>
              <a:t>Option 1 (Default): Include only full sentences until the next sentence will put the summary over 100 words</a:t>
            </a:r>
          </a:p>
          <a:p>
            <a:pPr lvl="1"/>
            <a:r>
              <a:rPr lang="en-US" sz="2400" i="0" dirty="0"/>
              <a:t>Option 2: Cut off at exactly 100 words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0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736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3600" b="1" dirty="0"/>
              <a:t>Results</a:t>
            </a:r>
          </a:p>
          <a:p>
            <a:r>
              <a:rPr lang="en-US" sz="2800" dirty="0"/>
              <a:t>Issues and Successes</a:t>
            </a:r>
          </a:p>
        </p:txBody>
      </p:sp>
    </p:spTree>
    <p:extLst>
      <p:ext uri="{BB962C8B-B14F-4D97-AF65-F5344CB8AC3E}">
        <p14:creationId xmlns:p14="http://schemas.microsoft.com/office/powerpoint/2010/main" val="76923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DA16-7A6E-46DC-93A3-E6248AB4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D5650B-B092-40C5-B001-9D39057E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02787"/>
              </p:ext>
            </p:extLst>
          </p:nvPr>
        </p:nvGraphicFramePr>
        <p:xfrm>
          <a:off x="1371600" y="4302270"/>
          <a:ext cx="8566228" cy="186993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141557">
                  <a:extLst>
                    <a:ext uri="{9D8B030D-6E8A-4147-A177-3AD203B41FA5}">
                      <a16:colId xmlns:a16="http://schemas.microsoft.com/office/drawing/2014/main" val="2600949672"/>
                    </a:ext>
                  </a:extLst>
                </a:gridCol>
                <a:gridCol w="2141557">
                  <a:extLst>
                    <a:ext uri="{9D8B030D-6E8A-4147-A177-3AD203B41FA5}">
                      <a16:colId xmlns:a16="http://schemas.microsoft.com/office/drawing/2014/main" val="3891889385"/>
                    </a:ext>
                  </a:extLst>
                </a:gridCol>
                <a:gridCol w="2141557">
                  <a:extLst>
                    <a:ext uri="{9D8B030D-6E8A-4147-A177-3AD203B41FA5}">
                      <a16:colId xmlns:a16="http://schemas.microsoft.com/office/drawing/2014/main" val="2816754889"/>
                    </a:ext>
                  </a:extLst>
                </a:gridCol>
                <a:gridCol w="2141557">
                  <a:extLst>
                    <a:ext uri="{9D8B030D-6E8A-4147-A177-3AD203B41FA5}">
                      <a16:colId xmlns:a16="http://schemas.microsoft.com/office/drawing/2014/main" val="3043192839"/>
                    </a:ext>
                  </a:extLst>
                </a:gridCol>
              </a:tblGrid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3176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.21649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.25296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.23119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27188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.06145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.07267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.06588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3362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0D9C48C-0388-430E-8432-9D815DB01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870153"/>
              </p:ext>
            </p:extLst>
          </p:nvPr>
        </p:nvGraphicFramePr>
        <p:xfrm>
          <a:off x="1371600" y="1689436"/>
          <a:ext cx="8566228" cy="219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602">
                  <a:extLst>
                    <a:ext uri="{9D8B030D-6E8A-4147-A177-3AD203B41FA5}">
                      <a16:colId xmlns:a16="http://schemas.microsoft.com/office/drawing/2014/main" val="2600949672"/>
                    </a:ext>
                  </a:extLst>
                </a:gridCol>
                <a:gridCol w="2688116">
                  <a:extLst>
                    <a:ext uri="{9D8B030D-6E8A-4147-A177-3AD203B41FA5}">
                      <a16:colId xmlns:a16="http://schemas.microsoft.com/office/drawing/2014/main" val="3891889385"/>
                    </a:ext>
                  </a:extLst>
                </a:gridCol>
                <a:gridCol w="2545510">
                  <a:extLst>
                    <a:ext uri="{9D8B030D-6E8A-4147-A177-3AD203B41FA5}">
                      <a16:colId xmlns:a16="http://schemas.microsoft.com/office/drawing/2014/main" val="2816754889"/>
                    </a:ext>
                  </a:extLst>
                </a:gridCol>
              </a:tblGrid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Selection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ROUGE1-R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ROUGE2-R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3176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Heuristic </a:t>
                      </a:r>
                    </a:p>
                    <a:p>
                      <a:r>
                        <a:rPr lang="en-US" sz="2800" b="1" dirty="0"/>
                        <a:t>(n-grams and NER)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.21649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.06145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27188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 err="1"/>
                        <a:t>LexRank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.24608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.05528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33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1D4C67-92D7-497C-B70F-824D495984D7}"/>
              </a:ext>
            </a:extLst>
          </p:cNvPr>
          <p:cNvSpPr txBox="1"/>
          <p:nvPr/>
        </p:nvSpPr>
        <p:spPr>
          <a:xfrm>
            <a:off x="1371600" y="6172200"/>
            <a:ext cx="856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using n-gram heuristic for content selection. </a:t>
            </a:r>
            <a:r>
              <a:rPr lang="el-GR" dirty="0"/>
              <a:t>λ</a:t>
            </a:r>
            <a:r>
              <a:rPr lang="en-US" baseline="-25000" dirty="0"/>
              <a:t>1 </a:t>
            </a:r>
            <a:r>
              <a:rPr lang="en-US" dirty="0"/>
              <a:t>= .4 </a:t>
            </a:r>
            <a:r>
              <a:rPr lang="en-US" sz="2000" b="1" dirty="0"/>
              <a:t>;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baseline="-25000" dirty="0"/>
              <a:t>2 </a:t>
            </a:r>
            <a:r>
              <a:rPr lang="en-US" dirty="0"/>
              <a:t>= .7 </a:t>
            </a:r>
            <a:r>
              <a:rPr lang="en-US" sz="2000" b="1" dirty="0"/>
              <a:t>;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baseline="-25000" dirty="0"/>
              <a:t>3 </a:t>
            </a:r>
            <a:r>
              <a:rPr lang="en-US" dirty="0"/>
              <a:t>= .05 </a:t>
            </a:r>
            <a:r>
              <a:rPr lang="en-US" sz="2000" b="1" dirty="0"/>
              <a:t>;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baseline="-25000" dirty="0"/>
              <a:t>4 </a:t>
            </a:r>
            <a:r>
              <a:rPr lang="en-US"/>
              <a:t>= .</a:t>
            </a:r>
            <a:r>
              <a:rPr lang="en-US" dirty="0"/>
              <a:t>05 </a:t>
            </a:r>
          </a:p>
        </p:txBody>
      </p:sp>
    </p:spTree>
    <p:extLst>
      <p:ext uri="{BB962C8B-B14F-4D97-AF65-F5344CB8AC3E}">
        <p14:creationId xmlns:p14="http://schemas.microsoft.com/office/powerpoint/2010/main" val="2814845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651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2800" dirty="0"/>
              <a:t>Results</a:t>
            </a:r>
          </a:p>
          <a:p>
            <a:r>
              <a:rPr lang="en-US" sz="3600" b="1" dirty="0"/>
              <a:t>Issues and Successes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504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500390"/>
          </a:xfrm>
        </p:spPr>
        <p:txBody>
          <a:bodyPr>
            <a:normAutofit/>
          </a:bodyPr>
          <a:lstStyle/>
          <a:p>
            <a:r>
              <a:rPr lang="en-US" sz="2800" dirty="0" err="1"/>
              <a:t>spaCy</a:t>
            </a:r>
            <a:r>
              <a:rPr lang="en-US" sz="2800" dirty="0"/>
              <a:t>!</a:t>
            </a:r>
          </a:p>
          <a:p>
            <a:r>
              <a:rPr lang="en-US" sz="2800" dirty="0"/>
              <a:t>N-gram heuristic</a:t>
            </a:r>
          </a:p>
          <a:p>
            <a:pPr lvl="1"/>
            <a:r>
              <a:rPr lang="en-US" sz="2400" i="0" dirty="0"/>
              <a:t>Outperforms pre-packaged </a:t>
            </a:r>
            <a:r>
              <a:rPr lang="en-US" sz="2400" i="0" dirty="0" err="1"/>
              <a:t>LexRank</a:t>
            </a:r>
            <a:r>
              <a:rPr lang="en-US" sz="2400" i="0" dirty="0"/>
              <a:t> by ~.006 points (ROUGE-2 R)</a:t>
            </a:r>
          </a:p>
          <a:p>
            <a:r>
              <a:rPr lang="en-US" sz="2800" dirty="0"/>
              <a:t>Pre-processing</a:t>
            </a:r>
          </a:p>
          <a:p>
            <a:pPr lvl="1"/>
            <a:r>
              <a:rPr lang="en-US" sz="2400" i="0" dirty="0"/>
              <a:t>Adds ~.012 points to ROUGE-2 R</a:t>
            </a:r>
          </a:p>
          <a:p>
            <a:r>
              <a:rPr lang="en-US" sz="2800" dirty="0"/>
              <a:t>Information Ordering</a:t>
            </a:r>
          </a:p>
          <a:p>
            <a:pPr lvl="1"/>
            <a:r>
              <a:rPr lang="en-US" sz="2400" i="0" dirty="0"/>
              <a:t>Redundancy removal adds ~ .006 points to ROUGE-2 R</a:t>
            </a:r>
          </a:p>
          <a:p>
            <a:r>
              <a:rPr lang="en-US" sz="2800" dirty="0"/>
              <a:t>Appositive removal inconclusive</a:t>
            </a:r>
          </a:p>
          <a:p>
            <a:pPr lvl="1"/>
            <a:r>
              <a:rPr lang="en-US" sz="2400" i="0" dirty="0"/>
              <a:t>Sentences “look better”, but little change to scores</a:t>
            </a:r>
          </a:p>
          <a:p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92468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89392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  <a:endParaRPr lang="en-US" sz="2800" dirty="0"/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Issues and Successes </a:t>
            </a:r>
          </a:p>
        </p:txBody>
      </p:sp>
    </p:spTree>
    <p:extLst>
      <p:ext uri="{BB962C8B-B14F-4D97-AF65-F5344CB8AC3E}">
        <p14:creationId xmlns:p14="http://schemas.microsoft.com/office/powerpoint/2010/main" val="278952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4644"/>
            <a:ext cx="9601200" cy="4709711"/>
          </a:xfrm>
        </p:spPr>
        <p:txBody>
          <a:bodyPr>
            <a:normAutofit/>
          </a:bodyPr>
          <a:lstStyle/>
          <a:p>
            <a:r>
              <a:rPr lang="en-US" sz="2800" dirty="0"/>
              <a:t>Included content that should be left out:</a:t>
            </a:r>
          </a:p>
          <a:p>
            <a:pPr lvl="1"/>
            <a:r>
              <a:rPr lang="en-US" sz="2400" i="0" dirty="0"/>
              <a:t>“Grizzly bear”</a:t>
            </a:r>
          </a:p>
          <a:p>
            <a:pPr lvl="1"/>
            <a:r>
              <a:rPr lang="en-US" sz="2400" i="0" dirty="0"/>
              <a:t>The pontiff, who addressed a crowd in </a:t>
            </a:r>
            <a:r>
              <a:rPr lang="en-US" sz="2400" i="0" dirty="0" err="1"/>
              <a:t>st.</a:t>
            </a:r>
            <a:r>
              <a:rPr lang="en-US" sz="2400" i="0" dirty="0"/>
              <a:t> peter's square from a high window, noted that the world eucharistic congress opened </a:t>
            </a:r>
            <a:r>
              <a:rPr lang="en-US" sz="2400" i="0" dirty="0" err="1"/>
              <a:t>sunday</a:t>
            </a:r>
            <a:r>
              <a:rPr lang="en-US" sz="2400" i="0" dirty="0"/>
              <a:t> in the </a:t>
            </a:r>
            <a:r>
              <a:rPr lang="en-US" sz="2400" i="0" dirty="0" err="1"/>
              <a:t>mexican</a:t>
            </a:r>
            <a:r>
              <a:rPr lang="en-US" sz="2400" i="0" dirty="0"/>
              <a:t> city of </a:t>
            </a:r>
            <a:r>
              <a:rPr lang="en-US" sz="2400" i="0" dirty="0" err="1"/>
              <a:t>guadalajara</a:t>
            </a:r>
            <a:r>
              <a:rPr lang="en-US" sz="2400" i="0" dirty="0"/>
              <a:t>.</a:t>
            </a:r>
          </a:p>
          <a:p>
            <a:pPr lvl="2"/>
            <a:r>
              <a:rPr lang="en-US" sz="2200" i="0" dirty="0"/>
              <a:t>(Where the topic is stem cell research)</a:t>
            </a:r>
            <a:endParaRPr lang="en-US" sz="2400" dirty="0"/>
          </a:p>
          <a:p>
            <a:pPr lvl="1"/>
            <a:r>
              <a:rPr lang="en-US" sz="2400" i="0" dirty="0"/>
              <a:t>“Huge sea waves set off by an earthquake crashed against </a:t>
            </a:r>
            <a:r>
              <a:rPr lang="en-US" sz="2400" i="0" dirty="0" err="1"/>
              <a:t>papua</a:t>
            </a:r>
            <a:r>
              <a:rPr lang="en-US" sz="2400" i="0" dirty="0"/>
              <a:t> new guinea's north coast, killing at least 70 people and crushing villages,” </a:t>
            </a:r>
            <a:r>
              <a:rPr lang="en-US" sz="2400" b="1" i="0" dirty="0"/>
              <a:t>the country's national disaster center said</a:t>
            </a:r>
            <a:r>
              <a:rPr lang="en-US" sz="240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4686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4644"/>
            <a:ext cx="9601200" cy="4709711"/>
          </a:xfrm>
        </p:spPr>
        <p:txBody>
          <a:bodyPr>
            <a:normAutofit/>
          </a:bodyPr>
          <a:lstStyle/>
          <a:p>
            <a:r>
              <a:rPr lang="en-US" sz="2800" dirty="0"/>
              <a:t>Sentence-initial adverb removal is too broad:</a:t>
            </a:r>
          </a:p>
          <a:p>
            <a:pPr lvl="1"/>
            <a:r>
              <a:rPr lang="en-US" sz="2400" i="0" dirty="0"/>
              <a:t> </a:t>
            </a:r>
            <a:r>
              <a:rPr lang="en-US" sz="2400" i="0" strike="sngStrike" dirty="0"/>
              <a:t>Wherever</a:t>
            </a:r>
            <a:r>
              <a:rPr lang="en-US" sz="2400" i="0" dirty="0"/>
              <a:t> Hurricane </a:t>
            </a:r>
            <a:r>
              <a:rPr lang="en-US" sz="2400" i="0" dirty="0" err="1"/>
              <a:t>floyd</a:t>
            </a:r>
            <a:r>
              <a:rPr lang="en-US" sz="2400" i="0" dirty="0"/>
              <a:t> hits, the federal agency responsible for emergencies says it won’t be as tardy as it was after hurricane </a:t>
            </a:r>
            <a:r>
              <a:rPr lang="en-US" sz="2400" i="0" dirty="0" err="1"/>
              <a:t>andrew</a:t>
            </a:r>
            <a:r>
              <a:rPr lang="en-US" sz="2400" i="0" dirty="0"/>
              <a:t>, seven years ago.</a:t>
            </a:r>
          </a:p>
          <a:p>
            <a:r>
              <a:rPr lang="en-US" sz="2800" dirty="0"/>
              <a:t>Order of all steps needs to be experimented with</a:t>
            </a:r>
          </a:p>
          <a:p>
            <a:pPr lvl="1"/>
            <a:r>
              <a:rPr lang="en-US" sz="2400" i="0" dirty="0"/>
              <a:t>Appositive removal before content selection?</a:t>
            </a:r>
          </a:p>
          <a:p>
            <a:r>
              <a:rPr lang="en-US" sz="2800" dirty="0"/>
              <a:t>Run options should be more configurable</a:t>
            </a:r>
            <a:endParaRPr lang="en-US" sz="2800" i="0" dirty="0"/>
          </a:p>
          <a:p>
            <a:pPr marL="0" indent="0">
              <a:buNone/>
            </a:pPr>
            <a:endParaRPr lang="en-US" sz="2400" i="0" dirty="0"/>
          </a:p>
          <a:p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4284831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624B-4E4E-4894-A1F6-24C4D6F0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/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102C-44B6-4E3A-8F1A-4705A794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9480"/>
            <a:ext cx="9601200" cy="4902506"/>
          </a:xfrm>
        </p:spPr>
        <p:txBody>
          <a:bodyPr>
            <a:normAutofit/>
          </a:bodyPr>
          <a:lstStyle/>
          <a:p>
            <a:r>
              <a:rPr lang="en-US" sz="2800" dirty="0"/>
              <a:t>Content Selection:</a:t>
            </a:r>
          </a:p>
          <a:p>
            <a:pPr lvl="1"/>
            <a:r>
              <a:rPr lang="en-US" sz="2400" i="0" dirty="0" err="1"/>
              <a:t>Haghighi</a:t>
            </a:r>
            <a:r>
              <a:rPr lang="en-US" sz="2400" i="0" dirty="0"/>
              <a:t> and </a:t>
            </a:r>
            <a:r>
              <a:rPr lang="en-US" sz="2400" i="0" dirty="0" err="1"/>
              <a:t>Vanderwende</a:t>
            </a:r>
            <a:r>
              <a:rPr lang="en-US" sz="2400" i="0" dirty="0"/>
              <a:t>, 2009 -- N-gram Heuristic</a:t>
            </a:r>
          </a:p>
          <a:p>
            <a:pPr lvl="1"/>
            <a:r>
              <a:rPr lang="en-US" sz="2400" i="0" dirty="0"/>
              <a:t>Erkan and </a:t>
            </a:r>
            <a:r>
              <a:rPr lang="en-US" sz="2400" i="0" dirty="0" err="1"/>
              <a:t>Radev</a:t>
            </a:r>
            <a:r>
              <a:rPr lang="en-US" sz="2400" i="0" dirty="0"/>
              <a:t>, 2004 -- </a:t>
            </a:r>
            <a:r>
              <a:rPr lang="en-US" sz="2400" i="0" dirty="0" err="1"/>
              <a:t>LexRank</a:t>
            </a:r>
            <a:endParaRPr lang="en-US" sz="2400" i="0" dirty="0"/>
          </a:p>
          <a:p>
            <a:pPr lvl="1"/>
            <a:r>
              <a:rPr lang="en-US" sz="2400" i="0" dirty="0"/>
              <a:t>Hong and </a:t>
            </a:r>
            <a:r>
              <a:rPr lang="en-US" sz="2400" i="0" dirty="0" err="1"/>
              <a:t>Nenkova</a:t>
            </a:r>
            <a:r>
              <a:rPr lang="en-US" sz="2400" i="0" dirty="0"/>
              <a:t>, 2014 -- Machine Learning Approach</a:t>
            </a:r>
          </a:p>
          <a:p>
            <a:r>
              <a:rPr lang="en-US" sz="2800" dirty="0"/>
              <a:t>Information Ordering:</a:t>
            </a:r>
          </a:p>
          <a:p>
            <a:pPr lvl="1"/>
            <a:r>
              <a:rPr lang="en-US" sz="2400" i="0" dirty="0" err="1"/>
              <a:t>Bollegala</a:t>
            </a:r>
            <a:r>
              <a:rPr lang="en-US" sz="2400" i="0" dirty="0"/>
              <a:t> et al., 2012 -- Preference Learning and Experts</a:t>
            </a:r>
          </a:p>
          <a:p>
            <a:r>
              <a:rPr lang="en-US" sz="2800" dirty="0"/>
              <a:t>Content Realization:</a:t>
            </a:r>
          </a:p>
          <a:p>
            <a:pPr lvl="1"/>
            <a:r>
              <a:rPr lang="en-US" sz="2400" i="0" dirty="0"/>
              <a:t>Conroy et al., 2006 -- Sentence-initial adverbs and conjunctions</a:t>
            </a:r>
          </a:p>
          <a:p>
            <a:pPr lvl="1"/>
            <a:r>
              <a:rPr lang="en-US" sz="2400" i="0" dirty="0" err="1"/>
              <a:t>Zajic</a:t>
            </a:r>
            <a:r>
              <a:rPr lang="en-US" sz="2400" i="0" dirty="0"/>
              <a:t> et al., 2007 </a:t>
            </a:r>
            <a:r>
              <a:rPr lang="en-US" sz="2400" i="0"/>
              <a:t>-- Appositives</a:t>
            </a:r>
            <a:endParaRPr lang="en-US" sz="2400" i="0" dirty="0"/>
          </a:p>
          <a:p>
            <a:pPr lvl="1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541626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A2A9-F719-474A-A1EC-85FE8C75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822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7528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Issues and Successes</a:t>
            </a:r>
          </a:p>
        </p:txBody>
      </p:sp>
    </p:spTree>
    <p:extLst>
      <p:ext uri="{BB962C8B-B14F-4D97-AF65-F5344CB8AC3E}">
        <p14:creationId xmlns:p14="http://schemas.microsoft.com/office/powerpoint/2010/main" val="21220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2918551" y="3428999"/>
            <a:ext cx="1784734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1A022F0-04BE-433C-89F2-3021AFC00C06}"/>
              </a:ext>
            </a:extLst>
          </p:cNvPr>
          <p:cNvSpPr/>
          <p:nvPr/>
        </p:nvSpPr>
        <p:spPr>
          <a:xfrm>
            <a:off x="2765234" y="3040657"/>
            <a:ext cx="7491470" cy="23025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8331052D-0215-4C09-A567-42C0ADCF3CC4}"/>
              </a:ext>
            </a:extLst>
          </p:cNvPr>
          <p:cNvSpPr/>
          <p:nvPr/>
        </p:nvSpPr>
        <p:spPr>
          <a:xfrm>
            <a:off x="5252285" y="348823"/>
            <a:ext cx="2379643" cy="1526356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C3292-E108-4DF2-B5F9-4A72C838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0533"/>
          </a:xfrm>
        </p:spPr>
        <p:txBody>
          <a:bodyPr/>
          <a:lstStyle/>
          <a:p>
            <a:r>
              <a:rPr lang="en-US" dirty="0"/>
              <a:t>Data Loading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3BC45C6-A07E-4759-A5FC-FB5FFDEA8580}"/>
              </a:ext>
            </a:extLst>
          </p:cNvPr>
          <p:cNvSpPr/>
          <p:nvPr/>
        </p:nvSpPr>
        <p:spPr>
          <a:xfrm>
            <a:off x="5635352" y="5799379"/>
            <a:ext cx="1467540" cy="845678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0AD82F74-FEC1-4802-B36D-4F873A56A5E8}"/>
              </a:ext>
            </a:extLst>
          </p:cNvPr>
          <p:cNvSpPr/>
          <p:nvPr/>
        </p:nvSpPr>
        <p:spPr>
          <a:xfrm>
            <a:off x="5558920" y="509731"/>
            <a:ext cx="1766372" cy="1341966"/>
          </a:xfrm>
          <a:prstGeom prst="flowChartMulti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&lt;DOC&gt;</a:t>
            </a:r>
          </a:p>
          <a:p>
            <a:r>
              <a:rPr lang="en-US" sz="1600" dirty="0"/>
              <a:t>   &lt;….&gt;</a:t>
            </a:r>
          </a:p>
          <a:p>
            <a:r>
              <a:rPr lang="en-US" sz="1600" dirty="0"/>
              <a:t>   &lt;/…&gt;</a:t>
            </a:r>
          </a:p>
          <a:p>
            <a:r>
              <a:rPr lang="en-US" sz="1600" dirty="0"/>
              <a:t>&lt;/DOC&gt;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66CDB6-99CB-45A9-B072-60B44782C422}"/>
              </a:ext>
            </a:extLst>
          </p:cNvPr>
          <p:cNvSpPr/>
          <p:nvPr/>
        </p:nvSpPr>
        <p:spPr>
          <a:xfrm>
            <a:off x="5324811" y="2231183"/>
            <a:ext cx="2234590" cy="4154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9BA6EE-6D53-4941-B670-9F1F5F250681}"/>
              </a:ext>
            </a:extLst>
          </p:cNvPr>
          <p:cNvSpPr/>
          <p:nvPr/>
        </p:nvSpPr>
        <p:spPr>
          <a:xfrm>
            <a:off x="3993616" y="3148564"/>
            <a:ext cx="4706038" cy="2095467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ID, Narrative, Title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Articles:</a:t>
            </a:r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660DFD-3DDA-4EA4-AE13-9D9189881C31}"/>
              </a:ext>
            </a:extLst>
          </p:cNvPr>
          <p:cNvSpPr/>
          <p:nvPr/>
        </p:nvSpPr>
        <p:spPr>
          <a:xfrm>
            <a:off x="5182973" y="3678962"/>
            <a:ext cx="2372299" cy="1374783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ID</a:t>
            </a:r>
          </a:p>
          <a:p>
            <a:r>
              <a:rPr lang="en-US" dirty="0">
                <a:solidFill>
                  <a:schemeClr val="tx1"/>
                </a:solidFill>
              </a:rPr>
              <a:t>Headline</a:t>
            </a:r>
          </a:p>
          <a:p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r>
              <a:rPr lang="en-US" dirty="0">
                <a:solidFill>
                  <a:schemeClr val="tx1"/>
                </a:solidFill>
              </a:rPr>
              <a:t>Paragraphs: [str1, …]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748F26-E45F-4F76-846E-345EA6C28AD0}"/>
              </a:ext>
            </a:extLst>
          </p:cNvPr>
          <p:cNvSpPr txBox="1"/>
          <p:nvPr/>
        </p:nvSpPr>
        <p:spPr>
          <a:xfrm>
            <a:off x="2765234" y="3943451"/>
            <a:ext cx="129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Topics: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6A37FC-7F6F-4599-8369-F22143A572AC}"/>
              </a:ext>
            </a:extLst>
          </p:cNvPr>
          <p:cNvSpPr/>
          <p:nvPr/>
        </p:nvSpPr>
        <p:spPr>
          <a:xfrm>
            <a:off x="7559401" y="3678962"/>
            <a:ext cx="486579" cy="1374783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70830-8C18-4397-AF8B-CB7950B55A23}"/>
              </a:ext>
            </a:extLst>
          </p:cNvPr>
          <p:cNvSpPr txBox="1"/>
          <p:nvPr/>
        </p:nvSpPr>
        <p:spPr>
          <a:xfrm>
            <a:off x="3675048" y="3673477"/>
            <a:ext cx="343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[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67AC4B-C9CE-4796-86FC-BA0390C4CDB6}"/>
              </a:ext>
            </a:extLst>
          </p:cNvPr>
          <p:cNvSpPr txBox="1"/>
          <p:nvPr/>
        </p:nvSpPr>
        <p:spPr>
          <a:xfrm>
            <a:off x="4921784" y="3924960"/>
            <a:ext cx="343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[</a:t>
            </a:r>
            <a:endParaRPr lang="en-US" sz="5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E8FCE1-4D19-412B-88FB-1043BEA52922}"/>
              </a:ext>
            </a:extLst>
          </p:cNvPr>
          <p:cNvSpPr txBox="1"/>
          <p:nvPr/>
        </p:nvSpPr>
        <p:spPr>
          <a:xfrm>
            <a:off x="8045980" y="3936287"/>
            <a:ext cx="929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…]</a:t>
            </a:r>
            <a:endParaRPr lang="en-US" sz="5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6766E3C-ECAA-43A6-A856-38D84EB28D50}"/>
              </a:ext>
            </a:extLst>
          </p:cNvPr>
          <p:cNvSpPr/>
          <p:nvPr/>
        </p:nvSpPr>
        <p:spPr>
          <a:xfrm>
            <a:off x="8722602" y="3222068"/>
            <a:ext cx="608685" cy="2021963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B680B8-C97F-4B66-BEFF-58847828994A}"/>
              </a:ext>
            </a:extLst>
          </p:cNvPr>
          <p:cNvSpPr txBox="1"/>
          <p:nvPr/>
        </p:nvSpPr>
        <p:spPr>
          <a:xfrm>
            <a:off x="9358814" y="3707858"/>
            <a:ext cx="981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…]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190A4D2-16D6-463E-BD90-C50E10B7AE10}"/>
              </a:ext>
            </a:extLst>
          </p:cNvPr>
          <p:cNvSpPr/>
          <p:nvPr/>
        </p:nvSpPr>
        <p:spPr>
          <a:xfrm>
            <a:off x="5972061" y="1940113"/>
            <a:ext cx="749147" cy="2438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688EA68D-6B21-44C3-AC83-5E5E1424F640}"/>
              </a:ext>
            </a:extLst>
          </p:cNvPr>
          <p:cNvSpPr/>
          <p:nvPr/>
        </p:nvSpPr>
        <p:spPr>
          <a:xfrm>
            <a:off x="5972060" y="2721672"/>
            <a:ext cx="749147" cy="2438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94E438F-7C82-4D44-BDC9-094CF75387F7}"/>
              </a:ext>
            </a:extLst>
          </p:cNvPr>
          <p:cNvSpPr/>
          <p:nvPr/>
        </p:nvSpPr>
        <p:spPr>
          <a:xfrm>
            <a:off x="5893106" y="5493359"/>
            <a:ext cx="749147" cy="2438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0142" y="4926443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0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F6C7-9F87-4238-A429-EED8A0E1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B73E9-3A3C-4FE8-86C2-C50F4825C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7742"/>
            <a:ext cx="9986790" cy="4544458"/>
          </a:xfrm>
        </p:spPr>
        <p:txBody>
          <a:bodyPr>
            <a:normAutofit/>
          </a:bodyPr>
          <a:lstStyle/>
          <a:p>
            <a:r>
              <a:rPr lang="en-US" sz="2800" dirty="0"/>
              <a:t>Goal: Adjust the data so that subsequent modules work better</a:t>
            </a:r>
          </a:p>
          <a:p>
            <a:r>
              <a:rPr lang="en-US" sz="2800" dirty="0"/>
              <a:t>Parse the text with </a:t>
            </a:r>
            <a:r>
              <a:rPr lang="en-US" sz="2800" dirty="0" err="1"/>
              <a:t>spaCy</a:t>
            </a:r>
            <a:endParaRPr lang="en-US" sz="2800" dirty="0"/>
          </a:p>
          <a:p>
            <a:r>
              <a:rPr lang="en-US" sz="2800" dirty="0"/>
              <a:t>Remove recurring phenomena undesirable in a summary</a:t>
            </a:r>
          </a:p>
          <a:p>
            <a:pPr lvl="1"/>
            <a:r>
              <a:rPr lang="en-US" sz="2400" i="0" dirty="0"/>
              <a:t>Email Addresses</a:t>
            </a:r>
          </a:p>
          <a:p>
            <a:pPr lvl="1"/>
            <a:r>
              <a:rPr lang="en-US" sz="2400" i="0" dirty="0"/>
              <a:t>Phone Numbers</a:t>
            </a:r>
          </a:p>
          <a:p>
            <a:pPr lvl="1"/>
            <a:r>
              <a:rPr lang="en-US" sz="2400" i="0" dirty="0"/>
              <a:t>Locations with no other information: “LITTLETON, Colo. (AP) –”</a:t>
            </a:r>
          </a:p>
          <a:p>
            <a:r>
              <a:rPr lang="en-US" sz="2800" dirty="0"/>
              <a:t>Fix formatting inconsistencies</a:t>
            </a:r>
          </a:p>
          <a:p>
            <a:pPr lvl="1"/>
            <a:r>
              <a:rPr lang="en-US" sz="2400" i="0" dirty="0"/>
              <a:t>Standardize quotation marks</a:t>
            </a:r>
          </a:p>
          <a:p>
            <a:pPr lvl="1"/>
            <a:r>
              <a:rPr lang="en-US" sz="2400" i="0" dirty="0"/>
              <a:t>Remove extra line breaks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4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3979292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8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663</TotalTime>
  <Words>870</Words>
  <Application>Microsoft Office PowerPoint</Application>
  <PresentationFormat>Widescreen</PresentationFormat>
  <Paragraphs>234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Franklin Gothic Book</vt:lpstr>
      <vt:lpstr>Crop</vt:lpstr>
      <vt:lpstr>Ling 573 – D2</vt:lpstr>
      <vt:lpstr>Presentation Plan</vt:lpstr>
      <vt:lpstr>Presentation Plan</vt:lpstr>
      <vt:lpstr>System Architecture</vt:lpstr>
      <vt:lpstr>System Architecture</vt:lpstr>
      <vt:lpstr>Data Loading</vt:lpstr>
      <vt:lpstr>System Architecture</vt:lpstr>
      <vt:lpstr>Preprocessing</vt:lpstr>
      <vt:lpstr>System Architecture</vt:lpstr>
      <vt:lpstr>Content Selection: N-gram Heuristic</vt:lpstr>
      <vt:lpstr>Content Selection Future Approach</vt:lpstr>
      <vt:lpstr>System Architecture</vt:lpstr>
      <vt:lpstr>Information Ordering</vt:lpstr>
      <vt:lpstr>System Architecture</vt:lpstr>
      <vt:lpstr>Content Realization</vt:lpstr>
      <vt:lpstr>Presentation Plan</vt:lpstr>
      <vt:lpstr>Results</vt:lpstr>
      <vt:lpstr>Presentation Plan</vt:lpstr>
      <vt:lpstr>Issues and Successes: Successes</vt:lpstr>
      <vt:lpstr>Issues and Successes: Issues</vt:lpstr>
      <vt:lpstr>Issues and Successes: Issues</vt:lpstr>
      <vt:lpstr>Related Work / 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Ling 573 – D2</dc:title>
  <dc:creator>Wesley Rose</dc:creator>
  <cp:lastModifiedBy>Wesley Rose</cp:lastModifiedBy>
  <cp:revision>45</cp:revision>
  <dcterms:created xsi:type="dcterms:W3CDTF">2020-04-25T22:04:50Z</dcterms:created>
  <dcterms:modified xsi:type="dcterms:W3CDTF">2020-04-30T19:24:05Z</dcterms:modified>
</cp:coreProperties>
</file>