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45" r:id="rId1"/>
  </p:sldMasterIdLst>
  <p:notesMasterIdLst>
    <p:notesMasterId r:id="rId19"/>
  </p:notesMasterIdLst>
  <p:sldIdLst>
    <p:sldId id="256" r:id="rId2"/>
    <p:sldId id="258" r:id="rId3"/>
    <p:sldId id="290" r:id="rId4"/>
    <p:sldId id="312" r:id="rId5"/>
    <p:sldId id="299" r:id="rId6"/>
    <p:sldId id="300" r:id="rId7"/>
    <p:sldId id="304" r:id="rId8"/>
    <p:sldId id="307" r:id="rId9"/>
    <p:sldId id="305" r:id="rId10"/>
    <p:sldId id="318" r:id="rId11"/>
    <p:sldId id="308" r:id="rId12"/>
    <p:sldId id="309" r:id="rId13"/>
    <p:sldId id="313" r:id="rId14"/>
    <p:sldId id="314" r:id="rId15"/>
    <p:sldId id="315" r:id="rId16"/>
    <p:sldId id="316" r:id="rId17"/>
    <p:sldId id="31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0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5" autoAdjust="0"/>
    <p:restoredTop sz="87449" autoAdjust="0"/>
  </p:normalViewPr>
  <p:slideViewPr>
    <p:cSldViewPr snapToGrid="0">
      <p:cViewPr varScale="1">
        <p:scale>
          <a:sx n="75" d="100"/>
          <a:sy n="75" d="100"/>
        </p:scale>
        <p:origin x="83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D9DA0-D7DA-4183-84DC-AA8105A910F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C582E-73C2-49E4-831A-F39A76F8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25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 focus will be on updates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97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Realization and Ordering had been switched.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3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– “Including the two killers”  could be important to ROUGE-2 R. “two killers” in particular could be in sample summaries.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16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To-do: Add examples summaries with pronoun-initial sentences that were removed.</a:t>
            </a:r>
          </a:p>
          <a:p>
            <a:r>
              <a:rPr lang="en-US" dirty="0"/>
              <a:t>To-do: Examples of unigram overlap helping.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50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To-do: maybe a visual?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27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To-do: try using query-focused summary and see what actually changes!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3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224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8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8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27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5524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391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46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25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488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2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72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53B6-8A53-45BE-BED9-E6F729DFC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199795"/>
            <a:ext cx="8361229" cy="1229205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Aharoni" panose="020B0604020202020204" pitchFamily="2" charset="-79"/>
              </a:rPr>
              <a:t>Ling 573 – D4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38538-3076-4BF0-AE4A-05BE3C179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429990"/>
            <a:ext cx="7596451" cy="1086237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Group 5: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Paige Finkelstein, Jake Hoffman, Wesley Rose, Josh Tanner</a:t>
            </a:r>
          </a:p>
        </p:txBody>
      </p:sp>
    </p:spTree>
    <p:extLst>
      <p:ext uri="{BB962C8B-B14F-4D97-AF65-F5344CB8AC3E}">
        <p14:creationId xmlns:p14="http://schemas.microsoft.com/office/powerpoint/2010/main" val="406607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41C-4EE0-4744-A3DA-5A7DA7E7C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Ordering Updates: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7B665-0A99-46B6-B7C4-5B988D140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11" y="1836746"/>
            <a:ext cx="5746368" cy="743094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D3 Ordering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C3153-E8F0-422F-84CD-09EC4A997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111" y="2651208"/>
            <a:ext cx="5746369" cy="42014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accent4">
                    <a:lumMod val="50000"/>
                  </a:schemeClr>
                </a:solidFill>
              </a:rPr>
              <a:t>The destination is Medan, capital of North Sumatra, Indonesia.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accent4">
                    <a:lumMod val="50000"/>
                  </a:schemeClr>
                </a:solidFill>
              </a:rPr>
              <a:t>The first batch of 100-ton cargoes was airlifted to Colombo, capital of Sri Lanka, Wednesday morning.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accent4">
                    <a:lumMod val="50000"/>
                  </a:schemeClr>
                </a:solidFill>
              </a:rPr>
              <a:t>The official of the ministry said that at least 476,619 people were refugees, and the figure could increase as there were still many others uncounted by the officials.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accent4">
                    <a:lumMod val="50000"/>
                  </a:schemeClr>
                </a:solidFill>
              </a:rPr>
              <a:t>An extremely powerful earthquake and the tsunami that followed devastated many parts of North Sumatra and Aceh on Dec. 26 last year, killing more than 100    ,000 people there.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accent4">
                    <a:lumMod val="50000"/>
                  </a:schemeClr>
                </a:solidFill>
              </a:rPr>
              <a:t>Bangladesh has already sent medicines and other relief goods for the tsunami victims in Sri Lanka and the Maldives.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9BD3E-BFF8-4F53-875E-E7E462F0E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958" y="1874235"/>
            <a:ext cx="5746367" cy="743094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D4 Ordering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ED3D2-B4C0-4E47-A6DB-17F5E4BBD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959" y="2579840"/>
            <a:ext cx="5746369" cy="39939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accent4">
                    <a:lumMod val="50000"/>
                  </a:schemeClr>
                </a:solidFill>
              </a:rPr>
              <a:t>An extremely powerful earthquake and the tsunami that followed devastated many parts of North Sumatra and Aceh on Dec. 26 last year, killing more than 100    ,000 people there.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accent4">
                    <a:lumMod val="50000"/>
                  </a:schemeClr>
                </a:solidFill>
              </a:rPr>
              <a:t>Bangladesh has already sent medicines and other relief goods for the tsunami victims in Sri Lanka and the Maldives.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accent4">
                    <a:lumMod val="50000"/>
                  </a:schemeClr>
                </a:solidFill>
              </a:rPr>
              <a:t>The official of the ministry said that at least 476,619 people were refugees, and the figure could increase as there were still many others uncounted by the officials.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accent4">
                    <a:lumMod val="50000"/>
                  </a:schemeClr>
                </a:solidFill>
              </a:rPr>
              <a:t>The destination is Medan, capital of North Sumatra, Indonesia.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accent4">
                    <a:lumMod val="50000"/>
                  </a:schemeClr>
                </a:solidFill>
              </a:rPr>
              <a:t>The first batch of 100-ton cargoes was airlifted to Colombo, capital of Sri Lanka, Wednesday morning.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809115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8D61-ED96-4416-B883-7645653A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9C232C-B650-488B-AC64-8952F243F1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560359"/>
              </p:ext>
            </p:extLst>
          </p:nvPr>
        </p:nvGraphicFramePr>
        <p:xfrm>
          <a:off x="1202919" y="1952804"/>
          <a:ext cx="4468274" cy="17078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3476">
                  <a:extLst>
                    <a:ext uri="{9D8B030D-6E8A-4147-A177-3AD203B41FA5}">
                      <a16:colId xmlns:a16="http://schemas.microsoft.com/office/drawing/2014/main" val="2795100523"/>
                    </a:ext>
                  </a:extLst>
                </a:gridCol>
                <a:gridCol w="2844798">
                  <a:extLst>
                    <a:ext uri="{9D8B030D-6E8A-4147-A177-3AD203B41FA5}">
                      <a16:colId xmlns:a16="http://schemas.microsoft.com/office/drawing/2014/main" val="1150863930"/>
                    </a:ext>
                  </a:extLst>
                </a:gridCol>
              </a:tblGrid>
              <a:tr h="426963">
                <a:tc>
                  <a:txBody>
                    <a:bodyPr/>
                    <a:lstStyle/>
                    <a:p>
                      <a:r>
                        <a:rPr lang="en-US" dirty="0"/>
                        <a:t>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ROUGE-2 R (</a:t>
                      </a:r>
                      <a:r>
                        <a:rPr lang="en-US" dirty="0" err="1"/>
                        <a:t>devtest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715378"/>
                  </a:ext>
                </a:extLst>
              </a:tr>
              <a:tr h="426963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03691"/>
                  </a:ext>
                </a:extLst>
              </a:tr>
              <a:tr h="426963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95083"/>
                  </a:ext>
                </a:extLst>
              </a:tr>
              <a:tr h="426963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0.08450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38405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74A26BF-38C7-4A42-91FD-62B59B70F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572247"/>
              </p:ext>
            </p:extLst>
          </p:nvPr>
        </p:nvGraphicFramePr>
        <p:xfrm>
          <a:off x="1202919" y="4416952"/>
          <a:ext cx="4468274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88675">
                  <a:extLst>
                    <a:ext uri="{9D8B030D-6E8A-4147-A177-3AD203B41FA5}">
                      <a16:colId xmlns:a16="http://schemas.microsoft.com/office/drawing/2014/main" val="827930736"/>
                    </a:ext>
                  </a:extLst>
                </a:gridCol>
                <a:gridCol w="1879599">
                  <a:extLst>
                    <a:ext uri="{9D8B030D-6E8A-4147-A177-3AD203B41FA5}">
                      <a16:colId xmlns:a16="http://schemas.microsoft.com/office/drawing/2014/main" val="3286939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ROUGE-2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89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Devtest</a:t>
                      </a:r>
                      <a:r>
                        <a:rPr lang="en-US" dirty="0"/>
                        <a:t> (AQUAINT)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0.08450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58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Evaltest</a:t>
                      </a:r>
                      <a:r>
                        <a:rPr lang="en-US" dirty="0"/>
                        <a:t> (AQUAINT-2)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0.10614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748445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17C8FBDE-3D2B-46C0-B35C-4E8E97FC6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715468"/>
              </p:ext>
            </p:extLst>
          </p:nvPr>
        </p:nvGraphicFramePr>
        <p:xfrm>
          <a:off x="6989018" y="1952804"/>
          <a:ext cx="430784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29280">
                  <a:extLst>
                    <a:ext uri="{9D8B030D-6E8A-4147-A177-3AD203B41FA5}">
                      <a16:colId xmlns:a16="http://schemas.microsoft.com/office/drawing/2014/main" val="1573316640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3018309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Config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37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Unigram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172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Bigram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57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Unigram overlap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2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spaCy</a:t>
                      </a:r>
                      <a:r>
                        <a:rPr lang="en-US" dirty="0"/>
                        <a:t> similarity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067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440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8D61-ED96-4416-B883-7645653A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DCE7-6F93-4C89-9547-9D6855728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22144"/>
            <a:ext cx="8915400" cy="455168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Fragments:</a:t>
            </a:r>
          </a:p>
          <a:p>
            <a:pPr lvl="1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 look at the situation of seniors and others at a now-closed Columbine High.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Filtering them causes significant drop in ROUGE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Repetitive Sentences:</a:t>
            </a:r>
          </a:p>
          <a:p>
            <a:pPr lvl="1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An Iraqi reporter threw his shoes at visiting U.S. President George W. Bush and called him a "dog" in Arabic during a news conference with Iraqi Prime Minister Nuri al-Maliki in Baghdad on Sunday.</a:t>
            </a:r>
          </a:p>
          <a:p>
            <a:pPr lvl="1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President George W. Bush ducked a pair of shoes hurled at his head--one shoe after the other--in the middle of a news conference with Iraqi Prime Minister Nouri al-Maliki.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(93.7% similar)... Lower threshold drops ROUGE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Referential Issues</a:t>
            </a:r>
          </a:p>
          <a:p>
            <a:pPr lvl="1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More than 100 Giant Pandas live there.</a:t>
            </a:r>
          </a:p>
        </p:txBody>
      </p:sp>
    </p:spTree>
    <p:extLst>
      <p:ext uri="{BB962C8B-B14F-4D97-AF65-F5344CB8AC3E}">
        <p14:creationId xmlns:p14="http://schemas.microsoft.com/office/powerpoint/2010/main" val="1926614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FE5D-0B06-461D-88BB-D74B8139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D9C5B-7051-482D-8FFF-3026B820C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Sentences with good content with no thesis: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Queen Elizabeth II sent a message to Papua New Guinea, which is a member of the Commonwealth, expressing her shock at the deaths.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Papua New Guinea, with a population of 4 million, is largely dependent on agriculture and mining.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Australia said it will provide transport for relief supplies and a mobile hospital to Papua New Guinea.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Igara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said the population in the area affected by the tsunami was 8,000 to 10,000 people.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Dalle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said it was impossible to say how many people were missing.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30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FE5D-0B06-461D-88BB-D74B8139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D9C5B-7051-482D-8FFF-3026B820C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102646"/>
            <a:ext cx="8915400" cy="2184400"/>
          </a:xfrm>
        </p:spPr>
        <p:txBody>
          <a:bodyPr/>
          <a:lstStyle/>
          <a:p>
            <a:r>
              <a:rPr lang="en-US" sz="2800" dirty="0"/>
              <a:t>Big range in scores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DCE0AC-F326-44A9-BE0B-EFFA80C68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966917"/>
              </p:ext>
            </p:extLst>
          </p:nvPr>
        </p:nvGraphicFramePr>
        <p:xfrm>
          <a:off x="1990317" y="3429000"/>
          <a:ext cx="8128002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42565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640674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29701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155654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827619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55601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61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Devtest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0.16487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64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Evaltest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0.24278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601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591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0522-46CE-415C-95C0-C15E14AF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2F0C1-F0AF-4BFD-8392-3F63F4F3A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875468"/>
            <a:ext cx="8915400" cy="5155252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Worst summary in </a:t>
            </a:r>
            <a:r>
              <a:rPr lang="en-US" sz="2600" dirty="0" err="1"/>
              <a:t>devtest</a:t>
            </a:r>
            <a:r>
              <a:rPr lang="en-US" sz="2600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California has more threatened amphibians than any other state, according to Conservation International, accounting for 13 of the nation's 54.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The findings of more than 500 scientists were included in the first-ever global amphibian assessment, a three-year effort by researchers with IUCN-The World Conservation Union, the Center for Applied Biodiversity Science of Conservation International and NatureServe.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The survey found that 32 percent of amphibian species face extinction, compared to 12 percent of bird species and 23 percent of mammal species.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In New England, where native amphibian species aren't endangered, local declines are common.</a:t>
            </a:r>
          </a:p>
          <a:p>
            <a:r>
              <a:rPr lang="en-US" sz="2600" dirty="0"/>
              <a:t>Topic: Threat to frogs</a:t>
            </a:r>
          </a:p>
          <a:p>
            <a:r>
              <a:rPr lang="en-US" sz="2600" dirty="0"/>
              <a:t>Articles quite varied:</a:t>
            </a:r>
          </a:p>
          <a:p>
            <a:pPr lvl="1"/>
            <a:r>
              <a:rPr lang="en-US" dirty="0"/>
              <a:t>“U.S. mine tries to dig out from under local discontent in Peruvian Andes”</a:t>
            </a:r>
          </a:p>
          <a:p>
            <a:pPr lvl="1"/>
            <a:r>
              <a:rPr lang="en-US" dirty="0"/>
              <a:t>“Land consolidation benefits people and ecology”’</a:t>
            </a:r>
          </a:p>
          <a:p>
            <a:pPr lvl="1"/>
            <a:r>
              <a:rPr lang="en-US" dirty="0"/>
              <a:t>“A Third of Amphibian Species Face Extinction, Study Says”</a:t>
            </a:r>
          </a:p>
          <a:p>
            <a:r>
              <a:rPr lang="en-US" sz="2600" dirty="0"/>
              <a:t>Maybe query would help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5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60C4-6EFD-421B-868A-F795ABEC9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01DA2-51E6-4B28-8B35-0BF234A7B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960880"/>
            <a:ext cx="8915400" cy="429768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(Disappointingly?) simple rules work really well</a:t>
            </a:r>
          </a:p>
          <a:p>
            <a:pPr lvl="1"/>
            <a:r>
              <a:rPr lang="en-US" dirty="0"/>
              <a:t>Clean the data!</a:t>
            </a:r>
          </a:p>
          <a:p>
            <a:pPr lvl="1"/>
            <a:r>
              <a:rPr lang="en-US" dirty="0"/>
              <a:t>No sentences with quotes</a:t>
            </a:r>
          </a:p>
          <a:p>
            <a:pPr lvl="1"/>
            <a:r>
              <a:rPr lang="en-US" dirty="0"/>
              <a:t>No sentences with questions</a:t>
            </a:r>
          </a:p>
          <a:p>
            <a:pPr lvl="1"/>
            <a:r>
              <a:rPr lang="en-US" dirty="0"/>
              <a:t>No sentences starting with pronouns</a:t>
            </a:r>
          </a:p>
          <a:p>
            <a:pPr lvl="1"/>
            <a:r>
              <a:rPr lang="en-US" dirty="0"/>
              <a:t>Weighted n-gram scores instead of topic-oriented selection</a:t>
            </a:r>
          </a:p>
          <a:p>
            <a:pPr lvl="1"/>
            <a:r>
              <a:rPr lang="en-US" dirty="0"/>
              <a:t>Order longer sentences first, avoiding specific words</a:t>
            </a:r>
          </a:p>
          <a:p>
            <a:r>
              <a:rPr lang="en-US" sz="2400" dirty="0"/>
              <a:t>Understand the difficulty of evaluating results</a:t>
            </a:r>
          </a:p>
          <a:p>
            <a:pPr lvl="1"/>
            <a:r>
              <a:rPr lang="en-US" dirty="0"/>
              <a:t>ROUGE-2 R is frustrating… but what would be better?</a:t>
            </a:r>
          </a:p>
          <a:p>
            <a:r>
              <a:rPr lang="en-US" sz="2400" dirty="0"/>
              <a:t>Danger of overfitting </a:t>
            </a:r>
          </a:p>
          <a:p>
            <a:pPr lvl="1"/>
            <a:r>
              <a:rPr lang="en-US" dirty="0"/>
              <a:t>Our system could be awful for non-news</a:t>
            </a:r>
          </a:p>
          <a:p>
            <a:pPr lvl="1"/>
            <a:r>
              <a:rPr lang="en-US" dirty="0"/>
              <a:t>However, generalized to </a:t>
            </a:r>
            <a:r>
              <a:rPr lang="en-US" dirty="0" err="1"/>
              <a:t>evaltest</a:t>
            </a:r>
            <a:r>
              <a:rPr lang="en-US" dirty="0"/>
              <a:t> pretty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3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8D61-ED96-4416-B883-7645653A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DCE7-6F93-4C89-9547-9D6855728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0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mbria" panose="02040503050406030204" pitchFamily="18" charset="0"/>
              </a:rPr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8" y="2448192"/>
            <a:ext cx="9601200" cy="3581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ea typeface="Cambria" panose="02040503050406030204" pitchFamily="18" charset="0"/>
              </a:rPr>
              <a:t>System Architecture (Reminder)</a:t>
            </a:r>
            <a:endParaRPr lang="en-US" sz="2400" i="0" dirty="0">
              <a:ea typeface="Cambria" panose="02040503050406030204" pitchFamily="18" charset="0"/>
            </a:endParaRPr>
          </a:p>
          <a:p>
            <a:r>
              <a:rPr lang="en-US" sz="2800" dirty="0">
                <a:ea typeface="Cambria" panose="02040503050406030204" pitchFamily="18" charset="0"/>
              </a:rPr>
              <a:t>Preprocessing Updates</a:t>
            </a:r>
          </a:p>
          <a:p>
            <a:r>
              <a:rPr lang="en-US" sz="2800" dirty="0">
                <a:ea typeface="Cambria" panose="02040503050406030204" pitchFamily="18" charset="0"/>
              </a:rPr>
              <a:t>Realization Updates</a:t>
            </a:r>
          </a:p>
          <a:p>
            <a:r>
              <a:rPr lang="en-US" sz="2800" dirty="0">
                <a:ea typeface="Cambria" panose="02040503050406030204" pitchFamily="18" charset="0"/>
              </a:rPr>
              <a:t>Ordering Updates</a:t>
            </a:r>
          </a:p>
          <a:p>
            <a:r>
              <a:rPr lang="en-US" sz="2800" dirty="0">
                <a:ea typeface="Cambria" panose="02040503050406030204" pitchFamily="18" charset="0"/>
              </a:rPr>
              <a:t>Results</a:t>
            </a:r>
          </a:p>
          <a:p>
            <a:r>
              <a:rPr lang="en-US" sz="2800" dirty="0">
                <a:ea typeface="Cambria" panose="02040503050406030204" pitchFamily="18" charset="0"/>
              </a:rPr>
              <a:t>Error Analysis</a:t>
            </a:r>
          </a:p>
          <a:p>
            <a:r>
              <a:rPr lang="en-US" sz="2800" dirty="0">
                <a:ea typeface="Cambria" panose="02040503050406030204" pitchFamily="18" charset="0"/>
              </a:rPr>
              <a:t>Relevant Reading</a:t>
            </a:r>
          </a:p>
        </p:txBody>
      </p:sp>
    </p:spTree>
    <p:extLst>
      <p:ext uri="{BB962C8B-B14F-4D97-AF65-F5344CB8AC3E}">
        <p14:creationId xmlns:p14="http://schemas.microsoft.com/office/powerpoint/2010/main" val="278952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mbria" panose="02040503050406030204" pitchFamily="18" charset="0"/>
              </a:rPr>
              <a:t>System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5B371-D963-4D10-AFDB-84AF6750C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9" y="2005750"/>
            <a:ext cx="5868163" cy="4568074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F498F713-305A-4D30-BA90-393CC85543AE}"/>
              </a:ext>
            </a:extLst>
          </p:cNvPr>
          <p:cNvSpPr/>
          <p:nvPr/>
        </p:nvSpPr>
        <p:spPr>
          <a:xfrm rot="20057145">
            <a:off x="7031711" y="4495180"/>
            <a:ext cx="890867" cy="396240"/>
          </a:xfrm>
          <a:prstGeom prst="left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12B3E-79FA-44E4-A8E1-91FAE11CA1CC}"/>
              </a:ext>
            </a:extLst>
          </p:cNvPr>
          <p:cNvSpPr txBox="1"/>
          <p:nvPr/>
        </p:nvSpPr>
        <p:spPr>
          <a:xfrm>
            <a:off x="8041391" y="4050116"/>
            <a:ext cx="3291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ea typeface="Cambria" panose="02040503050406030204" pitchFamily="18" charset="0"/>
              </a:rPr>
              <a:t>Weighted n-gram scoring: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ea typeface="Cambria" panose="02040503050406030204" pitchFamily="18" charset="0"/>
              </a:rPr>
              <a:t>Unigram + bigram with unigram re-weighting</a:t>
            </a:r>
          </a:p>
        </p:txBody>
      </p:sp>
    </p:spTree>
    <p:extLst>
      <p:ext uri="{BB962C8B-B14F-4D97-AF65-F5344CB8AC3E}">
        <p14:creationId xmlns:p14="http://schemas.microsoft.com/office/powerpoint/2010/main" val="128706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1970-469D-41CD-9479-C1DD1E442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mbria" panose="02040503050406030204" pitchFamily="18" charset="0"/>
              </a:rPr>
              <a:t>Preprocessing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8BA37-AFD5-4E5A-9400-EF7BAA88A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a typeface="Cambria" panose="02040503050406030204" pitchFamily="18" charset="0"/>
              </a:rPr>
              <a:t>Lots of work to fix fragments</a:t>
            </a:r>
          </a:p>
          <a:p>
            <a:pPr lvl="1"/>
            <a:r>
              <a:rPr lang="en-US" sz="2400" dirty="0">
                <a:ea typeface="Cambria" panose="02040503050406030204" pitchFamily="18" charset="0"/>
              </a:rPr>
              <a:t>Line breaks mid-sentence in the corpus</a:t>
            </a:r>
          </a:p>
          <a:p>
            <a:pPr lvl="2"/>
            <a:r>
              <a:rPr lang="en-US" sz="2000" dirty="0">
                <a:ea typeface="Cambria" panose="02040503050406030204" pitchFamily="18" charset="0"/>
              </a:rPr>
              <a:t>(Order of operations within preprocessing)</a:t>
            </a:r>
          </a:p>
          <a:p>
            <a:r>
              <a:rPr lang="en-US" sz="2800" dirty="0">
                <a:ea typeface="Cambria" panose="02040503050406030204" pitchFamily="18" charset="0"/>
              </a:rPr>
              <a:t>Smarter quote detection</a:t>
            </a:r>
          </a:p>
          <a:p>
            <a:pPr lvl="1"/>
            <a:r>
              <a:rPr lang="en-US" sz="2400" dirty="0">
                <a:ea typeface="Cambria" panose="02040503050406030204" pitchFamily="18" charset="0"/>
              </a:rPr>
              <a:t>Leave in “scare quotes”</a:t>
            </a:r>
          </a:p>
          <a:p>
            <a:r>
              <a:rPr lang="en-US" sz="2800" dirty="0">
                <a:ea typeface="Cambria" panose="02040503050406030204" pitchFamily="18" charset="0"/>
              </a:rPr>
              <a:t>Remove a few more newspaper-specifics</a:t>
            </a:r>
          </a:p>
          <a:p>
            <a:pPr lvl="1"/>
            <a:r>
              <a:rPr lang="en-US" sz="2400" dirty="0">
                <a:solidFill>
                  <a:schemeClr val="accent4">
                    <a:lumMod val="50000"/>
                  </a:schemeClr>
                </a:solidFill>
                <a:ea typeface="Cambria" panose="02040503050406030204" pitchFamily="18" charset="0"/>
              </a:rPr>
              <a:t>Associated Press Reporters… contributed to this report.</a:t>
            </a:r>
          </a:p>
          <a:p>
            <a:endParaRPr lang="en-US" sz="2400" dirty="0"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41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3A08D-451A-41B7-B229-62256DBF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Cambria" panose="02040503050406030204" pitchFamily="18" charset="0"/>
              </a:rPr>
              <a:t>Realization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DD0F6-4AC3-437E-88A0-2C8C246B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a typeface="Cambria" panose="02040503050406030204" pitchFamily="18" charset="0"/>
              </a:rPr>
              <a:t>No more appositive removal</a:t>
            </a:r>
          </a:p>
          <a:p>
            <a:pPr lvl="1"/>
            <a:r>
              <a:rPr lang="en-US" sz="2400" dirty="0">
                <a:ea typeface="Cambria" panose="02040503050406030204" pitchFamily="18" charset="0"/>
              </a:rPr>
              <a:t>Some problems with </a:t>
            </a:r>
            <a:r>
              <a:rPr lang="en-US" sz="2400" dirty="0" err="1">
                <a:ea typeface="Cambria" panose="02040503050406030204" pitchFamily="18" charset="0"/>
              </a:rPr>
              <a:t>spaCy</a:t>
            </a:r>
            <a:r>
              <a:rPr lang="en-US" sz="2400" dirty="0">
                <a:ea typeface="Cambria" panose="02040503050406030204" pitchFamily="18" charset="0"/>
              </a:rPr>
              <a:t> parsing</a:t>
            </a:r>
          </a:p>
          <a:p>
            <a:pPr lvl="1"/>
            <a:r>
              <a:rPr lang="en-US" sz="2400" dirty="0">
                <a:ea typeface="Cambria" panose="02040503050406030204" pitchFamily="18" charset="0"/>
              </a:rPr>
              <a:t>Even in good cases, ROUGE-2 suffered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521C37-9FF9-4568-A2EE-3097B3A6085D}"/>
              </a:ext>
            </a:extLst>
          </p:cNvPr>
          <p:cNvSpPr txBox="1"/>
          <p:nvPr/>
        </p:nvSpPr>
        <p:spPr>
          <a:xfrm>
            <a:off x="1300481" y="3879116"/>
            <a:ext cx="3728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  <a:ea typeface="Cambria" panose="02040503050406030204" pitchFamily="18" charset="0"/>
              </a:rPr>
              <a:t>… Eric Harris and Dylan Klebold,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ea typeface="Cambria" panose="02040503050406030204" pitchFamily="18" charset="0"/>
              </a:rPr>
              <a:t>also Columbine students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ea typeface="Cambria" panose="02040503050406030204" pitchFamily="18" charset="0"/>
              </a:rPr>
              <a:t>, opened fire with at least four guns and dozens of bombs.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09C448-730A-446B-AD1C-2EE24555CED3}"/>
              </a:ext>
            </a:extLst>
          </p:cNvPr>
          <p:cNvSpPr txBox="1"/>
          <p:nvPr/>
        </p:nvSpPr>
        <p:spPr>
          <a:xfrm>
            <a:off x="6360162" y="3879116"/>
            <a:ext cx="3545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  <a:ea typeface="Cambria" panose="02040503050406030204" pitchFamily="18" charset="0"/>
              </a:rPr>
              <a:t>…Eric Harris and Dylan Klebold opened fire with at least four guns and dozens of bombs.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90262-835A-4551-B86D-4E1F4278C288}"/>
              </a:ext>
            </a:extLst>
          </p:cNvPr>
          <p:cNvSpPr txBox="1"/>
          <p:nvPr/>
        </p:nvSpPr>
        <p:spPr>
          <a:xfrm>
            <a:off x="5303519" y="4663946"/>
            <a:ext cx="52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185382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DB2D-E3BA-4832-9999-CCE88079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mbria" panose="02040503050406030204" pitchFamily="18" charset="0"/>
              </a:rPr>
              <a:t>Realization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39262-E349-4D5D-B6BB-CAAE6B6D4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a typeface="Cambria" panose="02040503050406030204" pitchFamily="18" charset="0"/>
              </a:rPr>
              <a:t>More careful word-initial removal</a:t>
            </a:r>
          </a:p>
          <a:p>
            <a:pPr lvl="1"/>
            <a:r>
              <a:rPr lang="en-US" sz="2400" dirty="0">
                <a:ea typeface="Cambria" panose="02040503050406030204" pitchFamily="18" charset="0"/>
              </a:rPr>
              <a:t>From D3: Fine-grained tags</a:t>
            </a:r>
          </a:p>
          <a:p>
            <a:pPr lvl="1"/>
            <a:r>
              <a:rPr lang="en-US" sz="2400" dirty="0">
                <a:ea typeface="Cambria" panose="02040503050406030204" pitchFamily="18" charset="0"/>
              </a:rPr>
              <a:t>New: List of exception words</a:t>
            </a:r>
          </a:p>
          <a:p>
            <a:r>
              <a:rPr lang="en-US" sz="2800" dirty="0">
                <a:ea typeface="Cambria" panose="02040503050406030204" pitchFamily="18" charset="0"/>
              </a:rPr>
              <a:t>Redundancy Checker</a:t>
            </a:r>
          </a:p>
          <a:p>
            <a:pPr lvl="1"/>
            <a:r>
              <a:rPr lang="en-US" sz="2400" dirty="0">
                <a:ea typeface="Cambria" panose="02040503050406030204" pitchFamily="18" charset="0"/>
              </a:rPr>
              <a:t>Added naïve unigram overlap for two-step redundancy checker</a:t>
            </a:r>
          </a:p>
          <a:p>
            <a:r>
              <a:rPr lang="en-US" sz="2800" dirty="0">
                <a:ea typeface="Cambria" panose="02040503050406030204" pitchFamily="18" charset="0"/>
              </a:rPr>
              <a:t>Full Sentence Filtering</a:t>
            </a:r>
          </a:p>
          <a:p>
            <a:pPr lvl="1"/>
            <a:r>
              <a:rPr lang="en-US" sz="2400" dirty="0">
                <a:ea typeface="Cambria" panose="02040503050406030204" pitchFamily="18" charset="0"/>
              </a:rPr>
              <a:t>From D3: Questions, Quotes</a:t>
            </a:r>
          </a:p>
          <a:p>
            <a:pPr lvl="1"/>
            <a:r>
              <a:rPr lang="en-US" sz="2400" dirty="0">
                <a:ea typeface="Cambria" panose="02040503050406030204" pitchFamily="18" charset="0"/>
              </a:rPr>
              <a:t>New: Pronoun-initial sentences</a:t>
            </a:r>
            <a:endParaRPr lang="en-US" sz="2800" dirty="0">
              <a:ea typeface="Cambria" panose="02040503050406030204" pitchFamily="18" charset="0"/>
            </a:endParaRPr>
          </a:p>
          <a:p>
            <a:pPr lvl="1"/>
            <a:endParaRPr lang="en-US" dirty="0">
              <a:ea typeface="Cambria" panose="02040503050406030204" pitchFamily="18" charset="0"/>
            </a:endParaRPr>
          </a:p>
          <a:p>
            <a:pPr lvl="1"/>
            <a:endParaRPr lang="en-US" dirty="0"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51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DB2D-E3BA-4832-9999-CCE88079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Realization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39262-E349-4D5D-B6BB-CAAE6B6D4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Maximize word count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1" name="Flowchart: Manual Operation 10">
            <a:extLst>
              <a:ext uri="{FF2B5EF4-FFF2-40B4-BE49-F238E27FC236}">
                <a16:creationId xmlns:a16="http://schemas.microsoft.com/office/drawing/2014/main" id="{53642BA6-4BBD-4C49-A109-D8184BE59DA6}"/>
              </a:ext>
            </a:extLst>
          </p:cNvPr>
          <p:cNvSpPr/>
          <p:nvPr/>
        </p:nvSpPr>
        <p:spPr>
          <a:xfrm rot="16200000">
            <a:off x="3677104" y="3485582"/>
            <a:ext cx="1630594" cy="1312581"/>
          </a:xfrm>
          <a:prstGeom prst="flowChartManualOpera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EAE8A5-C0AD-4D25-BFC9-60007B291784}"/>
              </a:ext>
            </a:extLst>
          </p:cNvPr>
          <p:cNvSpPr txBox="1"/>
          <p:nvPr/>
        </p:nvSpPr>
        <p:spPr>
          <a:xfrm>
            <a:off x="3760340" y="3781064"/>
            <a:ext cx="140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Sentence Screener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2EA444B3-4424-449C-B0EC-53344CA1E2E6}"/>
              </a:ext>
            </a:extLst>
          </p:cNvPr>
          <p:cNvSpPr/>
          <p:nvPr/>
        </p:nvSpPr>
        <p:spPr>
          <a:xfrm>
            <a:off x="6645944" y="5439872"/>
            <a:ext cx="1371599" cy="657605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Rejects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D53006B4-9DC0-43AD-AD4A-9A14099C2165}"/>
              </a:ext>
            </a:extLst>
          </p:cNvPr>
          <p:cNvSpPr/>
          <p:nvPr/>
        </p:nvSpPr>
        <p:spPr>
          <a:xfrm>
            <a:off x="5536886" y="3568406"/>
            <a:ext cx="1906615" cy="1198879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Good</a:t>
            </a:r>
          </a:p>
          <a:p>
            <a:pPr algn="ctr"/>
            <a:r>
              <a:rPr lang="en-US" dirty="0"/>
              <a:t>Sentences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FC20B372-FABD-47C0-A6AE-9DCE3865CF7D}"/>
              </a:ext>
            </a:extLst>
          </p:cNvPr>
          <p:cNvSpPr/>
          <p:nvPr/>
        </p:nvSpPr>
        <p:spPr>
          <a:xfrm>
            <a:off x="10015802" y="3502089"/>
            <a:ext cx="1402080" cy="1026162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Final Set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9D29A95-7B01-4292-AF95-B4A9F68CCFBD}"/>
              </a:ext>
            </a:extLst>
          </p:cNvPr>
          <p:cNvSpPr/>
          <p:nvPr/>
        </p:nvSpPr>
        <p:spPr>
          <a:xfrm rot="19860967">
            <a:off x="8007786" y="4926278"/>
            <a:ext cx="1876130" cy="34660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2142A7-EF22-4FA2-9825-0EEAC816C2D9}"/>
              </a:ext>
            </a:extLst>
          </p:cNvPr>
          <p:cNvSpPr txBox="1"/>
          <p:nvPr/>
        </p:nvSpPr>
        <p:spPr>
          <a:xfrm rot="19442895">
            <a:off x="8189163" y="5255207"/>
            <a:ext cx="205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Fill Extra Space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C7CDDE9-2516-4251-8731-40273EB7E4C5}"/>
              </a:ext>
            </a:extLst>
          </p:cNvPr>
          <p:cNvSpPr/>
          <p:nvPr/>
        </p:nvSpPr>
        <p:spPr>
          <a:xfrm>
            <a:off x="9316936" y="3928641"/>
            <a:ext cx="650315" cy="33216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ED84254-26C8-4DDE-A841-085453E1BE1E}"/>
              </a:ext>
            </a:extLst>
          </p:cNvPr>
          <p:cNvSpPr/>
          <p:nvPr/>
        </p:nvSpPr>
        <p:spPr>
          <a:xfrm>
            <a:off x="5222242" y="4009350"/>
            <a:ext cx="332739" cy="31699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9593512-CA1C-42B4-82FC-827EBB84D31A}"/>
              </a:ext>
            </a:extLst>
          </p:cNvPr>
          <p:cNvSpPr/>
          <p:nvPr/>
        </p:nvSpPr>
        <p:spPr>
          <a:xfrm>
            <a:off x="3329936" y="4082572"/>
            <a:ext cx="549912" cy="28622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579B7DB-A792-400E-9BDC-78771B44252B}"/>
              </a:ext>
            </a:extLst>
          </p:cNvPr>
          <p:cNvSpPr/>
          <p:nvPr/>
        </p:nvSpPr>
        <p:spPr>
          <a:xfrm rot="1892091">
            <a:off x="5248141" y="4948087"/>
            <a:ext cx="1403354" cy="37501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BD7315D2-7F56-4CFE-9C5F-8CB99AFBF510}"/>
              </a:ext>
            </a:extLst>
          </p:cNvPr>
          <p:cNvSpPr/>
          <p:nvPr/>
        </p:nvSpPr>
        <p:spPr>
          <a:xfrm>
            <a:off x="1818376" y="3770590"/>
            <a:ext cx="1486165" cy="1026162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Sentences from Selection</a:t>
            </a:r>
          </a:p>
        </p:txBody>
      </p:sp>
      <p:sp>
        <p:nvSpPr>
          <p:cNvPr id="25" name="Flowchart: Manual Operation 24">
            <a:extLst>
              <a:ext uri="{FF2B5EF4-FFF2-40B4-BE49-F238E27FC236}">
                <a16:creationId xmlns:a16="http://schemas.microsoft.com/office/drawing/2014/main" id="{449DC99F-3B1F-4F85-A7C6-69EE4CA0205B}"/>
              </a:ext>
            </a:extLst>
          </p:cNvPr>
          <p:cNvSpPr/>
          <p:nvPr/>
        </p:nvSpPr>
        <p:spPr>
          <a:xfrm rot="16200000">
            <a:off x="7755850" y="3411278"/>
            <a:ext cx="1630594" cy="1312581"/>
          </a:xfrm>
          <a:prstGeom prst="flowChartManualOpera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188556-967A-4EE5-97B2-72D2333AB99F}"/>
              </a:ext>
            </a:extLst>
          </p:cNvPr>
          <p:cNvSpPr txBox="1"/>
          <p:nvPr/>
        </p:nvSpPr>
        <p:spPr>
          <a:xfrm>
            <a:off x="7794335" y="3744402"/>
            <a:ext cx="140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Sentence Trimmer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A7F4894-B842-4EA2-A7D4-AC3AA2D9A2F6}"/>
              </a:ext>
            </a:extLst>
          </p:cNvPr>
          <p:cNvSpPr/>
          <p:nvPr/>
        </p:nvSpPr>
        <p:spPr>
          <a:xfrm>
            <a:off x="7492329" y="3952111"/>
            <a:ext cx="332739" cy="30869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0DC449C-4809-477A-8640-BCB7B0AC04D5}"/>
              </a:ext>
            </a:extLst>
          </p:cNvPr>
          <p:cNvSpPr/>
          <p:nvPr/>
        </p:nvSpPr>
        <p:spPr>
          <a:xfrm rot="19834644">
            <a:off x="7752476" y="4681533"/>
            <a:ext cx="2686741" cy="1281174"/>
          </a:xfrm>
          <a:prstGeom prst="ellips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81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DB2D-E3BA-4832-9999-CCE88079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Realization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39262-E349-4D5D-B6BB-CAAE6B6D4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2489200"/>
          </a:xfrm>
        </p:spPr>
        <p:txBody>
          <a:bodyPr>
            <a:normAutofit/>
          </a:bodyPr>
          <a:lstStyle/>
          <a:p>
            <a:r>
              <a:rPr lang="en-US" sz="2800" dirty="0"/>
              <a:t>Move some screening into content selection</a:t>
            </a:r>
          </a:p>
          <a:p>
            <a:r>
              <a:rPr lang="en-US" sz="2800" dirty="0"/>
              <a:t>Only usable sentences are now available to realization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6CDF2D6-D0B2-490F-839C-413BA97A1611}"/>
              </a:ext>
            </a:extLst>
          </p:cNvPr>
          <p:cNvSpPr/>
          <p:nvPr/>
        </p:nvSpPr>
        <p:spPr>
          <a:xfrm>
            <a:off x="2001823" y="3331720"/>
            <a:ext cx="1239520" cy="14122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Selection</a:t>
            </a:r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939EA0A1-B014-49B6-B177-51E56A9CD015}"/>
              </a:ext>
            </a:extLst>
          </p:cNvPr>
          <p:cNvSpPr/>
          <p:nvPr/>
        </p:nvSpPr>
        <p:spPr>
          <a:xfrm rot="5400000">
            <a:off x="4264703" y="3580869"/>
            <a:ext cx="1584960" cy="980960"/>
          </a:xfrm>
          <a:prstGeom prst="trapezoi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F0958-035C-46B9-B2B7-7ABAB06F6564}"/>
              </a:ext>
            </a:extLst>
          </p:cNvPr>
          <p:cNvSpPr txBox="1"/>
          <p:nvPr/>
        </p:nvSpPr>
        <p:spPr>
          <a:xfrm>
            <a:off x="4512884" y="3787665"/>
            <a:ext cx="122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 Filtering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AD7AB16-01C1-4EDB-B43B-ABDEAB022A31}"/>
              </a:ext>
            </a:extLst>
          </p:cNvPr>
          <p:cNvSpPr/>
          <p:nvPr/>
        </p:nvSpPr>
        <p:spPr>
          <a:xfrm>
            <a:off x="3311942" y="3855938"/>
            <a:ext cx="1056640" cy="430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4E29D-8CDB-4D0D-9617-4397C593DFA4}"/>
              </a:ext>
            </a:extLst>
          </p:cNvPr>
          <p:cNvSpPr txBox="1"/>
          <p:nvPr/>
        </p:nvSpPr>
        <p:spPr>
          <a:xfrm>
            <a:off x="3230163" y="3565568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per article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97BE05B-531D-425B-AB46-D2E7E46B8F4E}"/>
              </a:ext>
            </a:extLst>
          </p:cNvPr>
          <p:cNvSpPr/>
          <p:nvPr/>
        </p:nvSpPr>
        <p:spPr>
          <a:xfrm>
            <a:off x="5609155" y="3934900"/>
            <a:ext cx="1239520" cy="430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741DEE-2240-4190-9ADB-BDF27BF0B167}"/>
              </a:ext>
            </a:extLst>
          </p:cNvPr>
          <p:cNvSpPr txBox="1"/>
          <p:nvPr/>
        </p:nvSpPr>
        <p:spPr>
          <a:xfrm>
            <a:off x="5545113" y="3565568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2 per article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854CC9-2DBB-4877-8F0F-9C7AEB9CF192}"/>
              </a:ext>
            </a:extLst>
          </p:cNvPr>
          <p:cNvSpPr/>
          <p:nvPr/>
        </p:nvSpPr>
        <p:spPr>
          <a:xfrm>
            <a:off x="2001822" y="5258645"/>
            <a:ext cx="1625545" cy="14122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Selection</a:t>
            </a:r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360D87BE-69D5-4FB6-A935-5FA7F4DA3BF6}"/>
              </a:ext>
            </a:extLst>
          </p:cNvPr>
          <p:cNvSpPr/>
          <p:nvPr/>
        </p:nvSpPr>
        <p:spPr>
          <a:xfrm rot="5400000">
            <a:off x="2283997" y="5787272"/>
            <a:ext cx="898055" cy="617227"/>
          </a:xfrm>
          <a:prstGeom prst="trapezoi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09B2DD0-5745-474C-8221-05510DE5E055}"/>
              </a:ext>
            </a:extLst>
          </p:cNvPr>
          <p:cNvSpPr/>
          <p:nvPr/>
        </p:nvSpPr>
        <p:spPr>
          <a:xfrm>
            <a:off x="3199936" y="5857083"/>
            <a:ext cx="1024585" cy="383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7E73E1-475E-45C8-BB04-72AA53D10460}"/>
              </a:ext>
            </a:extLst>
          </p:cNvPr>
          <p:cNvSpPr txBox="1"/>
          <p:nvPr/>
        </p:nvSpPr>
        <p:spPr>
          <a:xfrm>
            <a:off x="3078255" y="5549321"/>
            <a:ext cx="145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 per article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71171B3-EA5C-4517-99DD-1926E2A71083}"/>
              </a:ext>
            </a:extLst>
          </p:cNvPr>
          <p:cNvSpPr/>
          <p:nvPr/>
        </p:nvSpPr>
        <p:spPr>
          <a:xfrm>
            <a:off x="4566703" y="5425726"/>
            <a:ext cx="1625545" cy="12583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Realization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9FFA0CA-2687-4EEA-BCDC-DA077FBC0467}"/>
              </a:ext>
            </a:extLst>
          </p:cNvPr>
          <p:cNvSpPr/>
          <p:nvPr/>
        </p:nvSpPr>
        <p:spPr>
          <a:xfrm>
            <a:off x="7026048" y="3487149"/>
            <a:ext cx="1372119" cy="1412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Remaining Realization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BC92DBF-3348-4A2A-AF44-94271FBCAA69}"/>
              </a:ext>
            </a:extLst>
          </p:cNvPr>
          <p:cNvSpPr/>
          <p:nvPr/>
        </p:nvSpPr>
        <p:spPr>
          <a:xfrm>
            <a:off x="1287964" y="5823569"/>
            <a:ext cx="1056640" cy="430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12E0905-A71C-4813-845B-0D6FF996228C}"/>
              </a:ext>
            </a:extLst>
          </p:cNvPr>
          <p:cNvSpPr/>
          <p:nvPr/>
        </p:nvSpPr>
        <p:spPr>
          <a:xfrm>
            <a:off x="1287963" y="3855938"/>
            <a:ext cx="842727" cy="430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65E5DB-EB01-488D-8401-80945BA1E217}"/>
              </a:ext>
            </a:extLst>
          </p:cNvPr>
          <p:cNvSpPr txBox="1"/>
          <p:nvPr/>
        </p:nvSpPr>
        <p:spPr>
          <a:xfrm>
            <a:off x="263962" y="3763540"/>
            <a:ext cx="1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Old: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F2430A-EB3B-4E74-BBC5-8777A4D35BAC}"/>
              </a:ext>
            </a:extLst>
          </p:cNvPr>
          <p:cNvSpPr txBox="1"/>
          <p:nvPr/>
        </p:nvSpPr>
        <p:spPr>
          <a:xfrm>
            <a:off x="259055" y="5743596"/>
            <a:ext cx="1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New:</a:t>
            </a:r>
          </a:p>
        </p:txBody>
      </p:sp>
    </p:spTree>
    <p:extLst>
      <p:ext uri="{BB962C8B-B14F-4D97-AF65-F5344CB8AC3E}">
        <p14:creationId xmlns:p14="http://schemas.microsoft.com/office/powerpoint/2010/main" val="198261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8D61-ED96-4416-B883-7645653A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Updates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DCE7-6F93-4C89-9547-9D6855728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D3: “Expert” approach from </a:t>
            </a:r>
            <a:r>
              <a:rPr lang="en-US" sz="3200" dirty="0" err="1"/>
              <a:t>Bollegala</a:t>
            </a:r>
            <a:r>
              <a:rPr lang="en-US" sz="3200" dirty="0"/>
              <a:t> et al.</a:t>
            </a:r>
          </a:p>
          <a:p>
            <a:pPr lvl="1"/>
            <a:r>
              <a:rPr lang="en-US" sz="2800" dirty="0"/>
              <a:t>Chronology, Topical closeness</a:t>
            </a:r>
          </a:p>
          <a:p>
            <a:r>
              <a:rPr lang="en-US" sz="3200" dirty="0"/>
              <a:t>D4: Additional features for first sentence</a:t>
            </a:r>
          </a:p>
          <a:p>
            <a:pPr lvl="1"/>
            <a:r>
              <a:rPr lang="en-US" sz="2800" dirty="0"/>
              <a:t>Positive Feature: Word count</a:t>
            </a:r>
          </a:p>
          <a:p>
            <a:pPr lvl="1"/>
            <a:r>
              <a:rPr lang="en-US" sz="2800" dirty="0"/>
              <a:t>Negative Features: Unlikely start terms</a:t>
            </a:r>
          </a:p>
          <a:p>
            <a:pPr lvl="2"/>
            <a:r>
              <a:rPr lang="en-US" sz="2400" dirty="0"/>
              <a:t>He, she, it, they, that, those, some, since</a:t>
            </a:r>
          </a:p>
          <a:p>
            <a:pPr lvl="2"/>
            <a:r>
              <a:rPr lang="en-US" sz="2400" dirty="0"/>
              <a:t>The</a:t>
            </a:r>
          </a:p>
        </p:txBody>
      </p:sp>
    </p:spTree>
    <p:extLst>
      <p:ext uri="{BB962C8B-B14F-4D97-AF65-F5344CB8AC3E}">
        <p14:creationId xmlns:p14="http://schemas.microsoft.com/office/powerpoint/2010/main" val="2334093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77B5FA5-FAF0-4B58-965B-89404BB252F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262</TotalTime>
  <Words>1166</Words>
  <Application>Microsoft Office PowerPoint</Application>
  <PresentationFormat>Widescreen</PresentationFormat>
  <Paragraphs>185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Cambria</vt:lpstr>
      <vt:lpstr>Corbel</vt:lpstr>
      <vt:lpstr>Wingdings</vt:lpstr>
      <vt:lpstr>Banded</vt:lpstr>
      <vt:lpstr>Ling 573 – D4</vt:lpstr>
      <vt:lpstr>Presentation Plan</vt:lpstr>
      <vt:lpstr>System Architecture</vt:lpstr>
      <vt:lpstr>Preprocessing Updates</vt:lpstr>
      <vt:lpstr>Realization Updates</vt:lpstr>
      <vt:lpstr>Realization Updates</vt:lpstr>
      <vt:lpstr>Realization Updates</vt:lpstr>
      <vt:lpstr>Realization Updates</vt:lpstr>
      <vt:lpstr>Ordering Updates </vt:lpstr>
      <vt:lpstr>Ordering Updates:  example</vt:lpstr>
      <vt:lpstr>Results</vt:lpstr>
      <vt:lpstr>Error Analysis</vt:lpstr>
      <vt:lpstr>Error Analysis</vt:lpstr>
      <vt:lpstr>Error Analysis</vt:lpstr>
      <vt:lpstr>Error Analysis</vt:lpstr>
      <vt:lpstr>Conclusion</vt:lpstr>
      <vt:lpstr>Related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 573 – D4</dc:title>
  <dc:creator>Wesley Rose</dc:creator>
  <cp:lastModifiedBy>Wesley Rose</cp:lastModifiedBy>
  <cp:revision>27</cp:revision>
  <dcterms:created xsi:type="dcterms:W3CDTF">2020-06-03T05:25:29Z</dcterms:created>
  <dcterms:modified xsi:type="dcterms:W3CDTF">2020-06-04T00:03:17Z</dcterms:modified>
</cp:coreProperties>
</file>