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DF232-B001-E742-2377-EB687E36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DEAA74-B877-F577-CF56-F9DE4F86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2F1DF5-4354-82BD-11AF-40A3B8CC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E37F7-93A3-662D-8639-60B679D0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7D655-47F0-34AF-39C5-16D8ABF7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8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C1B0B-53C5-F939-1C91-9D6ABAC2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1DF424-05F1-2636-A9B1-4D9E1723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EB3055-FCD0-2677-3A1B-81851768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DA6B9C-D7BD-9C8A-113C-1C288441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9197FD-23D7-42A6-FEF5-4B5975E1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118E35-9E77-D77B-18E6-34D52722B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02A61A-4FC0-0AB1-6C50-793238B30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B2B26-D821-AE81-53F0-92174266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6DD9-F82C-377D-2804-8572C893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3015C-AB6B-DC29-7E63-AF76DB27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87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F09F5-C654-8BB9-4DDD-706CBD00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FE69A-2C09-6DFB-A132-DFC5829D9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DF635-055D-4FEE-DF41-1C32FA8F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18EF3-2596-E316-CD4C-F6BBC6DF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B4B4B-F0A1-7975-2DFF-825BA5E0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3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3BA31-B948-CCCA-CABC-D2D88F22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220A14-64A9-6E92-9982-D198C9245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4FEF5-0CE1-31AA-C925-CA342493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FAFEFE-F51E-23B3-7AFC-CE311530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04613-372E-58C6-10A8-1D8EB805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20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24355-78AD-3767-84C2-CA6C28C0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E2F18-55BA-4D64-40A3-814F5BD07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2089F-37AA-C9F4-9E25-AA0E87A6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F8958D-C363-893F-34DC-CE382B9D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37240-A7EB-4129-A8B4-569AADB1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D538A-B693-35E2-EDDD-02CBAC35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6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0ACD-D88D-2D01-79C0-D66BF783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F96B3D-4176-67F0-AE17-28FC54CA9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4C0A95-4EE1-1049-5F6D-4F83409A6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C54E4-EA6F-9A94-F055-0CD877882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923CF-EAD6-320C-597F-55D9D6082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60587E-9753-9E53-6339-1CCE5CA1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46D383-8FBD-9F13-3EBE-93EE1CCF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F25321-5A90-0D08-1BDA-E3582558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7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14A2E-ABF1-F99A-0446-7FC420CB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28C183-18EB-A461-47F4-8AB1105E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8813EE-5EDC-4344-6955-B2F4508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DFFD7E-E13C-11AA-D4B9-61437EAD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30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2B8374-CD65-EFEB-1FE3-18F2C2691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193E16-0044-2D48-2EC7-AFB09DCD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FA4311-7EAD-37C5-00F0-AC2FB4CB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88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54091-CEAB-6F93-DAA1-503C7841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CE74A-2451-46C9-C893-6890D03D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B8C93F-1FAE-DF1F-B2F2-EE524D06C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7E52E-C440-524E-1954-0F270F2E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59B4E3-C2B9-A291-1446-7A88C790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4D7B9-D231-C8F2-DF9D-5F152E56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498A8-12A4-934F-D79C-B8A67E5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FFC008-6C93-5DAF-F123-984EB809E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1C80E-6D53-FADE-BD7C-431B474B9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84F63-96E4-4F33-3EF9-3BAC68ED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35038-A881-25B9-73B3-7BB77659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D42EEA-AF98-B8A2-26D2-4189CD57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71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1BE43C-57EA-2A5B-AB77-AC27905DE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FCB409-8599-C60D-DE50-B45B4246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57D5-97FB-DC8D-8D1E-8AC449B18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718BD-5006-490F-9E42-CB8E25909A7B}" type="datetimeFigureOut">
              <a:rPr lang="zh-CN" altLang="en-US" smtClean="0"/>
              <a:t>2023/9/27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1773C-E6E7-1C2B-04C8-B3C5A59FC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2BABA-233A-5070-11C1-D3329C993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71BBC-6BF0-4834-9D95-4F1967532F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2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3C71D7A-6103-44CA-D0D9-02636DE16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736" y="1458479"/>
            <a:ext cx="5754057" cy="42126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655782" y="683491"/>
            <a:ext cx="31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1.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什么是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7FC635-7388-0761-8502-6AE6C6BF16B4}"/>
              </a:ext>
            </a:extLst>
          </p:cNvPr>
          <p:cNvSpPr txBox="1"/>
          <p:nvPr/>
        </p:nvSpPr>
        <p:spPr>
          <a:xfrm>
            <a:off x="937491" y="1352139"/>
            <a:ext cx="5084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一款用于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AI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推理过程</a:t>
            </a:r>
            <a:r>
              <a:rPr lang="zh-CN" altLang="en-US" sz="20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优化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zh-CN" altLang="en-US" sz="2000" dirty="0">
                <a:solidFill>
                  <a:srgbClr val="00B05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部署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的开源工具包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816683-CE67-6B36-0D0C-F1C5E5F3C8DE}"/>
              </a:ext>
            </a:extLst>
          </p:cNvPr>
          <p:cNvSpPr txBox="1"/>
          <p:nvPr/>
        </p:nvSpPr>
        <p:spPr>
          <a:xfrm>
            <a:off x="937491" y="2111325"/>
            <a:ext cx="413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适用于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ONNX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PyTorch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TensorFlow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等多种深度学习框架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92B50F-539D-BE22-BB61-A6AFD293BD4D}"/>
              </a:ext>
            </a:extLst>
          </p:cNvPr>
          <p:cNvSpPr txBox="1"/>
          <p:nvPr/>
        </p:nvSpPr>
        <p:spPr>
          <a:xfrm>
            <a:off x="937491" y="2980028"/>
            <a:ext cx="3329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适用于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Windows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Linux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Mac OS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等操作系统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5D1561-3D5E-575D-9CDC-B4C03A143C62}"/>
              </a:ext>
            </a:extLst>
          </p:cNvPr>
          <p:cNvSpPr txBox="1"/>
          <p:nvPr/>
        </p:nvSpPr>
        <p:spPr>
          <a:xfrm>
            <a:off x="937491" y="3848731"/>
            <a:ext cx="41332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适用于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GPU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等多种硬件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4D607B-08B0-30BC-B072-DBEB6060609D}"/>
              </a:ext>
            </a:extLst>
          </p:cNvPr>
          <p:cNvSpPr txBox="1"/>
          <p:nvPr/>
        </p:nvSpPr>
        <p:spPr>
          <a:xfrm>
            <a:off x="937491" y="4583750"/>
            <a:ext cx="4391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针对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Intel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硬件开发的工具，如果用于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上，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CPU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需要英特尔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6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代以上</a:t>
            </a:r>
          </a:p>
        </p:txBody>
      </p:sp>
    </p:spTree>
    <p:extLst>
      <p:ext uri="{BB962C8B-B14F-4D97-AF65-F5344CB8AC3E}">
        <p14:creationId xmlns:p14="http://schemas.microsoft.com/office/powerpoint/2010/main" val="256680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701963" y="591525"/>
            <a:ext cx="316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2.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具体</a:t>
            </a:r>
            <a:r>
              <a:rPr lang="zh-CN" altLang="en-US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支持的硬件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8EAB04-632D-2E71-0237-E5D423943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875" y="1156940"/>
            <a:ext cx="7109234" cy="492486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41BC7D1-70A1-FFC5-F5FA-935491F18BE8}"/>
              </a:ext>
            </a:extLst>
          </p:cNvPr>
          <p:cNvSpPr txBox="1"/>
          <p:nvPr/>
        </p:nvSpPr>
        <p:spPr>
          <a:xfrm>
            <a:off x="6633093" y="6185926"/>
            <a:ext cx="555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https://github.com/openvinotoolkit/openvino</a:t>
            </a:r>
          </a:p>
        </p:txBody>
      </p:sp>
    </p:spTree>
    <p:extLst>
      <p:ext uri="{BB962C8B-B14F-4D97-AF65-F5344CB8AC3E}">
        <p14:creationId xmlns:p14="http://schemas.microsoft.com/office/powerpoint/2010/main" val="336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701963" y="591525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配置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下载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6A0D6D-0D64-2111-00D4-452D21877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29" y="1197829"/>
            <a:ext cx="6370674" cy="45871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3020EA-ABE2-59BA-F93E-0E43C253A303}"/>
              </a:ext>
            </a:extLst>
          </p:cNvPr>
          <p:cNvSpPr txBox="1"/>
          <p:nvPr/>
        </p:nvSpPr>
        <p:spPr>
          <a:xfrm>
            <a:off x="604981" y="6054145"/>
            <a:ext cx="10982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https://www.intel.com/content/www/us/en/developer/tools/openvino-toolkit/download.html?VERSION=v_2023_1_0&amp;OP_SYSTEM=WINDOWS&amp;DISTRIBUTION=ARCHIVE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38E18C-0AF2-58A6-9A33-1156A4808EC5}"/>
              </a:ext>
            </a:extLst>
          </p:cNvPr>
          <p:cNvSpPr txBox="1"/>
          <p:nvPr/>
        </p:nvSpPr>
        <p:spPr>
          <a:xfrm>
            <a:off x="7892473" y="2906622"/>
            <a:ext cx="3579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访问以下网站，选择对应选项下载对应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zip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文件压缩包</a:t>
            </a:r>
          </a:p>
        </p:txBody>
      </p:sp>
    </p:spTree>
    <p:extLst>
      <p:ext uri="{BB962C8B-B14F-4D97-AF65-F5344CB8AC3E}">
        <p14:creationId xmlns:p14="http://schemas.microsoft.com/office/powerpoint/2010/main" val="265265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701963" y="591525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3.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配置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目录介绍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66D9A2-C3E7-AEDD-AE7A-853EF667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09" y="1508594"/>
            <a:ext cx="6035563" cy="19204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1F1F69-8AE6-B934-36E9-F342E7A90911}"/>
              </a:ext>
            </a:extLst>
          </p:cNvPr>
          <p:cNvSpPr txBox="1"/>
          <p:nvPr/>
        </p:nvSpPr>
        <p:spPr>
          <a:xfrm>
            <a:off x="1438564" y="3775847"/>
            <a:ext cx="584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1.docs-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开发文档，包括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官方档、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安装文档、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Opencv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开发文档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2.python-python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版本下对应的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inference_engine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库及一些其他的工具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3.samples-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提供的一些案例，包含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C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C++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Python</a:t>
            </a:r>
          </a:p>
          <a:p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4.tools-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python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的命令行的部署管理器工具，可以将模型及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IR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文件打包成部署包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2652814-CDC1-92EF-BE93-D99735B2EA76}"/>
              </a:ext>
            </a:extLst>
          </p:cNvPr>
          <p:cNvSpPr/>
          <p:nvPr/>
        </p:nvSpPr>
        <p:spPr>
          <a:xfrm>
            <a:off x="1339273" y="2124364"/>
            <a:ext cx="5172363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30913-588F-A1BE-9805-B1D239747913}"/>
              </a:ext>
            </a:extLst>
          </p:cNvPr>
          <p:cNvSpPr txBox="1"/>
          <p:nvPr/>
        </p:nvSpPr>
        <p:spPr>
          <a:xfrm>
            <a:off x="7749308" y="1930188"/>
            <a:ext cx="4052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无需进一步编译，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runtime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中提供了编译好的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Debug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Release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版本的库，在开发中只需包含对应的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include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lib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等路径。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zh-CN" altLang="en-US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82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329378" y="258090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模型转换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930913-588F-A1BE-9805-B1D239747913}"/>
              </a:ext>
            </a:extLst>
          </p:cNvPr>
          <p:cNvSpPr txBox="1"/>
          <p:nvPr/>
        </p:nvSpPr>
        <p:spPr>
          <a:xfrm>
            <a:off x="751698" y="785408"/>
            <a:ext cx="79383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可以直接解析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ONNX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文件，但是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不建议直接读取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。类似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TensorRT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也有自己的中间文件格式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后面简称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IR)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，在转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IR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的过程会对模型进行拓扑优化，比如线性操作融合、去除冗余子网络等操作，加快推理速度。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indent="457200"/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转换之后的模型分为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model.xml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和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model.bin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xml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是模型的拓扑结构，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bin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是模型的权重参数。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AC0022-095D-BC90-5950-81A5CB27D8E9}"/>
              </a:ext>
            </a:extLst>
          </p:cNvPr>
          <p:cNvSpPr txBox="1"/>
          <p:nvPr/>
        </p:nvSpPr>
        <p:spPr>
          <a:xfrm>
            <a:off x="405723" y="2569823"/>
            <a:ext cx="79383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模型转换步骤：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indent="457200"/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1.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本地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python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环境通过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pip install 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pip install 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-dev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安装对应的包；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indent="457200"/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2.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提供两种转换格式：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indent="457200"/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a.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新建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.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py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文件，导入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，调用对应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api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完成转换；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indent="457200"/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b.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通过命令行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mo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命令完成转换。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51C976E-4B02-99F5-F32E-74DB99AA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610" y="2389944"/>
            <a:ext cx="4084674" cy="16613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ADCC58-D0F9-C8A0-2410-7F24E6A1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8" y="4287236"/>
            <a:ext cx="11110923" cy="232430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FDFBC77-0238-83B7-B42A-9C5CE90ED534}"/>
              </a:ext>
            </a:extLst>
          </p:cNvPr>
          <p:cNvSpPr/>
          <p:nvPr/>
        </p:nvSpPr>
        <p:spPr>
          <a:xfrm>
            <a:off x="3509818" y="4231127"/>
            <a:ext cx="4184073" cy="340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4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329378" y="258090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5.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开发配置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E23BDC-A778-2131-A533-49E6BF8C658E}"/>
              </a:ext>
            </a:extLst>
          </p:cNvPr>
          <p:cNvSpPr txBox="1"/>
          <p:nvPr/>
        </p:nvSpPr>
        <p:spPr>
          <a:xfrm>
            <a:off x="1025236" y="1061970"/>
            <a:ext cx="54586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1.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 添加头文件的包含目录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openvino_path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/runtime/include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2.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添加库文件的包含目录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	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openvino_path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/runtime/lib/intel64/Debug or Release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3.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添加对应依赖项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	openvino.lib or openvinod.lib</a:t>
            </a:r>
            <a:endParaRPr lang="zh-CN" altLang="en-US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52A497-B384-3117-11E3-10EA8818F6A9}"/>
              </a:ext>
            </a:extLst>
          </p:cNvPr>
          <p:cNvSpPr txBox="1"/>
          <p:nvPr/>
        </p:nvSpPr>
        <p:spPr>
          <a:xfrm>
            <a:off x="1025236" y="2967335"/>
            <a:ext cx="7509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注意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：完成上述配置可以正常开发，但是运行会出现各种问题！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解决方法：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将对应的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Debug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或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Release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的库全部放入工程对应的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x64/Debug or Release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目录下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4A4B5A-1FC4-931E-A4CA-23C23B331C29}"/>
              </a:ext>
            </a:extLst>
          </p:cNvPr>
          <p:cNvSpPr txBox="1"/>
          <p:nvPr/>
        </p:nvSpPr>
        <p:spPr>
          <a:xfrm>
            <a:off x="1025236" y="4836124"/>
            <a:ext cx="835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官方推荐使用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VS2019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开发，如果使用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VS2017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编译时会出现类似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ov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::interval::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s_max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未能初始化等错误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解决方法：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属性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--》C/C++--》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高级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--》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禁用特定警告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--》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填入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4996</a:t>
            </a:r>
            <a:endParaRPr lang="zh-CN" altLang="en-US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F35643-D456-C599-9966-151F3492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764" y="451991"/>
            <a:ext cx="3934691" cy="42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3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329378" y="258090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5.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案例分享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4B63EE-798F-24ED-6F50-A596BC11F48E}"/>
              </a:ext>
            </a:extLst>
          </p:cNvPr>
          <p:cNvSpPr txBox="1"/>
          <p:nvPr/>
        </p:nvSpPr>
        <p:spPr>
          <a:xfrm>
            <a:off x="858981" y="882961"/>
            <a:ext cx="835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1.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包含对应的头文件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	</a:t>
            </a:r>
            <a:r>
              <a:rPr lang="en-US" altLang="zh-CN" sz="18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#include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sz="1800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openvino</a:t>
            </a:r>
            <a:r>
              <a:rPr lang="en-US" altLang="zh-CN" sz="18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/openvino.hpp"</a:t>
            </a:r>
            <a:endParaRPr lang="zh-CN" altLang="en-US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5FC55CF-67CA-0DE1-CE6A-B9DF1976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8" y="1658955"/>
            <a:ext cx="4473328" cy="15469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AAAD422-28EF-3037-CE7B-CF8EA9FA79E4}"/>
              </a:ext>
            </a:extLst>
          </p:cNvPr>
          <p:cNvSpPr txBox="1"/>
          <p:nvPr/>
        </p:nvSpPr>
        <p:spPr>
          <a:xfrm>
            <a:off x="7910751" y="2072892"/>
            <a:ext cx="381019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读取对应的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xml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文件，请保持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bin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与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xml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在同一文件夹，读取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xml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的时候会自动在当前目录找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bin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文件；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提供了数据预处理类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ov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::preprocess::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PrePostProcessor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，如图所示预处理方式为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pixel = ((pixel – 255) – 0.5) / 0.5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数据预处理完成后需要执行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build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执行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compile_model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，并指定在哪个设备上进行计算；如果不知道自己支持那些设备，可调用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ov_core_.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get_available_devices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()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查看；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创建推理请求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create_infer_request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()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AE57618-B384-658C-7D1B-B4E253944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8" y="3429000"/>
            <a:ext cx="7239627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3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2224150-ED66-E8C1-1CCD-83CB39789B85}"/>
              </a:ext>
            </a:extLst>
          </p:cNvPr>
          <p:cNvSpPr txBox="1"/>
          <p:nvPr/>
        </p:nvSpPr>
        <p:spPr>
          <a:xfrm>
            <a:off x="329378" y="258090"/>
            <a:ext cx="365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5.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OpenVINO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使用</a:t>
            </a:r>
            <a:r>
              <a:rPr lang="en-US" altLang="zh-CN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—</a:t>
            </a:r>
            <a:r>
              <a:rPr lang="zh-CN" altLang="en-US" b="1" dirty="0">
                <a:latin typeface="Times New Roman" panose="02020603050405020304" pitchFamily="18" charset="0"/>
                <a:ea typeface="华文仿宋" panose="02010600040101010101" pitchFamily="2" charset="-122"/>
              </a:rPr>
              <a:t>案例分享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AAD422-28EF-3037-CE7B-CF8EA9FA79E4}"/>
              </a:ext>
            </a:extLst>
          </p:cNvPr>
          <p:cNvSpPr txBox="1"/>
          <p:nvPr/>
        </p:nvSpPr>
        <p:spPr>
          <a:xfrm>
            <a:off x="724860" y="4271146"/>
            <a:ext cx="103957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创建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ov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::Tensor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，指定输入的类型，图片大小及图像数据的指针；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调用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set_input_tensor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()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指定推理数据；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调用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infer()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进行推理；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调用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get_output_tensor</a:t>
            </a:r>
            <a:r>
              <a:rPr lang="en-US" altLang="zh-CN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()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获取推理结果；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取结果与当前</a:t>
            </a:r>
            <a:r>
              <a:rPr lang="en-US" altLang="zh-CN" sz="1600" dirty="0" err="1">
                <a:latin typeface="Times New Roman" panose="02020603050405020304" pitchFamily="18" charset="0"/>
                <a:ea typeface="华文仿宋" panose="02010600040101010101" pitchFamily="2" charset="-122"/>
              </a:rPr>
              <a:t>TensorRT</a:t>
            </a:r>
            <a:r>
              <a:rPr lang="zh-CN" altLang="en-US" sz="1600" dirty="0">
                <a:latin typeface="Times New Roman" panose="02020603050405020304" pitchFamily="18" charset="0"/>
                <a:ea typeface="华文仿宋" panose="02010600040101010101" pitchFamily="2" charset="-122"/>
              </a:rPr>
              <a:t>部署算法方式一致。</a:t>
            </a:r>
            <a:endParaRPr lang="en-US" altLang="zh-CN" sz="1600" dirty="0">
              <a:latin typeface="Times New Roman" panose="02020603050405020304" pitchFamily="18" charset="0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E6EDDF-1DFF-D967-348A-773582AD7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181" y="1111024"/>
            <a:ext cx="7018628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3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738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华文仿宋</vt:lpstr>
      <vt:lpstr>新宋体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Liu</dc:creator>
  <cp:lastModifiedBy>Tao Liu</cp:lastModifiedBy>
  <cp:revision>54</cp:revision>
  <dcterms:created xsi:type="dcterms:W3CDTF">2023-09-26T07:39:01Z</dcterms:created>
  <dcterms:modified xsi:type="dcterms:W3CDTF">2023-09-27T06:00:44Z</dcterms:modified>
</cp:coreProperties>
</file>