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315" r:id="rId2"/>
    <p:sldId id="314" r:id="rId3"/>
    <p:sldId id="332" r:id="rId4"/>
    <p:sldId id="335" r:id="rId5"/>
    <p:sldId id="319" r:id="rId6"/>
    <p:sldId id="304" r:id="rId7"/>
    <p:sldId id="302" r:id="rId8"/>
    <p:sldId id="303" r:id="rId9"/>
    <p:sldId id="299" r:id="rId10"/>
    <p:sldId id="298" r:id="rId11"/>
    <p:sldId id="301" r:id="rId12"/>
    <p:sldId id="305" r:id="rId13"/>
    <p:sldId id="296" r:id="rId14"/>
    <p:sldId id="313" r:id="rId15"/>
    <p:sldId id="297" r:id="rId16"/>
    <p:sldId id="308" r:id="rId17"/>
    <p:sldId id="329" r:id="rId18"/>
    <p:sldId id="307" r:id="rId19"/>
    <p:sldId id="306" r:id="rId20"/>
    <p:sldId id="333" r:id="rId21"/>
    <p:sldId id="340" r:id="rId22"/>
    <p:sldId id="325" r:id="rId23"/>
    <p:sldId id="309" r:id="rId24"/>
    <p:sldId id="320" r:id="rId25"/>
    <p:sldId id="321" r:id="rId26"/>
    <p:sldId id="311" r:id="rId27"/>
    <p:sldId id="334" r:id="rId28"/>
    <p:sldId id="312" r:id="rId29"/>
    <p:sldId id="338" r:id="rId30"/>
    <p:sldId id="337" r:id="rId31"/>
    <p:sldId id="339" r:id="rId32"/>
    <p:sldId id="341" r:id="rId33"/>
    <p:sldId id="310" r:id="rId34"/>
    <p:sldId id="326" r:id="rId35"/>
    <p:sldId id="327" r:id="rId36"/>
    <p:sldId id="330" r:id="rId37"/>
    <p:sldId id="331" r:id="rId38"/>
    <p:sldId id="347" r:id="rId39"/>
    <p:sldId id="316" r:id="rId40"/>
    <p:sldId id="317" r:id="rId41"/>
    <p:sldId id="318" r:id="rId42"/>
    <p:sldId id="322" r:id="rId43"/>
    <p:sldId id="292" r:id="rId44"/>
    <p:sldId id="324" r:id="rId45"/>
    <p:sldId id="342" r:id="rId46"/>
    <p:sldId id="336" r:id="rId47"/>
    <p:sldId id="343" r:id="rId48"/>
    <p:sldId id="345" r:id="rId49"/>
    <p:sldId id="293" r:id="rId50"/>
    <p:sldId id="344" r:id="rId5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65A86"/>
    <a:srgbClr val="354E87"/>
    <a:srgbClr val="2B2B2B"/>
    <a:srgbClr val="E2A908"/>
    <a:srgbClr val="EEB208"/>
    <a:srgbClr val="953735"/>
    <a:srgbClr val="604A7B"/>
    <a:srgbClr val="7E62A0"/>
    <a:srgbClr val="C3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 varScale="1">
        <p:scale>
          <a:sx n="102" d="100"/>
          <a:sy n="10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ntResolver.html#notifyChange(android.net.Uri, android.database.ContentObserver, boolean)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89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android:supportsUploading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defaults to true and if true an upload-only sync will be requested for all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syncadapters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associated with an authority whenever that authority's content provider does a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notifyChange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android.net.Uri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android.database.ContentObserver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boolean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syncToNetwork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4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032" y="1958975"/>
            <a:ext cx="4896544" cy="1470025"/>
          </a:xfrm>
        </p:spPr>
        <p:txBody>
          <a:bodyPr>
            <a:noAutofit/>
          </a:bodyPr>
          <a:lstStyle>
            <a:lvl1pPr>
              <a:defRPr lang="nl-NL" sz="4400" b="1" kern="1200" dirty="0">
                <a:solidFill>
                  <a:schemeClr val="tx1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168354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617130"/>
            <a:ext cx="4608512" cy="9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1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29"/>
          <a:stretch/>
        </p:blipFill>
        <p:spPr bwMode="auto">
          <a:xfrm>
            <a:off x="-15676" y="5157192"/>
            <a:ext cx="12220648" cy="17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-15676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Rounded Rectangle 8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cxnSp>
        <p:nvCxnSpPr>
          <p:cNvPr id="15" name="Straight Arrow Connector 14"/>
          <p:cNvCxnSpPr>
            <a:stCxn id="14" idx="3"/>
            <a:endCxn id="13" idx="1"/>
          </p:cNvCxnSpPr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>
              <a:alpha val="30000"/>
            </a:srgbClr>
          </a:solidFill>
          <a:ln>
            <a:solidFill>
              <a:schemeClr val="lt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808080"/>
                </a:solidFill>
              </a:rPr>
              <a:t>AccountAuthenticatorService</a:t>
            </a:r>
            <a:endParaRPr lang="en-US" sz="20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5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3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-1086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7-7-2016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3435096" y="802428"/>
            <a:ext cx="644680" cy="4660"/>
          </a:xfrm>
          <a:prstGeom prst="straightConnector1">
            <a:avLst/>
          </a:prstGeom>
          <a:ln w="38100">
            <a:solidFill>
              <a:schemeClr val="bg1">
                <a:alpha val="3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 userDrawn="1"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609600" y="404664"/>
            <a:ext cx="2825496" cy="795528"/>
          </a:xfrm>
          <a:prstGeom prst="roundRect">
            <a:avLst/>
          </a:prstGeom>
          <a:solidFill>
            <a:srgbClr val="953735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SyncService</a:t>
            </a:r>
            <a:endParaRPr lang="en-US" sz="2800" b="1" dirty="0">
              <a:solidFill>
                <a:srgbClr val="808080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>
              <a:alpha val="30196"/>
            </a:srgbClr>
          </a:solidFill>
          <a:ln>
            <a:solidFill>
              <a:schemeClr val="bg1">
                <a:alpha val="3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808080"/>
                </a:solidFill>
              </a:rPr>
              <a:t>SyncAdapter</a:t>
            </a:r>
            <a:endParaRPr lang="en-US" sz="28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6-7-2016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88" r:id="rId6"/>
    <p:sldLayoutId id="2147483689" r:id="rId7"/>
    <p:sldLayoutId id="2147483690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8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240016" y="2531351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onCreate</a:t>
            </a:r>
            <a:r>
              <a:rPr lang="en-US" dirty="0" smtClean="0">
                <a:solidFill>
                  <a:schemeClr val="bg1"/>
                </a:solidFill>
              </a:rPr>
              <a:t>(): fetch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368" y="4509120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>
                <a:solidFill>
                  <a:schemeClr val="bg1"/>
                </a:solidFill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Stale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8" name="Lightning Bolt 57"/>
          <p:cNvSpPr/>
          <p:nvPr/>
        </p:nvSpPr>
        <p:spPr>
          <a:xfrm>
            <a:off x="8256240" y="2355977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7368" y="56072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#4: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Assumes internet connection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5" idx="1"/>
          </p:cNvCxnSpPr>
          <p:nvPr/>
        </p:nvCxnSpPr>
        <p:spPr>
          <a:xfrm rot="16200000" flipH="1">
            <a:off x="2900579" y="5159001"/>
            <a:ext cx="1264484" cy="576062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20852" y="5681510"/>
            <a:ext cx="4147356" cy="795528"/>
          </a:xfrm>
          <a:prstGeom prst="round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BroadcastReceiver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3440161" y="5063483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CONNECTIVITY_CHANGE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47011" y="172659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#5: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Called frequently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9" name="Lightning Bolt 58"/>
          <p:cNvSpPr/>
          <p:nvPr/>
        </p:nvSpPr>
        <p:spPr>
          <a:xfrm>
            <a:off x="4583832" y="4872879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147011" y="2781143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#6: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Bandwidth/CPU starvation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43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44" y="1462718"/>
            <a:ext cx="2808312" cy="4992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462718"/>
            <a:ext cx="2808312" cy="4992555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61974"/>
            <a:ext cx="2807642" cy="4991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Demo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83432" y="2996952"/>
            <a:ext cx="1440160" cy="1440160"/>
            <a:chOff x="4871864" y="2780928"/>
            <a:chExt cx="1872208" cy="1872208"/>
          </a:xfrm>
        </p:grpSpPr>
        <p:sp>
          <p:nvSpPr>
            <p:cNvPr id="21" name="Oval 20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168008" y="2996952"/>
            <a:ext cx="1440160" cy="1440160"/>
            <a:chOff x="4871864" y="2780928"/>
            <a:chExt cx="1872208" cy="1872208"/>
          </a:xfrm>
        </p:grpSpPr>
        <p:sp>
          <p:nvSpPr>
            <p:cNvPr id="24" name="Oval 23"/>
            <p:cNvSpPr/>
            <p:nvPr/>
          </p:nvSpPr>
          <p:spPr>
            <a:xfrm>
              <a:off x="4871864" y="2780928"/>
              <a:ext cx="1872208" cy="18722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273" y="2940337"/>
              <a:ext cx="1553389" cy="1553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1" y="1461973"/>
            <a:ext cx="2808351" cy="49926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461973"/>
            <a:ext cx="2808351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Settings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88" y="1461972"/>
            <a:ext cx="2810132" cy="4995791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40" y="1461972"/>
            <a:ext cx="280835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When you tell it to, for instance because:</a:t>
            </a:r>
          </a:p>
          <a:p>
            <a:pPr lvl="2"/>
            <a:r>
              <a:rPr lang="en-US" dirty="0" smtClean="0"/>
              <a:t>Refresh button was hit</a:t>
            </a:r>
          </a:p>
          <a:p>
            <a:pPr lvl="2"/>
            <a:r>
              <a:rPr lang="en-US" dirty="0" smtClean="0"/>
              <a:t>Local data needs to be sent</a:t>
            </a:r>
          </a:p>
          <a:p>
            <a:pPr lvl="2"/>
            <a:r>
              <a:rPr lang="en-US" dirty="0" smtClean="0"/>
              <a:t>Server data has changed (think GCM)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When the user tells it to through Android settings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34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82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3071663" y="49966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</a:t>
            </a:r>
            <a:r>
              <a:rPr lang="en-US" dirty="0" smtClean="0">
                <a:solidFill>
                  <a:schemeClr val="bg1"/>
                </a:solidFill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32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Connectivity is always an issue</a:t>
            </a:r>
          </a:p>
          <a:p>
            <a:pPr lvl="1"/>
            <a:r>
              <a:rPr lang="en-US" dirty="0" smtClean="0"/>
              <a:t>Battery concerns</a:t>
            </a:r>
          </a:p>
          <a:p>
            <a:r>
              <a:rPr lang="en-US" dirty="0" smtClean="0"/>
              <a:t>When I’ve used it in the past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lly</a:t>
            </a:r>
            <a:endParaRPr lang="en-US" dirty="0" smtClean="0"/>
          </a:p>
          <a:p>
            <a:pPr lvl="1"/>
            <a:r>
              <a:rPr lang="en-US" dirty="0" err="1" smtClean="0"/>
              <a:t>Polarsteps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6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88904" y="4023919"/>
            <a:ext cx="282549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7114400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879976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9600" y="4019259"/>
            <a:ext cx="2825496" cy="7955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SyncService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3" idx="3"/>
            <a:endCxn id="7" idx="1"/>
          </p:cNvCxnSpPr>
          <p:nvPr/>
        </p:nvCxnSpPr>
        <p:spPr>
          <a:xfrm>
            <a:off x="3435096" y="4417023"/>
            <a:ext cx="853808" cy="466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7" idx="0"/>
          </p:cNvCxnSpPr>
          <p:nvPr/>
        </p:nvCxnSpPr>
        <p:spPr>
          <a:xfrm rot="16200000" flipH="1">
            <a:off x="4018151" y="2340418"/>
            <a:ext cx="910138" cy="245686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xagon 20"/>
          <p:cNvSpPr/>
          <p:nvPr/>
        </p:nvSpPr>
        <p:spPr>
          <a:xfrm>
            <a:off x="479376" y="5517233"/>
            <a:ext cx="2016224" cy="795528"/>
          </a:xfrm>
          <a:prstGeom prst="hexagon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Android Framework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endCxn id="21" idx="0"/>
          </p:cNvCxnSpPr>
          <p:nvPr/>
        </p:nvCxnSpPr>
        <p:spPr>
          <a:xfrm rot="5400000">
            <a:off x="2147813" y="5162574"/>
            <a:ext cx="1100210" cy="40463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flipH="1">
            <a:off x="3071663" y="499669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Binds to </a:t>
            </a:r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288904" y="5515271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21" idx="0"/>
            <a:endCxn id="26" idx="1"/>
          </p:cNvCxnSpPr>
          <p:nvPr/>
        </p:nvCxnSpPr>
        <p:spPr>
          <a:xfrm flipV="1">
            <a:off x="2495600" y="5913035"/>
            <a:ext cx="1793304" cy="1962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519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79776" y="409324"/>
            <a:ext cx="2825496" cy="795528"/>
          </a:xfrm>
          <a:prstGeom prst="roundRect">
            <a:avLst/>
          </a:prstGeom>
          <a:solidFill>
            <a:srgbClr val="604A7B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for fetching feed data.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android.permission.INTERNET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to enable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after it's created.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android.permission.WRITE_SYNC_SETTINGS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&lt;!--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Required because we're manually creating a new account.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android.permission.AUTHENTICATE_ACCOUNTS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9224" y="404664"/>
            <a:ext cx="4399384" cy="795528"/>
          </a:xfrm>
          <a:prstGeom prst="roundRect">
            <a:avLst/>
          </a:prstGeom>
          <a:solidFill>
            <a:srgbClr val="365A86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AccountAuthenticatorService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604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161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 smtClean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           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                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service implements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It needs to be exported, so that the system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sync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framework can access it.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sync.SyncService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"true"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intent filter is required. It allows the system to launch our sync service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  as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needed.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 required XML file which describes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android.content.SyncAdapter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23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mSyncAdapter</a:t>
            </a:r>
            <a:r>
              <a:rPr lang="en-US" altLang="en-US" sz="1600" dirty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null;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 instance.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i="1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getApplicationContext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b="1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43183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2484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…</a:t>
            </a:r>
            <a:endParaRPr lang="en-US" altLang="en-US" sz="1600" b="1" dirty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Return Binder handle for IPC communication with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sync requests will be sent directly to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using this channel.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b="1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i="1" dirty="0">
                <a:solidFill>
                  <a:srgbClr val="8A653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Calling intent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 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@return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Binder handle for {</a:t>
            </a:r>
            <a:r>
              <a:rPr lang="en-US" altLang="en-US" sz="1600" b="1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mSyncAdapter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.getSyncAdapterBinder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845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by the system</a:t>
            </a:r>
          </a:p>
          <a:p>
            <a:r>
              <a:rPr lang="en-US" dirty="0" smtClean="0"/>
              <a:t>Lives as long as the </a:t>
            </a:r>
            <a:r>
              <a:rPr lang="en-US" dirty="0" err="1" smtClean="0"/>
              <a:t>SyncAdapter</a:t>
            </a:r>
            <a:r>
              <a:rPr lang="en-US" dirty="0" smtClean="0"/>
              <a:t> is running</a:t>
            </a:r>
          </a:p>
          <a:p>
            <a:r>
              <a:rPr lang="en-US" dirty="0" smtClean="0"/>
              <a:t>Allows system to bind to </a:t>
            </a:r>
            <a:r>
              <a:rPr lang="en-US" dirty="0" err="1" smtClean="0"/>
              <a:t>SyncAdapter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909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expects you to provide </a:t>
            </a:r>
            <a:r>
              <a:rPr lang="en-US" dirty="0" smtClean="0"/>
              <a:t>account authentication </a:t>
            </a:r>
            <a:r>
              <a:rPr lang="en-US" dirty="0"/>
              <a:t>as part of your sync </a:t>
            </a:r>
            <a:r>
              <a:rPr lang="en-US" dirty="0" smtClean="0"/>
              <a:t>adapter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lugs </a:t>
            </a:r>
            <a:r>
              <a:rPr lang="en-US" dirty="0"/>
              <a:t>into the Android accounts and authentication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standard interface for handling </a:t>
            </a:r>
            <a:r>
              <a:rPr lang="en-US" dirty="0" smtClean="0"/>
              <a:t>credentials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4244501"/>
            <a:ext cx="9277350" cy="190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Unamused Face on Google Android 6.0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5373216"/>
            <a:ext cx="12954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implements the account we'll use as an attachment point for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 Since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our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doesn't need to authenticate the current user (it just fetches a public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RSS feed), this account's implementation is largely empty.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&lt;service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account.AccountAuthenticatorService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Required filter used by the system to launch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&lt;action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&lt;/intent-filter&gt;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&lt;!-- This points to an XML file which describes our account service. --&gt;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&lt;meta-data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android.accounts.AccountAuthenticator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:resource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"@xml/authenticator"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&lt;/service&gt;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AndroidManifest.xml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5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AccountAuthenticatorService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Service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private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onBind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(Intent intent)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mAccountAuthenticator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.getIBinder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AccountAuthenticatorService.java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Notion of a “sync adapter”</a:t>
            </a:r>
          </a:p>
          <a:p>
            <a:pPr lvl="1"/>
            <a:r>
              <a:rPr lang="en-US" dirty="0"/>
              <a:t>Assumes that </a:t>
            </a:r>
            <a:r>
              <a:rPr lang="en-US" dirty="0" smtClean="0"/>
              <a:t>it </a:t>
            </a:r>
            <a:r>
              <a:rPr lang="en-US" dirty="0"/>
              <a:t>transfers data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device storage and a server</a:t>
            </a:r>
          </a:p>
          <a:p>
            <a:pPr lvl="1"/>
            <a:r>
              <a:rPr lang="en-US" dirty="0" smtClean="0"/>
              <a:t>Assumes your data is associated </a:t>
            </a:r>
            <a:r>
              <a:rPr lang="en-US" dirty="0"/>
              <a:t>with an </a:t>
            </a:r>
            <a:r>
              <a:rPr lang="en-US" dirty="0" smtClean="0"/>
              <a:t>account</a:t>
            </a:r>
          </a:p>
          <a:p>
            <a:pPr lvl="1"/>
            <a:r>
              <a:rPr lang="en-US" dirty="0" smtClean="0"/>
              <a:t>Assumes your server </a:t>
            </a:r>
            <a:r>
              <a:rPr lang="en-US" dirty="0"/>
              <a:t>storage </a:t>
            </a:r>
            <a:r>
              <a:rPr lang="en-US" dirty="0" smtClean="0"/>
              <a:t>requires </a:t>
            </a:r>
            <a:r>
              <a:rPr lang="en-US" dirty="0"/>
              <a:t>login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Takes care of:</a:t>
            </a:r>
          </a:p>
          <a:p>
            <a:pPr lvl="1"/>
            <a:r>
              <a:rPr lang="en-US" dirty="0"/>
              <a:t>Background execution when device has connectivity</a:t>
            </a:r>
          </a:p>
          <a:p>
            <a:pPr lvl="1"/>
            <a:r>
              <a:rPr lang="en-US" dirty="0" smtClean="0"/>
              <a:t>Bundling sync operations between apps</a:t>
            </a:r>
          </a:p>
        </p:txBody>
      </p:sp>
    </p:spTree>
    <p:extLst>
      <p:ext uri="{BB962C8B-B14F-4D97-AF65-F5344CB8AC3E}">
        <p14:creationId xmlns:p14="http://schemas.microsoft.com/office/powerpoint/2010/main" val="388083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AbstractAccountAuthenticator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public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AccountAuthenticator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 context)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(context)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// Implement all methods, returning null, 0 or false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1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@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  <a:t>Override</a:t>
            </a:r>
            <a:b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addAccount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AccountAuthenticatorResponse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response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accountType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authTokenType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requiredFeatures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options)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throws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NetworkErrorException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Bundle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result.putInt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KEY_ERROR_CODE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result.putString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AccountManager.</a:t>
            </a:r>
            <a:r>
              <a:rPr lang="en-US" altLang="en-US" sz="1600" i="1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KEY_ERROR_MESSAGE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"Not supported"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result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AccountAuthenticator.java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433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string/</a:t>
            </a:r>
            <a:r>
              <a:rPr lang="en-US" altLang="en-US" sz="1600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2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res/xml/syncadapter.xml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Define a sync adapter for the app.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&lt;p&gt;This class is instantiated in 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}, which also binds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to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system. </a:t>
            </a:r>
            <a:r>
              <a:rPr lang="en-US" altLang="en-US" sz="1600" i="1" dirty="0" err="1" smtClean="0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initialized 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never anywhere else.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&lt;p&gt;Extending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ensures that all methods within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SyncAdapter</a:t>
            </a:r>
            <a:endParaRPr lang="en-US" altLang="en-US" sz="1600" i="1" dirty="0">
              <a:solidFill>
                <a:srgbClr val="629755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run on a background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&lt;p&gt;The system calls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() via an RPC call through 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IBinder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object supplied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SyncService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AbstractThreadedSyncAdapter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</a:p>
        </p:txBody>
      </p:sp>
    </p:spTree>
    <p:extLst>
      <p:ext uri="{BB962C8B-B14F-4D97-AF65-F5344CB8AC3E}">
        <p14:creationId xmlns:p14="http://schemas.microsoft.com/office/powerpoint/2010/main" val="1073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Called by the Android system in response to a request to run the sync adapter. The work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required to read data from the network, parse it, and store it in the content provider 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done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&lt;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p&gt;{@link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android.content.AbstractThreadedSyncAdapter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} guarantees that this will be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called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on a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non-UI thread, so it is safe to perform blocking I/O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&lt;p&gt;The </a:t>
            </a:r>
            <a:r>
              <a:rPr lang="en-US" altLang="en-US" sz="1600" i="1" dirty="0" err="1">
                <a:solidFill>
                  <a:srgbClr val="629755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argument allows you to pass information back to the method that triggered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 the sync.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  <a:t>@Override</a:t>
            </a:r>
            <a:b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16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onPerformSync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(Account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Bundle extras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String authority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ContentProviderClient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provider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syncResult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 {}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SyncAdapter.java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it sync?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demand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At regular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462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on demand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417638"/>
            <a:ext cx="10887000" cy="48196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/**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Helper method to trigger an immediate sync ("refresh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"). This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should only be used when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we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need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to preempt the normal sync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schedule, e.g.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the user has pressed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the "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refresh" button.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 </a:t>
            </a:r>
            <a:r>
              <a:rPr lang="en-US" altLang="en-US" sz="1600" i="1" dirty="0">
                <a:solidFill>
                  <a:srgbClr val="77B767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i="1" dirty="0" smtClean="0">
                <a:solidFill>
                  <a:srgbClr val="77B767"/>
                </a:solidFill>
                <a:latin typeface="Consolas" panose="020B0609020204030204" pitchFamily="49" charset="0"/>
              </a:rPr>
              <a:t>p&gt;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SYNC_EXTRAS_MANUAL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will cause an immediate sync, without any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battery optimization. If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you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know new data is available (perhaps via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push), but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the user is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not waiting for that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* data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omit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this </a:t>
            </a:r>
            <a:r>
              <a:rPr lang="en-US" altLang="en-US" sz="16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flag to give the </a:t>
            </a: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OS additional freedom in scheduling your sync request.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  <a:t> */</a:t>
            </a:r>
            <a:br>
              <a:rPr lang="en-US" altLang="en-US" sz="16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</a:rPr>
              <a:t>triggerRefresh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()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Bundle extras =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Disable sync </a:t>
            </a:r>
            <a:r>
              <a:rPr lang="en-US" alt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backoff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and ignore sync preferences. In other words...perform sync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NOW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SYNC_EXTRAS_MANUAL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extras.putBoolean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SYNC_EXTRAS_EXPEDITED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true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requestSync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account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                        </a:t>
            </a:r>
            <a:r>
              <a:rPr lang="en-US" alt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// Account to sync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FeedContract.</a:t>
            </a:r>
            <a:r>
              <a:rPr lang="en-US" altLang="en-US" sz="16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CONTENT_AUTHORITY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Content authority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extras)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;                        </a:t>
            </a:r>
            <a: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 Extras</a:t>
            </a:r>
            <a:br>
              <a:rPr lang="en-US" alt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3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Syncing periodically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3068960"/>
            <a:ext cx="10887000" cy="8592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ContentResolver.</a:t>
            </a:r>
            <a:r>
              <a:rPr lang="en-US" altLang="en-US" sz="16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addPeriodicSync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    account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i="1" dirty="0" smtClean="0">
                <a:solidFill>
                  <a:srgbClr val="9876AA"/>
                </a:solidFill>
                <a:latin typeface="Consolas" panose="020B0609020204030204" pitchFamily="49" charset="0"/>
              </a:rPr>
              <a:t>CONTENT_AUTHORITY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</a:rPr>
              <a:t>Bundle()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pollFrequencyInSeconds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endParaRPr lang="en-US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3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:allowParallelSyncs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provider.FeedProvider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:exported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"false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76464"/>
          </a:xfrm>
          <a:prstGeom prst="rect">
            <a:avLst/>
          </a:prstGeom>
          <a:solidFill>
            <a:srgbClr val="2B2B2B">
              <a:alpha val="6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&lt;provider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:authorities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com.example.android.basicsyncadapter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9876A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600" dirty="0" smtClean="0">
                <a:solidFill>
                  <a:srgbClr val="E8BF6A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learning goals:</a:t>
            </a:r>
          </a:p>
          <a:p>
            <a:pPr lvl="1"/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err="1" smtClean="0"/>
              <a:t>AccountManager</a:t>
            </a:r>
            <a:endParaRPr lang="en-US" dirty="0" smtClean="0"/>
          </a:p>
          <a:p>
            <a:pPr lvl="1"/>
            <a:r>
              <a:rPr lang="en-US" dirty="0" err="1" smtClean="0"/>
              <a:t>AccountAuthenticator</a:t>
            </a:r>
            <a:endParaRPr lang="en-US" dirty="0" smtClean="0"/>
          </a:p>
          <a:p>
            <a:r>
              <a:rPr lang="en-US" dirty="0" smtClean="0"/>
              <a:t>My goals: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5560" y="4653136"/>
            <a:ext cx="1960189" cy="1800200"/>
            <a:chOff x="1976440" y="620689"/>
            <a:chExt cx="1960189" cy="1800200"/>
          </a:xfrm>
        </p:grpSpPr>
        <p:sp>
          <p:nvSpPr>
            <p:cNvPr id="5" name="Rounded Rectangle 4"/>
            <p:cNvSpPr/>
            <p:nvPr/>
          </p:nvSpPr>
          <p:spPr>
            <a:xfrm>
              <a:off x="1976440" y="620689"/>
              <a:ext cx="1565321" cy="235253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76440" y="1630078"/>
              <a:ext cx="1565321" cy="23627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"/>
            <p:cNvCxnSpPr>
              <a:stCxn id="6" idx="2"/>
            </p:cNvCxnSpPr>
            <p:nvPr/>
          </p:nvCxnSpPr>
          <p:spPr>
            <a:xfrm rot="16200000" flipH="1">
              <a:off x="2812835" y="1812618"/>
              <a:ext cx="429122" cy="536590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0"/>
              <a:endCxn id="5" idx="2"/>
            </p:cNvCxnSpPr>
            <p:nvPr/>
          </p:nvCxnSpPr>
          <p:spPr>
            <a:xfrm flipV="1">
              <a:off x="2759101" y="855942"/>
              <a:ext cx="0" cy="774136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690" y="2086148"/>
              <a:ext cx="640939" cy="33474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542283" y="4653136"/>
            <a:ext cx="3457253" cy="1800200"/>
            <a:chOff x="479376" y="620688"/>
            <a:chExt cx="11640443" cy="6061207"/>
          </a:xfrm>
        </p:grpSpPr>
        <p:sp>
          <p:nvSpPr>
            <p:cNvPr id="11" name="Rounded Rectangle 10"/>
            <p:cNvSpPr/>
            <p:nvPr/>
          </p:nvSpPr>
          <p:spPr>
            <a:xfrm>
              <a:off x="7968208" y="620688"/>
              <a:ext cx="2822104" cy="795528"/>
            </a:xfrm>
            <a:prstGeom prst="roundRect">
              <a:avLst/>
            </a:prstGeom>
            <a:solidFill>
              <a:srgbClr val="E2A908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09600" y="620688"/>
              <a:ext cx="5270376" cy="792088"/>
            </a:xfrm>
            <a:prstGeom prst="roundRect">
              <a:avLst/>
            </a:prstGeom>
            <a:solidFill>
              <a:srgbClr val="4CC4B9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09600" y="2318253"/>
              <a:ext cx="5270376" cy="795528"/>
            </a:xfrm>
            <a:prstGeom prst="roundRect">
              <a:avLst/>
            </a:prstGeom>
            <a:solidFill>
              <a:srgbClr val="9AD21C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88904" y="4023919"/>
              <a:ext cx="2825496" cy="79552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968208" y="4019259"/>
              <a:ext cx="2822104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/>
            <p:nvPr/>
          </p:nvCxnSpPr>
          <p:spPr>
            <a:xfrm rot="16200000" flipH="1">
              <a:off x="8948116" y="5245939"/>
              <a:ext cx="1444838" cy="582538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114404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prstDash val="sysDash"/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1" idx="1"/>
            </p:cNvCxnSpPr>
            <p:nvPr/>
          </p:nvCxnSpPr>
          <p:spPr>
            <a:xfrm>
              <a:off x="5879976" y="1016732"/>
              <a:ext cx="2088232" cy="172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13" idx="0"/>
            </p:cNvCxnSpPr>
            <p:nvPr/>
          </p:nvCxnSpPr>
          <p:spPr>
            <a:xfrm>
              <a:off x="3244788" y="1412776"/>
              <a:ext cx="0" cy="90547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609600" y="4019259"/>
              <a:ext cx="2825496" cy="79552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435098" y="4417026"/>
              <a:ext cx="853808" cy="466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4018155" y="2340422"/>
              <a:ext cx="910137" cy="245686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Hexagon 23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 rot="5400000">
              <a:off x="2147817" y="5162576"/>
              <a:ext cx="1100209" cy="404635"/>
            </a:xfrm>
            <a:prstGeom prst="bentConnector2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801" y="5554834"/>
              <a:ext cx="2158018" cy="1127061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4288904" y="5515271"/>
              <a:ext cx="4399384" cy="795528"/>
            </a:xfrm>
            <a:prstGeom prst="roundRect">
              <a:avLst/>
            </a:prstGeom>
            <a:solidFill>
              <a:srgbClr val="365A86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2495604" y="5913039"/>
              <a:ext cx="1793305" cy="196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4583832" y="5517231"/>
            <a:ext cx="1253385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2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 need a </a:t>
            </a:r>
            <a:r>
              <a:rPr lang="en-US" dirty="0" err="1" smtClean="0"/>
              <a:t>ContentProvider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Yes… but </a:t>
            </a:r>
            <a:r>
              <a:rPr lang="en-US" dirty="0"/>
              <a:t>it doesn’t need to do anything.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500" y="2348880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DummyProvider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ContentProvider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Uri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Cursor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null;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600" dirty="0" smtClean="0">
                <a:solidFill>
                  <a:srgbClr val="BBB52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Override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FFC66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(...) {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6897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Unamused Face on Google Android 6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5373216"/>
            <a:ext cx="1295400" cy="12192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734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xmlns: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/res/android"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:contentAuthority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:allowParallelSyncs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"false"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:isAlwaysSyncable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"true"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:supportsUploading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:userVisible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A9B7C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4176464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&lt;sync-adapter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:accountType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com.example.android.basicsyncadapter.account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>
                <a:latin typeface="Consolas" panose="020B0609020204030204" pitchFamily="49" charset="0"/>
              </a:rPr>
              <a:t>accountType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Beware of the account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20888"/>
            <a:ext cx="10972800" cy="37052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identify the account</a:t>
            </a:r>
          </a:p>
          <a:p>
            <a:pPr marL="457200" lvl="1" indent="0">
              <a:buNone/>
            </a:pPr>
            <a:r>
              <a:rPr lang="en-US" dirty="0" smtClean="0"/>
              <a:t>Usually a username or </a:t>
            </a:r>
            <a:r>
              <a:rPr lang="en-US" dirty="0" smtClean="0"/>
              <a:t>email</a:t>
            </a:r>
            <a:endParaRPr lang="en-US" dirty="0" smtClean="0"/>
          </a:p>
          <a:p>
            <a:pPr marL="0" indent="0">
              <a:spcBef>
                <a:spcPts val="3000"/>
              </a:spcBef>
              <a:buNone/>
            </a:pPr>
            <a:r>
              <a:rPr lang="en-US" dirty="0" smtClean="0"/>
              <a:t>It should </a:t>
            </a:r>
            <a:r>
              <a:rPr lang="en-US" i="1" dirty="0" smtClean="0"/>
              <a:t>not</a:t>
            </a:r>
            <a:r>
              <a:rPr lang="en-US" dirty="0" smtClean="0"/>
              <a:t> be localized!</a:t>
            </a:r>
          </a:p>
          <a:p>
            <a:pPr marL="457200" lvl="1" indent="0">
              <a:buNone/>
            </a:pPr>
            <a:r>
              <a:rPr lang="en-US" dirty="0"/>
              <a:t>If the user switches locale, we would not </a:t>
            </a:r>
            <a:r>
              <a:rPr lang="en-US" dirty="0" smtClean="0"/>
              <a:t>be able </a:t>
            </a:r>
            <a:r>
              <a:rPr lang="en-US" dirty="0"/>
              <a:t>to locate the old account, and may erroneously register multiple </a:t>
            </a:r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500" y="1700808"/>
            <a:ext cx="10887000" cy="6480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Account(</a:t>
            </a:r>
            <a:r>
              <a:rPr lang="en-US" altLang="en-US" sz="1600" dirty="0" err="1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accountName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i="1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ACCOUNT_TYPE</a:t>
            </a:r>
            <a:r>
              <a:rPr lang="en-US" altLang="en-US" sz="1600" dirty="0" smtClean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600" dirty="0" smtClean="0">
                <a:solidFill>
                  <a:srgbClr val="CC783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at </a:t>
            </a:r>
            <a:r>
              <a:rPr lang="en-US" dirty="0"/>
              <a:t>configurable </a:t>
            </a:r>
            <a:r>
              <a:rPr lang="en-US" dirty="0" smtClean="0"/>
              <a:t>intervals</a:t>
            </a:r>
          </a:p>
          <a:p>
            <a:pPr lvl="2"/>
            <a:r>
              <a:rPr lang="en-US" dirty="0" smtClean="0"/>
              <a:t>while </a:t>
            </a:r>
            <a:r>
              <a:rPr lang="en-US" dirty="0"/>
              <a:t>efficiently using battery and other system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class </a:t>
            </a:r>
            <a:r>
              <a:rPr lang="en-US" dirty="0"/>
              <a:t>extending </a:t>
            </a:r>
            <a:r>
              <a:rPr lang="en-US" dirty="0" err="1" smtClean="0"/>
              <a:t>AbstractThreadedSyncAdapter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two </a:t>
            </a:r>
            <a:r>
              <a:rPr lang="en-US" dirty="0"/>
              <a:t>bound </a:t>
            </a:r>
            <a:r>
              <a:rPr lang="en-US" dirty="0" smtClean="0"/>
              <a:t>Services </a:t>
            </a:r>
            <a:r>
              <a:rPr lang="en-US" dirty="0"/>
              <a:t>which the OS </a:t>
            </a:r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One</a:t>
            </a:r>
            <a:r>
              <a:rPr lang="en-US" dirty="0" smtClean="0"/>
              <a:t> </a:t>
            </a:r>
            <a:r>
              <a:rPr lang="en-US" dirty="0"/>
              <a:t>to initiate a </a:t>
            </a:r>
            <a:r>
              <a:rPr lang="en-US" dirty="0" smtClean="0"/>
              <a:t>sync</a:t>
            </a:r>
            <a:endParaRPr lang="en-US" dirty="0"/>
          </a:p>
          <a:p>
            <a:pPr lvl="2"/>
            <a:r>
              <a:rPr lang="en-US" dirty="0" smtClean="0"/>
              <a:t>One to authenticate an account</a:t>
            </a:r>
          </a:p>
          <a:p>
            <a:pPr lvl="2"/>
            <a:r>
              <a:rPr lang="en-US" dirty="0" smtClean="0"/>
              <a:t>Declare them in the app manifest</a:t>
            </a:r>
            <a:endParaRPr lang="en-US" dirty="0"/>
          </a:p>
          <a:p>
            <a:pPr lvl="1"/>
            <a:r>
              <a:rPr lang="en-US" dirty="0" smtClean="0"/>
              <a:t>Define in XML </a:t>
            </a:r>
            <a:r>
              <a:rPr lang="en-US" dirty="0"/>
              <a:t>resource </a:t>
            </a:r>
            <a:r>
              <a:rPr lang="en-US" dirty="0" smtClean="0"/>
              <a:t>files: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sync adapter properties</a:t>
            </a:r>
            <a:endParaRPr lang="en-US" dirty="0"/>
          </a:p>
          <a:p>
            <a:pPr lvl="2"/>
            <a:r>
              <a:rPr lang="en-US" dirty="0" smtClean="0"/>
              <a:t>The account authenticator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52500" y="2132856"/>
            <a:ext cx="10887000" cy="41044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&lt;account-authenticator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xmlns: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"http://schemas.android.com/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apk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/res/android"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:accountType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com.example.android.basicsyncadapter.account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:label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"@string/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app_name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endParaRPr lang="en-US" altLang="en-US" sz="1600" dirty="0" smtClean="0">
              <a:solidFill>
                <a:srgbClr val="6A875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 smtClean="0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 smtClean="0">
                <a:solidFill>
                  <a:srgbClr val="BABABA"/>
                </a:solidFill>
                <a:latin typeface="Consolas" panose="020B0609020204030204" pitchFamily="49" charset="0"/>
              </a:rPr>
              <a:t>:smallIcon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drawable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ic_launcher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  <a:t>/&gt;</a:t>
            </a:r>
            <a:br>
              <a:rPr lang="en-US" altLang="en-US" sz="1600" dirty="0">
                <a:solidFill>
                  <a:srgbClr val="E8BF6A"/>
                </a:solidFill>
                <a:latin typeface="Consolas" panose="020B0609020204030204" pitchFamily="49" charset="0"/>
              </a:rPr>
            </a:br>
            <a:endParaRPr lang="en-US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500" y="1556792"/>
            <a:ext cx="108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res/xml/authenticator.xml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smtClean="0"/>
              <a:t>Account preferences</a:t>
            </a:r>
            <a:endParaRPr lang="en-US" b="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1889" y="2132856"/>
            <a:ext cx="10887000" cy="4104456"/>
          </a:xfrm>
          <a:prstGeom prst="rect">
            <a:avLst/>
          </a:prstGeom>
          <a:solidFill>
            <a:srgbClr val="2B2B2B">
              <a:alpha val="70000"/>
            </a:srgbClr>
          </a:solidFill>
          <a:ln>
            <a:noFill/>
          </a:ln>
          <a:effectLst/>
          <a:ex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E8BF6A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solidFill>
                  <a:srgbClr val="9876AA"/>
                </a:solidFill>
                <a:latin typeface="Consolas" panose="020B0609020204030204" pitchFamily="49" charset="0"/>
              </a:rPr>
              <a:t>android</a:t>
            </a:r>
            <a:r>
              <a:rPr lang="en-US" altLang="en-US" sz="1600" dirty="0" err="1">
                <a:solidFill>
                  <a:srgbClr val="BABABA"/>
                </a:solidFill>
                <a:latin typeface="Consolas" panose="020B0609020204030204" pitchFamily="49" charset="0"/>
              </a:rPr>
              <a:t>:accountPreferences</a:t>
            </a:r>
            <a:r>
              <a:rPr lang="en-US" altLang="en-US" sz="1600" dirty="0">
                <a:solidFill>
                  <a:srgbClr val="BABAB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"@xml/</a:t>
            </a:r>
            <a:r>
              <a:rPr lang="en-US" altLang="en-US" sz="1600" dirty="0" err="1">
                <a:solidFill>
                  <a:srgbClr val="6A8759"/>
                </a:solidFill>
                <a:latin typeface="Consolas" panose="020B0609020204030204" pitchFamily="49" charset="0"/>
              </a:rPr>
              <a:t>account_preferences</a:t>
            </a:r>
            <a: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en-US" altLang="en-US" sz="1600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34" y="1461972"/>
            <a:ext cx="2810132" cy="49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Bonus: </a:t>
            </a:r>
            <a:r>
              <a:rPr lang="en-US" dirty="0" err="1" smtClean="0"/>
              <a:t>JobScheduler</a:t>
            </a:r>
            <a:r>
              <a:rPr lang="en-US" b="0" dirty="0" smtClean="0"/>
              <a:t>*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trigger syncs on demand</a:t>
            </a:r>
          </a:p>
          <a:p>
            <a:r>
              <a:rPr lang="en-US" dirty="0" smtClean="0"/>
              <a:t>Based on:</a:t>
            </a:r>
          </a:p>
          <a:p>
            <a:pPr lvl="1"/>
            <a:r>
              <a:rPr lang="en-US" dirty="0" smtClean="0"/>
              <a:t>Network type</a:t>
            </a:r>
          </a:p>
          <a:p>
            <a:pPr lvl="1"/>
            <a:r>
              <a:rPr lang="en-US" dirty="0" smtClean="0"/>
              <a:t>Charging state</a:t>
            </a:r>
          </a:p>
          <a:p>
            <a:pPr lvl="1"/>
            <a:r>
              <a:rPr lang="en-US" dirty="0" smtClean="0"/>
              <a:t>Device idle state</a:t>
            </a:r>
          </a:p>
          <a:p>
            <a:r>
              <a:rPr lang="en-US" dirty="0" smtClean="0"/>
              <a:t>Can run in the maintenance window of Doze mode**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57" y="5662396"/>
            <a:ext cx="4694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	Android 5.0+</a:t>
            </a:r>
          </a:p>
          <a:p>
            <a:pPr>
              <a:tabLst>
                <a:tab pos="396875" algn="l"/>
              </a:tabLst>
            </a:pPr>
            <a:r>
              <a:rPr lang="en-US" b="1" dirty="0" smtClean="0">
                <a:solidFill>
                  <a:schemeClr val="bg1"/>
                </a:solidFill>
              </a:rPr>
              <a:t>**</a:t>
            </a:r>
            <a:r>
              <a:rPr lang="en-US" dirty="0" smtClean="0">
                <a:solidFill>
                  <a:schemeClr val="bg1"/>
                </a:solidFill>
              </a:rPr>
              <a:t>	Android 7.0+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8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240869"/>
            <a:ext cx="7920880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0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3136613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https://github.com/Pixplicity/sync-demo</a:t>
            </a:r>
          </a:p>
        </p:txBody>
      </p:sp>
    </p:spTree>
    <p:extLst>
      <p:ext uri="{BB962C8B-B14F-4D97-AF65-F5344CB8AC3E}">
        <p14:creationId xmlns:p14="http://schemas.microsoft.com/office/powerpoint/2010/main" val="39178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3"/>
          <a:stretch/>
        </p:blipFill>
        <p:spPr>
          <a:xfrm>
            <a:off x="695400" y="404664"/>
            <a:ext cx="3744416" cy="612068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5519937" y="620689"/>
            <a:ext cx="6599882" cy="6061206"/>
            <a:chOff x="5519937" y="620689"/>
            <a:chExt cx="6599882" cy="6061206"/>
          </a:xfrm>
        </p:grpSpPr>
        <p:sp>
          <p:nvSpPr>
            <p:cNvPr id="13" name="Rounded Rectangle 12"/>
            <p:cNvSpPr/>
            <p:nvPr/>
          </p:nvSpPr>
          <p:spPr>
            <a:xfrm>
              <a:off x="5519937" y="620689"/>
              <a:ext cx="5270376" cy="795528"/>
            </a:xfrm>
            <a:prstGeom prst="roundRect">
              <a:avLst/>
            </a:prstGeom>
            <a:solidFill>
              <a:srgbClr val="E2A908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UI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9937" y="4019260"/>
              <a:ext cx="5270376" cy="79552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Network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>
              <a:stCxn id="14" idx="2"/>
            </p:cNvCxnSpPr>
            <p:nvPr/>
          </p:nvCxnSpPr>
          <p:spPr>
            <a:xfrm rot="16200000" flipH="1">
              <a:off x="8336045" y="4633868"/>
              <a:ext cx="1444837" cy="180667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2"/>
              <a:endCxn id="14" idx="0"/>
            </p:cNvCxnSpPr>
            <p:nvPr/>
          </p:nvCxnSpPr>
          <p:spPr>
            <a:xfrm>
              <a:off x="8155125" y="1416217"/>
              <a:ext cx="0" cy="2603043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961801" y="5554834"/>
              <a:ext cx="2158018" cy="1127061"/>
              <a:chOff x="9711303" y="2010891"/>
              <a:chExt cx="2158018" cy="112706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1303" y="2010891"/>
                <a:ext cx="2158018" cy="1127061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0024596" y="2492896"/>
                <a:ext cx="15440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 err="1">
                    <a:latin typeface="MV Boli" panose="02000500030200090000" pitchFamily="2" charset="0"/>
                    <a:cs typeface="MV Boli" panose="02000500030200090000" pitchFamily="2" charset="0"/>
                  </a:rPr>
                  <a:t>ze</a:t>
                </a:r>
                <a:r>
                  <a:rPr lang="en-US" sz="2000" dirty="0">
                    <a:latin typeface="MV Boli" panose="02000500030200090000" pitchFamily="2" charset="0"/>
                    <a:cs typeface="MV Boli" panose="02000500030200090000" pitchFamily="2" charset="0"/>
                  </a:rPr>
                  <a:t> internet</a:t>
                </a:r>
              </a:p>
            </p:txBody>
          </p:sp>
        </p:grpSp>
      </p:grpSp>
      <p:sp>
        <p:nvSpPr>
          <p:cNvPr id="19" name="Content Placeholder 3"/>
          <p:cNvSpPr>
            <a:spLocks noGrp="1"/>
          </p:cNvSpPr>
          <p:nvPr>
            <p:ph idx="1"/>
          </p:nvPr>
        </p:nvSpPr>
        <p:spPr>
          <a:xfrm>
            <a:off x="4943872" y="620687"/>
            <a:ext cx="6638528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ListView</a:t>
            </a:r>
            <a:r>
              <a:rPr lang="en-US" dirty="0" smtClean="0"/>
              <a:t> of blog posts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Fetches data when app is opened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43872" y="3429000"/>
            <a:ext cx="6638528" cy="26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Atom XML feed</a:t>
            </a:r>
            <a:br>
              <a:rPr lang="en-US" dirty="0" smtClean="0"/>
            </a:br>
            <a:r>
              <a:rPr lang="en-US" dirty="0" smtClean="0"/>
              <a:t>(Android Developers Blog)</a:t>
            </a:r>
          </a:p>
        </p:txBody>
      </p:sp>
    </p:spTree>
    <p:extLst>
      <p:ext uri="{BB962C8B-B14F-4D97-AF65-F5344CB8AC3E}">
        <p14:creationId xmlns:p14="http://schemas.microsoft.com/office/powerpoint/2010/main" val="4280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1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875373"/>
            <a:ext cx="7767148" cy="3091591"/>
          </a:xfrm>
          <a:prstGeom prst="rect">
            <a:avLst/>
          </a:prstGeom>
        </p:spPr>
      </p:pic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27" y="4541639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560567" y="5591562"/>
            <a:ext cx="30837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168008" y="1268760"/>
            <a:ext cx="5363964" cy="28803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I’ve been doing some syncing…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</a:t>
            </a:r>
            <a:r>
              <a:rPr lang="en-US" sz="2800" b="1" dirty="0" smtClean="0">
                <a:solidFill>
                  <a:schemeClr val="bg1"/>
                </a:solidFill>
              </a:rPr>
              <a:t>1: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Lightning Bolt 7"/>
          <p:cNvSpPr/>
          <p:nvPr/>
        </p:nvSpPr>
        <p:spPr>
          <a:xfrm>
            <a:off x="7608168" y="2245143"/>
            <a:ext cx="1008112" cy="1008112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14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179046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FragmentX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1107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ActivityA</a:t>
            </a:r>
            <a:endParaRPr lang="en-US" sz="2000" b="1" dirty="0">
              <a:solidFill>
                <a:srgbClr val="E2A908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56985" y="1323133"/>
            <a:ext cx="1952158" cy="521691"/>
          </a:xfrm>
          <a:prstGeom prst="round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E2A908"/>
                </a:solidFill>
              </a:rPr>
              <a:t>FragmentY</a:t>
            </a:r>
            <a:endParaRPr lang="en-US" sz="2000" b="1" dirty="0">
              <a:solidFill>
                <a:srgbClr val="E2A908"/>
              </a:solidFill>
            </a:endParaRP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8409753" y="2195948"/>
            <a:ext cx="2174433" cy="14721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2"/>
          </p:cNvCxnSpPr>
          <p:nvPr/>
        </p:nvCxnSpPr>
        <p:spPr>
          <a:xfrm rot="16200000" flipH="1">
            <a:off x="5726063" y="2195946"/>
            <a:ext cx="2174438" cy="1472193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368" y="1453475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</a:t>
            </a:r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No separation of concerns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8155125" y="1844824"/>
            <a:ext cx="0" cy="217443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7368" y="332656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Bad idea #</a:t>
            </a:r>
            <a:r>
              <a:rPr lang="en-US" sz="2800" b="1" dirty="0" smtClean="0">
                <a:solidFill>
                  <a:schemeClr val="bg1"/>
                </a:solidFill>
              </a:rPr>
              <a:t>1: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o caching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Lightning Bolt 38"/>
          <p:cNvSpPr/>
          <p:nvPr/>
        </p:nvSpPr>
        <p:spPr>
          <a:xfrm>
            <a:off x="7769138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ghtning Bolt 39"/>
          <p:cNvSpPr/>
          <p:nvPr/>
        </p:nvSpPr>
        <p:spPr>
          <a:xfrm>
            <a:off x="7157070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>
            <a:off x="8381206" y="2572002"/>
            <a:ext cx="720080" cy="720080"/>
          </a:xfrm>
          <a:prstGeom prst="lightningBol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77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55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E2A908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61801" y="5554834"/>
            <a:ext cx="2158018" cy="1127061"/>
            <a:chOff x="9711303" y="2010891"/>
            <a:chExt cx="2158018" cy="11270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303" y="2010891"/>
              <a:ext cx="2158018" cy="112706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024596" y="2492896"/>
              <a:ext cx="1544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>
                  <a:latin typeface="MV Boli" panose="02000500030200090000" pitchFamily="2" charset="0"/>
                  <a:cs typeface="MV Boli" panose="02000500030200090000" pitchFamily="2" charset="0"/>
                </a:rPr>
                <a:t>ze</a:t>
              </a:r>
              <a:r>
                <a:rPr lang="en-US" sz="2000" dirty="0">
                  <a:latin typeface="MV Boli" panose="02000500030200090000" pitchFamily="2" charset="0"/>
                  <a:cs typeface="MV Boli" panose="02000500030200090000" pitchFamily="2" charset="0"/>
                </a:rPr>
                <a:t>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43367</TotalTime>
  <Words>862</Words>
  <Application>Microsoft Office PowerPoint</Application>
  <PresentationFormat>Widescreen</PresentationFormat>
  <Paragraphs>324</Paragraphs>
  <Slides>50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MV Boli</vt:lpstr>
      <vt:lpstr>Roboto</vt:lpstr>
      <vt:lpstr>1_Office Theme</vt:lpstr>
      <vt:lpstr>I’ve been doing some syncing…</vt:lpstr>
      <vt:lpstr>Syncing</vt:lpstr>
      <vt:lpstr>Sync Adapter</vt:lpstr>
      <vt:lpstr>Sync Adapter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 Demo</vt:lpstr>
      <vt:lpstr>Sync Demo</vt:lpstr>
      <vt:lpstr>Android Settings</vt:lpstr>
      <vt:lpstr>Android Settings</vt:lpstr>
      <vt:lpstr>When does it sync?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does it sync?</vt:lpstr>
      <vt:lpstr>Syncing on demand</vt:lpstr>
      <vt:lpstr>Syncing periodically</vt:lpstr>
      <vt:lpstr>Do I need a ContentProvider?</vt:lpstr>
      <vt:lpstr>Do I need a ContentProvider?</vt:lpstr>
      <vt:lpstr>Significance of accountType</vt:lpstr>
      <vt:lpstr>Beware of the account name</vt:lpstr>
      <vt:lpstr>Recap</vt:lpstr>
      <vt:lpstr>Recap</vt:lpstr>
      <vt:lpstr>Bonus: Account preferences</vt:lpstr>
      <vt:lpstr>Bonus: JobScheduler*</vt:lpstr>
      <vt:lpstr>PowerPoint Presentation</vt:lpstr>
      <vt:lpstr>PowerPoint Presentation</vt:lpstr>
      <vt:lpstr>PowerPoint Presentation</vt:lpstr>
      <vt:lpstr>I’ve been doing some syncing…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531</cp:revision>
  <dcterms:created xsi:type="dcterms:W3CDTF">2012-01-27T11:16:21Z</dcterms:created>
  <dcterms:modified xsi:type="dcterms:W3CDTF">2016-07-08T14:02:42Z</dcterms:modified>
</cp:coreProperties>
</file>