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300" r:id="rId3"/>
    <p:sldId id="304" r:id="rId4"/>
    <p:sldId id="302" r:id="rId5"/>
    <p:sldId id="303" r:id="rId6"/>
    <p:sldId id="299" r:id="rId7"/>
    <p:sldId id="298" r:id="rId8"/>
    <p:sldId id="301" r:id="rId9"/>
    <p:sldId id="305" r:id="rId10"/>
    <p:sldId id="293" r:id="rId11"/>
    <p:sldId id="292" r:id="rId12"/>
    <p:sldId id="296" r:id="rId13"/>
    <p:sldId id="297" r:id="rId14"/>
    <p:sldId id="291" r:id="rId15"/>
    <p:sldId id="294" r:id="rId16"/>
    <p:sldId id="295" r:id="rId17"/>
    <p:sldId id="290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02B"/>
    <a:srgbClr val="FCE7AA"/>
    <a:srgbClr val="FFFFFF"/>
    <a:srgbClr val="4CC4B9"/>
    <a:srgbClr val="9AD21C"/>
    <a:srgbClr val="B2E53F"/>
    <a:srgbClr val="C3F82C"/>
    <a:srgbClr val="B3CA39"/>
    <a:srgbClr val="E7E7E7"/>
    <a:srgbClr val="005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32" autoAdjust="0"/>
    <p:restoredTop sz="88383" autoAdjust="0"/>
  </p:normalViewPr>
  <p:slideViewPr>
    <p:cSldViewPr>
      <p:cViewPr>
        <p:scale>
          <a:sx n="100" d="100"/>
          <a:sy n="100" d="100"/>
        </p:scale>
        <p:origin x="114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C3707-9531-4AFE-B668-174360EDF9A2}" type="datetimeFigureOut">
              <a:rPr lang="nl-NL" smtClean="0"/>
              <a:pPr/>
              <a:t>5-7-2016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B649D-962F-434C-B1D1-0A0101E8CDA0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1028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B649D-962F-434C-B1D1-0A0101E8CDA0}" type="slidenum">
              <a:rPr lang="nl-NL" smtClean="0"/>
              <a:pPr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0728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6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0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2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7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Launch sender</a:t>
            </a:r>
            <a:endParaRPr lang="en-US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1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Discover</a:t>
            </a:r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1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Connect</a:t>
            </a:r>
            <a:endParaRPr lang="en-US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Launch receiver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5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nl-NL" dirty="0" smtClean="0"/>
              <a:t>Send &amp; receive</a:t>
            </a:r>
            <a:endParaRPr lang="en-US" dirty="0" smtClean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1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72" y="-7297"/>
            <a:ext cx="12217945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46"/>
          <a:stretch/>
        </p:blipFill>
        <p:spPr bwMode="auto">
          <a:xfrm>
            <a:off x="-10860" y="5157191"/>
            <a:ext cx="12217944" cy="170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0" y="5157192"/>
            <a:ext cx="12192000" cy="170080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6688" y="5272731"/>
            <a:ext cx="7920880" cy="1470025"/>
          </a:xfrm>
        </p:spPr>
        <p:txBody>
          <a:bodyPr>
            <a:normAutofit/>
          </a:bodyPr>
          <a:lstStyle>
            <a:lvl1pPr>
              <a:defRPr lang="nl-NL" sz="5400" b="1" kern="1200" dirty="0">
                <a:solidFill>
                  <a:srgbClr val="F8C02B"/>
                </a:solidFill>
                <a:latin typeface="MV Boli" panose="02000500030200090000" pitchFamily="2" charset="0"/>
                <a:ea typeface="+mj-ea"/>
                <a:cs typeface="MV Boli" panose="0200050003020009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9336" y="6356351"/>
            <a:ext cx="2844800" cy="365125"/>
          </a:xfrm>
        </p:spPr>
        <p:txBody>
          <a:bodyPr/>
          <a:lstStyle>
            <a:lvl1pPr algn="l">
              <a:defRPr/>
            </a:lvl1pPr>
          </a:lstStyle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2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72" y="-7297"/>
            <a:ext cx="12217945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46"/>
          <a:stretch/>
        </p:blipFill>
        <p:spPr bwMode="auto">
          <a:xfrm>
            <a:off x="-10860" y="5157191"/>
            <a:ext cx="12217944" cy="170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0" y="5157192"/>
            <a:ext cx="12192000" cy="170080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6688" y="5272732"/>
            <a:ext cx="8928992" cy="947096"/>
          </a:xfrm>
        </p:spPr>
        <p:txBody>
          <a:bodyPr>
            <a:normAutofit/>
          </a:bodyPr>
          <a:lstStyle>
            <a:lvl1pPr>
              <a:defRPr lang="nl-NL" sz="5400" b="1" kern="1200" dirty="0">
                <a:solidFill>
                  <a:srgbClr val="F8C02B"/>
                </a:solidFill>
                <a:latin typeface="MV Boli" panose="02000500030200090000" pitchFamily="2" charset="0"/>
                <a:ea typeface="+mj-ea"/>
                <a:cs typeface="MV Boli" panose="0200050003020009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9336" y="6356351"/>
            <a:ext cx="2844800" cy="365125"/>
          </a:xfrm>
        </p:spPr>
        <p:txBody>
          <a:bodyPr/>
          <a:lstStyle>
            <a:lvl1pPr algn="l">
              <a:defRPr/>
            </a:lvl1pPr>
          </a:lstStyle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-96688" y="6021288"/>
            <a:ext cx="8928992" cy="8367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261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2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0860" y="-7297"/>
            <a:ext cx="12217944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-7297"/>
            <a:ext cx="12192000" cy="68652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C89201-1C23-4F2A-9964-CF3389FA3EB1}" type="datetimeFigureOut">
              <a:rPr lang="nl-NL" smtClean="0"/>
              <a:pPr/>
              <a:t>5-7-2016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6D1668-100D-4047-BF8E-94B997CC1209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300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6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3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00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4" r:id="rId2"/>
    <p:sldLayoutId id="2147483687" r:id="rId3"/>
    <p:sldLayoutId id="2147483662" r:id="rId4"/>
    <p:sldLayoutId id="2147483678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</p:sldLayoutIdLst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sync-adapters/creating-sync-adapter.html" TargetMode="External"/><Relationship Id="rId2" Type="http://schemas.openxmlformats.org/officeDocument/2006/relationships/hyperlink" Target="https://github.com/googlesamples/android-BasicSyncAdapter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software.intel.com/en-us/android/articles/handling-offline-capability-and-data-sync-in-an-android-app-part-2" TargetMode="External"/><Relationship Id="rId5" Type="http://schemas.openxmlformats.org/officeDocument/2006/relationships/hyperlink" Target="http://blog.udinic.com/2013/07/24/write-your-own-android-sync-adapter/" TargetMode="External"/><Relationship Id="rId4" Type="http://schemas.openxmlformats.org/officeDocument/2006/relationships/hyperlink" Target="https://developer.android.com/training/sync-adapters/index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Paul\Documents\My Dropbox\Pixplicity\Pictures\Paul_2012-06-04-square-600p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16" y="4077072"/>
            <a:ext cx="1911697" cy="1911697"/>
          </a:xfrm>
          <a:prstGeom prst="rect">
            <a:avLst/>
          </a:prstGeom>
          <a:solidFill>
            <a:srgbClr val="FFFFFF">
              <a:shade val="85000"/>
            </a:srgbClr>
          </a:solidFill>
          <a:ln w="127000" cap="rnd">
            <a:solidFill>
              <a:srgbClr val="FFFFFF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ContrastingLeftFacing" fov="4800000">
              <a:rot lat="540000" lon="9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5" name="TextBox 4"/>
          <p:cNvSpPr txBox="1"/>
          <p:nvPr/>
        </p:nvSpPr>
        <p:spPr>
          <a:xfrm>
            <a:off x="6711552" y="5333727"/>
            <a:ext cx="308374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Paul </a:t>
            </a:r>
            <a:r>
              <a:rPr lang="en-US" sz="2000" b="1" dirty="0" err="1">
                <a:solidFill>
                  <a:schemeClr val="bg1">
                    <a:lumMod val="65000"/>
                  </a:schemeClr>
                </a:solidFill>
              </a:rPr>
              <a:t>Lammertsma</a:t>
            </a:r>
            <a:endParaRPr lang="en-US" sz="2000" b="1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CTO,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Pixplicity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I’ve been doing some syncing…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36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github.com/googlesamples/android-BasicSyncAdapter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developer.android.com/training/sync-adapters/creating-sync-adapter.html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developer.android.com/training/sync-adapters/index.html</a:t>
            </a:r>
            <a:endParaRPr lang="en-US" dirty="0" smtClean="0"/>
          </a:p>
          <a:p>
            <a:r>
              <a:rPr lang="en-US" dirty="0">
                <a:hlinkClick r:id="rId5"/>
              </a:rPr>
              <a:t>http://blog.udinic.com/2013/07/24/write-your-own-android-sync-adapter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software.intel.com/en-us/android/articles/handling-offline-capability-and-data-sync-in-an-android-app-part-2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412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SyncAdapters</a:t>
            </a:r>
            <a:r>
              <a:rPr lang="en-US" dirty="0" smtClean="0"/>
              <a:t> can be used to:</a:t>
            </a:r>
          </a:p>
          <a:p>
            <a:pPr lvl="1"/>
            <a:r>
              <a:rPr lang="en-US" dirty="0" smtClean="0"/>
              <a:t>fetch </a:t>
            </a:r>
            <a:r>
              <a:rPr lang="en-US" dirty="0"/>
              <a:t>background data for an </a:t>
            </a:r>
            <a:r>
              <a:rPr lang="en-US" dirty="0" smtClean="0"/>
              <a:t>app.</a:t>
            </a:r>
          </a:p>
          <a:p>
            <a:pPr lvl="1"/>
            <a:r>
              <a:rPr lang="en-US" dirty="0" smtClean="0"/>
              <a:t>execute </a:t>
            </a:r>
            <a:r>
              <a:rPr lang="en-US" dirty="0"/>
              <a:t>your data transfer code at configurable intervals, while efficiently using battery and other system </a:t>
            </a:r>
            <a:r>
              <a:rPr lang="en-US" dirty="0" smtClean="0"/>
              <a:t>resources</a:t>
            </a:r>
            <a:endParaRPr lang="en-US" dirty="0"/>
          </a:p>
          <a:p>
            <a:r>
              <a:rPr lang="en-US" dirty="0" smtClean="0"/>
              <a:t>Elements </a:t>
            </a:r>
            <a:r>
              <a:rPr lang="en-US" dirty="0"/>
              <a:t>of a sync </a:t>
            </a:r>
            <a:r>
              <a:rPr lang="en-US" dirty="0" smtClean="0"/>
              <a:t>adapter:</a:t>
            </a:r>
            <a:endParaRPr lang="en-US" dirty="0"/>
          </a:p>
          <a:p>
            <a:pPr lvl="1"/>
            <a:r>
              <a:rPr lang="en-US" dirty="0"/>
              <a:t>Creates a sync adapter class.</a:t>
            </a:r>
          </a:p>
          <a:p>
            <a:pPr lvl="1"/>
            <a:r>
              <a:rPr lang="en-US" dirty="0"/>
              <a:t>Creates a bound Service which the OS uses to initiate a sync.</a:t>
            </a:r>
          </a:p>
          <a:p>
            <a:pPr lvl="1"/>
            <a:r>
              <a:rPr lang="en-US" dirty="0"/>
              <a:t>Defines the sync adapter properties in an XML resource file.</a:t>
            </a:r>
          </a:p>
          <a:p>
            <a:pPr lvl="1"/>
            <a:r>
              <a:rPr lang="en-US" dirty="0"/>
              <a:t>Declares the bound Service in the app manifest.</a:t>
            </a:r>
          </a:p>
        </p:txBody>
      </p:sp>
    </p:spTree>
    <p:extLst>
      <p:ext uri="{BB962C8B-B14F-4D97-AF65-F5344CB8AC3E}">
        <p14:creationId xmlns:p14="http://schemas.microsoft.com/office/powerpoint/2010/main" val="236429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564" y="1600200"/>
            <a:ext cx="2545854" cy="45259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582" y="1600200"/>
            <a:ext cx="2545854" cy="4525962"/>
          </a:xfrm>
        </p:spPr>
      </p:pic>
    </p:spTree>
    <p:extLst>
      <p:ext uri="{BB962C8B-B14F-4D97-AF65-F5344CB8AC3E}">
        <p14:creationId xmlns:p14="http://schemas.microsoft.com/office/powerpoint/2010/main" val="175543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942" y="1600200"/>
            <a:ext cx="2545854" cy="4525962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924" y="1600200"/>
            <a:ext cx="2545853" cy="4525962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205" y="1600200"/>
            <a:ext cx="2545854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8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Extend the base sync adapter class </a:t>
            </a:r>
            <a:r>
              <a:rPr lang="en-US" dirty="0" err="1"/>
              <a:t>AbstractThreadedSyncAdapter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83432" y="1818982"/>
            <a:ext cx="7383431" cy="446276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57200" tIns="182880" rIns="457200" bIns="1828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* Handle the transfer of data between a server and an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* app, using the Android sync adapter framework.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*/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SyncAdapter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AbstractThreadedSyncAdapter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006600"/>
                </a:solidFill>
                <a:latin typeface="Consolas" panose="020B0609020204030204" pitchFamily="49" charset="0"/>
              </a:rPr>
              <a:t>    /**</a:t>
            </a:r>
            <a:r>
              <a:rPr lang="en-US" altLang="en-US" sz="1400" dirty="0">
                <a:solidFill>
                  <a:srgbClr val="0066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66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6600"/>
                </a:solidFill>
                <a:latin typeface="Consolas" panose="020B0609020204030204" pitchFamily="49" charset="0"/>
              </a:rPr>
              <a:t>     * Set up the sync adapter</a:t>
            </a:r>
            <a:br>
              <a:rPr lang="en-US" altLang="en-US" sz="1400" dirty="0">
                <a:solidFill>
                  <a:srgbClr val="0066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6600"/>
                </a:solidFill>
                <a:latin typeface="Consolas" panose="020B0609020204030204" pitchFamily="49" charset="0"/>
              </a:rPr>
              <a:t>     */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en-US" sz="1400" dirty="0">
                <a:solidFill>
                  <a:srgbClr val="000088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660066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660066"/>
                </a:solidFill>
                <a:latin typeface="Consolas" panose="020B0609020204030204" pitchFamily="49" charset="0"/>
              </a:rPr>
              <a:t>Context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88"/>
                </a:solidFill>
                <a:latin typeface="Consolas" panose="020B0609020204030204" pitchFamily="49" charset="0"/>
              </a:rPr>
              <a:t>boolean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autoInitialize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000088"/>
                </a:solidFill>
                <a:latin typeface="Consolas" panose="020B0609020204030204" pitchFamily="49" charset="0"/>
              </a:rPr>
              <a:t>        super</a:t>
            </a: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autoInitialize</a:t>
            </a: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4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000088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660066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en-US" sz="1400" dirty="0">
                <a:solidFill>
                  <a:srgbClr val="660066"/>
                </a:solidFill>
                <a:latin typeface="Consolas" panose="020B0609020204030204" pitchFamily="49" charset="0"/>
              </a:rPr>
              <a:t>Context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en-US" sz="1400" dirty="0" err="1">
                <a:solidFill>
                  <a:srgbClr val="000088"/>
                </a:solidFill>
                <a:latin typeface="Consolas" panose="020B0609020204030204" pitchFamily="49" charset="0"/>
              </a:rPr>
              <a:t>boolean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autoInitialize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en-US" sz="1400" dirty="0" err="1">
                <a:solidFill>
                  <a:srgbClr val="000088"/>
                </a:solidFill>
                <a:latin typeface="Consolas" panose="020B0609020204030204" pitchFamily="49" charset="0"/>
              </a:rPr>
              <a:t>boolean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allowParallelSyncs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en-US" sz="1400" dirty="0">
                <a:solidFill>
                  <a:srgbClr val="000088"/>
                </a:solidFill>
                <a:latin typeface="Consolas" panose="020B0609020204030204" pitchFamily="49" charset="0"/>
              </a:rPr>
              <a:t>super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autoInitialize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allowParallelSyncs</a:t>
            </a: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);</a:t>
            </a:r>
            <a:endParaRPr lang="en-US" altLang="en-US" sz="14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}</a:t>
            </a:r>
            <a:endParaRPr lang="en-US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35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onPerformSync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Sync adapter framework invokes your </a:t>
            </a:r>
            <a:r>
              <a:rPr lang="en-US" dirty="0" err="1" smtClean="0"/>
              <a:t>SyncAdapter</a:t>
            </a:r>
            <a:endParaRPr lang="en-US" dirty="0" smtClean="0"/>
          </a:p>
          <a:p>
            <a:pPr lvl="1"/>
            <a:r>
              <a:rPr lang="en-US" dirty="0" smtClean="0"/>
              <a:t>Calls </a:t>
            </a:r>
            <a:r>
              <a:rPr lang="en-US" dirty="0" err="1" smtClean="0"/>
              <a:t>onPerformSync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r>
              <a:rPr lang="en-US" dirty="0" smtClean="0"/>
              <a:t>Account</a:t>
            </a:r>
          </a:p>
          <a:p>
            <a:r>
              <a:rPr lang="en-US" dirty="0" smtClean="0"/>
              <a:t>Bundle</a:t>
            </a:r>
          </a:p>
          <a:p>
            <a:r>
              <a:rPr lang="en-US" dirty="0" smtClean="0"/>
              <a:t>Authority</a:t>
            </a:r>
          </a:p>
          <a:p>
            <a:r>
              <a:rPr lang="en-US" dirty="0" err="1" smtClean="0"/>
              <a:t>ContentProviderClient</a:t>
            </a:r>
            <a:endParaRPr lang="en-US" dirty="0" smtClean="0"/>
          </a:p>
          <a:p>
            <a:r>
              <a:rPr lang="en-US" dirty="0" err="1" smtClean="0"/>
              <a:t>SyncResult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40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onPerformSync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83432" y="1783566"/>
            <a:ext cx="8178521" cy="403187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57200" tIns="182880" rIns="457200" bIns="1828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/*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    * Specify the code you want to run in the sync adapter. The entire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    * sync adapter runs in a background thread, so you don't have to set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    * up your own background processing.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    */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@Override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onPerformSync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Account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account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Bundle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extras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authority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ContentProviderClient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provider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SyncResult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syncResult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/*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    * Put the data transfer code here.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    */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887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Paul\Documents\My Dropbox\Pixplicity\Pictures\Paul_2012-06-04-square-600p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16" y="4077072"/>
            <a:ext cx="1911697" cy="1911697"/>
          </a:xfrm>
          <a:prstGeom prst="rect">
            <a:avLst/>
          </a:prstGeom>
          <a:solidFill>
            <a:srgbClr val="FFFFFF">
              <a:shade val="85000"/>
            </a:srgbClr>
          </a:solidFill>
          <a:ln w="127000" cap="rnd">
            <a:solidFill>
              <a:srgbClr val="FFFFFF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ContrastingLeftFacing" fov="4800000">
              <a:rot lat="540000" lon="9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5" name="TextBox 4"/>
          <p:cNvSpPr txBox="1"/>
          <p:nvPr/>
        </p:nvSpPr>
        <p:spPr>
          <a:xfrm>
            <a:off x="6711552" y="5333727"/>
            <a:ext cx="308374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Paul </a:t>
            </a:r>
            <a:r>
              <a:rPr lang="en-US" sz="2000" b="1" dirty="0" err="1">
                <a:solidFill>
                  <a:schemeClr val="bg1">
                    <a:lumMod val="65000"/>
                  </a:schemeClr>
                </a:solidFill>
              </a:rPr>
              <a:t>Lammertsma</a:t>
            </a:r>
            <a:endParaRPr lang="en-US" sz="2000" b="1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CTO,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Pixplicity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Beginner’s 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86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519937" y="620689"/>
            <a:ext cx="5270376" cy="795528"/>
          </a:xfrm>
          <a:prstGeom prst="roundRect">
            <a:avLst/>
          </a:prstGeom>
          <a:solidFill>
            <a:srgbClr val="F8C02B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19937" y="4019260"/>
            <a:ext cx="5270376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Cloud 14"/>
          <p:cNvSpPr/>
          <p:nvPr/>
        </p:nvSpPr>
        <p:spPr>
          <a:xfrm>
            <a:off x="9955323" y="5517232"/>
            <a:ext cx="2088232" cy="1484784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 Black" panose="020B0A04020102020204" pitchFamily="34" charset="0"/>
              </a:rPr>
              <a:t>ze</a:t>
            </a:r>
            <a:r>
              <a:rPr lang="en-US" dirty="0" smtClean="0">
                <a:latin typeface="Arial Black" panose="020B0A04020102020204" pitchFamily="34" charset="0"/>
              </a:rPr>
              <a:t> internet</a:t>
            </a:r>
            <a:endParaRPr lang="en-US" dirty="0">
              <a:latin typeface="Arial Black" panose="020B0A04020102020204" pitchFamily="34" charset="0"/>
            </a:endParaRPr>
          </a:p>
        </p:txBody>
      </p:sp>
      <p:cxnSp>
        <p:nvCxnSpPr>
          <p:cNvPr id="16" name="Elbow Connector 15"/>
          <p:cNvCxnSpPr>
            <a:stCxn id="14" idx="2"/>
          </p:cNvCxnSpPr>
          <p:nvPr/>
        </p:nvCxnSpPr>
        <p:spPr>
          <a:xfrm rot="16200000" flipH="1">
            <a:off x="8336045" y="4633868"/>
            <a:ext cx="1444837" cy="180667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  <a:endCxn id="14" idx="0"/>
          </p:cNvCxnSpPr>
          <p:nvPr/>
        </p:nvCxnSpPr>
        <p:spPr>
          <a:xfrm>
            <a:off x="8155125" y="1416217"/>
            <a:ext cx="0" cy="2603043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816"/>
          <a:stretch/>
        </p:blipFill>
        <p:spPr>
          <a:xfrm>
            <a:off x="695400" y="404664"/>
            <a:ext cx="3744416" cy="2541807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3694" t="7135" r="65895" b="52093"/>
          <a:stretch/>
        </p:blipFill>
        <p:spPr>
          <a:xfrm>
            <a:off x="695400" y="3316405"/>
            <a:ext cx="3744416" cy="294321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8905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519937" y="620689"/>
            <a:ext cx="5270376" cy="795528"/>
          </a:xfrm>
          <a:prstGeom prst="roundRect">
            <a:avLst/>
          </a:prstGeom>
          <a:solidFill>
            <a:srgbClr val="F8C02B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19937" y="4019260"/>
            <a:ext cx="5270376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Cloud 14"/>
          <p:cNvSpPr/>
          <p:nvPr/>
        </p:nvSpPr>
        <p:spPr>
          <a:xfrm>
            <a:off x="9955323" y="5517232"/>
            <a:ext cx="2088232" cy="1484784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 Black" panose="020B0A04020102020204" pitchFamily="34" charset="0"/>
              </a:rPr>
              <a:t>ze</a:t>
            </a:r>
            <a:r>
              <a:rPr lang="en-US" dirty="0" smtClean="0">
                <a:latin typeface="Arial Black" panose="020B0A04020102020204" pitchFamily="34" charset="0"/>
              </a:rPr>
              <a:t> internet</a:t>
            </a:r>
            <a:endParaRPr lang="en-US" dirty="0">
              <a:latin typeface="Arial Black" panose="020B0A04020102020204" pitchFamily="34" charset="0"/>
            </a:endParaRPr>
          </a:p>
        </p:txBody>
      </p:sp>
      <p:cxnSp>
        <p:nvCxnSpPr>
          <p:cNvPr id="16" name="Elbow Connector 15"/>
          <p:cNvCxnSpPr>
            <a:stCxn id="14" idx="2"/>
          </p:cNvCxnSpPr>
          <p:nvPr/>
        </p:nvCxnSpPr>
        <p:spPr>
          <a:xfrm rot="16200000" flipH="1">
            <a:off x="8336045" y="4633868"/>
            <a:ext cx="1444837" cy="180667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  <a:endCxn id="14" idx="0"/>
          </p:cNvCxnSpPr>
          <p:nvPr/>
        </p:nvCxnSpPr>
        <p:spPr>
          <a:xfrm>
            <a:off x="8155125" y="1416217"/>
            <a:ext cx="0" cy="2603043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7368" y="332656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#1a: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N</a:t>
            </a:r>
            <a:r>
              <a:rPr lang="en-US" sz="2800" dirty="0" smtClean="0">
                <a:solidFill>
                  <a:schemeClr val="bg1"/>
                </a:solidFill>
              </a:rPr>
              <a:t>o caching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Lightning Bolt 7"/>
          <p:cNvSpPr/>
          <p:nvPr/>
        </p:nvSpPr>
        <p:spPr>
          <a:xfrm>
            <a:off x="7608168" y="2245143"/>
            <a:ext cx="1008112" cy="1008112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481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519937" y="620689"/>
            <a:ext cx="5270376" cy="795528"/>
          </a:xfrm>
          <a:prstGeom prst="roundRect">
            <a:avLst/>
          </a:prstGeom>
          <a:solidFill>
            <a:srgbClr val="F8C02B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19937" y="4019260"/>
            <a:ext cx="5270376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Cloud 14"/>
          <p:cNvSpPr/>
          <p:nvPr/>
        </p:nvSpPr>
        <p:spPr>
          <a:xfrm>
            <a:off x="9955323" y="5517232"/>
            <a:ext cx="2088232" cy="1484784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 Black" panose="020B0A04020102020204" pitchFamily="34" charset="0"/>
              </a:rPr>
              <a:t>ze</a:t>
            </a:r>
            <a:r>
              <a:rPr lang="en-US" dirty="0" smtClean="0">
                <a:latin typeface="Arial Black" panose="020B0A04020102020204" pitchFamily="34" charset="0"/>
              </a:rPr>
              <a:t> internet</a:t>
            </a:r>
            <a:endParaRPr lang="en-US" dirty="0">
              <a:latin typeface="Arial Black" panose="020B0A04020102020204" pitchFamily="34" charset="0"/>
            </a:endParaRPr>
          </a:p>
        </p:txBody>
      </p:sp>
      <p:cxnSp>
        <p:nvCxnSpPr>
          <p:cNvPr id="16" name="Elbow Connector 15"/>
          <p:cNvCxnSpPr>
            <a:stCxn id="14" idx="2"/>
          </p:cNvCxnSpPr>
          <p:nvPr/>
        </p:nvCxnSpPr>
        <p:spPr>
          <a:xfrm rot="16200000" flipH="1">
            <a:off x="8336045" y="4633868"/>
            <a:ext cx="1444837" cy="180667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7179046" y="1323133"/>
            <a:ext cx="1952158" cy="521691"/>
          </a:xfrm>
          <a:prstGeom prst="roundRect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F8C02B"/>
                </a:solidFill>
              </a:rPr>
              <a:t>FragmentX</a:t>
            </a:r>
            <a:endParaRPr lang="en-US" sz="2000" b="1" dirty="0">
              <a:solidFill>
                <a:srgbClr val="F8C02B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101107" y="1323133"/>
            <a:ext cx="1952158" cy="521691"/>
          </a:xfrm>
          <a:prstGeom prst="roundRect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F8C02B"/>
                </a:solidFill>
              </a:rPr>
              <a:t>ActivityA</a:t>
            </a:r>
            <a:endParaRPr lang="en-US" sz="2000" b="1" dirty="0">
              <a:solidFill>
                <a:srgbClr val="F8C02B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256985" y="1323133"/>
            <a:ext cx="1952158" cy="521691"/>
          </a:xfrm>
          <a:prstGeom prst="roundRect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F8C02B"/>
                </a:solidFill>
              </a:rPr>
              <a:t>FragmentY</a:t>
            </a:r>
            <a:endParaRPr lang="en-US" sz="2000" b="1" dirty="0">
              <a:solidFill>
                <a:srgbClr val="F8C02B"/>
              </a:solidFill>
            </a:endParaRPr>
          </a:p>
        </p:txBody>
      </p:sp>
      <p:cxnSp>
        <p:nvCxnSpPr>
          <p:cNvPr id="21" name="Elbow Connector 20"/>
          <p:cNvCxnSpPr/>
          <p:nvPr/>
        </p:nvCxnSpPr>
        <p:spPr>
          <a:xfrm rot="5400000">
            <a:off x="8409753" y="2195948"/>
            <a:ext cx="2174433" cy="1472194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2" idx="2"/>
          </p:cNvCxnSpPr>
          <p:nvPr/>
        </p:nvCxnSpPr>
        <p:spPr>
          <a:xfrm rot="16200000" flipH="1">
            <a:off x="5726063" y="2195946"/>
            <a:ext cx="2174438" cy="1472193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7368" y="1453475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#1b: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No separation of concerns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/>
          <p:cNvCxnSpPr>
            <a:stCxn id="10" idx="2"/>
            <a:endCxn id="14" idx="0"/>
          </p:cNvCxnSpPr>
          <p:nvPr/>
        </p:nvCxnSpPr>
        <p:spPr>
          <a:xfrm>
            <a:off x="8155125" y="1844824"/>
            <a:ext cx="0" cy="2174436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7368" y="332656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#1a: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N</a:t>
            </a:r>
            <a:r>
              <a:rPr lang="en-US" sz="2800" dirty="0" smtClean="0">
                <a:solidFill>
                  <a:schemeClr val="bg1"/>
                </a:solidFill>
              </a:rPr>
              <a:t>o caching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9" name="Lightning Bolt 38"/>
          <p:cNvSpPr/>
          <p:nvPr/>
        </p:nvSpPr>
        <p:spPr>
          <a:xfrm>
            <a:off x="7769138" y="2572002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ightning Bolt 39"/>
          <p:cNvSpPr/>
          <p:nvPr/>
        </p:nvSpPr>
        <p:spPr>
          <a:xfrm>
            <a:off x="7157070" y="2572002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ightning Bolt 40"/>
          <p:cNvSpPr/>
          <p:nvPr/>
        </p:nvSpPr>
        <p:spPr>
          <a:xfrm>
            <a:off x="8381206" y="2572002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767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9" grpId="0" animBg="1"/>
      <p:bldP spid="40" grpId="0" animBg="1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519937" y="620689"/>
            <a:ext cx="5270376" cy="795528"/>
          </a:xfrm>
          <a:prstGeom prst="roundRect">
            <a:avLst/>
          </a:prstGeom>
          <a:solidFill>
            <a:srgbClr val="F8C02B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19937" y="4019260"/>
            <a:ext cx="5270376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Cloud 14"/>
          <p:cNvSpPr/>
          <p:nvPr/>
        </p:nvSpPr>
        <p:spPr>
          <a:xfrm>
            <a:off x="9955323" y="5517232"/>
            <a:ext cx="2088232" cy="1484784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 Black" panose="020B0A04020102020204" pitchFamily="34" charset="0"/>
              </a:rPr>
              <a:t>ze</a:t>
            </a:r>
            <a:r>
              <a:rPr lang="en-US" dirty="0" smtClean="0">
                <a:latin typeface="Arial Black" panose="020B0A04020102020204" pitchFamily="34" charset="0"/>
              </a:rPr>
              <a:t> internet</a:t>
            </a:r>
            <a:endParaRPr lang="en-US" dirty="0">
              <a:latin typeface="Arial Black" panose="020B0A04020102020204" pitchFamily="34" charset="0"/>
            </a:endParaRPr>
          </a:p>
        </p:txBody>
      </p:sp>
      <p:cxnSp>
        <p:nvCxnSpPr>
          <p:cNvPr id="16" name="Elbow Connector 15"/>
          <p:cNvCxnSpPr>
            <a:stCxn id="14" idx="2"/>
          </p:cNvCxnSpPr>
          <p:nvPr/>
        </p:nvCxnSpPr>
        <p:spPr>
          <a:xfrm rot="16200000" flipH="1">
            <a:off x="8336045" y="4633868"/>
            <a:ext cx="1444837" cy="180667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  <a:endCxn id="14" idx="0"/>
          </p:cNvCxnSpPr>
          <p:nvPr/>
        </p:nvCxnSpPr>
        <p:spPr>
          <a:xfrm>
            <a:off x="8155125" y="1416217"/>
            <a:ext cx="0" cy="2603043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5583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519937" y="620689"/>
            <a:ext cx="5270376" cy="795528"/>
          </a:xfrm>
          <a:prstGeom prst="roundRect">
            <a:avLst/>
          </a:prstGeom>
          <a:solidFill>
            <a:srgbClr val="F8C02B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519937" y="4019260"/>
            <a:ext cx="5270376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Cloud 9"/>
          <p:cNvSpPr/>
          <p:nvPr/>
        </p:nvSpPr>
        <p:spPr>
          <a:xfrm>
            <a:off x="9955323" y="5517232"/>
            <a:ext cx="2088232" cy="1484784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 Black" panose="020B0A04020102020204" pitchFamily="34" charset="0"/>
              </a:rPr>
              <a:t>ze</a:t>
            </a:r>
            <a:r>
              <a:rPr lang="en-US" dirty="0" smtClean="0">
                <a:latin typeface="Arial Black" panose="020B0A04020102020204" pitchFamily="34" charset="0"/>
              </a:rPr>
              <a:t> internet</a:t>
            </a:r>
            <a:endParaRPr lang="en-US" dirty="0">
              <a:latin typeface="Arial Black" panose="020B0A04020102020204" pitchFamily="34" charset="0"/>
            </a:endParaRP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336045" y="4633868"/>
            <a:ext cx="1444837" cy="180667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2"/>
            <a:endCxn id="8" idx="0"/>
          </p:cNvCxnSpPr>
          <p:nvPr/>
        </p:nvCxnSpPr>
        <p:spPr>
          <a:xfrm>
            <a:off x="8155125" y="1416217"/>
            <a:ext cx="0" cy="2603043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4" idx="1"/>
            <a:endCxn id="6" idx="0"/>
          </p:cNvCxnSpPr>
          <p:nvPr/>
        </p:nvCxnSpPr>
        <p:spPr>
          <a:xfrm rot="10800000" flipV="1">
            <a:off x="3244789" y="1018453"/>
            <a:ext cx="2275149" cy="129980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stCxn id="8" idx="1"/>
            <a:endCxn id="6" idx="2"/>
          </p:cNvCxnSpPr>
          <p:nvPr/>
        </p:nvCxnSpPr>
        <p:spPr>
          <a:xfrm rot="10800000">
            <a:off x="3244789" y="3113782"/>
            <a:ext cx="2275149" cy="1303243"/>
          </a:xfrm>
          <a:prstGeom prst="bentConnector2">
            <a:avLst/>
          </a:prstGeom>
          <a:ln w="3810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63639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F8C02B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Cloud 9"/>
          <p:cNvSpPr/>
          <p:nvPr/>
        </p:nvSpPr>
        <p:spPr>
          <a:xfrm>
            <a:off x="9955323" y="5517232"/>
            <a:ext cx="2088232" cy="1484784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 Black" panose="020B0A04020102020204" pitchFamily="34" charset="0"/>
              </a:rPr>
              <a:t>ze</a:t>
            </a:r>
            <a:r>
              <a:rPr lang="en-US" dirty="0" smtClean="0">
                <a:latin typeface="Arial Black" panose="020B0A04020102020204" pitchFamily="34" charset="0"/>
              </a:rPr>
              <a:t> internet</a:t>
            </a:r>
            <a:endParaRPr lang="en-US" dirty="0">
              <a:latin typeface="Arial Black" panose="020B0A04020102020204" pitchFamily="34" charset="0"/>
            </a:endParaRPr>
          </a:p>
        </p:txBody>
      </p:sp>
      <p:cxnSp>
        <p:nvCxnSpPr>
          <p:cNvPr id="12" name="Elbow Connector 11"/>
          <p:cNvCxnSpPr>
            <a:stCxn id="8" idx="2"/>
            <a:endCxn id="10" idx="2"/>
          </p:cNvCxnSpPr>
          <p:nvPr/>
        </p:nvCxnSpPr>
        <p:spPr>
          <a:xfrm rot="16200000" flipH="1">
            <a:off x="8948112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2"/>
            <a:endCxn id="6" idx="0"/>
          </p:cNvCxnSpPr>
          <p:nvPr/>
        </p:nvCxnSpPr>
        <p:spPr>
          <a:xfrm>
            <a:off x="3244788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" idx="2"/>
            <a:endCxn id="8" idx="0"/>
          </p:cNvCxnSpPr>
          <p:nvPr/>
        </p:nvCxnSpPr>
        <p:spPr>
          <a:xfrm>
            <a:off x="9379260" y="1416216"/>
            <a:ext cx="0" cy="2603043"/>
          </a:xfrm>
          <a:prstGeom prst="straightConnector1">
            <a:avLst/>
          </a:prstGeom>
          <a:ln w="3810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191344" y="1412776"/>
            <a:ext cx="2592288" cy="905477"/>
            <a:chOff x="191344" y="1412776"/>
            <a:chExt cx="2592288" cy="905477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783632" y="1412776"/>
              <a:ext cx="0" cy="905477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ash"/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 flipH="1">
              <a:off x="191344" y="1693344"/>
              <a:ext cx="2295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 smtClean="0">
                  <a:solidFill>
                    <a:schemeClr val="bg1"/>
                  </a:solidFill>
                </a:rPr>
                <a:t>ContentObserver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52" name="Elbow Connector 51"/>
          <p:cNvCxnSpPr>
            <a:stCxn id="8" idx="1"/>
            <a:endCxn id="6" idx="2"/>
          </p:cNvCxnSpPr>
          <p:nvPr/>
        </p:nvCxnSpPr>
        <p:spPr>
          <a:xfrm rot="10800000">
            <a:off x="3244788" y="3113781"/>
            <a:ext cx="4723420" cy="1303242"/>
          </a:xfrm>
          <a:prstGeom prst="bentConnector2">
            <a:avLst/>
          </a:prstGeom>
          <a:ln w="3810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 flipH="1">
            <a:off x="6240016" y="2531351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onCreate</a:t>
            </a:r>
            <a:r>
              <a:rPr lang="en-US" dirty="0" smtClean="0">
                <a:solidFill>
                  <a:schemeClr val="bg1"/>
                </a:solidFill>
              </a:rPr>
              <a:t>(): fetch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7368" y="4509120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#2a: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Stale data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8" name="Lightning Bolt 57"/>
          <p:cNvSpPr/>
          <p:nvPr/>
        </p:nvSpPr>
        <p:spPr>
          <a:xfrm>
            <a:off x="8256240" y="2355977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07368" y="5607243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#2b: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Assumes internet connection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8732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 animBg="1"/>
      <p:bldP spid="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F8C02B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9600" y="4019259"/>
            <a:ext cx="5270376" cy="7955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Service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Cloud 9"/>
          <p:cNvSpPr/>
          <p:nvPr/>
        </p:nvSpPr>
        <p:spPr>
          <a:xfrm>
            <a:off x="9955323" y="5517232"/>
            <a:ext cx="2088232" cy="1484784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 Black" panose="020B0A04020102020204" pitchFamily="34" charset="0"/>
              </a:rPr>
              <a:t>ze</a:t>
            </a:r>
            <a:r>
              <a:rPr lang="en-US" dirty="0" smtClean="0">
                <a:latin typeface="Arial Black" panose="020B0A04020102020204" pitchFamily="34" charset="0"/>
              </a:rPr>
              <a:t> internet</a:t>
            </a:r>
            <a:endParaRPr lang="en-US" dirty="0">
              <a:latin typeface="Arial Black" panose="020B0A04020102020204" pitchFamily="34" charset="0"/>
            </a:endParaRPr>
          </a:p>
        </p:txBody>
      </p:sp>
      <p:cxnSp>
        <p:nvCxnSpPr>
          <p:cNvPr id="12" name="Elbow Connector 11"/>
          <p:cNvCxnSpPr>
            <a:stCxn id="8" idx="2"/>
            <a:endCxn id="10" idx="2"/>
          </p:cNvCxnSpPr>
          <p:nvPr/>
        </p:nvCxnSpPr>
        <p:spPr>
          <a:xfrm rot="16200000" flipH="1">
            <a:off x="8948112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35" idx="1"/>
          </p:cNvCxnSpPr>
          <p:nvPr/>
        </p:nvCxnSpPr>
        <p:spPr>
          <a:xfrm rot="16200000" flipH="1">
            <a:off x="2900579" y="5159001"/>
            <a:ext cx="1264484" cy="576062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>
          <a:xfrm>
            <a:off x="5879976" y="4417023"/>
            <a:ext cx="208823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7" idx="0"/>
          </p:cNvCxnSpPr>
          <p:nvPr/>
        </p:nvCxnSpPr>
        <p:spPr>
          <a:xfrm>
            <a:off x="3244788" y="3113781"/>
            <a:ext cx="0" cy="905478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83632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H="1">
            <a:off x="191344" y="1693344"/>
            <a:ext cx="229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ContentObserver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3244788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820852" y="5681510"/>
            <a:ext cx="4147356" cy="795528"/>
          </a:xfrm>
          <a:prstGeom prst="roundRect">
            <a:avLst/>
          </a:prstGeom>
          <a:solidFill>
            <a:schemeClr val="bg2">
              <a:lumMod val="2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BroadcastReceiver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 flipH="1">
            <a:off x="3440161" y="5063483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CONNECTIVITY_CHANGE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147011" y="2318253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#3: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Bandwidth/CPU starvation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9" name="Lightning Bolt 58"/>
          <p:cNvSpPr/>
          <p:nvPr/>
        </p:nvSpPr>
        <p:spPr>
          <a:xfrm>
            <a:off x="4583832" y="4872879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8334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F8C02B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9600" y="4019259"/>
            <a:ext cx="5270376" cy="7955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Cloud 9"/>
          <p:cNvSpPr/>
          <p:nvPr/>
        </p:nvSpPr>
        <p:spPr>
          <a:xfrm>
            <a:off x="9955323" y="5517232"/>
            <a:ext cx="2088232" cy="1484784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 Black" panose="020B0A04020102020204" pitchFamily="34" charset="0"/>
              </a:rPr>
              <a:t>ze</a:t>
            </a:r>
            <a:r>
              <a:rPr lang="en-US" dirty="0" smtClean="0">
                <a:latin typeface="Arial Black" panose="020B0A04020102020204" pitchFamily="34" charset="0"/>
              </a:rPr>
              <a:t> internet</a:t>
            </a:r>
            <a:endParaRPr lang="en-US" dirty="0">
              <a:latin typeface="Arial Black" panose="020B0A04020102020204" pitchFamily="34" charset="0"/>
            </a:endParaRPr>
          </a:p>
        </p:txBody>
      </p:sp>
      <p:cxnSp>
        <p:nvCxnSpPr>
          <p:cNvPr id="12" name="Elbow Connector 11"/>
          <p:cNvCxnSpPr>
            <a:stCxn id="8" idx="2"/>
            <a:endCxn id="10" idx="2"/>
          </p:cNvCxnSpPr>
          <p:nvPr/>
        </p:nvCxnSpPr>
        <p:spPr>
          <a:xfrm rot="16200000" flipH="1">
            <a:off x="8948112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79376" y="4814787"/>
            <a:ext cx="2765413" cy="1497974"/>
            <a:chOff x="479376" y="4814787"/>
            <a:chExt cx="2765413" cy="1497974"/>
          </a:xfrm>
        </p:grpSpPr>
        <p:sp>
          <p:nvSpPr>
            <p:cNvPr id="21" name="Hexagon 20"/>
            <p:cNvSpPr/>
            <p:nvPr/>
          </p:nvSpPr>
          <p:spPr>
            <a:xfrm>
              <a:off x="479376" y="5517233"/>
              <a:ext cx="2016224" cy="795528"/>
            </a:xfrm>
            <a:prstGeom prst="hexagon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Android Framework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Elbow Connector 21"/>
            <p:cNvCxnSpPr>
              <a:endCxn id="21" idx="0"/>
            </p:cNvCxnSpPr>
            <p:nvPr/>
          </p:nvCxnSpPr>
          <p:spPr>
            <a:xfrm rot="5400000">
              <a:off x="2320090" y="4990298"/>
              <a:ext cx="1100209" cy="749188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>
          <a:xfrm>
            <a:off x="5879976" y="4417023"/>
            <a:ext cx="208823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7" idx="0"/>
          </p:cNvCxnSpPr>
          <p:nvPr/>
        </p:nvCxnSpPr>
        <p:spPr>
          <a:xfrm>
            <a:off x="3244788" y="3113781"/>
            <a:ext cx="0" cy="905478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83632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H="1">
            <a:off x="191344" y="1693344"/>
            <a:ext cx="229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ContentObserver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3244788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368152" y="5917312"/>
            <a:ext cx="2871864" cy="795528"/>
            <a:chOff x="3440160" y="5517232"/>
            <a:chExt cx="2871864" cy="795528"/>
          </a:xfrm>
        </p:grpSpPr>
        <p:sp>
          <p:nvSpPr>
            <p:cNvPr id="14" name="Rounded Rectangular Callout 13"/>
            <p:cNvSpPr/>
            <p:nvPr/>
          </p:nvSpPr>
          <p:spPr>
            <a:xfrm>
              <a:off x="3440160" y="5517232"/>
              <a:ext cx="2871864" cy="795528"/>
            </a:xfrm>
            <a:prstGeom prst="wedgeRoundRectCallout">
              <a:avLst>
                <a:gd name="adj1" fmla="val -61628"/>
                <a:gd name="adj2" fmla="val -32088"/>
                <a:gd name="adj3" fmla="val 16667"/>
              </a:avLst>
            </a:prstGeom>
            <a:solidFill>
              <a:srgbClr val="FFFFFF">
                <a:alpha val="20000"/>
              </a:srgb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flipH="1">
              <a:off x="3440160" y="5574239"/>
              <a:ext cx="28718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bg1"/>
                  </a:solidFill>
                </a:rPr>
                <a:t>Hey, this would be a great moment to synchronize!</a:t>
              </a:r>
              <a:endParaRPr lang="en-US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64392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39405</TotalTime>
  <Words>265</Words>
  <Application>Microsoft Office PowerPoint</Application>
  <PresentationFormat>Widescreen</PresentationFormat>
  <Paragraphs>106</Paragraphs>
  <Slides>17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Calibri</vt:lpstr>
      <vt:lpstr>Consolas</vt:lpstr>
      <vt:lpstr>MV Boli</vt:lpstr>
      <vt:lpstr>Roboto</vt:lpstr>
      <vt:lpstr>1_Office Theme</vt:lpstr>
      <vt:lpstr>I’ve been doing some syncing…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Demo</vt:lpstr>
      <vt:lpstr>Extend the base sync adapter class AbstractThreadedSyncAdapter</vt:lpstr>
      <vt:lpstr>onPerformSync()</vt:lpstr>
      <vt:lpstr>onPerformSync()</vt:lpstr>
      <vt:lpstr>Beginner’s Workshop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 lifecycle</dc:title>
  <dc:creator>Paul</dc:creator>
  <cp:lastModifiedBy>Paul Lammertsma</cp:lastModifiedBy>
  <cp:revision>471</cp:revision>
  <dcterms:created xsi:type="dcterms:W3CDTF">2012-01-27T11:16:21Z</dcterms:created>
  <dcterms:modified xsi:type="dcterms:W3CDTF">2016-07-05T16:07:55Z</dcterms:modified>
</cp:coreProperties>
</file>