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315" r:id="rId2"/>
    <p:sldId id="314" r:id="rId3"/>
    <p:sldId id="319" r:id="rId4"/>
    <p:sldId id="304" r:id="rId5"/>
    <p:sldId id="302" r:id="rId6"/>
    <p:sldId id="303" r:id="rId7"/>
    <p:sldId id="299" r:id="rId8"/>
    <p:sldId id="298" r:id="rId9"/>
    <p:sldId id="301" r:id="rId10"/>
    <p:sldId id="305" r:id="rId11"/>
    <p:sldId id="296" r:id="rId12"/>
    <p:sldId id="313" r:id="rId13"/>
    <p:sldId id="297" r:id="rId14"/>
    <p:sldId id="308" r:id="rId15"/>
    <p:sldId id="307" r:id="rId16"/>
    <p:sldId id="306" r:id="rId17"/>
    <p:sldId id="312" r:id="rId18"/>
    <p:sldId id="325" r:id="rId19"/>
    <p:sldId id="309" r:id="rId20"/>
    <p:sldId id="320" r:id="rId21"/>
    <p:sldId id="321" r:id="rId22"/>
    <p:sldId id="311" r:id="rId23"/>
    <p:sldId id="310" r:id="rId24"/>
    <p:sldId id="326" r:id="rId25"/>
    <p:sldId id="327" r:id="rId26"/>
    <p:sldId id="316" r:id="rId27"/>
    <p:sldId id="317" r:id="rId28"/>
    <p:sldId id="318" r:id="rId29"/>
    <p:sldId id="322" r:id="rId30"/>
    <p:sldId id="292" r:id="rId31"/>
    <p:sldId id="324" r:id="rId32"/>
    <p:sldId id="293" r:id="rId33"/>
    <p:sldId id="323" r:id="rId34"/>
    <p:sldId id="291" r:id="rId35"/>
    <p:sldId id="294" r:id="rId36"/>
    <p:sldId id="295" r:id="rId3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B2B"/>
    <a:srgbClr val="E2A908"/>
    <a:srgbClr val="EEB208"/>
    <a:srgbClr val="953735"/>
    <a:srgbClr val="604A7B"/>
    <a:srgbClr val="7E62A0"/>
    <a:srgbClr val="C35A57"/>
    <a:srgbClr val="947CB0"/>
    <a:srgbClr val="B4A4C8"/>
    <a:srgbClr val="CEC3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32" autoAdjust="0"/>
    <p:restoredTop sz="88383" autoAdjust="0"/>
  </p:normalViewPr>
  <p:slideViewPr>
    <p:cSldViewPr>
      <p:cViewPr varScale="1">
        <p:scale>
          <a:sx n="100" d="100"/>
          <a:sy n="100" d="100"/>
        </p:scale>
        <p:origin x="84" y="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C3707-9531-4AFE-B668-174360EDF9A2}" type="datetimeFigureOut">
              <a:rPr lang="nl-NL" smtClean="0"/>
              <a:pPr/>
              <a:t>6-7-2016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B649D-962F-434C-B1D1-0A0101E8CDA0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1028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B649D-962F-434C-B1D1-0A0101E8CDA0}" type="slidenum">
              <a:rPr lang="nl-NL" smtClean="0"/>
              <a:pPr/>
              <a:t>34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0728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1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76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13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26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40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32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3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7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291927" y="412668"/>
            <a:ext cx="151457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Launch sender</a:t>
            </a:r>
            <a:endParaRPr lang="en-US" dirty="0"/>
          </a:p>
        </p:txBody>
      </p:sp>
      <p:sp>
        <p:nvSpPr>
          <p:cNvPr id="7" name="Rounded Rectangle 6"/>
          <p:cNvSpPr/>
          <p:nvPr userDrawn="1"/>
        </p:nvSpPr>
        <p:spPr>
          <a:xfrm>
            <a:off x="230776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432360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Connect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633944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receiver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835528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Send &amp; receive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10370643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Disconnect</a:t>
            </a:r>
          </a:p>
        </p:txBody>
      </p:sp>
      <p:sp>
        <p:nvSpPr>
          <p:cNvPr id="12" name="Circular Arrow 11"/>
          <p:cNvSpPr/>
          <p:nvPr userDrawn="1"/>
        </p:nvSpPr>
        <p:spPr>
          <a:xfrm flipH="1">
            <a:off x="8536511" y="-290052"/>
            <a:ext cx="1152128" cy="1263199"/>
          </a:xfrm>
          <a:prstGeom prst="circularArrow">
            <a:avLst>
              <a:gd name="adj1" fmla="val 17328"/>
              <a:gd name="adj2" fmla="val 1396437"/>
              <a:gd name="adj3" fmla="val 20119224"/>
              <a:gd name="adj4" fmla="val 10800000"/>
              <a:gd name="adj5" fmla="val 1648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 userDrawn="1"/>
        </p:nvSpPr>
        <p:spPr>
          <a:xfrm>
            <a:off x="994023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 userDrawn="1"/>
        </p:nvSpPr>
        <p:spPr>
          <a:xfrm>
            <a:off x="792439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 userDrawn="1"/>
        </p:nvSpPr>
        <p:spPr>
          <a:xfrm>
            <a:off x="590855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 userDrawn="1"/>
        </p:nvSpPr>
        <p:spPr>
          <a:xfrm>
            <a:off x="389271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 userDrawn="1"/>
        </p:nvSpPr>
        <p:spPr>
          <a:xfrm>
            <a:off x="1876870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21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291927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sender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2307768" y="412668"/>
            <a:ext cx="151457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/>
              <a:t>Discover</a:t>
            </a:r>
            <a:endParaRPr lang="en-US" dirty="0"/>
          </a:p>
        </p:txBody>
      </p:sp>
      <p:sp>
        <p:nvSpPr>
          <p:cNvPr id="8" name="Rounded Rectangle 7"/>
          <p:cNvSpPr/>
          <p:nvPr userDrawn="1"/>
        </p:nvSpPr>
        <p:spPr>
          <a:xfrm>
            <a:off x="432360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Connect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633944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receiver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835528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Send &amp; receive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10370643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Disconnect</a:t>
            </a:r>
          </a:p>
        </p:txBody>
      </p:sp>
      <p:sp>
        <p:nvSpPr>
          <p:cNvPr id="12" name="Circular Arrow 11"/>
          <p:cNvSpPr/>
          <p:nvPr userDrawn="1"/>
        </p:nvSpPr>
        <p:spPr>
          <a:xfrm flipH="1">
            <a:off x="8536511" y="-290052"/>
            <a:ext cx="1152128" cy="1263199"/>
          </a:xfrm>
          <a:prstGeom prst="circularArrow">
            <a:avLst>
              <a:gd name="adj1" fmla="val 17328"/>
              <a:gd name="adj2" fmla="val 1396437"/>
              <a:gd name="adj3" fmla="val 20119224"/>
              <a:gd name="adj4" fmla="val 10800000"/>
              <a:gd name="adj5" fmla="val 1648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 userDrawn="1"/>
        </p:nvSpPr>
        <p:spPr>
          <a:xfrm>
            <a:off x="994023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 userDrawn="1"/>
        </p:nvSpPr>
        <p:spPr>
          <a:xfrm>
            <a:off x="792439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 userDrawn="1"/>
        </p:nvSpPr>
        <p:spPr>
          <a:xfrm>
            <a:off x="590855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 userDrawn="1"/>
        </p:nvSpPr>
        <p:spPr>
          <a:xfrm>
            <a:off x="389271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 userDrawn="1"/>
        </p:nvSpPr>
        <p:spPr>
          <a:xfrm>
            <a:off x="1876870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1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291927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sender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230776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4323608" y="412668"/>
            <a:ext cx="151457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/>
              <a:t>Connect</a:t>
            </a:r>
            <a:endParaRPr lang="en-US" dirty="0"/>
          </a:p>
        </p:txBody>
      </p:sp>
      <p:sp>
        <p:nvSpPr>
          <p:cNvPr id="9" name="Rounded Rectangle 8"/>
          <p:cNvSpPr/>
          <p:nvPr userDrawn="1"/>
        </p:nvSpPr>
        <p:spPr>
          <a:xfrm>
            <a:off x="633944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receiver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835528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Send &amp; receive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10370643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Disconnect</a:t>
            </a:r>
          </a:p>
        </p:txBody>
      </p:sp>
      <p:sp>
        <p:nvSpPr>
          <p:cNvPr id="12" name="Circular Arrow 11"/>
          <p:cNvSpPr/>
          <p:nvPr userDrawn="1"/>
        </p:nvSpPr>
        <p:spPr>
          <a:xfrm flipH="1">
            <a:off x="8536511" y="-290052"/>
            <a:ext cx="1152128" cy="1263199"/>
          </a:xfrm>
          <a:prstGeom prst="circularArrow">
            <a:avLst>
              <a:gd name="adj1" fmla="val 17328"/>
              <a:gd name="adj2" fmla="val 1396437"/>
              <a:gd name="adj3" fmla="val 20119224"/>
              <a:gd name="adj4" fmla="val 10800000"/>
              <a:gd name="adj5" fmla="val 1648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 userDrawn="1"/>
        </p:nvSpPr>
        <p:spPr>
          <a:xfrm>
            <a:off x="994023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 userDrawn="1"/>
        </p:nvSpPr>
        <p:spPr>
          <a:xfrm>
            <a:off x="792439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 userDrawn="1"/>
        </p:nvSpPr>
        <p:spPr>
          <a:xfrm>
            <a:off x="590855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 userDrawn="1"/>
        </p:nvSpPr>
        <p:spPr>
          <a:xfrm>
            <a:off x="389271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 userDrawn="1"/>
        </p:nvSpPr>
        <p:spPr>
          <a:xfrm>
            <a:off x="1876870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49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2971" y="-7297"/>
            <a:ext cx="12217943" cy="687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29"/>
          <a:stretch/>
        </p:blipFill>
        <p:spPr bwMode="auto">
          <a:xfrm>
            <a:off x="-15676" y="5157192"/>
            <a:ext cx="12220648" cy="170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-15676" y="5157192"/>
            <a:ext cx="12192000" cy="1700808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84032" y="1958975"/>
            <a:ext cx="4896544" cy="1470025"/>
          </a:xfrm>
        </p:spPr>
        <p:txBody>
          <a:bodyPr>
            <a:noAutofit/>
          </a:bodyPr>
          <a:lstStyle>
            <a:lvl1pPr>
              <a:defRPr lang="nl-NL" sz="4400" b="1" kern="1200" dirty="0">
                <a:solidFill>
                  <a:schemeClr val="tx1"/>
                </a:solidFill>
                <a:latin typeface="MV Boli" panose="02000500030200090000" pitchFamily="2" charset="0"/>
                <a:ea typeface="+mj-ea"/>
                <a:cs typeface="MV Boli" panose="0200050003020009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168354" y="6356351"/>
            <a:ext cx="2844800" cy="365125"/>
          </a:xfrm>
        </p:spPr>
        <p:txBody>
          <a:bodyPr/>
          <a:lstStyle>
            <a:lvl1pPr algn="l">
              <a:defRPr/>
            </a:lvl1pPr>
          </a:lstStyle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5617130"/>
            <a:ext cx="4608512" cy="93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2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291927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sender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230776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432360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Connect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6339449" y="412668"/>
            <a:ext cx="151457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/>
              <a:t>Launch receiver</a:t>
            </a:r>
            <a:endParaRPr lang="en-US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835528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Send &amp; receive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10370643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Disconnect</a:t>
            </a:r>
          </a:p>
        </p:txBody>
      </p:sp>
      <p:sp>
        <p:nvSpPr>
          <p:cNvPr id="12" name="Circular Arrow 11"/>
          <p:cNvSpPr/>
          <p:nvPr userDrawn="1"/>
        </p:nvSpPr>
        <p:spPr>
          <a:xfrm flipH="1">
            <a:off x="8536511" y="-290052"/>
            <a:ext cx="1152128" cy="1263199"/>
          </a:xfrm>
          <a:prstGeom prst="circularArrow">
            <a:avLst>
              <a:gd name="adj1" fmla="val 17328"/>
              <a:gd name="adj2" fmla="val 1396437"/>
              <a:gd name="adj3" fmla="val 20119224"/>
              <a:gd name="adj4" fmla="val 10800000"/>
              <a:gd name="adj5" fmla="val 1648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 userDrawn="1"/>
        </p:nvSpPr>
        <p:spPr>
          <a:xfrm>
            <a:off x="994023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 userDrawn="1"/>
        </p:nvSpPr>
        <p:spPr>
          <a:xfrm>
            <a:off x="792439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 userDrawn="1"/>
        </p:nvSpPr>
        <p:spPr>
          <a:xfrm>
            <a:off x="590855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 userDrawn="1"/>
        </p:nvSpPr>
        <p:spPr>
          <a:xfrm>
            <a:off x="389271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 userDrawn="1"/>
        </p:nvSpPr>
        <p:spPr>
          <a:xfrm>
            <a:off x="1876870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5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291927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sender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230776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432360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Connect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633944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receiver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8355289" y="412668"/>
            <a:ext cx="151457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nl-NL" dirty="0" smtClean="0"/>
              <a:t>Send &amp; receive</a:t>
            </a:r>
            <a:endParaRPr lang="en-US" dirty="0" smtClean="0"/>
          </a:p>
        </p:txBody>
      </p:sp>
      <p:sp>
        <p:nvSpPr>
          <p:cNvPr id="11" name="Rounded Rectangle 10"/>
          <p:cNvSpPr/>
          <p:nvPr userDrawn="1"/>
        </p:nvSpPr>
        <p:spPr>
          <a:xfrm>
            <a:off x="10370643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Disconnect</a:t>
            </a:r>
          </a:p>
        </p:txBody>
      </p:sp>
      <p:sp>
        <p:nvSpPr>
          <p:cNvPr id="12" name="Circular Arrow 11"/>
          <p:cNvSpPr/>
          <p:nvPr userDrawn="1"/>
        </p:nvSpPr>
        <p:spPr>
          <a:xfrm flipH="1">
            <a:off x="8536511" y="-290052"/>
            <a:ext cx="1152128" cy="1263199"/>
          </a:xfrm>
          <a:prstGeom prst="circularArrow">
            <a:avLst>
              <a:gd name="adj1" fmla="val 17328"/>
              <a:gd name="adj2" fmla="val 1396437"/>
              <a:gd name="adj3" fmla="val 20119224"/>
              <a:gd name="adj4" fmla="val 10800000"/>
              <a:gd name="adj5" fmla="val 1648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 userDrawn="1"/>
        </p:nvSpPr>
        <p:spPr>
          <a:xfrm>
            <a:off x="994023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 userDrawn="1"/>
        </p:nvSpPr>
        <p:spPr>
          <a:xfrm>
            <a:off x="792439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 userDrawn="1"/>
        </p:nvSpPr>
        <p:spPr>
          <a:xfrm>
            <a:off x="590855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 userDrawn="1"/>
        </p:nvSpPr>
        <p:spPr>
          <a:xfrm>
            <a:off x="389271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 userDrawn="1"/>
        </p:nvSpPr>
        <p:spPr>
          <a:xfrm>
            <a:off x="1876870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61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291927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sender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230776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432360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Connect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633944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receiver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835528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Send &amp; receive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10370643" y="412668"/>
            <a:ext cx="151457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/>
              <a:t>Disconnect</a:t>
            </a:r>
          </a:p>
        </p:txBody>
      </p:sp>
      <p:sp>
        <p:nvSpPr>
          <p:cNvPr id="12" name="Circular Arrow 11"/>
          <p:cNvSpPr/>
          <p:nvPr userDrawn="1"/>
        </p:nvSpPr>
        <p:spPr>
          <a:xfrm flipH="1">
            <a:off x="8536511" y="-290052"/>
            <a:ext cx="1152128" cy="1263199"/>
          </a:xfrm>
          <a:prstGeom prst="circularArrow">
            <a:avLst>
              <a:gd name="adj1" fmla="val 17328"/>
              <a:gd name="adj2" fmla="val 1396437"/>
              <a:gd name="adj3" fmla="val 20119224"/>
              <a:gd name="adj4" fmla="val 10800000"/>
              <a:gd name="adj5" fmla="val 1648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 userDrawn="1"/>
        </p:nvSpPr>
        <p:spPr>
          <a:xfrm>
            <a:off x="994023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 userDrawn="1"/>
        </p:nvSpPr>
        <p:spPr>
          <a:xfrm>
            <a:off x="792439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 userDrawn="1"/>
        </p:nvSpPr>
        <p:spPr>
          <a:xfrm>
            <a:off x="590855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 userDrawn="1"/>
        </p:nvSpPr>
        <p:spPr>
          <a:xfrm>
            <a:off x="389271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 userDrawn="1"/>
        </p:nvSpPr>
        <p:spPr>
          <a:xfrm>
            <a:off x="1876870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6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2971" y="-7297"/>
            <a:ext cx="12217943" cy="687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6688" y="5272732"/>
            <a:ext cx="8928992" cy="947096"/>
          </a:xfrm>
        </p:spPr>
        <p:txBody>
          <a:bodyPr>
            <a:normAutofit/>
          </a:bodyPr>
          <a:lstStyle>
            <a:lvl1pPr>
              <a:defRPr lang="nl-NL" sz="5400" b="1" kern="1200" dirty="0">
                <a:solidFill>
                  <a:srgbClr val="F8C02B"/>
                </a:solidFill>
                <a:latin typeface="MV Boli" panose="02000500030200090000" pitchFamily="2" charset="0"/>
                <a:ea typeface="+mj-ea"/>
                <a:cs typeface="MV Boli" panose="0200050003020009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9336" y="6356351"/>
            <a:ext cx="2844800" cy="365125"/>
          </a:xfrm>
        </p:spPr>
        <p:txBody>
          <a:bodyPr/>
          <a:lstStyle>
            <a:lvl1pPr algn="l">
              <a:defRPr/>
            </a:lvl1pPr>
          </a:lstStyle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-96688" y="6021288"/>
            <a:ext cx="8928992" cy="8367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nl-NL" dirty="0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29"/>
          <a:stretch/>
        </p:blipFill>
        <p:spPr bwMode="auto">
          <a:xfrm>
            <a:off x="-15676" y="5157192"/>
            <a:ext cx="12220648" cy="170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 userDrawn="1"/>
        </p:nvSpPr>
        <p:spPr>
          <a:xfrm>
            <a:off x="-15676" y="5157192"/>
            <a:ext cx="12192000" cy="1700808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61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52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0860" y="-7297"/>
            <a:ext cx="12217943" cy="687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-10860" y="-7297"/>
            <a:ext cx="12192000" cy="686529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C89201-1C23-4F2A-9964-CF3389FA3EB1}" type="datetimeFigureOut">
              <a:rPr lang="nl-NL" smtClean="0"/>
              <a:pPr/>
              <a:t>6-7-2016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46D1668-100D-4047-BF8E-94B997CC1209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300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0860" y="-7297"/>
            <a:ext cx="12217943" cy="687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-10860" y="-7297"/>
            <a:ext cx="12192000" cy="686529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C89201-1C23-4F2A-9964-CF3389FA3EB1}" type="datetimeFigureOut">
              <a:rPr lang="nl-NL" smtClean="0"/>
              <a:pPr/>
              <a:t>6-7-2016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46D1668-100D-4047-BF8E-94B997CC1209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9" name="Rounded Rectangle 8"/>
          <p:cNvSpPr/>
          <p:nvPr userDrawn="1"/>
        </p:nvSpPr>
        <p:spPr>
          <a:xfrm>
            <a:off x="4288904" y="409324"/>
            <a:ext cx="2825496" cy="795528"/>
          </a:xfrm>
          <a:prstGeom prst="roundRect">
            <a:avLst/>
          </a:prstGeom>
          <a:solidFill>
            <a:srgbClr val="604A7B">
              <a:alpha val="30196"/>
            </a:srgbClr>
          </a:solidFill>
          <a:ln>
            <a:solidFill>
              <a:srgbClr val="7E62A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rgbClr val="7E62A0"/>
                </a:solidFill>
              </a:rPr>
              <a:t>SyncAdapter</a:t>
            </a:r>
            <a:endParaRPr lang="en-US" sz="2800" b="1" dirty="0">
              <a:solidFill>
                <a:srgbClr val="7E62A0"/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609600" y="404664"/>
            <a:ext cx="2825496" cy="7955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SyncService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stCxn id="11" idx="3"/>
            <a:endCxn id="9" idx="1"/>
          </p:cNvCxnSpPr>
          <p:nvPr userDrawn="1"/>
        </p:nvCxnSpPr>
        <p:spPr>
          <a:xfrm>
            <a:off x="3435096" y="802428"/>
            <a:ext cx="853808" cy="466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04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0860" y="-7297"/>
            <a:ext cx="12217943" cy="687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-10860" y="-7297"/>
            <a:ext cx="12192000" cy="686529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C89201-1C23-4F2A-9964-CF3389FA3EB1}" type="datetimeFigureOut">
              <a:rPr lang="nl-NL" smtClean="0"/>
              <a:pPr/>
              <a:t>6-7-2016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46D1668-100D-4047-BF8E-94B997CC1209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3" name="Rounded Rectangle 12"/>
          <p:cNvSpPr/>
          <p:nvPr userDrawn="1"/>
        </p:nvSpPr>
        <p:spPr>
          <a:xfrm>
            <a:off x="4288904" y="409324"/>
            <a:ext cx="2825496" cy="7955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SyncAdapter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 userDrawn="1"/>
        </p:nvSpPr>
        <p:spPr>
          <a:xfrm>
            <a:off x="609600" y="404664"/>
            <a:ext cx="2825496" cy="795528"/>
          </a:xfrm>
          <a:prstGeom prst="roundRect">
            <a:avLst/>
          </a:prstGeom>
          <a:solidFill>
            <a:srgbClr val="953735">
              <a:alpha val="30196"/>
            </a:srgbClr>
          </a:solidFill>
          <a:ln>
            <a:solidFill>
              <a:srgbClr val="C35A57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rgbClr val="C35A57"/>
                </a:solidFill>
              </a:rPr>
              <a:t>SyncService</a:t>
            </a:r>
            <a:endParaRPr lang="en-US" sz="2800" b="1" dirty="0">
              <a:solidFill>
                <a:srgbClr val="C35A57"/>
              </a:solidFill>
            </a:endParaRPr>
          </a:p>
        </p:txBody>
      </p:sp>
      <p:cxnSp>
        <p:nvCxnSpPr>
          <p:cNvPr id="15" name="Straight Arrow Connector 14"/>
          <p:cNvCxnSpPr>
            <a:stCxn id="14" idx="3"/>
            <a:endCxn id="13" idx="1"/>
          </p:cNvCxnSpPr>
          <p:nvPr userDrawn="1"/>
        </p:nvCxnSpPr>
        <p:spPr>
          <a:xfrm>
            <a:off x="3435096" y="802428"/>
            <a:ext cx="853808" cy="466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35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3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5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00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4" r:id="rId2"/>
    <p:sldLayoutId id="2147483687" r:id="rId3"/>
    <p:sldLayoutId id="2147483662" r:id="rId4"/>
    <p:sldLayoutId id="2147483678" r:id="rId5"/>
    <p:sldLayoutId id="2147483688" r:id="rId6"/>
    <p:sldLayoutId id="2147483689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</p:sldLayoutIdLst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sync-adapters/creating-sync-adapter.html" TargetMode="External"/><Relationship Id="rId2" Type="http://schemas.openxmlformats.org/officeDocument/2006/relationships/hyperlink" Target="https://github.com/googlesamples/android-BasicSyncAdapter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software.intel.com/en-us/android/articles/handling-offline-capability-and-data-sync-in-an-android-app-part-2" TargetMode="External"/><Relationship Id="rId5" Type="http://schemas.openxmlformats.org/officeDocument/2006/relationships/hyperlink" Target="http://blog.udinic.com/2013/07/24/write-your-own-android-sync-adapter/" TargetMode="External"/><Relationship Id="rId4" Type="http://schemas.openxmlformats.org/officeDocument/2006/relationships/hyperlink" Target="https://developer.android.com/training/sync-adapters/index.html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760" y="875373"/>
            <a:ext cx="7767148" cy="3091591"/>
          </a:xfrm>
          <a:prstGeom prst="rect">
            <a:avLst/>
          </a:prstGeom>
        </p:spPr>
      </p:pic>
      <p:pic>
        <p:nvPicPr>
          <p:cNvPr id="4" name="Picture 2" descr="C:\Users\Paul\Documents\My Dropbox\Pixplicity\Pictures\Paul_2012-06-04-square-600px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0927" y="4541639"/>
            <a:ext cx="1911697" cy="1911697"/>
          </a:xfrm>
          <a:prstGeom prst="rect">
            <a:avLst/>
          </a:prstGeom>
          <a:solidFill>
            <a:srgbClr val="FFFFFF">
              <a:shade val="85000"/>
            </a:srgbClr>
          </a:solidFill>
          <a:ln w="127000" cap="rnd">
            <a:solidFill>
              <a:srgbClr val="FFFFFF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ContrastingLeftFacing" fov="4800000">
              <a:rot lat="540000" lon="9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  <p:sp>
        <p:nvSpPr>
          <p:cNvPr id="5" name="TextBox 4"/>
          <p:cNvSpPr txBox="1"/>
          <p:nvPr/>
        </p:nvSpPr>
        <p:spPr>
          <a:xfrm>
            <a:off x="6560567" y="5591562"/>
            <a:ext cx="3083740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800" b="1" dirty="0">
                <a:solidFill>
                  <a:schemeClr val="bg1">
                    <a:lumMod val="65000"/>
                  </a:schemeClr>
                </a:solidFill>
              </a:rPr>
              <a:t>Paul </a:t>
            </a:r>
            <a:r>
              <a:rPr lang="en-US" sz="2800" b="1" dirty="0" err="1">
                <a:solidFill>
                  <a:schemeClr val="bg1">
                    <a:lumMod val="65000"/>
                  </a:schemeClr>
                </a:solidFill>
              </a:rPr>
              <a:t>Lammertsma</a:t>
            </a:r>
            <a:endParaRPr lang="en-US" sz="2800" b="1" dirty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CTO, </a:t>
            </a:r>
            <a:r>
              <a:rPr lang="en-US" sz="2800" dirty="0" err="1">
                <a:solidFill>
                  <a:schemeClr val="bg1">
                    <a:lumMod val="65000"/>
                  </a:schemeClr>
                </a:solidFill>
              </a:rPr>
              <a:t>Pixplicity</a:t>
            </a: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6168008" y="1268760"/>
            <a:ext cx="5363964" cy="288032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I’ve been doing some syncing…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58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968208" y="620688"/>
            <a:ext cx="2822104" cy="795528"/>
          </a:xfrm>
          <a:prstGeom prst="roundRect">
            <a:avLst/>
          </a:prstGeom>
          <a:solidFill>
            <a:srgbClr val="E2A908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9600" y="620688"/>
            <a:ext cx="5270376" cy="792088"/>
          </a:xfrm>
          <a:prstGeom prst="roundRect">
            <a:avLst/>
          </a:prstGeom>
          <a:solidFill>
            <a:srgbClr val="4CC4B9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CursorLoader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2318253"/>
            <a:ext cx="5270376" cy="795528"/>
          </a:xfrm>
          <a:prstGeom prst="roundRect">
            <a:avLst/>
          </a:prstGeom>
          <a:solidFill>
            <a:srgbClr val="9AD21C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ContentProvider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9600" y="4019259"/>
            <a:ext cx="5270376" cy="7955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SyncAdapter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68208" y="4019259"/>
            <a:ext cx="2822104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2" name="Elbow Connector 11"/>
          <p:cNvCxnSpPr>
            <a:stCxn id="8" idx="2"/>
          </p:cNvCxnSpPr>
          <p:nvPr/>
        </p:nvCxnSpPr>
        <p:spPr>
          <a:xfrm rot="16200000" flipH="1">
            <a:off x="8948112" y="5245935"/>
            <a:ext cx="1444837" cy="582540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479376" y="4814787"/>
            <a:ext cx="2765413" cy="1497974"/>
            <a:chOff x="479376" y="4814787"/>
            <a:chExt cx="2765413" cy="1497974"/>
          </a:xfrm>
        </p:grpSpPr>
        <p:sp>
          <p:nvSpPr>
            <p:cNvPr id="21" name="Hexagon 20"/>
            <p:cNvSpPr/>
            <p:nvPr/>
          </p:nvSpPr>
          <p:spPr>
            <a:xfrm>
              <a:off x="479376" y="5517233"/>
              <a:ext cx="2016224" cy="795528"/>
            </a:xfrm>
            <a:prstGeom prst="hexagon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Android Framework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Elbow Connector 21"/>
            <p:cNvCxnSpPr>
              <a:endCxn id="21" idx="0"/>
            </p:cNvCxnSpPr>
            <p:nvPr/>
          </p:nvCxnSpPr>
          <p:spPr>
            <a:xfrm rot="5400000">
              <a:off x="2320090" y="4990298"/>
              <a:ext cx="1100209" cy="749188"/>
            </a:xfrm>
            <a:prstGeom prst="bentConnector2">
              <a:avLst/>
            </a:prstGeom>
            <a:ln w="38100">
              <a:solidFill>
                <a:schemeClr val="bg1"/>
              </a:solidFill>
              <a:prstDash val="sysDash"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7" idx="3"/>
            <a:endCxn id="8" idx="1"/>
          </p:cNvCxnSpPr>
          <p:nvPr/>
        </p:nvCxnSpPr>
        <p:spPr>
          <a:xfrm>
            <a:off x="5879976" y="4417023"/>
            <a:ext cx="2088232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  <a:endCxn id="7" idx="0"/>
          </p:cNvCxnSpPr>
          <p:nvPr/>
        </p:nvCxnSpPr>
        <p:spPr>
          <a:xfrm>
            <a:off x="3244788" y="3113781"/>
            <a:ext cx="0" cy="905478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783632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4" idx="1"/>
          </p:cNvCxnSpPr>
          <p:nvPr/>
        </p:nvCxnSpPr>
        <p:spPr>
          <a:xfrm>
            <a:off x="5879976" y="1016732"/>
            <a:ext cx="2088232" cy="172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flipH="1">
            <a:off x="191344" y="1693344"/>
            <a:ext cx="229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chemeClr val="bg1"/>
                </a:solidFill>
              </a:rPr>
              <a:t>ContentObserver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3244788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flipH="1">
            <a:off x="3440161" y="1693344"/>
            <a:ext cx="344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ContentResolver.query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368152" y="5917312"/>
            <a:ext cx="2871864" cy="795528"/>
            <a:chOff x="3440160" y="5517232"/>
            <a:chExt cx="2871864" cy="795528"/>
          </a:xfrm>
        </p:grpSpPr>
        <p:sp>
          <p:nvSpPr>
            <p:cNvPr id="14" name="Rounded Rectangular Callout 13"/>
            <p:cNvSpPr/>
            <p:nvPr/>
          </p:nvSpPr>
          <p:spPr>
            <a:xfrm>
              <a:off x="3440160" y="5517232"/>
              <a:ext cx="2871864" cy="795528"/>
            </a:xfrm>
            <a:prstGeom prst="wedgeRoundRectCallout">
              <a:avLst>
                <a:gd name="adj1" fmla="val -61628"/>
                <a:gd name="adj2" fmla="val -32088"/>
                <a:gd name="adj3" fmla="val 16667"/>
              </a:avLst>
            </a:prstGeom>
            <a:solidFill>
              <a:srgbClr val="FFFFFF">
                <a:alpha val="20000"/>
              </a:srgb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 flipH="1">
              <a:off x="3440160" y="5574239"/>
              <a:ext cx="28718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bg1"/>
                  </a:solidFill>
                </a:rPr>
                <a:t>Hey, this would be a great moment to synchronize!</a:t>
              </a:r>
              <a:endParaRPr lang="en-US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 flipH="1">
            <a:off x="3440161" y="336591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ContentResolver.insert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9961801" y="5554834"/>
            <a:ext cx="2158018" cy="1127061"/>
            <a:chOff x="9711303" y="2010891"/>
            <a:chExt cx="2158018" cy="1127061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303" y="2010891"/>
              <a:ext cx="2158018" cy="1127061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10024596" y="2492896"/>
              <a:ext cx="15440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latin typeface="MV Boli" panose="02000500030200090000" pitchFamily="2" charset="0"/>
                  <a:cs typeface="MV Boli" panose="02000500030200090000" pitchFamily="2" charset="0"/>
                </a:rPr>
                <a:t>ze</a:t>
              </a:r>
              <a:r>
                <a:rPr lang="en-US" sz="2000" dirty="0">
                  <a:latin typeface="MV Boli" panose="02000500030200090000" pitchFamily="2" charset="0"/>
                  <a:cs typeface="MV Boli" panose="02000500030200090000" pitchFamily="2" charset="0"/>
                </a:rPr>
                <a:t> internet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964392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844" y="1462718"/>
            <a:ext cx="2808312" cy="49925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43805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6" y="1462718"/>
            <a:ext cx="2808312" cy="4992555"/>
          </a:xfrm>
          <a:prstGeom prst="rect">
            <a:avLst/>
          </a:prstGeom>
        </p:spPr>
      </p:pic>
      <p:pic>
        <p:nvPicPr>
          <p:cNvPr id="12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60" y="1461974"/>
            <a:ext cx="2807642" cy="49913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 Demo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983432" y="2996952"/>
            <a:ext cx="1440160" cy="1440160"/>
            <a:chOff x="4871864" y="2780928"/>
            <a:chExt cx="1872208" cy="1872208"/>
          </a:xfrm>
        </p:grpSpPr>
        <p:sp>
          <p:nvSpPr>
            <p:cNvPr id="21" name="Oval 20"/>
            <p:cNvSpPr/>
            <p:nvPr/>
          </p:nvSpPr>
          <p:spPr>
            <a:xfrm>
              <a:off x="4871864" y="2780928"/>
              <a:ext cx="1872208" cy="187220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273" y="2940337"/>
              <a:ext cx="1553389" cy="1553389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6168008" y="2996952"/>
            <a:ext cx="1440160" cy="1440160"/>
            <a:chOff x="4871864" y="2780928"/>
            <a:chExt cx="1872208" cy="1872208"/>
          </a:xfrm>
        </p:grpSpPr>
        <p:sp>
          <p:nvSpPr>
            <p:cNvPr id="24" name="Oval 23"/>
            <p:cNvSpPr/>
            <p:nvPr/>
          </p:nvSpPr>
          <p:spPr>
            <a:xfrm>
              <a:off x="4871864" y="2780928"/>
              <a:ext cx="1872208" cy="187220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273" y="2940337"/>
              <a:ext cx="1553389" cy="15533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670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Settings</a:t>
            </a:r>
            <a:endParaRPr lang="en-US" dirty="0"/>
          </a:p>
        </p:txBody>
      </p:sp>
      <p:pic>
        <p:nvPicPr>
          <p:cNvPr id="1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41" y="1461973"/>
            <a:ext cx="2808351" cy="4992624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608" y="1461973"/>
            <a:ext cx="2808351" cy="499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98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Android Settings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788" y="1461972"/>
            <a:ext cx="2810132" cy="4995791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40" y="1461972"/>
            <a:ext cx="2808352" cy="499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52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968208" y="620688"/>
            <a:ext cx="2822104" cy="795528"/>
          </a:xfrm>
          <a:prstGeom prst="roundRect">
            <a:avLst/>
          </a:prstGeom>
          <a:solidFill>
            <a:srgbClr val="E2A908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9600" y="620688"/>
            <a:ext cx="5270376" cy="792088"/>
          </a:xfrm>
          <a:prstGeom prst="roundRect">
            <a:avLst/>
          </a:prstGeom>
          <a:solidFill>
            <a:srgbClr val="4CC4B9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CursorLoader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2318253"/>
            <a:ext cx="5270376" cy="795528"/>
          </a:xfrm>
          <a:prstGeom prst="roundRect">
            <a:avLst/>
          </a:prstGeom>
          <a:solidFill>
            <a:srgbClr val="9AD21C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ContentProvider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9600" y="4019259"/>
            <a:ext cx="5270376" cy="7955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SyncAdapter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68208" y="4019259"/>
            <a:ext cx="2822104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2" name="Elbow Connector 11"/>
          <p:cNvCxnSpPr>
            <a:stCxn id="8" idx="2"/>
          </p:cNvCxnSpPr>
          <p:nvPr/>
        </p:nvCxnSpPr>
        <p:spPr>
          <a:xfrm rot="16200000" flipH="1">
            <a:off x="8948112" y="5245935"/>
            <a:ext cx="1444837" cy="582540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479376" y="4814787"/>
            <a:ext cx="2765413" cy="1497974"/>
            <a:chOff x="479376" y="4814787"/>
            <a:chExt cx="2765413" cy="1497974"/>
          </a:xfrm>
        </p:grpSpPr>
        <p:sp>
          <p:nvSpPr>
            <p:cNvPr id="21" name="Hexagon 20"/>
            <p:cNvSpPr/>
            <p:nvPr/>
          </p:nvSpPr>
          <p:spPr>
            <a:xfrm>
              <a:off x="479376" y="5517233"/>
              <a:ext cx="2016224" cy="795528"/>
            </a:xfrm>
            <a:prstGeom prst="hexagon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Android Framework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Elbow Connector 21"/>
            <p:cNvCxnSpPr>
              <a:endCxn id="21" idx="0"/>
            </p:cNvCxnSpPr>
            <p:nvPr/>
          </p:nvCxnSpPr>
          <p:spPr>
            <a:xfrm rot="5400000">
              <a:off x="2320090" y="4990298"/>
              <a:ext cx="1100209" cy="749188"/>
            </a:xfrm>
            <a:prstGeom prst="bentConnector2">
              <a:avLst/>
            </a:prstGeom>
            <a:ln w="38100">
              <a:solidFill>
                <a:schemeClr val="bg1"/>
              </a:solidFill>
              <a:prstDash val="sysDash"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7" idx="3"/>
            <a:endCxn id="8" idx="1"/>
          </p:cNvCxnSpPr>
          <p:nvPr/>
        </p:nvCxnSpPr>
        <p:spPr>
          <a:xfrm>
            <a:off x="5879976" y="4417023"/>
            <a:ext cx="2088232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  <a:endCxn id="7" idx="0"/>
          </p:cNvCxnSpPr>
          <p:nvPr/>
        </p:nvCxnSpPr>
        <p:spPr>
          <a:xfrm>
            <a:off x="3244788" y="3113781"/>
            <a:ext cx="0" cy="905478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783632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4" idx="1"/>
          </p:cNvCxnSpPr>
          <p:nvPr/>
        </p:nvCxnSpPr>
        <p:spPr>
          <a:xfrm>
            <a:off x="5879976" y="1016732"/>
            <a:ext cx="2088232" cy="172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flipH="1">
            <a:off x="191344" y="1693344"/>
            <a:ext cx="229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chemeClr val="bg1"/>
                </a:solidFill>
              </a:rPr>
              <a:t>ContentObserver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3244788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flipH="1">
            <a:off x="3440161" y="1693344"/>
            <a:ext cx="344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ContentResolver.query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368152" y="5917312"/>
            <a:ext cx="2871864" cy="795528"/>
            <a:chOff x="3440160" y="5517232"/>
            <a:chExt cx="2871864" cy="795528"/>
          </a:xfrm>
        </p:grpSpPr>
        <p:sp>
          <p:nvSpPr>
            <p:cNvPr id="14" name="Rounded Rectangular Callout 13"/>
            <p:cNvSpPr/>
            <p:nvPr/>
          </p:nvSpPr>
          <p:spPr>
            <a:xfrm>
              <a:off x="3440160" y="5517232"/>
              <a:ext cx="2871864" cy="795528"/>
            </a:xfrm>
            <a:prstGeom prst="wedgeRoundRectCallout">
              <a:avLst>
                <a:gd name="adj1" fmla="val -61628"/>
                <a:gd name="adj2" fmla="val -32088"/>
                <a:gd name="adj3" fmla="val 16667"/>
              </a:avLst>
            </a:prstGeom>
            <a:solidFill>
              <a:srgbClr val="FFFFFF">
                <a:alpha val="20000"/>
              </a:srgb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 flipH="1">
              <a:off x="3440160" y="5574239"/>
              <a:ext cx="28718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bg1"/>
                  </a:solidFill>
                </a:rPr>
                <a:t>Hey, this would be a great moment to synchronize!</a:t>
              </a:r>
              <a:endParaRPr lang="en-US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 flipH="1">
            <a:off x="3440161" y="336591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ContentResolver.insert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9961801" y="5554834"/>
            <a:ext cx="2158018" cy="1127061"/>
            <a:chOff x="9711303" y="2010891"/>
            <a:chExt cx="2158018" cy="1127061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303" y="2010891"/>
              <a:ext cx="2158018" cy="1127061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10024596" y="2492896"/>
              <a:ext cx="15440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latin typeface="MV Boli" panose="02000500030200090000" pitchFamily="2" charset="0"/>
                  <a:cs typeface="MV Boli" panose="02000500030200090000" pitchFamily="2" charset="0"/>
                </a:rPr>
                <a:t>ze</a:t>
              </a:r>
              <a:r>
                <a:rPr lang="en-US" sz="2000" dirty="0">
                  <a:latin typeface="MV Boli" panose="02000500030200090000" pitchFamily="2" charset="0"/>
                  <a:cs typeface="MV Boli" panose="02000500030200090000" pitchFamily="2" charset="0"/>
                </a:rPr>
                <a:t> internet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318295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968208" y="620688"/>
            <a:ext cx="2822104" cy="795528"/>
          </a:xfrm>
          <a:prstGeom prst="roundRect">
            <a:avLst/>
          </a:prstGeom>
          <a:solidFill>
            <a:srgbClr val="E2A908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9600" y="620688"/>
            <a:ext cx="5270376" cy="792088"/>
          </a:xfrm>
          <a:prstGeom prst="roundRect">
            <a:avLst/>
          </a:prstGeom>
          <a:solidFill>
            <a:srgbClr val="4CC4B9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CursorLoader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2318253"/>
            <a:ext cx="5270376" cy="795528"/>
          </a:xfrm>
          <a:prstGeom prst="roundRect">
            <a:avLst/>
          </a:prstGeom>
          <a:solidFill>
            <a:srgbClr val="9AD21C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ContentProvider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288904" y="4023919"/>
            <a:ext cx="2825496" cy="7955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SyncAdapter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68208" y="4019259"/>
            <a:ext cx="2822104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2" name="Elbow Connector 11"/>
          <p:cNvCxnSpPr>
            <a:stCxn id="8" idx="2"/>
          </p:cNvCxnSpPr>
          <p:nvPr/>
        </p:nvCxnSpPr>
        <p:spPr>
          <a:xfrm rot="16200000" flipH="1">
            <a:off x="8948112" y="5245935"/>
            <a:ext cx="1444837" cy="582540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3"/>
            <a:endCxn id="8" idx="1"/>
          </p:cNvCxnSpPr>
          <p:nvPr/>
        </p:nvCxnSpPr>
        <p:spPr>
          <a:xfrm flipV="1">
            <a:off x="7114400" y="4417023"/>
            <a:ext cx="853808" cy="466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783632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4" idx="1"/>
          </p:cNvCxnSpPr>
          <p:nvPr/>
        </p:nvCxnSpPr>
        <p:spPr>
          <a:xfrm>
            <a:off x="5879976" y="1016732"/>
            <a:ext cx="2088232" cy="172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flipH="1">
            <a:off x="191344" y="1693344"/>
            <a:ext cx="229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chemeClr val="bg1"/>
                </a:solidFill>
              </a:rPr>
              <a:t>ContentObserver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3244788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flipH="1">
            <a:off x="3440161" y="1693344"/>
            <a:ext cx="344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ContentResolver.query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flipH="1">
            <a:off x="5879976" y="336591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ContentResolver.insert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09600" y="4019259"/>
            <a:ext cx="2825496" cy="7955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SyncService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/>
          <p:cNvCxnSpPr>
            <a:stCxn id="33" idx="3"/>
            <a:endCxn id="7" idx="1"/>
          </p:cNvCxnSpPr>
          <p:nvPr/>
        </p:nvCxnSpPr>
        <p:spPr>
          <a:xfrm>
            <a:off x="3435096" y="4417023"/>
            <a:ext cx="853808" cy="466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6" idx="2"/>
            <a:endCxn id="7" idx="0"/>
          </p:cNvCxnSpPr>
          <p:nvPr/>
        </p:nvCxnSpPr>
        <p:spPr>
          <a:xfrm rot="16200000" flipH="1">
            <a:off x="4018151" y="2340418"/>
            <a:ext cx="910138" cy="2456864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Hexagon 20"/>
          <p:cNvSpPr/>
          <p:nvPr/>
        </p:nvSpPr>
        <p:spPr>
          <a:xfrm>
            <a:off x="479376" y="5517233"/>
            <a:ext cx="2016224" cy="795528"/>
          </a:xfrm>
          <a:prstGeom prst="hexagon">
            <a:avLst/>
          </a:prstGeom>
          <a:solidFill>
            <a:srgbClr val="FFFF00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Android Framework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2" name="Elbow Connector 21"/>
          <p:cNvCxnSpPr>
            <a:endCxn id="21" idx="0"/>
          </p:cNvCxnSpPr>
          <p:nvPr/>
        </p:nvCxnSpPr>
        <p:spPr>
          <a:xfrm rot="5400000">
            <a:off x="2147813" y="5162574"/>
            <a:ext cx="1100210" cy="404636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 flipH="1">
            <a:off x="3071663" y="536489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Binds to service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961801" y="5554834"/>
            <a:ext cx="2158018" cy="1127061"/>
            <a:chOff x="9711303" y="2010891"/>
            <a:chExt cx="2158018" cy="112706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303" y="2010891"/>
              <a:ext cx="2158018" cy="1127061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10024596" y="2492896"/>
              <a:ext cx="15440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latin typeface="MV Boli" panose="02000500030200090000" pitchFamily="2" charset="0"/>
                  <a:cs typeface="MV Boli" panose="02000500030200090000" pitchFamily="2" charset="0"/>
                </a:rPr>
                <a:t>ze</a:t>
              </a:r>
              <a:r>
                <a:rPr lang="en-US" sz="2000" dirty="0">
                  <a:latin typeface="MV Boli" panose="02000500030200090000" pitchFamily="2" charset="0"/>
                  <a:cs typeface="MV Boli" panose="02000500030200090000" pitchFamily="2" charset="0"/>
                </a:rPr>
                <a:t> internet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653287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288904" y="404664"/>
            <a:ext cx="2825496" cy="795528"/>
          </a:xfrm>
          <a:prstGeom prst="roundRect">
            <a:avLst/>
          </a:prstGeom>
          <a:solidFill>
            <a:srgbClr val="604A7B">
              <a:alpha val="30196"/>
            </a:srgbClr>
          </a:solidFill>
          <a:ln>
            <a:solidFill>
              <a:srgbClr val="7E62A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rgbClr val="7E62A0"/>
                </a:solidFill>
              </a:rPr>
              <a:t>SyncAdapter</a:t>
            </a:r>
            <a:endParaRPr lang="en-US" sz="2800" b="1" dirty="0">
              <a:solidFill>
                <a:srgbClr val="7E62A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288904" y="409324"/>
            <a:ext cx="2825496" cy="795528"/>
          </a:xfrm>
          <a:prstGeom prst="roundRect">
            <a:avLst/>
          </a:prstGeom>
          <a:solidFill>
            <a:srgbClr val="604A7B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SyncAdapter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404664"/>
            <a:ext cx="2825496" cy="795528"/>
          </a:xfrm>
          <a:prstGeom prst="roundRect">
            <a:avLst/>
          </a:prstGeom>
          <a:solidFill>
            <a:srgbClr val="953735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SyncService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6" idx="3"/>
            <a:endCxn id="5" idx="1"/>
          </p:cNvCxnSpPr>
          <p:nvPr/>
        </p:nvCxnSpPr>
        <p:spPr>
          <a:xfrm>
            <a:off x="3435096" y="802428"/>
            <a:ext cx="853808" cy="466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&lt;!-- Required for fetching feed data.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&lt;uses-permission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android.permission.INTERNET</a:t>
            </a: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&lt;!--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Required to enable our </a:t>
            </a:r>
            <a:r>
              <a:rPr lang="en-US" alt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after it's created.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&lt;uses-permission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android.permission.WRITE_SYNC_SETTINGS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endParaRPr lang="en-US" altLang="en-US" sz="1600" dirty="0" smtClean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&lt;!--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Required because we're manually creating a new account.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&lt;uses-permission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android.permission.AUTHENTICATE_ACCOUNTS</a:t>
            </a: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endParaRPr lang="en-US" altLang="en-US" sz="3600" dirty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2500" y="1556792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AndroidManifest.xml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45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9" grpId="0" animBg="1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>
              <a:latin typeface="Consolas" panose="020B0609020204030204" pitchFamily="49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service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".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sync.SyncService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 </a:t>
            </a:r>
            <a:r>
              <a:rPr lang="en-US" altLang="en-US" sz="16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endParaRPr lang="en-US" altLang="en-US" sz="3600" dirty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2500" y="1556792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AndroidManifest.xml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91615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service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".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sync.SyncService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                       </a:t>
            </a:r>
            <a:r>
              <a:rPr lang="en-US" altLang="en-US" sz="16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endParaRPr lang="en-US" altLang="en-US" sz="1600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&lt;intent-filter&gt;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    &lt;action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 smtClean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                           </a:t>
            </a: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&lt;/intent-filter&gt;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endParaRPr lang="en-US" altLang="en-US" sz="1600" dirty="0" smtClean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&lt;meta-data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 smtClean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                           "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:resource</a:t>
            </a:r>
            <a:r>
              <a:rPr lang="en-US" altLang="en-US" sz="1600" dirty="0" smtClean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                </a:t>
            </a: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&lt;/service</a:t>
            </a:r>
            <a:r>
              <a:rPr lang="en-US" altLang="en-US" sz="16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endParaRPr lang="en-US" altLang="en-US" sz="3600" dirty="0">
              <a:latin typeface="Consolas" panose="020B0609020204030204" pitchFamily="49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&lt;!-- This service implements our </a:t>
            </a:r>
            <a:r>
              <a:rPr lang="en-US" alt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 It needs to be exported, so that the system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  sync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framework can access it.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&lt;service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".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sync.SyncService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:exported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"true"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endParaRPr lang="en-US" altLang="en-US" sz="1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&lt;intent-filter&gt;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    &lt;action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                           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&lt;/intent-filter&gt;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endParaRPr lang="en-US" altLang="en-US" sz="1600" dirty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&lt;meta-data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                           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:resource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                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&lt;/service&gt;</a:t>
            </a:r>
            <a:endParaRPr lang="en-US" altLang="en-US" sz="3600" dirty="0">
              <a:latin typeface="Consolas" panose="020B0609020204030204" pitchFamily="49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&lt;!-- This service implements our </a:t>
            </a:r>
            <a:r>
              <a:rPr lang="en-US" alt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 It needs to be exported, so that the system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  sync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framework can access it.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&lt;service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".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sync.SyncService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:exported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"true"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&lt;!-- This intent filter is required. It allows the system to launch our sync service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  as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needed.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&lt;intent-filter&gt;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    &lt;action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android.content.SyncAdapter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&lt;/intent-filter&gt;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endParaRPr lang="en-US" altLang="en-US" sz="1600" dirty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&lt;meta-data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                           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:resource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                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&lt;/service&gt;</a:t>
            </a:r>
            <a:endParaRPr lang="en-US" altLang="en-US" sz="3600" dirty="0">
              <a:latin typeface="Consolas" panose="020B0609020204030204" pitchFamily="49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&lt;!-- This service implements our </a:t>
            </a:r>
            <a:r>
              <a:rPr lang="en-US" alt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 It needs to be exported, so that the system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  sync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framework can access it.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&lt;service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".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sync.SyncService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:exported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"true"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&lt;!-- This intent filter is required. It allows the system to launch our sync service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  as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needed.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&lt;intent-filter&gt;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    &lt;action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android.content.SyncAdapter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&lt;/intent-filter&gt;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&lt;!-- This points to a required XML file which describes our </a:t>
            </a:r>
            <a:r>
              <a:rPr lang="en-US" alt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&lt;meta-data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android.content.SyncAdapter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:resource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"@xml/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&lt;/service</a:t>
            </a:r>
            <a:r>
              <a:rPr lang="en-US" altLang="en-US" sz="16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endParaRPr lang="en-US" altLang="en-US" sz="3600" dirty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2500" y="1556792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AndroidManifest.xml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32349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it’s important</a:t>
            </a:r>
          </a:p>
          <a:p>
            <a:pPr lvl="1"/>
            <a:r>
              <a:rPr lang="en-US" dirty="0" smtClean="0"/>
              <a:t>Connectivity is always an issue</a:t>
            </a:r>
          </a:p>
          <a:p>
            <a:pPr lvl="1"/>
            <a:r>
              <a:rPr lang="en-US" dirty="0" smtClean="0"/>
              <a:t>Battery concerns</a:t>
            </a:r>
          </a:p>
          <a:p>
            <a:r>
              <a:rPr lang="en-US" dirty="0" smtClean="0"/>
              <a:t>When I’ve used it in the past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lly</a:t>
            </a:r>
            <a:endParaRPr lang="en-US" dirty="0" smtClean="0"/>
          </a:p>
          <a:p>
            <a:pPr lvl="1"/>
            <a:r>
              <a:rPr lang="en-US" dirty="0" err="1" smtClean="0"/>
              <a:t>Polarsteps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86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24847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SyncService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Service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private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mSyncAdapter</a:t>
            </a:r>
            <a:r>
              <a:rPr lang="en-US" altLang="en-US" sz="16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null;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endParaRPr lang="en-US" altLang="en-US" sz="1600" dirty="0" smtClean="0">
              <a:solidFill>
                <a:srgbClr val="A9B7C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/**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 </a:t>
            </a: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Creates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1600" b="1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@link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SyncAdapter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 instance.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*/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Override</a:t>
            </a:r>
            <a:b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600" dirty="0" err="1">
                <a:solidFill>
                  <a:srgbClr val="FFC66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onCreate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super</a:t>
            </a:r>
            <a:r>
              <a:rPr lang="en-US" altLang="en-US" sz="1600" dirty="0" err="1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.onCreate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dirty="0" err="1" smtClean="0">
                <a:solidFill>
                  <a:srgbClr val="9876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mSyncAdapter</a:t>
            </a:r>
            <a:r>
              <a:rPr lang="en-US" altLang="en-US" sz="1600" i="1" dirty="0" smtClean="0">
                <a:solidFill>
                  <a:srgbClr val="9876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SyncAdapter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getApplicationContext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true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 smtClean="0">
              <a:solidFill>
                <a:srgbClr val="A9B7C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b="1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2500" y="1556792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SyncService.java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24847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…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 smtClean="0">
              <a:solidFill>
                <a:srgbClr val="A9B7C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/**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 Return Binder handle for IPC communication with {</a:t>
            </a:r>
            <a:r>
              <a:rPr lang="en-US" altLang="en-US" sz="1600" b="1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@link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SyncAdapter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}.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 </a:t>
            </a:r>
            <a:r>
              <a:rPr lang="en-US" altLang="en-US" sz="1600" i="1" dirty="0">
                <a:solidFill>
                  <a:srgbClr val="77B767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&lt;p&gt;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 sync requests will be sent directly to the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SyncAdapter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using this channel.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* </a:t>
            </a:r>
            <a:r>
              <a:rPr lang="en-US" altLang="en-US" sz="1600" b="1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600" b="1" i="1" dirty="0" err="1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param</a:t>
            </a:r>
            <a:r>
              <a:rPr lang="en-US" altLang="en-US" sz="1600" b="1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i="1" dirty="0">
                <a:solidFill>
                  <a:srgbClr val="8A653B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intent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Calling intent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 </a:t>
            </a:r>
            <a:r>
              <a:rPr lang="en-US" altLang="en-US" sz="1600" b="1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@return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Binder handle for {</a:t>
            </a:r>
            <a:r>
              <a:rPr lang="en-US" altLang="en-US" sz="1600" b="1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@link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SyncAdapter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*/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Override</a:t>
            </a:r>
            <a:b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IBinder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FFC66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onBind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(Intent intent) {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600" dirty="0" err="1" smtClean="0">
                <a:solidFill>
                  <a:srgbClr val="9876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mSyncAdapter</a:t>
            </a:r>
            <a:r>
              <a:rPr lang="en-US" altLang="en-US" sz="1600" dirty="0" err="1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.getSyncAdapterBinder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2500" y="1556792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SyncService.java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98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Launched by the system</a:t>
            </a:r>
          </a:p>
          <a:p>
            <a:r>
              <a:rPr lang="en-US" dirty="0" smtClean="0"/>
              <a:t>Lives as long as the </a:t>
            </a:r>
            <a:r>
              <a:rPr lang="en-US" dirty="0" err="1" smtClean="0"/>
              <a:t>SyncAdapter</a:t>
            </a:r>
            <a:r>
              <a:rPr lang="en-US" dirty="0" smtClean="0"/>
              <a:t> is running</a:t>
            </a:r>
          </a:p>
          <a:p>
            <a:r>
              <a:rPr lang="en-US" dirty="0" smtClean="0"/>
              <a:t>Allows system to bind to </a:t>
            </a:r>
            <a:r>
              <a:rPr lang="en-US" dirty="0" err="1" smtClean="0"/>
              <a:t>SyncAdapter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909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&lt;sync-adapter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"http://schemas.android.com/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apk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/res/android"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:accountType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com.example.android.basicsyncadapter.account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:allowParallelSyncs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"false"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:contentAuthority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com.example.android.basicsyncadapter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:isAlwaysSyncable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"true"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:supportsUploading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"false"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:userVisible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"false"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500" y="1556792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res/xml/syncadapter.xml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58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/**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</a:b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 Define a sync adapter for the app.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 &lt;p&gt;This class is instantiated in {@link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</a:rPr>
              <a:t>SyncService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}, which also binds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to </a:t>
            </a: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the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* system. </a:t>
            </a:r>
            <a:r>
              <a:rPr lang="en-US" altLang="en-US" sz="1600" i="1" dirty="0" err="1" smtClean="0">
                <a:solidFill>
                  <a:srgbClr val="629755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should only be initialized in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</a:rPr>
              <a:t>SyncService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, never anywhere else.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 &lt;p&gt;Extending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</a:rPr>
              <a:t>AbstractThreadedSyncAdapter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ensures that all methods within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</a:rPr>
              <a:t>SyncAdapter</a:t>
            </a:r>
            <a:endParaRPr lang="en-US" altLang="en-US" sz="1600" i="1" dirty="0">
              <a:solidFill>
                <a:srgbClr val="629755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 run on a background thread, so it is safe to perform blocking I/O here.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 &lt;p&gt;The system calls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</a:rPr>
              <a:t>onPerformSync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() via an RPC call through the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</a:rPr>
              <a:t>IBinder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object supplied by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</a:rPr>
              <a:t>SyncService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*/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extends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AbstractThreadedSyncAdapter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2500" y="1556792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SyncAdapter.java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2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/**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* Called by the Android system in response to a request to run the sync adapter. The work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* required to read data from the network, parse it, and store it in the content provider is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* done here.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*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* &lt;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p&gt;{@link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</a:rPr>
              <a:t>android.content.AbstractThreadedSyncAdapter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} guarantees that this will be </a:t>
            </a: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called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* on a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non-UI thread, so it is safe to perform blocking I/O here.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*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* &lt;p&gt;The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</a:rPr>
              <a:t>syncResult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argument allows you to pass information back to the method that triggered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* the sync.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*/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</a:rPr>
              <a:t>@Override</a:t>
            </a:r>
            <a:b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public void </a:t>
            </a:r>
            <a:r>
              <a:rPr lang="en-US" altLang="en-US" sz="1600" dirty="0" err="1" smtClean="0">
                <a:solidFill>
                  <a:srgbClr val="FFC66D"/>
                </a:solidFill>
                <a:latin typeface="Consolas" panose="020B0609020204030204" pitchFamily="49" charset="0"/>
              </a:rPr>
              <a:t>onPerformSync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(Account </a:t>
            </a:r>
            <a:r>
              <a:rPr lang="en-US" altLang="en-US" sz="16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account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Bundle extras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String authority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b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                         </a:t>
            </a:r>
            <a:r>
              <a:rPr lang="en-US" altLang="en-US" sz="16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ContentProviderClient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provider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6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SyncResult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syncResult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 {}</a:t>
            </a:r>
            <a:endParaRPr lang="en-US" altLang="en-US" sz="1600" dirty="0" smtClean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500" y="1556792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SyncAdapter.java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63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I need a </a:t>
            </a:r>
            <a:r>
              <a:rPr lang="en-US" dirty="0" err="1" smtClean="0"/>
              <a:t>ContentProvider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Yes…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52500" y="2348880"/>
            <a:ext cx="10887000" cy="41764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&lt;sync-adapter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"http://schemas.android.com/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apk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/res/android"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:accountType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com.example.android.basicsyncadapter.account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:allowParallelSyncs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"false"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:contentAuthority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com.example.android.basicsyncadapter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:isAlwaysSyncable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"true"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:supportsUploading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"false"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:userVisible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"false"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&lt;provider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".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provider.FeedProvider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:authorities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com.example.android.basicsyncadapter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:exported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"false</a:t>
            </a: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dirty="0" smtClean="0">
                <a:solidFill>
                  <a:srgbClr val="E8BF6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52500" y="2348880"/>
            <a:ext cx="10887000" cy="4176464"/>
          </a:xfrm>
          <a:prstGeom prst="rect">
            <a:avLst/>
          </a:prstGeom>
          <a:solidFill>
            <a:srgbClr val="2B2B2B">
              <a:alpha val="60000"/>
            </a:srgbClr>
          </a:solidFill>
          <a:ln>
            <a:noFill/>
          </a:ln>
          <a:effectLst/>
          <a:ex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&lt;sync-adapter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E8BF6A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:accountType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com.example.android.basicsyncadapter.account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6A875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:contentAuthority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com.example.android.basicsyncadapter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6A875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6A8759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                  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endParaRPr lang="en-US" altLang="en-US" sz="1600" dirty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&lt;provider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endParaRPr lang="en-US" altLang="en-US" sz="1600" dirty="0" smtClean="0">
              <a:solidFill>
                <a:srgbClr val="E8BF6A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:authorities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com.example.android.basicsyncadapter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smtClean="0">
                <a:solidFill>
                  <a:srgbClr val="9876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US" altLang="en-US" sz="1600" dirty="0" smtClean="0">
                <a:solidFill>
                  <a:srgbClr val="E8BF6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/&gt;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13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I need a </a:t>
            </a:r>
            <a:r>
              <a:rPr lang="en-US" dirty="0" err="1" smtClean="0"/>
              <a:t>ContentProvider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Yes… but </a:t>
            </a:r>
            <a:r>
              <a:rPr lang="en-US" dirty="0"/>
              <a:t>it doesn’t need to do anything.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52500" y="2348880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DummyProvider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ContentProvider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Override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dirty="0" err="1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FFC66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onCreate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 {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false;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Override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dirty="0" err="1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FFC66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delete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(...) {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600" dirty="0">
                <a:solidFill>
                  <a:srgbClr val="6897BB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Override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600" dirty="0" err="1">
                <a:solidFill>
                  <a:srgbClr val="FFC66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getType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(...) {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null;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Override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Uri </a:t>
            </a:r>
            <a:r>
              <a:rPr lang="en-US" altLang="en-US" sz="1600" dirty="0">
                <a:solidFill>
                  <a:srgbClr val="FFC66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insert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(...) {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null;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Override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Cursor </a:t>
            </a:r>
            <a:r>
              <a:rPr lang="en-US" altLang="en-US" sz="1600" dirty="0">
                <a:solidFill>
                  <a:srgbClr val="FFC66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query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(...) {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null;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Override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dirty="0" err="1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FFC66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update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(...) {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600" dirty="0">
                <a:solidFill>
                  <a:srgbClr val="6897BB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altLang="en-US" sz="4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4734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52500" y="1700808"/>
            <a:ext cx="10887000" cy="41764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&lt;sync-adapter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"http://schemas.android.com/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apk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/res/android"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:accountType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com.example.android.basicsyncadapter.account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:allowParallelSyncs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"false"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:contentAuthority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com.example.android.basicsyncadapter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:isAlwaysSyncable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"true"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:supportsUploading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"false"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:userVisible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"false"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E8BF6A"/>
              </a:solidFill>
              <a:effectLst/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 smtClean="0">
              <a:solidFill>
                <a:srgbClr val="A9B7C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…</a:t>
            </a:r>
            <a:endParaRPr lang="en-US" altLang="en-US" sz="1600" dirty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Account(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accountName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i="1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ACCOUNT_TYPE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lang="en-US" altLang="en-US" sz="4000" dirty="0">
              <a:latin typeface="Consolas" panose="020B0609020204030204" pitchFamily="49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52500" y="1700808"/>
            <a:ext cx="10887000" cy="4176464"/>
          </a:xfrm>
          <a:prstGeom prst="rect">
            <a:avLst/>
          </a:prstGeom>
          <a:solidFill>
            <a:srgbClr val="2B2B2B">
              <a:alpha val="60000"/>
            </a:srgbClr>
          </a:solidFill>
          <a:ln>
            <a:noFill/>
          </a:ln>
          <a:effectLst/>
          <a:ex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&lt;sync-adapter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E8BF6A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:accountType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com.example.android.basicsyncadapter.account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6A875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6A875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6A875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6A8759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                  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E8BF6A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…</a:t>
            </a:r>
            <a:endParaRPr lang="en-US" altLang="en-US" sz="1600" dirty="0" smtClean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new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Account(</a:t>
            </a:r>
            <a:r>
              <a:rPr lang="en-US" altLang="en-US" sz="1600" dirty="0" err="1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accountName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i="1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ACCOUNT_TYPE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lang="en-US" altLang="en-US" sz="40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Significance of </a:t>
            </a:r>
            <a:r>
              <a:rPr lang="en-US" dirty="0" err="1" smtClean="0">
                <a:latin typeface="Consolas" panose="020B0609020204030204" pitchFamily="49" charset="0"/>
              </a:rPr>
              <a:t>accountType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63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Beware of the account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It is used to identify the account</a:t>
            </a:r>
          </a:p>
          <a:p>
            <a:pPr marL="457200" lvl="1" indent="0">
              <a:buNone/>
            </a:pPr>
            <a:r>
              <a:rPr lang="en-US" dirty="0" smtClean="0"/>
              <a:t>Usually a username or email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It should </a:t>
            </a:r>
            <a:r>
              <a:rPr lang="en-US" i="1" dirty="0" smtClean="0"/>
              <a:t>not</a:t>
            </a:r>
            <a:r>
              <a:rPr lang="en-US" dirty="0" smtClean="0"/>
              <a:t> be localized!</a:t>
            </a:r>
          </a:p>
          <a:p>
            <a:pPr marL="457200" lvl="1" indent="0">
              <a:buNone/>
            </a:pPr>
            <a:r>
              <a:rPr lang="en-US" dirty="0"/>
              <a:t>If the user switches locale, we would not </a:t>
            </a:r>
            <a:r>
              <a:rPr lang="en-US" dirty="0" smtClean="0"/>
              <a:t>be able </a:t>
            </a:r>
            <a:r>
              <a:rPr lang="en-US" dirty="0"/>
              <a:t>to locate the old account, and may erroneously register multiple </a:t>
            </a:r>
            <a:r>
              <a:rPr lang="en-US" dirty="0" smtClean="0"/>
              <a:t>accounts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49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ontent Placeholder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816"/>
          <a:stretch/>
        </p:blipFill>
        <p:spPr>
          <a:xfrm>
            <a:off x="695400" y="404664"/>
            <a:ext cx="3744416" cy="2541807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8" name="Content Placeholder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53"/>
          <a:stretch/>
        </p:blipFill>
        <p:spPr>
          <a:xfrm>
            <a:off x="695400" y="404664"/>
            <a:ext cx="3744416" cy="612068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3694" t="7135" r="65895" b="52093"/>
          <a:stretch/>
        </p:blipFill>
        <p:spPr>
          <a:xfrm>
            <a:off x="695400" y="3316405"/>
            <a:ext cx="3744416" cy="294321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" name="Group 1"/>
          <p:cNvGrpSpPr/>
          <p:nvPr/>
        </p:nvGrpSpPr>
        <p:grpSpPr>
          <a:xfrm>
            <a:off x="5519937" y="620689"/>
            <a:ext cx="6599882" cy="6061206"/>
            <a:chOff x="5519937" y="620689"/>
            <a:chExt cx="6599882" cy="6061206"/>
          </a:xfrm>
        </p:grpSpPr>
        <p:sp>
          <p:nvSpPr>
            <p:cNvPr id="13" name="Rounded Rectangle 12"/>
            <p:cNvSpPr/>
            <p:nvPr/>
          </p:nvSpPr>
          <p:spPr>
            <a:xfrm>
              <a:off x="5519937" y="620689"/>
              <a:ext cx="5270376" cy="795528"/>
            </a:xfrm>
            <a:prstGeom prst="roundRect">
              <a:avLst/>
            </a:prstGeom>
            <a:solidFill>
              <a:srgbClr val="E2A908"/>
            </a:soli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</a:rPr>
                <a:t>UI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519937" y="4019260"/>
              <a:ext cx="5270376" cy="795528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</a:rPr>
                <a:t>Network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Elbow Connector 15"/>
            <p:cNvCxnSpPr>
              <a:stCxn id="14" idx="2"/>
            </p:cNvCxnSpPr>
            <p:nvPr/>
          </p:nvCxnSpPr>
          <p:spPr>
            <a:xfrm rot="16200000" flipH="1">
              <a:off x="8336045" y="4633868"/>
              <a:ext cx="1444837" cy="1806676"/>
            </a:xfrm>
            <a:prstGeom prst="bentConnector2">
              <a:avLst/>
            </a:prstGeom>
            <a:ln w="38100">
              <a:solidFill>
                <a:schemeClr val="bg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2"/>
              <a:endCxn id="14" idx="0"/>
            </p:cNvCxnSpPr>
            <p:nvPr/>
          </p:nvCxnSpPr>
          <p:spPr>
            <a:xfrm>
              <a:off x="8155125" y="1416217"/>
              <a:ext cx="0" cy="2603043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9961801" y="5554834"/>
              <a:ext cx="2158018" cy="1127061"/>
              <a:chOff x="9711303" y="2010891"/>
              <a:chExt cx="2158018" cy="1127061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11303" y="2010891"/>
                <a:ext cx="2158018" cy="1127061"/>
              </a:xfrm>
              <a:prstGeom prst="rect">
                <a:avLst/>
              </a:prstGeom>
            </p:spPr>
          </p:pic>
          <p:sp>
            <p:nvSpPr>
              <p:cNvPr id="12" name="Rectangle 11"/>
              <p:cNvSpPr/>
              <p:nvPr/>
            </p:nvSpPr>
            <p:spPr>
              <a:xfrm>
                <a:off x="10024596" y="2492896"/>
                <a:ext cx="154401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dirty="0" err="1">
                    <a:latin typeface="MV Boli" panose="02000500030200090000" pitchFamily="2" charset="0"/>
                    <a:cs typeface="MV Boli" panose="02000500030200090000" pitchFamily="2" charset="0"/>
                  </a:rPr>
                  <a:t>ze</a:t>
                </a:r>
                <a:r>
                  <a:rPr lang="en-US" sz="2000" dirty="0">
                    <a:latin typeface="MV Boli" panose="02000500030200090000" pitchFamily="2" charset="0"/>
                    <a:cs typeface="MV Boli" panose="02000500030200090000" pitchFamily="2" charset="0"/>
                  </a:rPr>
                  <a:t> internet</a:t>
                </a:r>
              </a:p>
            </p:txBody>
          </p:sp>
        </p:grpSp>
      </p:grpSp>
      <p:sp>
        <p:nvSpPr>
          <p:cNvPr id="19" name="Content Placeholder 3"/>
          <p:cNvSpPr>
            <a:spLocks noGrp="1"/>
          </p:cNvSpPr>
          <p:nvPr>
            <p:ph idx="1"/>
          </p:nvPr>
        </p:nvSpPr>
        <p:spPr>
          <a:xfrm>
            <a:off x="4943872" y="620687"/>
            <a:ext cx="6638528" cy="2808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ListView</a:t>
            </a:r>
            <a:r>
              <a:rPr lang="en-US" dirty="0" smtClean="0"/>
              <a:t> of blog posts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Fetches data when app is opened</a:t>
            </a:r>
          </a:p>
        </p:txBody>
      </p:sp>
      <p:sp>
        <p:nvSpPr>
          <p:cNvPr id="21" name="Content Placeholder 3"/>
          <p:cNvSpPr txBox="1">
            <a:spLocks/>
          </p:cNvSpPr>
          <p:nvPr/>
        </p:nvSpPr>
        <p:spPr>
          <a:xfrm>
            <a:off x="4943872" y="3429000"/>
            <a:ext cx="6638528" cy="2658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Atom XML feed</a:t>
            </a:r>
            <a:br>
              <a:rPr lang="en-US" dirty="0" smtClean="0"/>
            </a:br>
            <a:r>
              <a:rPr lang="en-US" dirty="0" smtClean="0"/>
              <a:t>(Android Developers Blog)</a:t>
            </a:r>
          </a:p>
        </p:txBody>
      </p:sp>
    </p:spTree>
    <p:extLst>
      <p:ext uri="{BB962C8B-B14F-4D97-AF65-F5344CB8AC3E}">
        <p14:creationId xmlns:p14="http://schemas.microsoft.com/office/powerpoint/2010/main" val="428067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1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SyncAdapters</a:t>
            </a:r>
            <a:r>
              <a:rPr lang="en-US" dirty="0" smtClean="0"/>
              <a:t> can be used to:</a:t>
            </a:r>
          </a:p>
          <a:p>
            <a:pPr lvl="1"/>
            <a:r>
              <a:rPr lang="en-US" dirty="0" smtClean="0"/>
              <a:t>Fetch </a:t>
            </a:r>
            <a:r>
              <a:rPr lang="en-US" dirty="0"/>
              <a:t>background data for an </a:t>
            </a:r>
            <a:r>
              <a:rPr lang="en-US" dirty="0" smtClean="0"/>
              <a:t>app</a:t>
            </a:r>
            <a:endParaRPr lang="en-US" dirty="0" smtClean="0"/>
          </a:p>
          <a:p>
            <a:pPr lvl="1"/>
            <a:r>
              <a:rPr lang="en-US" dirty="0" smtClean="0"/>
              <a:t>Execute </a:t>
            </a:r>
            <a:r>
              <a:rPr lang="en-US" dirty="0"/>
              <a:t>your data transfer </a:t>
            </a:r>
            <a:r>
              <a:rPr lang="en-US" dirty="0" smtClean="0"/>
              <a:t>code</a:t>
            </a:r>
          </a:p>
          <a:p>
            <a:pPr lvl="2"/>
            <a:r>
              <a:rPr lang="en-US" dirty="0" smtClean="0"/>
              <a:t>at </a:t>
            </a:r>
            <a:r>
              <a:rPr lang="en-US" dirty="0"/>
              <a:t>configurable </a:t>
            </a:r>
            <a:r>
              <a:rPr lang="en-US" dirty="0" smtClean="0"/>
              <a:t>intervals</a:t>
            </a:r>
          </a:p>
          <a:p>
            <a:pPr lvl="2"/>
            <a:r>
              <a:rPr lang="en-US" dirty="0" smtClean="0"/>
              <a:t>while </a:t>
            </a:r>
            <a:r>
              <a:rPr lang="en-US" dirty="0"/>
              <a:t>efficiently using battery and other system </a:t>
            </a:r>
            <a:r>
              <a:rPr lang="en-US" dirty="0" smtClean="0"/>
              <a:t>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29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Elements of a sync </a:t>
            </a:r>
            <a:r>
              <a:rPr lang="en-US" dirty="0" smtClean="0"/>
              <a:t>adapter:</a:t>
            </a:r>
            <a:endParaRPr lang="en-US" dirty="0"/>
          </a:p>
          <a:p>
            <a:pPr lvl="1"/>
            <a:r>
              <a:rPr lang="en-US" dirty="0" smtClean="0"/>
              <a:t>Create </a:t>
            </a:r>
            <a:r>
              <a:rPr lang="en-US" dirty="0"/>
              <a:t>a </a:t>
            </a:r>
            <a:r>
              <a:rPr lang="en-US" dirty="0" smtClean="0"/>
              <a:t>class </a:t>
            </a:r>
            <a:r>
              <a:rPr lang="en-US" dirty="0"/>
              <a:t>extending </a:t>
            </a:r>
            <a:r>
              <a:rPr lang="en-US" dirty="0" err="1"/>
              <a:t>AbstractThreadedSyncAdapter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a bound Service which the OS uses to initiate a sync.</a:t>
            </a:r>
          </a:p>
          <a:p>
            <a:pPr lvl="1"/>
            <a:r>
              <a:rPr lang="en-US" dirty="0" smtClean="0"/>
              <a:t>Define </a:t>
            </a:r>
            <a:r>
              <a:rPr lang="en-US" dirty="0"/>
              <a:t>the sync adapter properties in an XML resource file.</a:t>
            </a:r>
          </a:p>
          <a:p>
            <a:pPr lvl="1"/>
            <a:r>
              <a:rPr lang="en-US" smtClean="0"/>
              <a:t>Declare </a:t>
            </a:r>
            <a:r>
              <a:rPr lang="en-US" dirty="0"/>
              <a:t>the bound Service in the app manifest.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1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github.com/googlesamples/android-BasicSyncAdapter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developer.android.com/training/sync-adapters/creating-sync-adapter.html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developer.android.com/training/sync-adapters/index.html</a:t>
            </a:r>
            <a:endParaRPr lang="en-US" dirty="0" smtClean="0"/>
          </a:p>
          <a:p>
            <a:r>
              <a:rPr lang="en-US" dirty="0">
                <a:hlinkClick r:id="rId5"/>
              </a:rPr>
              <a:t>http://blog.udinic.com/2013/07/24/write-your-own-android-sync-adapter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software.intel.com/en-us/android/articles/handling-offline-capability-and-data-sync-in-an-android-app-part-2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41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SyncAdapters</a:t>
            </a:r>
            <a:r>
              <a:rPr lang="en-US" dirty="0" smtClean="0"/>
              <a:t> can be used to:</a:t>
            </a:r>
          </a:p>
          <a:p>
            <a:pPr lvl="1"/>
            <a:r>
              <a:rPr lang="en-US" dirty="0" smtClean="0"/>
              <a:t>fetch </a:t>
            </a:r>
            <a:r>
              <a:rPr lang="en-US" dirty="0"/>
              <a:t>background data for an </a:t>
            </a:r>
            <a:r>
              <a:rPr lang="en-US" dirty="0" smtClean="0"/>
              <a:t>app.</a:t>
            </a:r>
          </a:p>
          <a:p>
            <a:pPr lvl="1"/>
            <a:r>
              <a:rPr lang="en-US" dirty="0" smtClean="0"/>
              <a:t>execute </a:t>
            </a:r>
            <a:r>
              <a:rPr lang="en-US" dirty="0"/>
              <a:t>your data transfer code at configurable intervals, while efficiently using battery and other system </a:t>
            </a:r>
            <a:r>
              <a:rPr lang="en-US" dirty="0" smtClean="0"/>
              <a:t>resources</a:t>
            </a:r>
            <a:endParaRPr lang="en-US" dirty="0"/>
          </a:p>
          <a:p>
            <a:r>
              <a:rPr lang="en-US" dirty="0" smtClean="0"/>
              <a:t>Elements </a:t>
            </a:r>
            <a:r>
              <a:rPr lang="en-US" dirty="0"/>
              <a:t>of a sync </a:t>
            </a:r>
            <a:r>
              <a:rPr lang="en-US" dirty="0" smtClean="0"/>
              <a:t>adapter:</a:t>
            </a:r>
            <a:endParaRPr lang="en-US" dirty="0"/>
          </a:p>
          <a:p>
            <a:pPr lvl="1"/>
            <a:r>
              <a:rPr lang="en-US" dirty="0"/>
              <a:t>Creates a sync adapter class.</a:t>
            </a:r>
          </a:p>
          <a:p>
            <a:pPr lvl="1"/>
            <a:r>
              <a:rPr lang="en-US" dirty="0"/>
              <a:t>Creates a bound Service which the OS uses to initiate a sync.</a:t>
            </a:r>
          </a:p>
          <a:p>
            <a:pPr lvl="1"/>
            <a:r>
              <a:rPr lang="en-US" dirty="0"/>
              <a:t>Defines the sync adapter properties in an XML resource file.</a:t>
            </a:r>
          </a:p>
          <a:p>
            <a:pPr lvl="1"/>
            <a:r>
              <a:rPr lang="en-US" dirty="0"/>
              <a:t>Declares the bound Service in the app manifest.</a:t>
            </a:r>
          </a:p>
        </p:txBody>
      </p:sp>
    </p:spTree>
    <p:extLst>
      <p:ext uri="{BB962C8B-B14F-4D97-AF65-F5344CB8AC3E}">
        <p14:creationId xmlns:p14="http://schemas.microsoft.com/office/powerpoint/2010/main" val="261887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Extend the base sync adapter class </a:t>
            </a:r>
            <a:r>
              <a:rPr lang="en-US" dirty="0" err="1"/>
              <a:t>AbstractThreadedSyncAdapter</a:t>
            </a:r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83432" y="1818982"/>
            <a:ext cx="7383431" cy="446276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57200" tIns="182880" rIns="457200" bIns="1828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/**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 * Handle the transfer of data between a server and an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 * app, using the Android sync adapter framework.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 */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SyncAdapter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AbstractThreadedSyncAdapter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006600"/>
                </a:solidFill>
                <a:latin typeface="Consolas" panose="020B0609020204030204" pitchFamily="49" charset="0"/>
              </a:rPr>
              <a:t>    /**</a:t>
            </a:r>
            <a:r>
              <a:rPr lang="en-US" altLang="en-US" sz="1400" dirty="0">
                <a:solidFill>
                  <a:srgbClr val="0066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66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6600"/>
                </a:solidFill>
                <a:latin typeface="Consolas" panose="020B0609020204030204" pitchFamily="49" charset="0"/>
              </a:rPr>
              <a:t>     * Set up the sync adapter</a:t>
            </a:r>
            <a:br>
              <a:rPr lang="en-US" altLang="en-US" sz="1400" dirty="0">
                <a:solidFill>
                  <a:srgbClr val="0066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6600"/>
                </a:solidFill>
                <a:latin typeface="Consolas" panose="020B0609020204030204" pitchFamily="49" charset="0"/>
              </a:rPr>
              <a:t>     */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en-US" sz="1400" dirty="0">
                <a:solidFill>
                  <a:srgbClr val="000088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660066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660066"/>
                </a:solidFill>
                <a:latin typeface="Consolas" panose="020B0609020204030204" pitchFamily="49" charset="0"/>
              </a:rPr>
              <a:t>Context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88"/>
                </a:solidFill>
                <a:latin typeface="Consolas" panose="020B0609020204030204" pitchFamily="49" charset="0"/>
              </a:rPr>
              <a:t>boolean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autoInitialize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6666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000088"/>
                </a:solidFill>
                <a:latin typeface="Consolas" panose="020B0609020204030204" pitchFamily="49" charset="0"/>
              </a:rPr>
              <a:t>        super</a:t>
            </a:r>
            <a:r>
              <a:rPr lang="en-US" altLang="en-US" sz="1400" dirty="0" smtClean="0">
                <a:solidFill>
                  <a:srgbClr val="6666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context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autoInitialize</a:t>
            </a:r>
            <a:r>
              <a:rPr lang="en-US" altLang="en-US" sz="1400" dirty="0" smtClean="0">
                <a:solidFill>
                  <a:srgbClr val="6666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6666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4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000088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660066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en-US" sz="1400" dirty="0">
                <a:solidFill>
                  <a:srgbClr val="660066"/>
                </a:solidFill>
                <a:latin typeface="Consolas" panose="020B0609020204030204" pitchFamily="49" charset="0"/>
              </a:rPr>
              <a:t>Context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en-US" sz="1400" dirty="0" err="1">
                <a:solidFill>
                  <a:srgbClr val="000088"/>
                </a:solidFill>
                <a:latin typeface="Consolas" panose="020B0609020204030204" pitchFamily="49" charset="0"/>
              </a:rPr>
              <a:t>boolean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autoInitialize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en-US" sz="1400" dirty="0" err="1">
                <a:solidFill>
                  <a:srgbClr val="000088"/>
                </a:solidFill>
                <a:latin typeface="Consolas" panose="020B0609020204030204" pitchFamily="49" charset="0"/>
              </a:rPr>
              <a:t>boolean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allowParallelSyncs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en-US" sz="1400" dirty="0">
                <a:solidFill>
                  <a:srgbClr val="000088"/>
                </a:solidFill>
                <a:latin typeface="Consolas" panose="020B0609020204030204" pitchFamily="49" charset="0"/>
              </a:rPr>
              <a:t>super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context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autoInitialize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allowParallelSyncs</a:t>
            </a:r>
            <a:r>
              <a:rPr lang="en-US" altLang="en-US" sz="1400" dirty="0" smtClean="0">
                <a:solidFill>
                  <a:srgbClr val="666600"/>
                </a:solidFill>
                <a:latin typeface="Consolas" panose="020B0609020204030204" pitchFamily="49" charset="0"/>
              </a:rPr>
              <a:t>);</a:t>
            </a:r>
            <a:endParaRPr lang="en-US" altLang="en-US" sz="14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666600"/>
                </a:solidFill>
                <a:latin typeface="Consolas" panose="020B0609020204030204" pitchFamily="49" charset="0"/>
              </a:rPr>
              <a:t>    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666600"/>
                </a:solidFill>
                <a:latin typeface="Consolas" panose="020B0609020204030204" pitchFamily="49" charset="0"/>
              </a:rPr>
              <a:t>}</a:t>
            </a:r>
            <a:endParaRPr lang="en-US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35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onPerformSync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Sync adapter framework invokes your </a:t>
            </a:r>
            <a:r>
              <a:rPr lang="en-US" dirty="0" err="1" smtClean="0"/>
              <a:t>SyncAdapter</a:t>
            </a:r>
            <a:endParaRPr lang="en-US" dirty="0" smtClean="0"/>
          </a:p>
          <a:p>
            <a:pPr lvl="1"/>
            <a:r>
              <a:rPr lang="en-US" dirty="0" smtClean="0"/>
              <a:t>Calls </a:t>
            </a:r>
            <a:r>
              <a:rPr lang="en-US" dirty="0" err="1" smtClean="0"/>
              <a:t>onPerformSync</a:t>
            </a:r>
            <a:r>
              <a:rPr lang="en-US" dirty="0" smtClean="0"/>
              <a:t>()</a:t>
            </a:r>
          </a:p>
          <a:p>
            <a:pPr lvl="1"/>
            <a:endParaRPr lang="en-US" dirty="0"/>
          </a:p>
          <a:p>
            <a:r>
              <a:rPr lang="en-US" dirty="0" smtClean="0"/>
              <a:t>Account</a:t>
            </a:r>
          </a:p>
          <a:p>
            <a:r>
              <a:rPr lang="en-US" dirty="0" smtClean="0"/>
              <a:t>Bundle</a:t>
            </a:r>
          </a:p>
          <a:p>
            <a:r>
              <a:rPr lang="en-US" dirty="0" smtClean="0"/>
              <a:t>Authority</a:t>
            </a:r>
          </a:p>
          <a:p>
            <a:r>
              <a:rPr lang="en-US" dirty="0" err="1" smtClean="0"/>
              <a:t>ContentProviderClient</a:t>
            </a:r>
            <a:endParaRPr lang="en-US" dirty="0" smtClean="0"/>
          </a:p>
          <a:p>
            <a:r>
              <a:rPr lang="en-US" dirty="0" err="1" smtClean="0"/>
              <a:t>SyncResult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40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onPerformSync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83432" y="1783566"/>
            <a:ext cx="8178521" cy="403187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57200" tIns="182880" rIns="457200" bIns="1828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/*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     * Specify the code you want to run in the sync adapter. The entire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     * sync adapter runs in a background thread, so you don't have to set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     * up your own background processing.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     */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@Override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onPerformSync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Account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account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Bundle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extras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authority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ContentProviderClient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provider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SyncResult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syncResult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/*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     * Put the data transfer code here.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     */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887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5519937" y="620689"/>
            <a:ext cx="5270376" cy="795528"/>
          </a:xfrm>
          <a:prstGeom prst="roundRect">
            <a:avLst/>
          </a:prstGeom>
          <a:solidFill>
            <a:srgbClr val="E2A908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519937" y="4019260"/>
            <a:ext cx="5270376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6" name="Elbow Connector 15"/>
          <p:cNvCxnSpPr>
            <a:stCxn id="14" idx="2"/>
          </p:cNvCxnSpPr>
          <p:nvPr/>
        </p:nvCxnSpPr>
        <p:spPr>
          <a:xfrm rot="16200000" flipH="1">
            <a:off x="8336045" y="4633868"/>
            <a:ext cx="1444837" cy="1806676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2"/>
            <a:endCxn id="14" idx="0"/>
          </p:cNvCxnSpPr>
          <p:nvPr/>
        </p:nvCxnSpPr>
        <p:spPr>
          <a:xfrm>
            <a:off x="8155125" y="1416217"/>
            <a:ext cx="0" cy="2603043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7368" y="332656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Bad idea #1a: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N</a:t>
            </a:r>
            <a:r>
              <a:rPr lang="en-US" sz="2800" dirty="0" smtClean="0">
                <a:solidFill>
                  <a:schemeClr val="bg1"/>
                </a:solidFill>
              </a:rPr>
              <a:t>o caching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Lightning Bolt 7"/>
          <p:cNvSpPr/>
          <p:nvPr/>
        </p:nvSpPr>
        <p:spPr>
          <a:xfrm>
            <a:off x="7608168" y="2245143"/>
            <a:ext cx="1008112" cy="1008112"/>
          </a:xfrm>
          <a:prstGeom prst="lightningBol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9961801" y="5554834"/>
            <a:ext cx="2158018" cy="1127061"/>
            <a:chOff x="9711303" y="2010891"/>
            <a:chExt cx="2158018" cy="112706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303" y="2010891"/>
              <a:ext cx="2158018" cy="1127061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0024596" y="2492896"/>
              <a:ext cx="15440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latin typeface="MV Boli" panose="02000500030200090000" pitchFamily="2" charset="0"/>
                  <a:cs typeface="MV Boli" panose="02000500030200090000" pitchFamily="2" charset="0"/>
                </a:rPr>
                <a:t>ze</a:t>
              </a:r>
              <a:r>
                <a:rPr lang="en-US" sz="2000" dirty="0">
                  <a:latin typeface="MV Boli" panose="02000500030200090000" pitchFamily="2" charset="0"/>
                  <a:cs typeface="MV Boli" panose="02000500030200090000" pitchFamily="2" charset="0"/>
                </a:rPr>
                <a:t> internet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51481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5519937" y="620689"/>
            <a:ext cx="5270376" cy="795528"/>
          </a:xfrm>
          <a:prstGeom prst="roundRect">
            <a:avLst/>
          </a:prstGeom>
          <a:solidFill>
            <a:srgbClr val="E2A908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519937" y="4019260"/>
            <a:ext cx="5270376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6" name="Elbow Connector 15"/>
          <p:cNvCxnSpPr>
            <a:stCxn id="14" idx="2"/>
          </p:cNvCxnSpPr>
          <p:nvPr/>
        </p:nvCxnSpPr>
        <p:spPr>
          <a:xfrm rot="16200000" flipH="1">
            <a:off x="8336045" y="4633868"/>
            <a:ext cx="1444837" cy="1806676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7179046" y="1323133"/>
            <a:ext cx="1952158" cy="521691"/>
          </a:xfrm>
          <a:prstGeom prst="roundRect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E2A908"/>
                </a:solidFill>
              </a:rPr>
              <a:t>FragmentX</a:t>
            </a:r>
            <a:endParaRPr lang="en-US" sz="2000" b="1" dirty="0">
              <a:solidFill>
                <a:srgbClr val="E2A908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101107" y="1323133"/>
            <a:ext cx="1952158" cy="521691"/>
          </a:xfrm>
          <a:prstGeom prst="roundRect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E2A908"/>
                </a:solidFill>
              </a:rPr>
              <a:t>ActivityA</a:t>
            </a:r>
            <a:endParaRPr lang="en-US" sz="2000" b="1" dirty="0">
              <a:solidFill>
                <a:srgbClr val="E2A908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9256985" y="1323133"/>
            <a:ext cx="1952158" cy="521691"/>
          </a:xfrm>
          <a:prstGeom prst="roundRect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E2A908"/>
                </a:solidFill>
              </a:rPr>
              <a:t>FragmentY</a:t>
            </a:r>
            <a:endParaRPr lang="en-US" sz="2000" b="1" dirty="0">
              <a:solidFill>
                <a:srgbClr val="E2A908"/>
              </a:solidFill>
            </a:endParaRPr>
          </a:p>
        </p:txBody>
      </p:sp>
      <p:cxnSp>
        <p:nvCxnSpPr>
          <p:cNvPr id="21" name="Elbow Connector 20"/>
          <p:cNvCxnSpPr/>
          <p:nvPr/>
        </p:nvCxnSpPr>
        <p:spPr>
          <a:xfrm rot="5400000">
            <a:off x="8409753" y="2195948"/>
            <a:ext cx="2174433" cy="1472194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2" idx="2"/>
          </p:cNvCxnSpPr>
          <p:nvPr/>
        </p:nvCxnSpPr>
        <p:spPr>
          <a:xfrm rot="16200000" flipH="1">
            <a:off x="5726063" y="2195946"/>
            <a:ext cx="2174438" cy="1472193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07368" y="1453475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Bad idea #1b: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No separation of concerns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34" name="Straight Arrow Connector 33"/>
          <p:cNvCxnSpPr>
            <a:stCxn id="10" idx="2"/>
            <a:endCxn id="14" idx="0"/>
          </p:cNvCxnSpPr>
          <p:nvPr/>
        </p:nvCxnSpPr>
        <p:spPr>
          <a:xfrm>
            <a:off x="8155125" y="1844824"/>
            <a:ext cx="0" cy="2174436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7368" y="332656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Bad idea #1a: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N</a:t>
            </a:r>
            <a:r>
              <a:rPr lang="en-US" sz="2800" dirty="0" smtClean="0">
                <a:solidFill>
                  <a:schemeClr val="bg1"/>
                </a:solidFill>
              </a:rPr>
              <a:t>o caching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9" name="Lightning Bolt 38"/>
          <p:cNvSpPr/>
          <p:nvPr/>
        </p:nvSpPr>
        <p:spPr>
          <a:xfrm>
            <a:off x="7769138" y="2572002"/>
            <a:ext cx="720080" cy="720080"/>
          </a:xfrm>
          <a:prstGeom prst="lightningBol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ightning Bolt 39"/>
          <p:cNvSpPr/>
          <p:nvPr/>
        </p:nvSpPr>
        <p:spPr>
          <a:xfrm>
            <a:off x="7157070" y="2572002"/>
            <a:ext cx="720080" cy="720080"/>
          </a:xfrm>
          <a:prstGeom prst="lightningBol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ightning Bolt 40"/>
          <p:cNvSpPr/>
          <p:nvPr/>
        </p:nvSpPr>
        <p:spPr>
          <a:xfrm>
            <a:off x="8381206" y="2572002"/>
            <a:ext cx="720080" cy="720080"/>
          </a:xfrm>
          <a:prstGeom prst="lightningBol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9961801" y="5554834"/>
            <a:ext cx="2158018" cy="1127061"/>
            <a:chOff x="9711303" y="2010891"/>
            <a:chExt cx="2158018" cy="1127061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303" y="2010891"/>
              <a:ext cx="2158018" cy="1127061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10024596" y="2492896"/>
              <a:ext cx="15440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latin typeface="MV Boli" panose="02000500030200090000" pitchFamily="2" charset="0"/>
                  <a:cs typeface="MV Boli" panose="02000500030200090000" pitchFamily="2" charset="0"/>
                </a:rPr>
                <a:t>ze</a:t>
              </a:r>
              <a:r>
                <a:rPr lang="en-US" sz="2000" dirty="0">
                  <a:latin typeface="MV Boli" panose="02000500030200090000" pitchFamily="2" charset="0"/>
                  <a:cs typeface="MV Boli" panose="02000500030200090000" pitchFamily="2" charset="0"/>
                </a:rPr>
                <a:t> internet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277672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9" grpId="0" animBg="1"/>
      <p:bldP spid="40" grpId="0" animBg="1"/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5519937" y="620689"/>
            <a:ext cx="5270376" cy="795528"/>
          </a:xfrm>
          <a:prstGeom prst="roundRect">
            <a:avLst/>
          </a:prstGeom>
          <a:solidFill>
            <a:srgbClr val="E2A908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519937" y="4019260"/>
            <a:ext cx="5270376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6" name="Elbow Connector 15"/>
          <p:cNvCxnSpPr>
            <a:stCxn id="14" idx="2"/>
          </p:cNvCxnSpPr>
          <p:nvPr/>
        </p:nvCxnSpPr>
        <p:spPr>
          <a:xfrm rot="16200000" flipH="1">
            <a:off x="8336045" y="4633868"/>
            <a:ext cx="1444837" cy="1806676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2"/>
            <a:endCxn id="14" idx="0"/>
          </p:cNvCxnSpPr>
          <p:nvPr/>
        </p:nvCxnSpPr>
        <p:spPr>
          <a:xfrm>
            <a:off x="8155125" y="1416217"/>
            <a:ext cx="0" cy="2603043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9961801" y="5554834"/>
            <a:ext cx="2158018" cy="1127061"/>
            <a:chOff x="9711303" y="2010891"/>
            <a:chExt cx="2158018" cy="112706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303" y="2010891"/>
              <a:ext cx="2158018" cy="1127061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10024596" y="2492896"/>
              <a:ext cx="15440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latin typeface="MV Boli" panose="02000500030200090000" pitchFamily="2" charset="0"/>
                  <a:cs typeface="MV Boli" panose="02000500030200090000" pitchFamily="2" charset="0"/>
                </a:rPr>
                <a:t>ze</a:t>
              </a:r>
              <a:r>
                <a:rPr lang="en-US" sz="2000" dirty="0">
                  <a:latin typeface="MV Boli" panose="02000500030200090000" pitchFamily="2" charset="0"/>
                  <a:cs typeface="MV Boli" panose="02000500030200090000" pitchFamily="2" charset="0"/>
                </a:rPr>
                <a:t> internet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655833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519937" y="620689"/>
            <a:ext cx="5270376" cy="795528"/>
          </a:xfrm>
          <a:prstGeom prst="roundRect">
            <a:avLst/>
          </a:prstGeom>
          <a:solidFill>
            <a:srgbClr val="E2A908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2318253"/>
            <a:ext cx="5270376" cy="795528"/>
          </a:xfrm>
          <a:prstGeom prst="roundRect">
            <a:avLst/>
          </a:prstGeom>
          <a:solidFill>
            <a:srgbClr val="9AD21C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ContentProvider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519937" y="4019260"/>
            <a:ext cx="5270376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2" name="Elbow Connector 11"/>
          <p:cNvCxnSpPr>
            <a:stCxn id="8" idx="2"/>
          </p:cNvCxnSpPr>
          <p:nvPr/>
        </p:nvCxnSpPr>
        <p:spPr>
          <a:xfrm rot="16200000" flipH="1">
            <a:off x="8336045" y="4633868"/>
            <a:ext cx="1444837" cy="1806676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2"/>
            <a:endCxn id="8" idx="0"/>
          </p:cNvCxnSpPr>
          <p:nvPr/>
        </p:nvCxnSpPr>
        <p:spPr>
          <a:xfrm>
            <a:off x="8155125" y="1416217"/>
            <a:ext cx="0" cy="2603043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4" idx="1"/>
            <a:endCxn id="6" idx="0"/>
          </p:cNvCxnSpPr>
          <p:nvPr/>
        </p:nvCxnSpPr>
        <p:spPr>
          <a:xfrm rot="10800000" flipV="1">
            <a:off x="3244789" y="1018453"/>
            <a:ext cx="2275149" cy="1299800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flipH="1">
            <a:off x="3440161" y="1693344"/>
            <a:ext cx="344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ContentResolver.query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Elbow Connector 34"/>
          <p:cNvCxnSpPr>
            <a:stCxn id="8" idx="1"/>
            <a:endCxn id="6" idx="2"/>
          </p:cNvCxnSpPr>
          <p:nvPr/>
        </p:nvCxnSpPr>
        <p:spPr>
          <a:xfrm rot="10800000">
            <a:off x="3244789" y="3113782"/>
            <a:ext cx="2275149" cy="1303243"/>
          </a:xfrm>
          <a:prstGeom prst="bentConnector2">
            <a:avLst/>
          </a:prstGeom>
          <a:ln w="38100">
            <a:solidFill>
              <a:schemeClr val="bg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 flipH="1">
            <a:off x="3440161" y="336591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ContentResolver.insert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9961801" y="5554834"/>
            <a:ext cx="2158018" cy="1127061"/>
            <a:chOff x="9711303" y="2010891"/>
            <a:chExt cx="2158018" cy="1127061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303" y="2010891"/>
              <a:ext cx="2158018" cy="1127061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10024596" y="2492896"/>
              <a:ext cx="15440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latin typeface="MV Boli" panose="02000500030200090000" pitchFamily="2" charset="0"/>
                  <a:cs typeface="MV Boli" panose="02000500030200090000" pitchFamily="2" charset="0"/>
                </a:rPr>
                <a:t>ze</a:t>
              </a:r>
              <a:r>
                <a:rPr lang="en-US" sz="2000" dirty="0">
                  <a:latin typeface="MV Boli" panose="02000500030200090000" pitchFamily="2" charset="0"/>
                  <a:cs typeface="MV Boli" panose="02000500030200090000" pitchFamily="2" charset="0"/>
                </a:rPr>
                <a:t> internet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663639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968208" y="620688"/>
            <a:ext cx="2822104" cy="795528"/>
          </a:xfrm>
          <a:prstGeom prst="roundRect">
            <a:avLst/>
          </a:prstGeom>
          <a:solidFill>
            <a:srgbClr val="E2A908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9600" y="620688"/>
            <a:ext cx="5270376" cy="792088"/>
          </a:xfrm>
          <a:prstGeom prst="roundRect">
            <a:avLst/>
          </a:prstGeom>
          <a:solidFill>
            <a:srgbClr val="4CC4B9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CursorLoader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68208" y="4019259"/>
            <a:ext cx="2822104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2" name="Elbow Connector 11"/>
          <p:cNvCxnSpPr>
            <a:stCxn id="8" idx="2"/>
          </p:cNvCxnSpPr>
          <p:nvPr/>
        </p:nvCxnSpPr>
        <p:spPr>
          <a:xfrm rot="16200000" flipH="1">
            <a:off x="8948112" y="5245935"/>
            <a:ext cx="1444837" cy="582540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2"/>
            <a:endCxn id="6" idx="0"/>
          </p:cNvCxnSpPr>
          <p:nvPr/>
        </p:nvCxnSpPr>
        <p:spPr>
          <a:xfrm>
            <a:off x="3244788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4" idx="1"/>
          </p:cNvCxnSpPr>
          <p:nvPr/>
        </p:nvCxnSpPr>
        <p:spPr>
          <a:xfrm>
            <a:off x="5879976" y="1016732"/>
            <a:ext cx="2088232" cy="172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" idx="2"/>
            <a:endCxn id="8" idx="0"/>
          </p:cNvCxnSpPr>
          <p:nvPr/>
        </p:nvCxnSpPr>
        <p:spPr>
          <a:xfrm>
            <a:off x="9379260" y="1416216"/>
            <a:ext cx="0" cy="2603043"/>
          </a:xfrm>
          <a:prstGeom prst="straightConnector1">
            <a:avLst/>
          </a:prstGeom>
          <a:ln w="38100">
            <a:solidFill>
              <a:schemeClr val="bg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flipH="1">
            <a:off x="3440161" y="1693344"/>
            <a:ext cx="344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ContentResolver.query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191344" y="1412776"/>
            <a:ext cx="2592288" cy="905477"/>
            <a:chOff x="191344" y="1412776"/>
            <a:chExt cx="2592288" cy="905477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2783632" y="1412776"/>
              <a:ext cx="0" cy="905477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ash"/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 flipH="1">
              <a:off x="191344" y="1693344"/>
              <a:ext cx="2295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 smtClean="0">
                  <a:solidFill>
                    <a:schemeClr val="bg1"/>
                  </a:solidFill>
                </a:rPr>
                <a:t>ContentObserver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Rounded Rectangle 5"/>
          <p:cNvSpPr/>
          <p:nvPr/>
        </p:nvSpPr>
        <p:spPr>
          <a:xfrm>
            <a:off x="609600" y="2318253"/>
            <a:ext cx="5270376" cy="795528"/>
          </a:xfrm>
          <a:prstGeom prst="roundRect">
            <a:avLst/>
          </a:prstGeom>
          <a:solidFill>
            <a:srgbClr val="9AD21C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ContentProvider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52" name="Elbow Connector 51"/>
          <p:cNvCxnSpPr>
            <a:stCxn id="8" idx="1"/>
            <a:endCxn id="6" idx="2"/>
          </p:cNvCxnSpPr>
          <p:nvPr/>
        </p:nvCxnSpPr>
        <p:spPr>
          <a:xfrm rot="10800000">
            <a:off x="3244788" y="3113781"/>
            <a:ext cx="4723420" cy="1303242"/>
          </a:xfrm>
          <a:prstGeom prst="bentConnector2">
            <a:avLst/>
          </a:prstGeom>
          <a:ln w="38100">
            <a:solidFill>
              <a:schemeClr val="bg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flipH="1">
            <a:off x="3440161" y="336591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ContentResolver.insert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 flipH="1">
            <a:off x="6240016" y="2531351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chemeClr val="bg1"/>
                </a:solidFill>
              </a:rPr>
              <a:t>onCreate</a:t>
            </a:r>
            <a:r>
              <a:rPr lang="en-US" dirty="0" smtClean="0">
                <a:solidFill>
                  <a:schemeClr val="bg1"/>
                </a:solidFill>
              </a:rPr>
              <a:t>(): fetch 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07368" y="4509120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Bad idea #2a: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Stale data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8" name="Lightning Bolt 57"/>
          <p:cNvSpPr/>
          <p:nvPr/>
        </p:nvSpPr>
        <p:spPr>
          <a:xfrm>
            <a:off x="8256240" y="2355977"/>
            <a:ext cx="720080" cy="720080"/>
          </a:xfrm>
          <a:prstGeom prst="lightningBol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07368" y="5607243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Bad idea #2b: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Assumes internet connection</a:t>
            </a: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9961801" y="5554834"/>
            <a:ext cx="2158018" cy="1127061"/>
            <a:chOff x="9711303" y="2010891"/>
            <a:chExt cx="2158018" cy="1127061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303" y="2010891"/>
              <a:ext cx="2158018" cy="1127061"/>
            </a:xfrm>
            <a:prstGeom prst="rect">
              <a:avLst/>
            </a:prstGeom>
          </p:spPr>
        </p:pic>
        <p:sp>
          <p:nvSpPr>
            <p:cNvPr id="23" name="Rectangle 22"/>
            <p:cNvSpPr/>
            <p:nvPr/>
          </p:nvSpPr>
          <p:spPr>
            <a:xfrm>
              <a:off x="10024596" y="2492896"/>
              <a:ext cx="15440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latin typeface="MV Boli" panose="02000500030200090000" pitchFamily="2" charset="0"/>
                  <a:cs typeface="MV Boli" panose="02000500030200090000" pitchFamily="2" charset="0"/>
                </a:rPr>
                <a:t>ze</a:t>
              </a:r>
              <a:r>
                <a:rPr lang="en-US" sz="2000" dirty="0">
                  <a:latin typeface="MV Boli" panose="02000500030200090000" pitchFamily="2" charset="0"/>
                  <a:cs typeface="MV Boli" panose="02000500030200090000" pitchFamily="2" charset="0"/>
                </a:rPr>
                <a:t> internet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487327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 animBg="1"/>
      <p:bldP spid="6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968208" y="620688"/>
            <a:ext cx="2822104" cy="795528"/>
          </a:xfrm>
          <a:prstGeom prst="roundRect">
            <a:avLst/>
          </a:prstGeom>
          <a:solidFill>
            <a:srgbClr val="F8C02B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9600" y="620688"/>
            <a:ext cx="5270376" cy="792088"/>
          </a:xfrm>
          <a:prstGeom prst="roundRect">
            <a:avLst/>
          </a:prstGeom>
          <a:solidFill>
            <a:srgbClr val="4CC4B9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CursorLoader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2318253"/>
            <a:ext cx="5270376" cy="795528"/>
          </a:xfrm>
          <a:prstGeom prst="roundRect">
            <a:avLst/>
          </a:prstGeom>
          <a:solidFill>
            <a:srgbClr val="9AD21C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ContentProvider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9600" y="4019259"/>
            <a:ext cx="5270376" cy="7955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Service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68208" y="4019259"/>
            <a:ext cx="2822104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2" name="Elbow Connector 11"/>
          <p:cNvCxnSpPr>
            <a:stCxn id="8" idx="2"/>
          </p:cNvCxnSpPr>
          <p:nvPr/>
        </p:nvCxnSpPr>
        <p:spPr>
          <a:xfrm rot="16200000" flipH="1">
            <a:off x="8948112" y="5245935"/>
            <a:ext cx="1444837" cy="582540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endCxn id="35" idx="1"/>
          </p:cNvCxnSpPr>
          <p:nvPr/>
        </p:nvCxnSpPr>
        <p:spPr>
          <a:xfrm rot="16200000" flipH="1">
            <a:off x="2900579" y="5159001"/>
            <a:ext cx="1264484" cy="576062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3"/>
            <a:endCxn id="8" idx="1"/>
          </p:cNvCxnSpPr>
          <p:nvPr/>
        </p:nvCxnSpPr>
        <p:spPr>
          <a:xfrm>
            <a:off x="5879976" y="4417023"/>
            <a:ext cx="2088232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  <a:endCxn id="7" idx="0"/>
          </p:cNvCxnSpPr>
          <p:nvPr/>
        </p:nvCxnSpPr>
        <p:spPr>
          <a:xfrm>
            <a:off x="3244788" y="3113781"/>
            <a:ext cx="0" cy="905478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783632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4" idx="1"/>
          </p:cNvCxnSpPr>
          <p:nvPr/>
        </p:nvCxnSpPr>
        <p:spPr>
          <a:xfrm>
            <a:off x="5879976" y="1016732"/>
            <a:ext cx="2088232" cy="172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flipH="1">
            <a:off x="191344" y="1693344"/>
            <a:ext cx="229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chemeClr val="bg1"/>
                </a:solidFill>
              </a:rPr>
              <a:t>ContentObserver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3244788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flipH="1">
            <a:off x="3440161" y="1693344"/>
            <a:ext cx="344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ContentResolver.query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flipH="1">
            <a:off x="3440161" y="336591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ContentResolver.insert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820852" y="5681510"/>
            <a:ext cx="4147356" cy="795528"/>
          </a:xfrm>
          <a:prstGeom prst="roundRect">
            <a:avLst/>
          </a:prstGeom>
          <a:solidFill>
            <a:schemeClr val="bg2">
              <a:lumMod val="2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BroadcastReceiver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 flipH="1">
            <a:off x="3440161" y="5063483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CONNECTIVITY_CHANGE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147011" y="2318253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Bad idea #3: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Bandwidth/CPU starvation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9" name="Lightning Bolt 58"/>
          <p:cNvSpPr/>
          <p:nvPr/>
        </p:nvSpPr>
        <p:spPr>
          <a:xfrm>
            <a:off x="4583832" y="4872879"/>
            <a:ext cx="720080" cy="720080"/>
          </a:xfrm>
          <a:prstGeom prst="lightningBol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9961801" y="5554834"/>
            <a:ext cx="2158018" cy="1127061"/>
            <a:chOff x="9711303" y="2010891"/>
            <a:chExt cx="2158018" cy="1127061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303" y="2010891"/>
              <a:ext cx="2158018" cy="1127061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0024596" y="2492896"/>
              <a:ext cx="15440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latin typeface="MV Boli" panose="02000500030200090000" pitchFamily="2" charset="0"/>
                  <a:cs typeface="MV Boli" panose="02000500030200090000" pitchFamily="2" charset="0"/>
                </a:rPr>
                <a:t>ze</a:t>
              </a:r>
              <a:r>
                <a:rPr lang="en-US" sz="2000" dirty="0">
                  <a:latin typeface="MV Boli" panose="02000500030200090000" pitchFamily="2" charset="0"/>
                  <a:cs typeface="MV Boli" panose="02000500030200090000" pitchFamily="2" charset="0"/>
                </a:rPr>
                <a:t> internet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718334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40681</TotalTime>
  <Words>705</Words>
  <Application>Microsoft Office PowerPoint</Application>
  <PresentationFormat>Widescreen</PresentationFormat>
  <Paragraphs>256</Paragraphs>
  <Slides>36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Consolas</vt:lpstr>
      <vt:lpstr>Courier New</vt:lpstr>
      <vt:lpstr>MV Boli</vt:lpstr>
      <vt:lpstr>Roboto</vt:lpstr>
      <vt:lpstr>1_Office Theme</vt:lpstr>
      <vt:lpstr>I’ve been doing some syncing…</vt:lpstr>
      <vt:lpstr>Syncing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Sync Demo</vt:lpstr>
      <vt:lpstr>Sync Demo</vt:lpstr>
      <vt:lpstr>Android Settings</vt:lpstr>
      <vt:lpstr>Android Settings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 I need a ContentProvider?</vt:lpstr>
      <vt:lpstr>Do I need a ContentProvider?</vt:lpstr>
      <vt:lpstr>Significance of accountType</vt:lpstr>
      <vt:lpstr>Beware of the account name</vt:lpstr>
      <vt:lpstr>Recap</vt:lpstr>
      <vt:lpstr>Recap</vt:lpstr>
      <vt:lpstr>PowerPoint Presentation</vt:lpstr>
      <vt:lpstr>PowerPoint Presentation</vt:lpstr>
      <vt:lpstr>Extend the base sync adapter class AbstractThreadedSyncAdapter</vt:lpstr>
      <vt:lpstr>onPerformSync()</vt:lpstr>
      <vt:lpstr>onPerformSync()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development lifecycle</dc:title>
  <dc:creator>Paul</dc:creator>
  <cp:lastModifiedBy>Paul Lammertsma</cp:lastModifiedBy>
  <cp:revision>504</cp:revision>
  <dcterms:created xsi:type="dcterms:W3CDTF">2012-01-27T11:16:21Z</dcterms:created>
  <dcterms:modified xsi:type="dcterms:W3CDTF">2016-07-06T14:27:14Z</dcterms:modified>
</cp:coreProperties>
</file>