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315" r:id="rId2"/>
    <p:sldId id="314" r:id="rId3"/>
    <p:sldId id="319" r:id="rId4"/>
    <p:sldId id="304" r:id="rId5"/>
    <p:sldId id="302" r:id="rId6"/>
    <p:sldId id="303" r:id="rId7"/>
    <p:sldId id="299" r:id="rId8"/>
    <p:sldId id="298" r:id="rId9"/>
    <p:sldId id="301" r:id="rId10"/>
    <p:sldId id="305" r:id="rId11"/>
    <p:sldId id="296" r:id="rId12"/>
    <p:sldId id="313" r:id="rId13"/>
    <p:sldId id="297" r:id="rId14"/>
    <p:sldId id="308" r:id="rId15"/>
    <p:sldId id="307" r:id="rId16"/>
    <p:sldId id="306" r:id="rId17"/>
    <p:sldId id="312" r:id="rId18"/>
    <p:sldId id="309" r:id="rId19"/>
    <p:sldId id="320" r:id="rId20"/>
    <p:sldId id="321" r:id="rId21"/>
    <p:sldId id="311" r:id="rId22"/>
    <p:sldId id="310" r:id="rId23"/>
    <p:sldId id="293" r:id="rId24"/>
    <p:sldId id="316" r:id="rId25"/>
    <p:sldId id="317" r:id="rId26"/>
    <p:sldId id="318" r:id="rId27"/>
    <p:sldId id="292" r:id="rId28"/>
    <p:sldId id="291" r:id="rId29"/>
    <p:sldId id="294" r:id="rId30"/>
    <p:sldId id="295" r:id="rId3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E2A908"/>
    <a:srgbClr val="EEB208"/>
    <a:srgbClr val="953735"/>
    <a:srgbClr val="604A7B"/>
    <a:srgbClr val="7E62A0"/>
    <a:srgbClr val="C35A57"/>
    <a:srgbClr val="947CB0"/>
    <a:srgbClr val="B4A4C8"/>
    <a:srgbClr val="CEC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2" autoAdjust="0"/>
    <p:restoredTop sz="88383" autoAdjust="0"/>
  </p:normalViewPr>
  <p:slideViewPr>
    <p:cSldViewPr>
      <p:cViewPr>
        <p:scale>
          <a:sx n="75" d="100"/>
          <a:sy n="75" d="100"/>
        </p:scale>
        <p:origin x="516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C3707-9531-4AFE-B668-174360EDF9A2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B649D-962F-434C-B1D1-0A0101E8CDA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02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B649D-962F-434C-B1D1-0A0101E8CDA0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072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3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0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2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7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Launch sender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1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Discover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71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29"/>
          <a:stretch/>
        </p:blipFill>
        <p:spPr bwMode="auto">
          <a:xfrm>
            <a:off x="-15676" y="5157192"/>
            <a:ext cx="12220648" cy="17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15676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4032" y="1958975"/>
            <a:ext cx="4896544" cy="1470025"/>
          </a:xfrm>
        </p:spPr>
        <p:txBody>
          <a:bodyPr>
            <a:noAutofit/>
          </a:bodyPr>
          <a:lstStyle>
            <a:lvl1pPr>
              <a:defRPr lang="nl-NL" sz="4400" b="1" kern="1200" dirty="0">
                <a:solidFill>
                  <a:schemeClr val="tx1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68354" y="6356351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5617130"/>
            <a:ext cx="4608512" cy="93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Launch receiver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dirty="0" smtClean="0"/>
              <a:t>Send &amp; receive</a:t>
            </a:r>
            <a:endParaRPr lang="en-US" dirty="0" smtClean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1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71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6688" y="5272732"/>
            <a:ext cx="8928992" cy="947096"/>
          </a:xfrm>
        </p:spPr>
        <p:txBody>
          <a:bodyPr>
            <a:normAutofit/>
          </a:bodyPr>
          <a:lstStyle>
            <a:lvl1pPr>
              <a:defRPr lang="nl-NL" sz="5400" b="1" kern="1200" dirty="0">
                <a:solidFill>
                  <a:srgbClr val="F8C02B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9336" y="6356351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-96688" y="6021288"/>
            <a:ext cx="8928992" cy="8367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29"/>
          <a:stretch/>
        </p:blipFill>
        <p:spPr bwMode="auto">
          <a:xfrm>
            <a:off x="-15676" y="5157192"/>
            <a:ext cx="12220648" cy="17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-15676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1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2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00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Rounded Rectangle 8"/>
          <p:cNvSpPr/>
          <p:nvPr userDrawn="1"/>
        </p:nvSpPr>
        <p:spPr>
          <a:xfrm>
            <a:off x="4288904" y="409324"/>
            <a:ext cx="2825496" cy="795528"/>
          </a:xfrm>
          <a:prstGeom prst="roundRect">
            <a:avLst/>
          </a:prstGeom>
          <a:solidFill>
            <a:srgbClr val="604A7B">
              <a:alpha val="30196"/>
            </a:srgbClr>
          </a:solidFill>
          <a:ln>
            <a:solidFill>
              <a:srgbClr val="7E62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7E62A0"/>
                </a:solidFill>
              </a:rPr>
              <a:t>SyncAdapter</a:t>
            </a:r>
            <a:endParaRPr lang="en-US" sz="2800" b="1" dirty="0">
              <a:solidFill>
                <a:srgbClr val="7E62A0"/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  <a:endCxn id="9" idx="1"/>
          </p:cNvCxnSpPr>
          <p:nvPr userDrawn="1"/>
        </p:nvCxnSpPr>
        <p:spPr>
          <a:xfrm>
            <a:off x="3435096" y="802428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04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Rounded Rectangle 12"/>
          <p:cNvSpPr/>
          <p:nvPr userDrawn="1"/>
        </p:nvSpPr>
        <p:spPr>
          <a:xfrm>
            <a:off x="4288904" y="409324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rgbClr val="953735">
              <a:alpha val="30196"/>
            </a:srgbClr>
          </a:solidFill>
          <a:ln>
            <a:solidFill>
              <a:srgbClr val="C35A57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35A57"/>
                </a:solidFill>
              </a:rPr>
              <a:t>Service</a:t>
            </a:r>
            <a:endParaRPr lang="en-US" sz="2800" b="1" dirty="0">
              <a:solidFill>
                <a:srgbClr val="C35A57"/>
              </a:solidFill>
            </a:endParaRPr>
          </a:p>
        </p:txBody>
      </p:sp>
      <p:cxnSp>
        <p:nvCxnSpPr>
          <p:cNvPr id="15" name="Straight Arrow Connector 14"/>
          <p:cNvCxnSpPr>
            <a:stCxn id="14" idx="3"/>
            <a:endCxn id="13" idx="1"/>
          </p:cNvCxnSpPr>
          <p:nvPr userDrawn="1"/>
        </p:nvCxnSpPr>
        <p:spPr>
          <a:xfrm>
            <a:off x="3435096" y="802428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35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0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87" r:id="rId3"/>
    <p:sldLayoutId id="2147483662" r:id="rId4"/>
    <p:sldLayoutId id="2147483678" r:id="rId5"/>
    <p:sldLayoutId id="2147483688" r:id="rId6"/>
    <p:sldLayoutId id="2147483689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</p:sldLayoutIdLst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sync-adapters/creating-sync-adapter.html" TargetMode="External"/><Relationship Id="rId2" Type="http://schemas.openxmlformats.org/officeDocument/2006/relationships/hyperlink" Target="https://github.com/googlesamples/android-BasicSyncAdapte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oftware.intel.com/en-us/android/articles/handling-offline-capability-and-data-sync-in-an-android-app-part-2" TargetMode="External"/><Relationship Id="rId5" Type="http://schemas.openxmlformats.org/officeDocument/2006/relationships/hyperlink" Target="http://blog.udinic.com/2013/07/24/write-your-own-android-sync-adapter/" TargetMode="External"/><Relationship Id="rId4" Type="http://schemas.openxmlformats.org/officeDocument/2006/relationships/hyperlink" Target="https://developer.android.com/training/sync-adapters/index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875373"/>
            <a:ext cx="7767148" cy="3091591"/>
          </a:xfrm>
          <a:prstGeom prst="rect">
            <a:avLst/>
          </a:prstGeom>
        </p:spPr>
      </p:pic>
      <p:pic>
        <p:nvPicPr>
          <p:cNvPr id="4" name="Picture 2" descr="C:\Users\Paul\Documents\My Dropbox\Pixplicity\Pictures\Paul_2012-06-04-square-600p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27" y="4541639"/>
            <a:ext cx="1911697" cy="191169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 fov="4800000">
              <a:rot lat="540000" lon="9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6560567" y="5591562"/>
            <a:ext cx="308374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Paul </a:t>
            </a:r>
            <a:r>
              <a:rPr lang="en-US" sz="2800" b="1" dirty="0" err="1">
                <a:solidFill>
                  <a:schemeClr val="bg1">
                    <a:lumMod val="65000"/>
                  </a:schemeClr>
                </a:solidFill>
              </a:rPr>
              <a:t>Lammertsma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CTO,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Pixplicity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168008" y="1268760"/>
            <a:ext cx="5363964" cy="288032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I’ve </a:t>
            </a:r>
            <a:r>
              <a:rPr lang="en-US" sz="4400" dirty="0" smtClean="0">
                <a:solidFill>
                  <a:schemeClr val="tx1"/>
                </a:solidFill>
              </a:rPr>
              <a:t>been doing </a:t>
            </a:r>
            <a:r>
              <a:rPr lang="en-US" sz="4400" dirty="0" smtClean="0">
                <a:solidFill>
                  <a:schemeClr val="tx1"/>
                </a:solidFill>
              </a:rPr>
              <a:t>some syncing…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58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9376" y="4814787"/>
            <a:ext cx="2765413" cy="1497974"/>
            <a:chOff x="479376" y="4814787"/>
            <a:chExt cx="2765413" cy="1497974"/>
          </a:xfrm>
        </p:grpSpPr>
        <p:sp>
          <p:nvSpPr>
            <p:cNvPr id="21" name="Hexagon 20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Android 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Elbow Connector 21"/>
            <p:cNvCxnSpPr>
              <a:endCxn id="21" idx="0"/>
            </p:cNvCxnSpPr>
            <p:nvPr/>
          </p:nvCxnSpPr>
          <p:spPr>
            <a:xfrm rot="5400000">
              <a:off x="2320090" y="4990298"/>
              <a:ext cx="1100209" cy="749188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68152" y="5917312"/>
            <a:ext cx="2871864" cy="795528"/>
            <a:chOff x="3440160" y="5517232"/>
            <a:chExt cx="2871864" cy="795528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440160" y="5517232"/>
              <a:ext cx="2871864" cy="795528"/>
            </a:xfrm>
            <a:prstGeom prst="wedgeRoundRectCallout">
              <a:avLst>
                <a:gd name="adj1" fmla="val -61628"/>
                <a:gd name="adj2" fmla="val -32088"/>
                <a:gd name="adj3" fmla="val 16667"/>
              </a:avLst>
            </a:prstGeom>
            <a:solidFill>
              <a:srgbClr val="FFFFFF">
                <a:alpha val="20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3440160" y="5574239"/>
              <a:ext cx="2871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bg1"/>
                  </a:solidFill>
                </a:rPr>
                <a:t>Hey, this would be a great moment to synchronize!</a:t>
              </a:r>
              <a:endParaRPr 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  <a:endParaRPr lang="en-US" sz="20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96439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44" y="1462718"/>
            <a:ext cx="2808312" cy="4992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3805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462718"/>
            <a:ext cx="2808312" cy="4992555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461974"/>
            <a:ext cx="2807642" cy="4991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Demo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983432" y="2996952"/>
            <a:ext cx="1440160" cy="1440160"/>
            <a:chOff x="4871864" y="2780928"/>
            <a:chExt cx="1872208" cy="1872208"/>
          </a:xfrm>
        </p:grpSpPr>
        <p:sp>
          <p:nvSpPr>
            <p:cNvPr id="21" name="Oval 20"/>
            <p:cNvSpPr/>
            <p:nvPr/>
          </p:nvSpPr>
          <p:spPr>
            <a:xfrm>
              <a:off x="4871864" y="2780928"/>
              <a:ext cx="1872208" cy="18722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73" y="2940337"/>
              <a:ext cx="1553389" cy="1553389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168008" y="2996952"/>
            <a:ext cx="1440160" cy="1440160"/>
            <a:chOff x="4871864" y="2780928"/>
            <a:chExt cx="1872208" cy="1872208"/>
          </a:xfrm>
        </p:grpSpPr>
        <p:sp>
          <p:nvSpPr>
            <p:cNvPr id="24" name="Oval 23"/>
            <p:cNvSpPr/>
            <p:nvPr/>
          </p:nvSpPr>
          <p:spPr>
            <a:xfrm>
              <a:off x="4871864" y="2780928"/>
              <a:ext cx="1872208" cy="18722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73" y="2940337"/>
              <a:ext cx="1553389" cy="15533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670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Settings</a:t>
            </a:r>
            <a:endParaRPr lang="en-US" dirty="0"/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41" y="1461973"/>
            <a:ext cx="2808351" cy="499262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1461973"/>
            <a:ext cx="2808351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8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Settings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88" y="1461972"/>
            <a:ext cx="2810132" cy="4995791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40" y="1461972"/>
            <a:ext cx="2808352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2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9376" y="4814787"/>
            <a:ext cx="2765413" cy="1497974"/>
            <a:chOff x="479376" y="4814787"/>
            <a:chExt cx="2765413" cy="1497974"/>
          </a:xfrm>
        </p:grpSpPr>
        <p:sp>
          <p:nvSpPr>
            <p:cNvPr id="21" name="Hexagon 20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Android 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Elbow Connector 21"/>
            <p:cNvCxnSpPr>
              <a:endCxn id="21" idx="0"/>
            </p:cNvCxnSpPr>
            <p:nvPr/>
          </p:nvCxnSpPr>
          <p:spPr>
            <a:xfrm rot="5400000">
              <a:off x="2320090" y="4990298"/>
              <a:ext cx="1100209" cy="749188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68152" y="5917312"/>
            <a:ext cx="2871864" cy="795528"/>
            <a:chOff x="3440160" y="5517232"/>
            <a:chExt cx="2871864" cy="795528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440160" y="5517232"/>
              <a:ext cx="2871864" cy="795528"/>
            </a:xfrm>
            <a:prstGeom prst="wedgeRoundRectCallout">
              <a:avLst>
                <a:gd name="adj1" fmla="val -61628"/>
                <a:gd name="adj2" fmla="val -32088"/>
                <a:gd name="adj3" fmla="val 16667"/>
              </a:avLst>
            </a:prstGeom>
            <a:solidFill>
              <a:srgbClr val="FFFFFF">
                <a:alpha val="20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3440160" y="5574239"/>
              <a:ext cx="2871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bg1"/>
                  </a:solidFill>
                </a:rPr>
                <a:t>Hey, this would be a great moment to synchronize!</a:t>
              </a:r>
              <a:endParaRPr 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  <a:endParaRPr lang="en-US" sz="20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1829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8904" y="4023919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 flipV="1">
            <a:off x="7114400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5879976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09600" y="4019259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33" idx="3"/>
            <a:endCxn id="7" idx="1"/>
          </p:cNvCxnSpPr>
          <p:nvPr/>
        </p:nvCxnSpPr>
        <p:spPr>
          <a:xfrm>
            <a:off x="3435096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2"/>
            <a:endCxn id="7" idx="0"/>
          </p:cNvCxnSpPr>
          <p:nvPr/>
        </p:nvCxnSpPr>
        <p:spPr>
          <a:xfrm rot="16200000" flipH="1">
            <a:off x="4018151" y="2340418"/>
            <a:ext cx="910138" cy="245686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exagon 20"/>
          <p:cNvSpPr/>
          <p:nvPr/>
        </p:nvSpPr>
        <p:spPr>
          <a:xfrm>
            <a:off x="479376" y="5517233"/>
            <a:ext cx="2016224" cy="795528"/>
          </a:xfrm>
          <a:prstGeom prst="hexagon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Android Framework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endCxn id="21" idx="0"/>
          </p:cNvCxnSpPr>
          <p:nvPr/>
        </p:nvCxnSpPr>
        <p:spPr>
          <a:xfrm rot="5400000">
            <a:off x="2147813" y="5162574"/>
            <a:ext cx="1100210" cy="40463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3071663" y="536489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Binds to service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  <a:endParaRPr lang="en-US" sz="20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65328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288904" y="404664"/>
            <a:ext cx="2825496" cy="795528"/>
          </a:xfrm>
          <a:prstGeom prst="roundRect">
            <a:avLst/>
          </a:prstGeom>
          <a:solidFill>
            <a:srgbClr val="604A7B">
              <a:alpha val="30196"/>
            </a:srgbClr>
          </a:solidFill>
          <a:ln>
            <a:solidFill>
              <a:srgbClr val="7E62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7E62A0"/>
                </a:solidFill>
              </a:rPr>
              <a:t>SyncAdapter</a:t>
            </a:r>
            <a:endParaRPr lang="en-US" sz="2800" b="1" dirty="0">
              <a:solidFill>
                <a:srgbClr val="7E62A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288904" y="409324"/>
            <a:ext cx="2825496" cy="795528"/>
          </a:xfrm>
          <a:prstGeom prst="roundRect">
            <a:avLst/>
          </a:prstGeom>
          <a:solidFill>
            <a:srgbClr val="604A7B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rgbClr val="95373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>
            <a:off x="3435096" y="802428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 smtClean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 smtClean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 smtClean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5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service implements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It needs to be exported, so that the system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sync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framework can access it.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intent filter is required. It allows the system to launch our sync service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as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needed.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points to a required XML file which describes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3234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2484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SyncService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Service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/**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Thread-safe constructor, creates static {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 instance.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synchronized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sSyncAdapterLock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sSyncAdapter</a:t>
            </a:r>
            <a:r>
              <a:rPr lang="en-US" altLang="en-US" sz="1600" i="1" dirty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sSyncAdapter</a:t>
            </a:r>
            <a:r>
              <a:rPr lang="en-US" altLang="en-US" sz="1600" i="1" dirty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getApplicationContext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true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b="1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SyncService.java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it’s important</a:t>
            </a:r>
          </a:p>
          <a:p>
            <a:pPr lvl="1"/>
            <a:r>
              <a:rPr lang="en-US" dirty="0" smtClean="0"/>
              <a:t>Connectivity is always an issue</a:t>
            </a:r>
          </a:p>
          <a:p>
            <a:pPr lvl="1"/>
            <a:r>
              <a:rPr lang="en-US" dirty="0" smtClean="0"/>
              <a:t>Battery concerns</a:t>
            </a:r>
          </a:p>
          <a:p>
            <a:r>
              <a:rPr lang="en-US" dirty="0" smtClean="0"/>
              <a:t>When I’ve used it in the past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lly</a:t>
            </a:r>
            <a:endParaRPr lang="en-US" dirty="0" smtClean="0"/>
          </a:p>
          <a:p>
            <a:pPr lvl="1"/>
            <a:r>
              <a:rPr lang="en-US" dirty="0" err="1" smtClean="0"/>
              <a:t>Polarsteps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6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2484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/**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Return Binder handle for IPC communication with {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i="1" dirty="0">
                <a:solidFill>
                  <a:srgbClr val="77B76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&lt;p&gt;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sync requests will be sent directly to the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using this channel.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b="1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i="1" dirty="0">
                <a:solidFill>
                  <a:srgbClr val="8A653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intent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Calling intent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@return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Binder handle for {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onBind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(Intent intent)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sSyncAdapter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.getSyncAdapterBinder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SyncService.java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98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SyncService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9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:allowParallelSyncs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:isAlwaysSyncable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"true"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:supportsUploading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:userVisible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res/xml/syncadapter.xml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8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github.com/googlesamples/android-BasicSyncAdapter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developer.android.com/training/sync-adapters/creating-sync-adapter.html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developer.android.com/training/sync-adapters/index.html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http://blog.udinic.com/2013/07/24/write-your-own-android-sync-adapter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software.intel.com/en-us/android/articles/handling-offline-capability-and-data-sync-in-an-android-app-part-2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4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need a </a:t>
            </a:r>
            <a:r>
              <a:rPr lang="en-US" dirty="0" err="1" smtClean="0"/>
              <a:t>ContentProvider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Yes…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764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:allowParallelSyncs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:isAlwaysSyncable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"true"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:supportsUploading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:userVisible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&lt;provider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provider.FeedProvider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:authorities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com.example.android.basicsyncadapter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"false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76464"/>
          </a:xfrm>
          <a:prstGeom prst="rect">
            <a:avLst/>
          </a:prstGeom>
          <a:solidFill>
            <a:srgbClr val="2B2B2B">
              <a:alpha val="60000"/>
            </a:srgbClr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          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&lt;provider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:authorities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com.example.android.basicsyncadapter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3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need a </a:t>
            </a:r>
            <a:r>
              <a:rPr lang="en-US" dirty="0" err="1" smtClean="0"/>
              <a:t>ContentProvider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Yes… but </a:t>
            </a:r>
            <a:r>
              <a:rPr lang="en-US" dirty="0"/>
              <a:t>it doesn’t need to do anything.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DummyProvider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ContentProvider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false;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6897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getType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Uri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Cursor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query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6897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73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1700808"/>
            <a:ext cx="10887000" cy="41764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:allowParallelSyncs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:isAlwaysSyncable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"true"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:supportsUploading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:userVisible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accountName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i="1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ACCOUNT_TYPE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1700808"/>
            <a:ext cx="10887000" cy="4176464"/>
          </a:xfrm>
          <a:prstGeom prst="rect">
            <a:avLst/>
          </a:prstGeom>
          <a:solidFill>
            <a:srgbClr val="2B2B2B">
              <a:alpha val="60000"/>
            </a:srgbClr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          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new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Account(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accountName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i="1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ACCOUNT_TYPE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</a:t>
            </a:r>
            <a:r>
              <a:rPr lang="en-US" dirty="0" err="1" smtClean="0">
                <a:latin typeface="Consolas" panose="020B0609020204030204" pitchFamily="49" charset="0"/>
              </a:rPr>
              <a:t>accountType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63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SyncAdapters</a:t>
            </a:r>
            <a:r>
              <a:rPr lang="en-US" dirty="0" smtClean="0"/>
              <a:t> can be used to:</a:t>
            </a:r>
          </a:p>
          <a:p>
            <a:pPr lvl="1"/>
            <a:r>
              <a:rPr lang="en-US" dirty="0" smtClean="0"/>
              <a:t>fetch </a:t>
            </a:r>
            <a:r>
              <a:rPr lang="en-US" dirty="0"/>
              <a:t>background data for an </a:t>
            </a:r>
            <a:r>
              <a:rPr lang="en-US" dirty="0" smtClean="0"/>
              <a:t>app.</a:t>
            </a:r>
          </a:p>
          <a:p>
            <a:pPr lvl="1"/>
            <a:r>
              <a:rPr lang="en-US" dirty="0" smtClean="0"/>
              <a:t>execute </a:t>
            </a:r>
            <a:r>
              <a:rPr lang="en-US" dirty="0"/>
              <a:t>your data transfer code at configurable intervals, while efficiently using battery and other system </a:t>
            </a:r>
            <a:r>
              <a:rPr lang="en-US" dirty="0" smtClean="0"/>
              <a:t>resources</a:t>
            </a:r>
            <a:endParaRPr lang="en-US" dirty="0"/>
          </a:p>
          <a:p>
            <a:r>
              <a:rPr lang="en-US" dirty="0" smtClean="0"/>
              <a:t>Elements </a:t>
            </a:r>
            <a:r>
              <a:rPr lang="en-US" dirty="0"/>
              <a:t>of a sync </a:t>
            </a:r>
            <a:r>
              <a:rPr lang="en-US" dirty="0" smtClean="0"/>
              <a:t>adapter:</a:t>
            </a:r>
            <a:endParaRPr lang="en-US" dirty="0"/>
          </a:p>
          <a:p>
            <a:pPr lvl="1"/>
            <a:r>
              <a:rPr lang="en-US" dirty="0"/>
              <a:t>Creates a sync adapter class.</a:t>
            </a:r>
          </a:p>
          <a:p>
            <a:pPr lvl="1"/>
            <a:r>
              <a:rPr lang="en-US" dirty="0"/>
              <a:t>Creates a bound Service which the OS uses to initiate a sync.</a:t>
            </a:r>
          </a:p>
          <a:p>
            <a:pPr lvl="1"/>
            <a:r>
              <a:rPr lang="en-US" dirty="0"/>
              <a:t>Defines the sync adapter properties in an XML resource file.</a:t>
            </a:r>
          </a:p>
          <a:p>
            <a:pPr lvl="1"/>
            <a:r>
              <a:rPr lang="en-US" dirty="0"/>
              <a:t>Declares the bound Service in the app manifest.</a:t>
            </a:r>
          </a:p>
        </p:txBody>
      </p:sp>
    </p:spTree>
    <p:extLst>
      <p:ext uri="{BB962C8B-B14F-4D97-AF65-F5344CB8AC3E}">
        <p14:creationId xmlns:p14="http://schemas.microsoft.com/office/powerpoint/2010/main" val="23642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 the base sync adapter class </a:t>
            </a:r>
            <a:r>
              <a:rPr lang="en-US" dirty="0" err="1"/>
              <a:t>AbstractThreadedSyncAdapter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83432" y="1818982"/>
            <a:ext cx="7383431" cy="446276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200" tIns="182880" rIns="45720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 Handle the transfer of data between a server and an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 app, using the Android sync adapter framework.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SyncAdapter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AbstractThreadedSyncAdapter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    /**</a:t>
            </a: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>     * Set up the sync adapter</a:t>
            </a:r>
            <a:b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>     */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en-US" sz="1400" dirty="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66006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660066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88"/>
                </a:solidFill>
                <a:latin typeface="Consolas" panose="020B0609020204030204" pitchFamily="49" charset="0"/>
              </a:rPr>
              <a:t>        super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88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66006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>
                <a:solidFill>
                  <a:srgbClr val="660066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allowParallelSyncs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en-US" sz="1400" dirty="0">
                <a:solidFill>
                  <a:srgbClr val="000088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allowParallelSyncs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);</a:t>
            </a:r>
            <a:endParaRPr lang="en-US" alt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5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onPerformSync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Sync adapter framework invokes your </a:t>
            </a:r>
            <a:r>
              <a:rPr lang="en-US" dirty="0" err="1" smtClean="0"/>
              <a:t>SyncAdapter</a:t>
            </a:r>
            <a:endParaRPr lang="en-US" dirty="0" smtClean="0"/>
          </a:p>
          <a:p>
            <a:pPr lvl="1"/>
            <a:r>
              <a:rPr lang="en-US" dirty="0" smtClean="0"/>
              <a:t>Calls </a:t>
            </a:r>
            <a:r>
              <a:rPr lang="en-US" dirty="0" err="1" smtClean="0"/>
              <a:t>onPerformSync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r>
              <a:rPr lang="en-US" dirty="0" smtClean="0"/>
              <a:t>Account</a:t>
            </a:r>
          </a:p>
          <a:p>
            <a:r>
              <a:rPr lang="en-US" dirty="0" smtClean="0"/>
              <a:t>Bundle</a:t>
            </a:r>
          </a:p>
          <a:p>
            <a:r>
              <a:rPr lang="en-US" dirty="0" smtClean="0"/>
              <a:t>Authority</a:t>
            </a:r>
          </a:p>
          <a:p>
            <a:r>
              <a:rPr lang="en-US" dirty="0" err="1" smtClean="0"/>
              <a:t>ContentProviderClient</a:t>
            </a:r>
            <a:endParaRPr lang="en-US" dirty="0" smtClean="0"/>
          </a:p>
          <a:p>
            <a:r>
              <a:rPr lang="en-US" dirty="0" err="1" smtClean="0"/>
              <a:t>SyncResult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0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16"/>
          <a:stretch/>
        </p:blipFill>
        <p:spPr>
          <a:xfrm>
            <a:off x="695400" y="404664"/>
            <a:ext cx="3744416" cy="254180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3"/>
          <a:stretch/>
        </p:blipFill>
        <p:spPr>
          <a:xfrm>
            <a:off x="695400" y="404664"/>
            <a:ext cx="3744416" cy="612068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694" t="7135" r="65895" b="52093"/>
          <a:stretch/>
        </p:blipFill>
        <p:spPr>
          <a:xfrm>
            <a:off x="695400" y="3316405"/>
            <a:ext cx="3744416" cy="29432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/>
          <p:cNvGrpSpPr/>
          <p:nvPr/>
        </p:nvGrpSpPr>
        <p:grpSpPr>
          <a:xfrm>
            <a:off x="5519937" y="620689"/>
            <a:ext cx="6599882" cy="6061206"/>
            <a:chOff x="5519937" y="620689"/>
            <a:chExt cx="6599882" cy="6061206"/>
          </a:xfrm>
        </p:grpSpPr>
        <p:sp>
          <p:nvSpPr>
            <p:cNvPr id="13" name="Rounded Rectangle 12"/>
            <p:cNvSpPr/>
            <p:nvPr/>
          </p:nvSpPr>
          <p:spPr>
            <a:xfrm>
              <a:off x="5519937" y="620689"/>
              <a:ext cx="5270376" cy="795528"/>
            </a:xfrm>
            <a:prstGeom prst="roundRect">
              <a:avLst/>
            </a:prstGeom>
            <a:solidFill>
              <a:srgbClr val="E2A90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UI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519937" y="4019260"/>
              <a:ext cx="5270376" cy="7955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Network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Elbow Connector 15"/>
            <p:cNvCxnSpPr>
              <a:stCxn id="14" idx="2"/>
            </p:cNvCxnSpPr>
            <p:nvPr/>
          </p:nvCxnSpPr>
          <p:spPr>
            <a:xfrm rot="16200000" flipH="1">
              <a:off x="8336045" y="4633868"/>
              <a:ext cx="1444837" cy="1806676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2"/>
              <a:endCxn id="14" idx="0"/>
            </p:cNvCxnSpPr>
            <p:nvPr/>
          </p:nvCxnSpPr>
          <p:spPr>
            <a:xfrm>
              <a:off x="8155125" y="1416217"/>
              <a:ext cx="0" cy="2603043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9961801" y="5554834"/>
              <a:ext cx="2158018" cy="1127061"/>
              <a:chOff x="9711303" y="2010891"/>
              <a:chExt cx="2158018" cy="1127061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1303" y="2010891"/>
                <a:ext cx="2158018" cy="1127061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10024596" y="2492896"/>
                <a:ext cx="15440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err="1">
                    <a:latin typeface="MV Boli" panose="02000500030200090000" pitchFamily="2" charset="0"/>
                    <a:cs typeface="MV Boli" panose="02000500030200090000" pitchFamily="2" charset="0"/>
                  </a:rPr>
                  <a:t>ze</a:t>
                </a:r>
                <a:r>
                  <a:rPr lang="en-US" sz="2000" dirty="0">
                    <a:latin typeface="MV Boli" panose="02000500030200090000" pitchFamily="2" charset="0"/>
                    <a:cs typeface="MV Boli" panose="02000500030200090000" pitchFamily="2" charset="0"/>
                  </a:rPr>
                  <a:t> internet</a:t>
                </a:r>
                <a:endParaRPr lang="en-US" sz="2000" dirty="0">
                  <a:latin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</p:grpSp>
      </p:grpSp>
      <p:sp>
        <p:nvSpPr>
          <p:cNvPr id="19" name="Content Placeholder 3"/>
          <p:cNvSpPr>
            <a:spLocks noGrp="1"/>
          </p:cNvSpPr>
          <p:nvPr>
            <p:ph idx="1"/>
          </p:nvPr>
        </p:nvSpPr>
        <p:spPr>
          <a:xfrm>
            <a:off x="4943872" y="620687"/>
            <a:ext cx="6638528" cy="2808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ListView</a:t>
            </a:r>
            <a:r>
              <a:rPr lang="en-US" dirty="0" smtClean="0"/>
              <a:t> of blog posts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Fetches data when app is opened</a:t>
            </a:r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4943872" y="3429000"/>
            <a:ext cx="6638528" cy="2658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Atom XML feed</a:t>
            </a:r>
            <a:br>
              <a:rPr lang="en-US" dirty="0" smtClean="0"/>
            </a:br>
            <a:r>
              <a:rPr lang="en-US" dirty="0" smtClean="0"/>
              <a:t>(Android Developers Blog)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067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onPerformSync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83432" y="1783566"/>
            <a:ext cx="8178521" cy="403187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200" tIns="182880" rIns="45720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Specify the code you want to run in the sync adapter. The entire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sync adapter runs in a background thread, so you don't have to set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up your own background processing.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@Override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onPerformSync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extras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authority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ContentProviderClient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provider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SyncResult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syncResult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Put the data transfer code here.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887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7368" y="332656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#1a: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o caching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Lightning Bolt 7"/>
          <p:cNvSpPr/>
          <p:nvPr/>
        </p:nvSpPr>
        <p:spPr>
          <a:xfrm>
            <a:off x="7608168" y="2245143"/>
            <a:ext cx="1008112" cy="1008112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  <a:endParaRPr lang="en-US" sz="20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5148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179046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E2A908"/>
                </a:solidFill>
              </a:rPr>
              <a:t>FragmentX</a:t>
            </a:r>
            <a:endParaRPr lang="en-US" sz="2000" b="1" dirty="0">
              <a:solidFill>
                <a:srgbClr val="E2A908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01107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E2A908"/>
                </a:solidFill>
              </a:rPr>
              <a:t>ActivityA</a:t>
            </a:r>
            <a:endParaRPr lang="en-US" sz="2000" b="1" dirty="0">
              <a:solidFill>
                <a:srgbClr val="E2A908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256985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E2A908"/>
                </a:solidFill>
              </a:rPr>
              <a:t>FragmentY</a:t>
            </a:r>
            <a:endParaRPr lang="en-US" sz="2000" b="1" dirty="0">
              <a:solidFill>
                <a:srgbClr val="E2A908"/>
              </a:solidFill>
            </a:endParaRPr>
          </a:p>
        </p:txBody>
      </p:sp>
      <p:cxnSp>
        <p:nvCxnSpPr>
          <p:cNvPr id="21" name="Elbow Connector 20"/>
          <p:cNvCxnSpPr/>
          <p:nvPr/>
        </p:nvCxnSpPr>
        <p:spPr>
          <a:xfrm rot="5400000">
            <a:off x="8409753" y="2195948"/>
            <a:ext cx="2174433" cy="147219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2" idx="2"/>
          </p:cNvCxnSpPr>
          <p:nvPr/>
        </p:nvCxnSpPr>
        <p:spPr>
          <a:xfrm rot="16200000" flipH="1">
            <a:off x="5726063" y="2195946"/>
            <a:ext cx="2174438" cy="1472193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7368" y="1453475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#1b: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No separation of concerns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stCxn id="10" idx="2"/>
            <a:endCxn id="14" idx="0"/>
          </p:cNvCxnSpPr>
          <p:nvPr/>
        </p:nvCxnSpPr>
        <p:spPr>
          <a:xfrm>
            <a:off x="8155125" y="1844824"/>
            <a:ext cx="0" cy="2174436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7368" y="332656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#1a: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o caching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9" name="Lightning Bolt 38"/>
          <p:cNvSpPr/>
          <p:nvPr/>
        </p:nvSpPr>
        <p:spPr>
          <a:xfrm>
            <a:off x="7769138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ightning Bolt 39"/>
          <p:cNvSpPr/>
          <p:nvPr/>
        </p:nvSpPr>
        <p:spPr>
          <a:xfrm>
            <a:off x="7157070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ightning Bolt 40"/>
          <p:cNvSpPr/>
          <p:nvPr/>
        </p:nvSpPr>
        <p:spPr>
          <a:xfrm>
            <a:off x="8381206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  <a:endParaRPr lang="en-US" sz="20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27767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  <a:endParaRPr lang="en-US" sz="20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65583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8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1"/>
            <a:endCxn id="6" idx="0"/>
          </p:cNvCxnSpPr>
          <p:nvPr/>
        </p:nvCxnSpPr>
        <p:spPr>
          <a:xfrm rot="10800000" flipV="1">
            <a:off x="3244789" y="1018453"/>
            <a:ext cx="2275149" cy="129980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8" idx="1"/>
            <a:endCxn id="6" idx="2"/>
          </p:cNvCxnSpPr>
          <p:nvPr/>
        </p:nvCxnSpPr>
        <p:spPr>
          <a:xfrm rot="10800000">
            <a:off x="3244789" y="3113782"/>
            <a:ext cx="2275149" cy="1303243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  <a:endParaRPr lang="en-US" sz="20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6363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2"/>
            <a:endCxn id="8" idx="0"/>
          </p:cNvCxnSpPr>
          <p:nvPr/>
        </p:nvCxnSpPr>
        <p:spPr>
          <a:xfrm>
            <a:off x="9379260" y="1416216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91344" y="1412776"/>
            <a:ext cx="2592288" cy="905477"/>
            <a:chOff x="191344" y="1412776"/>
            <a:chExt cx="2592288" cy="90547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783632" y="1412776"/>
              <a:ext cx="0" cy="905477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flipH="1">
              <a:off x="191344" y="1693344"/>
              <a:ext cx="229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 smtClean="0">
                  <a:solidFill>
                    <a:schemeClr val="bg1"/>
                  </a:solidFill>
                </a:rPr>
                <a:t>ContentObserver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52" name="Elbow Connector 51"/>
          <p:cNvCxnSpPr>
            <a:stCxn id="8" idx="1"/>
            <a:endCxn id="6" idx="2"/>
          </p:cNvCxnSpPr>
          <p:nvPr/>
        </p:nvCxnSpPr>
        <p:spPr>
          <a:xfrm rot="10800000">
            <a:off x="3244788" y="3113781"/>
            <a:ext cx="4723420" cy="1303242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flipH="1">
            <a:off x="6240016" y="2531351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onCreate</a:t>
            </a:r>
            <a:r>
              <a:rPr lang="en-US" dirty="0" smtClean="0">
                <a:solidFill>
                  <a:schemeClr val="bg1"/>
                </a:solidFill>
              </a:rPr>
              <a:t>(): fetch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368" y="4509120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#2a: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Stale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8" name="Lightning Bolt 57"/>
          <p:cNvSpPr/>
          <p:nvPr/>
        </p:nvSpPr>
        <p:spPr>
          <a:xfrm>
            <a:off x="8256240" y="2355977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07368" y="5607243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#2b: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Assumes internet connection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  <a:endParaRPr lang="en-US" sz="20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48732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 animBg="1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35" idx="1"/>
          </p:cNvCxnSpPr>
          <p:nvPr/>
        </p:nvCxnSpPr>
        <p:spPr>
          <a:xfrm rot="16200000" flipH="1">
            <a:off x="2900579" y="5159001"/>
            <a:ext cx="1264484" cy="576062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820852" y="5681510"/>
            <a:ext cx="4147356" cy="795528"/>
          </a:xfrm>
          <a:prstGeom prst="round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BroadcastReceiver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3440161" y="5063483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CONNECTIVITY_CHANGE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47011" y="2318253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#3: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Bandwidth/CPU starvation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9" name="Lightning Bolt 58"/>
          <p:cNvSpPr/>
          <p:nvPr/>
        </p:nvSpPr>
        <p:spPr>
          <a:xfrm>
            <a:off x="4583832" y="4872879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  <a:endParaRPr lang="en-US" sz="20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1833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39760</TotalTime>
  <Words>425</Words>
  <Application>Microsoft Office PowerPoint</Application>
  <PresentationFormat>Widescreen</PresentationFormat>
  <Paragraphs>196</Paragraphs>
  <Slides>30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Courier New</vt:lpstr>
      <vt:lpstr>MV Boli</vt:lpstr>
      <vt:lpstr>Roboto</vt:lpstr>
      <vt:lpstr>1_Office Theme</vt:lpstr>
      <vt:lpstr>I’ve been doing some syncing…</vt:lpstr>
      <vt:lpstr>Syncing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 Demo</vt:lpstr>
      <vt:lpstr>Sync Demo</vt:lpstr>
      <vt:lpstr>Android Settings</vt:lpstr>
      <vt:lpstr>Android Settings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I need a ContentProvider?</vt:lpstr>
      <vt:lpstr>Do I need a ContentProvider?</vt:lpstr>
      <vt:lpstr>Significance of accountType</vt:lpstr>
      <vt:lpstr>PowerPoint Presentation</vt:lpstr>
      <vt:lpstr>Extend the base sync adapter class AbstractThreadedSyncAdapter</vt:lpstr>
      <vt:lpstr>onPerformSync()</vt:lpstr>
      <vt:lpstr>onPerformSync()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 lifecycle</dc:title>
  <dc:creator>Paul</dc:creator>
  <cp:lastModifiedBy>Paul Lammertsma</cp:lastModifiedBy>
  <cp:revision>495</cp:revision>
  <dcterms:created xsi:type="dcterms:W3CDTF">2012-01-27T11:16:21Z</dcterms:created>
  <dcterms:modified xsi:type="dcterms:W3CDTF">2016-07-05T22:03:57Z</dcterms:modified>
</cp:coreProperties>
</file>