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77" r:id="rId3"/>
    <p:sldId id="269" r:id="rId4"/>
    <p:sldId id="507" r:id="rId5"/>
    <p:sldId id="508" r:id="rId6"/>
    <p:sldId id="509" r:id="rId7"/>
    <p:sldId id="510" r:id="rId8"/>
    <p:sldId id="514" r:id="rId9"/>
    <p:sldId id="511" r:id="rId10"/>
    <p:sldId id="512" r:id="rId11"/>
    <p:sldId id="513" r:id="rId12"/>
    <p:sldId id="517" r:id="rId13"/>
    <p:sldId id="516" r:id="rId14"/>
    <p:sldId id="257" r:id="rId15"/>
    <p:sldId id="258" r:id="rId16"/>
    <p:sldId id="259" r:id="rId17"/>
    <p:sldId id="267" r:id="rId18"/>
    <p:sldId id="264" r:id="rId19"/>
    <p:sldId id="265" r:id="rId20"/>
    <p:sldId id="266" r:id="rId21"/>
    <p:sldId id="518" r:id="rId22"/>
    <p:sldId id="519" r:id="rId23"/>
    <p:sldId id="479" r:id="rId24"/>
    <p:sldId id="494" r:id="rId25"/>
    <p:sldId id="503" r:id="rId26"/>
    <p:sldId id="505" r:id="rId27"/>
    <p:sldId id="504" r:id="rId28"/>
    <p:sldId id="493" r:id="rId29"/>
    <p:sldId id="487" r:id="rId30"/>
    <p:sldId id="497" r:id="rId31"/>
    <p:sldId id="506" r:id="rId32"/>
    <p:sldId id="466" r:id="rId33"/>
    <p:sldId id="486" r:id="rId34"/>
    <p:sldId id="496" r:id="rId35"/>
    <p:sldId id="498" r:id="rId36"/>
    <p:sldId id="495" r:id="rId37"/>
    <p:sldId id="501" r:id="rId38"/>
    <p:sldId id="483" r:id="rId39"/>
    <p:sldId id="279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EDB091-F02C-F7EC-AB17-D2D0645FCFC2}" name="조민혁" initials="민조" userId="S::32204292@dankook.ac.kr::0553ee86-ec54-446a-822c-aaf74fbbc5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D1C4E"/>
    <a:srgbClr val="100F2B"/>
    <a:srgbClr val="171547"/>
    <a:srgbClr val="161548"/>
    <a:srgbClr val="0E0D42"/>
    <a:srgbClr val="000099"/>
    <a:srgbClr val="262523"/>
    <a:srgbClr val="312D2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022" y="-11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1D07-2AFA-4C91-A22F-B9A60EAA7E2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14425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1732C-C6D8-4958-88E6-BD88C5E2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3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79431-9BAB-7005-84AA-ED12B960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905EE0-A618-5CB4-5769-5657D33CDD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E721F7-A115-D7F1-19A5-173AFC7F8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AD0D7-28F3-76E6-6664-59B8D72620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28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B2BE-4EAF-DD91-899B-E21CE403A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5B1C87-A560-A105-B7E6-A8C161E6E8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376349-DF03-8F3B-28F3-2468AF54E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B745E7-DC49-2A00-4DE4-1B46A2824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641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A02FE-6E68-1069-E064-86B99E98B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3E4FF3-3FE0-7D88-2B7B-BB2B637E4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AD2F3E-A31C-1B83-F24D-7271BE289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8DC175-007F-5411-1011-F91EE8C10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1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497E-BCA2-BECB-CA69-A20AF3A9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65C45A-8A9E-2CC7-F4E9-94401724D7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914EFC-35A2-C401-3FFC-4A41AF8EA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D8917-4845-D9E5-98C7-70E7E9586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4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0DDB3-2125-8B7D-7D42-2547727CD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840133-14C0-10C2-9977-1EF24369F2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6A0B39-4BF2-641C-3E0B-B1D244FCB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3560E6-9E54-9052-AA37-BDAACCC81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09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7161-DCC7-38C0-BD62-7F9931173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FD6D4C-13E8-AAF7-8412-895D9E921D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730C3D-9B8A-7D55-D5D3-70CF501EE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56994-E826-52DE-DFB6-7F83BEA6C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219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AF4D0-B940-9CB4-CC1B-6EB01655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35A6A6-A03E-04C2-FD3B-B4584A9ECF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7BCA34-DA26-9512-69F1-E9B0EDFA2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A248-CB20-CC07-5085-20A78FFA8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54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55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66B21-DEAB-A903-D6E7-BC63CF35D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DCBABD-DEAF-4274-2258-680716293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C13C81-8FEC-A521-6742-F07BDB988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5A8E7-5ED9-339B-17A4-8D624AEDB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05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C313B-0369-CDAB-535A-16FD131C0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6DFA63-AF47-3AF5-4B59-BAD1B31B5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B414FF-1B35-AB20-351A-E1F860631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DA0BB-99E1-F04E-AF4A-CEE40A7795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45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06295-2E32-4DFD-A5C2-BC2255846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675487-BD01-9B72-8632-4F94E25FB4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2B0DFE-27BF-B4E8-05BE-0E5F426E3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26408-C0CA-054F-5DC8-2B44428D1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52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48E7-E026-149C-2B5B-6A946CF6D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CFC2B1-88A8-C28B-E12E-BB2430A1A3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B21DC1-846D-F6DF-874E-375CCD092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4F889F-CA74-63AA-1152-159A54B0A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24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5C9FC-68A9-9D35-4331-016913147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65A021-037C-F305-F03A-20AE1F51D3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A35840-FE95-C98A-CEC9-1065EA567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6FDEBC-6F3A-5EF8-F45E-6E1AF0231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46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19776-FC24-2F78-11A4-24A1F82D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0B738F-A795-74A3-C312-400191CFE5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F2B105-2DCF-AD2D-FC33-3148BE1E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8721C-4F4B-CA5A-126C-30C5BC014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731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EC0F-2C83-779B-923C-10327DD35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9FDAC9-EC21-F8C6-E95A-CFE50D278C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38A164-EDBC-BB84-1325-E9960A339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729D4-C5DA-D170-471A-CDC3DB4F6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40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D314F-F3A8-21F3-D3C5-E9143DA6C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65D9F9-370A-6AD7-9470-BF01076F8E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829C7F-3967-50F4-B73C-F630D1090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8E8ACC-BA12-BDFD-3956-4E58B5971F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461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B4D1D-864F-7C62-5A6A-DDE95A6F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54FA0E-D569-9E1F-EAD7-B19799D952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9B17EA-BEF2-C262-667A-9E1BA2183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다형성</a:t>
            </a:r>
            <a:r>
              <a:rPr lang="en-US" altLang="ko-KR" dirty="0"/>
              <a:t>. this </a:t>
            </a:r>
            <a:r>
              <a:rPr lang="ko-KR" altLang="en-US" dirty="0"/>
              <a:t>참조와 동일 기능 </a:t>
            </a:r>
            <a:r>
              <a:rPr lang="en-US" altLang="ko-KR" dirty="0"/>
              <a:t>-&gt; </a:t>
            </a:r>
            <a:r>
              <a:rPr lang="ko-KR" altLang="en-US" dirty="0"/>
              <a:t>두 노드 사이의 의존성과 연관성만을 나타낼 수 있기 때문에 </a:t>
            </a:r>
            <a:r>
              <a:rPr lang="en-US" altLang="ko-KR" dirty="0"/>
              <a:t>Opcode</a:t>
            </a:r>
            <a:r>
              <a:rPr lang="ko-KR" altLang="en-US" dirty="0"/>
              <a:t>의 </a:t>
            </a:r>
            <a:r>
              <a:rPr lang="en-US" altLang="ko-KR" dirty="0"/>
              <a:t>Embedding</a:t>
            </a:r>
            <a:r>
              <a:rPr lang="ko-KR" altLang="en-US" dirty="0"/>
              <a:t>이 필요할 것으로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1A7F2-D2C2-3B39-AB82-548489029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70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8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8B13-7132-19DA-8812-A6096A1D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0D6F5-838D-A683-17BC-62E5B859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87F5-4523-80A4-27AD-A3EBDAF6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1499D-4109-2A8B-D416-B8194BA2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23C16-984E-6CCE-799D-EE2A2DA6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149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6055D-15E4-3410-7B59-88D6832E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2A9A0-C0F3-7CD4-3042-37437AF2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CC601-4D73-9B73-A647-73BDFCF4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B80B4-5D79-026E-91CC-77B8FF71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8654C-FE4C-DCC8-3D52-3AA1563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6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1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13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51279" y="2675021"/>
            <a:ext cx="2438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3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5" r:id="rId16"/>
    <p:sldLayoutId id="2147483666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Logcat </a:t>
            </a:r>
            <a:r>
              <a:rPr lang="ko-KR" altLang="en-US" sz="3200" dirty="0"/>
              <a:t>도구 진행상황 및 논문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4094547" cy="833685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 dirty="0"/>
              <a:t>2025.02.11</a:t>
            </a:r>
          </a:p>
          <a:p>
            <a:pPr lvl="0">
              <a:defRPr/>
            </a:pPr>
            <a:r>
              <a:rPr lang="ko-KR" altLang="en-US" dirty="0"/>
              <a:t>모바일시스템공학과</a:t>
            </a:r>
            <a:r>
              <a:rPr lang="en-US" altLang="ko-KR" dirty="0"/>
              <a:t> </a:t>
            </a:r>
            <a:r>
              <a:rPr lang="ko-KR" altLang="en-US" dirty="0"/>
              <a:t>조민혁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소프트웨어학과</a:t>
            </a:r>
            <a:r>
              <a:rPr lang="en-US" altLang="ko-KR" dirty="0"/>
              <a:t> </a:t>
            </a:r>
            <a:r>
              <a:rPr lang="ko-KR" altLang="en-US" dirty="0"/>
              <a:t>이승민</a:t>
            </a:r>
            <a:r>
              <a:rPr lang="en-US" altLang="ko-KR" dirty="0"/>
              <a:t>, </a:t>
            </a:r>
            <a:r>
              <a:rPr lang="ko-KR" altLang="en-US" dirty="0"/>
              <a:t>정성원</a:t>
            </a:r>
            <a:endParaRPr lang="en-US" altLang="ko-KR" dirty="0">
              <a:solidFill>
                <a:srgbClr val="0000FF"/>
              </a:solidFill>
            </a:endParaRP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21D32-A4A7-3FA8-85B7-37C2CE7D6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5B7C3-BE2F-AB18-540B-76EF37F177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목차 초안 </a:t>
            </a:r>
            <a:r>
              <a:rPr lang="en-US" altLang="ko-KR" dirty="0"/>
              <a:t>– Discussion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83E21A-F7F4-1D4D-A259-90628FF8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28E721D-0460-E3A7-C7EB-07ADBD6E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5. Discussion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화면을 통해 수사 시 활용 방안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필요한 곳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보험사와 같이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..)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ko-KR" altLang="en-US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활용 방안 제시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제안 기법과 기존 연구와 비교 분석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장점 언급</a:t>
            </a:r>
            <a:endParaRPr lang="en-US" altLang="ko-KR" sz="18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제안 기법의 </a:t>
            </a:r>
            <a:r>
              <a:rPr lang="ko-KR" altLang="en-US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한계점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언급</a:t>
            </a:r>
          </a:p>
          <a:p>
            <a:pPr marL="0" indent="0">
              <a:buNone/>
            </a:pP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54786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52CCB-9CA0-6B70-F0BC-2C4CA6DF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7421D-4A40-9208-CAD3-ABD132E5D3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목차 초안 </a:t>
            </a:r>
            <a:r>
              <a:rPr lang="en-US" altLang="ko-KR" dirty="0"/>
              <a:t>– Conclusion and Future Work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4DD0FE-ED26-C90C-2465-47EE220A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67F8A72-8456-E0F3-454E-E61445A46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6. Conclusion and Future Work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향후 자동차와 연계를 통해 발전 시킬 것을 언급 </a:t>
            </a:r>
          </a:p>
          <a:p>
            <a:pPr marL="0" indent="0">
              <a:buNone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스마트폰과 자동차와의 통신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자동차 원격 제어 앱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내비게이션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등등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ko-KR" alt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 startAt="2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또한 커널을 </a:t>
            </a:r>
            <a:r>
              <a:rPr lang="ko-KR" altLang="en-US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커스텀하여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디폴트 도구로 만들어 발전 시킬 것임을 언급</a:t>
            </a:r>
          </a:p>
        </p:txBody>
      </p:sp>
    </p:spTree>
    <p:extLst>
      <p:ext uri="{BB962C8B-B14F-4D97-AF65-F5344CB8AC3E}">
        <p14:creationId xmlns:p14="http://schemas.microsoft.com/office/powerpoint/2010/main" val="6303277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C6-AC90-C0C0-0B71-B756D9283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8C43D-FBCE-557C-17B7-FFF581BFF9C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새롭게 추가된 기능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DF015-72E1-AFE4-6CFE-BC11F208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9187C622-D545-CFF5-3217-29AA27C4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로그의 디렉토리 저장 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sz="2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해시값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(SHA-512)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추가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sz="2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E0CB9B-FEDA-B109-A228-001A4973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07" y="4938316"/>
            <a:ext cx="2650024" cy="83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8A8577-99F5-7957-9D5A-CCA881960B56}"/>
              </a:ext>
            </a:extLst>
          </p:cNvPr>
          <p:cNvSpPr txBox="1"/>
          <p:nvPr/>
        </p:nvSpPr>
        <p:spPr>
          <a:xfrm>
            <a:off x="962107" y="1465391"/>
            <a:ext cx="382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기기 내부 저장소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F63A577-1B90-7C63-47B4-E07F573DC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381" y="4921921"/>
            <a:ext cx="4120852" cy="9636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2340F48-6132-FA04-D7EB-CD57C4269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30" y="4553981"/>
            <a:ext cx="2231600" cy="16229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F9429F7-6777-D6B5-0A06-DBCDE0480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5495" y="5055057"/>
            <a:ext cx="2751460" cy="697375"/>
          </a:xfrm>
          <a:prstGeom prst="rect">
            <a:avLst/>
          </a:prstGeom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1C84292-4CBC-27CD-8929-489EC64A9AED}"/>
              </a:ext>
            </a:extLst>
          </p:cNvPr>
          <p:cNvSpPr/>
          <p:nvPr/>
        </p:nvSpPr>
        <p:spPr>
          <a:xfrm>
            <a:off x="2719141" y="5186654"/>
            <a:ext cx="563480" cy="23283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916885E-B15A-95BB-CBA2-91E211BB5B0D}"/>
              </a:ext>
            </a:extLst>
          </p:cNvPr>
          <p:cNvSpPr/>
          <p:nvPr/>
        </p:nvSpPr>
        <p:spPr>
          <a:xfrm>
            <a:off x="4961371" y="5186654"/>
            <a:ext cx="563480" cy="23283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8491E80-C0ED-A42D-3750-210E2D06BA11}"/>
              </a:ext>
            </a:extLst>
          </p:cNvPr>
          <p:cNvSpPr/>
          <p:nvPr/>
        </p:nvSpPr>
        <p:spPr>
          <a:xfrm>
            <a:off x="7393233" y="5287329"/>
            <a:ext cx="563480" cy="23283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84FD4C5-1628-2665-2C05-7B01EF8D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22" y="2219058"/>
            <a:ext cx="2650024" cy="8368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A02F70E-BF44-3112-BB62-EB972C6BD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096" y="2202663"/>
            <a:ext cx="4120852" cy="963645"/>
          </a:xfrm>
          <a:prstGeom prst="rect">
            <a:avLst/>
          </a:prstGeom>
        </p:spPr>
      </p:pic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2CC102BD-A144-2844-2DFE-FA4507EE6459}"/>
              </a:ext>
            </a:extLst>
          </p:cNvPr>
          <p:cNvSpPr/>
          <p:nvPr/>
        </p:nvSpPr>
        <p:spPr>
          <a:xfrm>
            <a:off x="2656856" y="2467396"/>
            <a:ext cx="563480" cy="23283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32ADCB45-2D1A-E920-BD4E-6CAA53426C3E}"/>
              </a:ext>
            </a:extLst>
          </p:cNvPr>
          <p:cNvSpPr/>
          <p:nvPr/>
        </p:nvSpPr>
        <p:spPr>
          <a:xfrm>
            <a:off x="4899086" y="2467396"/>
            <a:ext cx="563480" cy="23283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66D39A9-82F6-7B61-6B5E-DC4301F8F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011" y="2392033"/>
            <a:ext cx="2040519" cy="3835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C7D303-DE24-751E-DFB2-0D1640653D60}"/>
              </a:ext>
            </a:extLst>
          </p:cNvPr>
          <p:cNvSpPr txBox="1"/>
          <p:nvPr/>
        </p:nvSpPr>
        <p:spPr>
          <a:xfrm>
            <a:off x="1272209" y="1910223"/>
            <a:ext cx="216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5383FD-777F-2B8E-9152-B8ED1520FD3A}"/>
              </a:ext>
            </a:extLst>
          </p:cNvPr>
          <p:cNvSpPr txBox="1"/>
          <p:nvPr/>
        </p:nvSpPr>
        <p:spPr>
          <a:xfrm>
            <a:off x="1205741" y="4465563"/>
            <a:ext cx="216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바뀐 점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4EDD7B-9ECB-C225-4BB4-83994981E6A7}"/>
              </a:ext>
            </a:extLst>
          </p:cNvPr>
          <p:cNvSpPr/>
          <p:nvPr/>
        </p:nvSpPr>
        <p:spPr>
          <a:xfrm>
            <a:off x="4015409" y="3338886"/>
            <a:ext cx="945962" cy="761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7523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94B4E-4B47-3688-45C6-6A87D3C550AC}"/>
              </a:ext>
            </a:extLst>
          </p:cNvPr>
          <p:cNvSpPr txBox="1"/>
          <p:nvPr/>
        </p:nvSpPr>
        <p:spPr>
          <a:xfrm>
            <a:off x="0" y="-41585"/>
            <a:ext cx="25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/>
              <a:t>Logcat </a:t>
            </a:r>
            <a:r>
              <a:rPr lang="ko-KR" altLang="en-US" sz="1400" b="1" dirty="0"/>
              <a:t>도구의 프로세스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52F903-7169-C75B-B716-F3E83867AC69}"/>
              </a:ext>
            </a:extLst>
          </p:cNvPr>
          <p:cNvSpPr/>
          <p:nvPr/>
        </p:nvSpPr>
        <p:spPr>
          <a:xfrm>
            <a:off x="1366758" y="1633752"/>
            <a:ext cx="1781092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 Identification Stage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D94607D1-C026-DC2E-7044-C99C8E4FA70A}"/>
              </a:ext>
            </a:extLst>
          </p:cNvPr>
          <p:cNvSpPr/>
          <p:nvPr/>
        </p:nvSpPr>
        <p:spPr>
          <a:xfrm>
            <a:off x="4925617" y="1497724"/>
            <a:ext cx="2180690" cy="717331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broadcast?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2BFEFF59-0FFF-DE44-CAD1-A28E9F540C33}"/>
              </a:ext>
            </a:extLst>
          </p:cNvPr>
          <p:cNvSpPr/>
          <p:nvPr/>
        </p:nvSpPr>
        <p:spPr>
          <a:xfrm>
            <a:off x="4925617" y="389717"/>
            <a:ext cx="2180689" cy="627536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0FC8D2-248F-9C85-7CE2-71F8AAEC9993}"/>
              </a:ext>
            </a:extLst>
          </p:cNvPr>
          <p:cNvSpPr/>
          <p:nvPr/>
        </p:nvSpPr>
        <p:spPr>
          <a:xfrm>
            <a:off x="3496001" y="2554015"/>
            <a:ext cx="1722383" cy="403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Broadcast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0C2A79-0E71-085B-1CB1-7D2B2C242919}"/>
              </a:ext>
            </a:extLst>
          </p:cNvPr>
          <p:cNvSpPr/>
          <p:nvPr/>
        </p:nvSpPr>
        <p:spPr>
          <a:xfrm>
            <a:off x="6837184" y="2563289"/>
            <a:ext cx="1722383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Evasion Mechanism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E2A3FB9-BB05-2DC7-8124-68C19A575F97}"/>
              </a:ext>
            </a:extLst>
          </p:cNvPr>
          <p:cNvSpPr/>
          <p:nvPr/>
        </p:nvSpPr>
        <p:spPr>
          <a:xfrm>
            <a:off x="6837184" y="3488121"/>
            <a:ext cx="1722383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Detection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C1A3C9-D7B7-3548-9675-CB600DC790FF}"/>
              </a:ext>
            </a:extLst>
          </p:cNvPr>
          <p:cNvSpPr/>
          <p:nvPr/>
        </p:nvSpPr>
        <p:spPr>
          <a:xfrm>
            <a:off x="5328844" y="4506315"/>
            <a:ext cx="1722383" cy="3525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Generation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68481E-BA19-1822-F1CD-74E6CF6A3E19}"/>
              </a:ext>
            </a:extLst>
          </p:cNvPr>
          <p:cNvSpPr/>
          <p:nvPr/>
        </p:nvSpPr>
        <p:spPr>
          <a:xfrm>
            <a:off x="5328844" y="5440119"/>
            <a:ext cx="1722383" cy="3525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Logs on Device and Send to Server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544537AB-A537-DC3F-2B76-DD3856DCD222}"/>
              </a:ext>
            </a:extLst>
          </p:cNvPr>
          <p:cNvSpPr/>
          <p:nvPr/>
        </p:nvSpPr>
        <p:spPr>
          <a:xfrm>
            <a:off x="5099693" y="6373923"/>
            <a:ext cx="2180689" cy="46699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0465E4F-3EAA-88B7-8C4B-DA7F281EFA0F}"/>
              </a:ext>
            </a:extLst>
          </p:cNvPr>
          <p:cNvSpPr/>
          <p:nvPr/>
        </p:nvSpPr>
        <p:spPr>
          <a:xfrm>
            <a:off x="1340689" y="480848"/>
            <a:ext cx="1781092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Behavior Monitoring Stage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8A5674-1B74-E5A5-4EE7-FDEC189177CA}"/>
              </a:ext>
            </a:extLst>
          </p:cNvPr>
          <p:cNvSpPr/>
          <p:nvPr/>
        </p:nvSpPr>
        <p:spPr>
          <a:xfrm>
            <a:off x="1540834" y="4506315"/>
            <a:ext cx="1781092" cy="543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Detection-Based Log Generation Stage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E4F84F-42FE-8FCD-A0D0-7FDD5BF008C0}"/>
              </a:ext>
            </a:extLst>
          </p:cNvPr>
          <p:cNvSpPr/>
          <p:nvPr/>
        </p:nvSpPr>
        <p:spPr>
          <a:xfrm>
            <a:off x="1540834" y="5440118"/>
            <a:ext cx="1781092" cy="5439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Storage and Server Transmission Stage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755D08C-EB4C-CC3F-96E0-C097D8653670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>
            <a:off x="6015962" y="1017253"/>
            <a:ext cx="0" cy="480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0181BD9-A51D-0FD3-A43E-80E6AE80DD13}"/>
              </a:ext>
            </a:extLst>
          </p:cNvPr>
          <p:cNvCxnSpPr>
            <a:cxnSpLocks/>
            <a:stCxn id="30" idx="1"/>
            <a:endCxn id="39" idx="0"/>
          </p:cNvCxnSpPr>
          <p:nvPr/>
        </p:nvCxnSpPr>
        <p:spPr>
          <a:xfrm rot="10800000" flipV="1">
            <a:off x="4357193" y="1856389"/>
            <a:ext cx="568424" cy="6976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1AEB754-5E5E-7BF8-2577-6FA280EA829E}"/>
              </a:ext>
            </a:extLst>
          </p:cNvPr>
          <p:cNvCxnSpPr>
            <a:cxnSpLocks/>
            <a:stCxn id="30" idx="3"/>
            <a:endCxn id="40" idx="0"/>
          </p:cNvCxnSpPr>
          <p:nvPr/>
        </p:nvCxnSpPr>
        <p:spPr>
          <a:xfrm>
            <a:off x="7106307" y="1856390"/>
            <a:ext cx="592069" cy="7068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99F1205-F80B-8BA9-1A73-EB6BB859BF0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698376" y="2972181"/>
            <a:ext cx="0" cy="515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6AB8E3C-BD0F-00CD-A8FC-DA37000B8E37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6190036" y="4858816"/>
            <a:ext cx="0" cy="581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68C6C3F9-1F34-5DEA-1216-AB3E4C7B3815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16200000" flipH="1">
            <a:off x="5899386" y="6083270"/>
            <a:ext cx="581303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5D03C80-4B19-1BF6-6F5D-DE1876031BBB}"/>
              </a:ext>
            </a:extLst>
          </p:cNvPr>
          <p:cNvCxnSpPr/>
          <p:nvPr/>
        </p:nvCxnSpPr>
        <p:spPr>
          <a:xfrm>
            <a:off x="3121781" y="480848"/>
            <a:ext cx="1890546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BBA2446-62EF-86C5-3A8A-BD256F85E938}"/>
              </a:ext>
            </a:extLst>
          </p:cNvPr>
          <p:cNvCxnSpPr/>
          <p:nvPr/>
        </p:nvCxnSpPr>
        <p:spPr>
          <a:xfrm>
            <a:off x="3121781" y="1633751"/>
            <a:ext cx="247497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391FE19F-7A05-ACFD-00BC-F210009078A0}"/>
              </a:ext>
            </a:extLst>
          </p:cNvPr>
          <p:cNvCxnSpPr/>
          <p:nvPr/>
        </p:nvCxnSpPr>
        <p:spPr>
          <a:xfrm>
            <a:off x="3321926" y="4506315"/>
            <a:ext cx="207053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51CE62C-0C37-48EA-6FEB-9FA9707EF22D}"/>
              </a:ext>
            </a:extLst>
          </p:cNvPr>
          <p:cNvCxnSpPr>
            <a:cxnSpLocks/>
          </p:cNvCxnSpPr>
          <p:nvPr/>
        </p:nvCxnSpPr>
        <p:spPr>
          <a:xfrm>
            <a:off x="3321926" y="5449315"/>
            <a:ext cx="200691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564E83F3-9CF5-0D35-BA1C-DB3B2BE0CB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55680" y="2667154"/>
            <a:ext cx="1235869" cy="18328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BE8C285-F7A9-8116-3726-64D3327C148F}"/>
              </a:ext>
            </a:extLst>
          </p:cNvPr>
          <p:cNvCxnSpPr>
            <a:cxnSpLocks/>
          </p:cNvCxnSpPr>
          <p:nvPr/>
        </p:nvCxnSpPr>
        <p:spPr>
          <a:xfrm rot="5400000">
            <a:off x="6795899" y="3299033"/>
            <a:ext cx="296614" cy="15083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07DC84E-6514-07B5-DF5B-F0C481AFEA99}"/>
              </a:ext>
            </a:extLst>
          </p:cNvPr>
          <p:cNvCxnSpPr>
            <a:endCxn id="44" idx="0"/>
          </p:cNvCxnSpPr>
          <p:nvPr/>
        </p:nvCxnSpPr>
        <p:spPr>
          <a:xfrm>
            <a:off x="6190036" y="4201510"/>
            <a:ext cx="0" cy="304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152F3-6759-B7E1-E7FF-4E497DFB6446}"/>
              </a:ext>
            </a:extLst>
          </p:cNvPr>
          <p:cNvSpPr txBox="1"/>
          <p:nvPr/>
        </p:nvSpPr>
        <p:spPr>
          <a:xfrm>
            <a:off x="4607547" y="1598556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6E387-D96D-0824-D5E7-C06BEDF6849D}"/>
              </a:ext>
            </a:extLst>
          </p:cNvPr>
          <p:cNvSpPr txBox="1"/>
          <p:nvPr/>
        </p:nvSpPr>
        <p:spPr>
          <a:xfrm>
            <a:off x="7054616" y="1601603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3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BCF99-5690-2887-8EC6-73DF35AE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95D353-84C4-0DED-9FE8-DC1915A8E25E}"/>
              </a:ext>
            </a:extLst>
          </p:cNvPr>
          <p:cNvSpPr txBox="1"/>
          <p:nvPr/>
        </p:nvSpPr>
        <p:spPr>
          <a:xfrm>
            <a:off x="29888" y="48139"/>
            <a:ext cx="468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Timestamp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이벤트 탐지 및 복구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프로세스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4A0418A2-A7A2-210C-A35D-484B4541469C}"/>
              </a:ext>
            </a:extLst>
          </p:cNvPr>
          <p:cNvSpPr/>
          <p:nvPr/>
        </p:nvSpPr>
        <p:spPr>
          <a:xfrm>
            <a:off x="4712782" y="231990"/>
            <a:ext cx="2180689" cy="627536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01FF2E4E-BCC9-93FA-8084-0AD934DBB618}"/>
              </a:ext>
            </a:extLst>
          </p:cNvPr>
          <p:cNvSpPr/>
          <p:nvPr/>
        </p:nvSpPr>
        <p:spPr>
          <a:xfrm>
            <a:off x="3649717" y="1198182"/>
            <a:ext cx="4303985" cy="94593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altLang="ko-K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ACTION_TIME_Changed</a:t>
            </a:r>
            <a:r>
              <a:rPr lang="ko-KR" alt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ACTION_DATE_CHANGED Been Received?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A403B18B-4F8C-CB25-52BC-213F59247878}"/>
              </a:ext>
            </a:extLst>
          </p:cNvPr>
          <p:cNvSpPr/>
          <p:nvPr/>
        </p:nvSpPr>
        <p:spPr>
          <a:xfrm>
            <a:off x="3700780" y="2482769"/>
            <a:ext cx="4201509" cy="830618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AUTO_TIME == 0?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D46576-4064-56EA-DEEC-AFB1F67B149F}"/>
              </a:ext>
            </a:extLst>
          </p:cNvPr>
          <p:cNvSpPr/>
          <p:nvPr/>
        </p:nvSpPr>
        <p:spPr>
          <a:xfrm>
            <a:off x="4941932" y="3975944"/>
            <a:ext cx="1722383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 Time at Manipulation Moment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2C50E8-A481-CC64-A645-3BB3D52F5ACC}"/>
              </a:ext>
            </a:extLst>
          </p:cNvPr>
          <p:cNvSpPr/>
          <p:nvPr/>
        </p:nvSpPr>
        <p:spPr>
          <a:xfrm>
            <a:off x="4941932" y="5092768"/>
            <a:ext cx="1722383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server time from server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10FCDB-5947-CD36-A69C-86E72B9F19EA}"/>
              </a:ext>
            </a:extLst>
          </p:cNvPr>
          <p:cNvSpPr/>
          <p:nvPr/>
        </p:nvSpPr>
        <p:spPr>
          <a:xfrm>
            <a:off x="678537" y="1373623"/>
            <a:ext cx="1781092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 Manipulation Detection Stage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3F71D0-3ABB-BAD9-4106-9A4EC74002D7}"/>
              </a:ext>
            </a:extLst>
          </p:cNvPr>
          <p:cNvSpPr/>
          <p:nvPr/>
        </p:nvSpPr>
        <p:spPr>
          <a:xfrm>
            <a:off x="678537" y="3972002"/>
            <a:ext cx="1781092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Discovery at Manipulation Time Stage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654F60-3E2D-76CB-4FCA-CD53437D309F}"/>
              </a:ext>
            </a:extLst>
          </p:cNvPr>
          <p:cNvSpPr/>
          <p:nvPr/>
        </p:nvSpPr>
        <p:spPr>
          <a:xfrm>
            <a:off x="678537" y="5094081"/>
            <a:ext cx="1781092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Discovery Stage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B929D8B-025C-19F1-DA8B-4F17060B8E19}"/>
              </a:ext>
            </a:extLst>
          </p:cNvPr>
          <p:cNvCxnSpPr>
            <a:cxnSpLocks/>
          </p:cNvCxnSpPr>
          <p:nvPr/>
        </p:nvCxnSpPr>
        <p:spPr>
          <a:xfrm>
            <a:off x="2459629" y="1371601"/>
            <a:ext cx="2482303" cy="2022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520EA8F-247C-D490-B4F7-6BBADAD240BF}"/>
              </a:ext>
            </a:extLst>
          </p:cNvPr>
          <p:cNvCxnSpPr/>
          <p:nvPr/>
        </p:nvCxnSpPr>
        <p:spPr>
          <a:xfrm>
            <a:off x="2459629" y="3972002"/>
            <a:ext cx="248230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714716-7973-6C0E-70A3-02303C86AA18}"/>
              </a:ext>
            </a:extLst>
          </p:cNvPr>
          <p:cNvCxnSpPr/>
          <p:nvPr/>
        </p:nvCxnSpPr>
        <p:spPr>
          <a:xfrm>
            <a:off x="2459629" y="5092768"/>
            <a:ext cx="248230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5F4D215-D5CB-4E43-C438-CE1DF804FF3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801710" y="859526"/>
            <a:ext cx="1417" cy="33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B5CF84B-7DAA-18F7-3CE7-5537793D1DB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801535" y="2144112"/>
            <a:ext cx="175" cy="33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4BB61A3-8E37-BC68-13AC-3C3BE5348D9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01535" y="3313387"/>
            <a:ext cx="1589" cy="662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6F57714-7154-BDEA-73B4-08822CD00EEF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03124" y="4384836"/>
            <a:ext cx="0" cy="707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A4960FE5-9CBE-2110-08CC-8E305E714854}"/>
              </a:ext>
            </a:extLst>
          </p:cNvPr>
          <p:cNvSpPr/>
          <p:nvPr/>
        </p:nvSpPr>
        <p:spPr>
          <a:xfrm>
            <a:off x="4712778" y="6082261"/>
            <a:ext cx="2180689" cy="46699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3C83657-1420-8F4B-A726-9E57D0E7DA1A}"/>
              </a:ext>
            </a:extLst>
          </p:cNvPr>
          <p:cNvCxnSpPr>
            <a:stCxn id="7" idx="2"/>
            <a:endCxn id="29" idx="0"/>
          </p:cNvCxnSpPr>
          <p:nvPr/>
        </p:nvCxnSpPr>
        <p:spPr>
          <a:xfrm flipH="1">
            <a:off x="5803123" y="5501660"/>
            <a:ext cx="1" cy="58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E1EE31-4F67-6989-9BCD-ACFB7F215500}"/>
              </a:ext>
            </a:extLst>
          </p:cNvPr>
          <p:cNvCxnSpPr/>
          <p:nvPr/>
        </p:nvCxnSpPr>
        <p:spPr>
          <a:xfrm>
            <a:off x="8468067" y="2354669"/>
            <a:ext cx="1224324" cy="3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14BDAEA-F86B-E566-5CCF-1B484C0D2D05}"/>
              </a:ext>
            </a:extLst>
          </p:cNvPr>
          <p:cNvSpPr txBox="1"/>
          <p:nvPr/>
        </p:nvSpPr>
        <p:spPr>
          <a:xfrm>
            <a:off x="7828115" y="1343525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BCA80C-6618-FDF6-26D9-80EE4417CB97}"/>
              </a:ext>
            </a:extLst>
          </p:cNvPr>
          <p:cNvSpPr/>
          <p:nvPr/>
        </p:nvSpPr>
        <p:spPr>
          <a:xfrm>
            <a:off x="9692391" y="2144112"/>
            <a:ext cx="2172808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Timestamp Manipulation Event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C25BB-FF5F-0543-E189-6CF11D4F0DE4}"/>
              </a:ext>
            </a:extLst>
          </p:cNvPr>
          <p:cNvSpPr txBox="1"/>
          <p:nvPr/>
        </p:nvSpPr>
        <p:spPr>
          <a:xfrm>
            <a:off x="5897791" y="2176009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A6CB0-C611-6DB7-8988-8A910891F52E}"/>
              </a:ext>
            </a:extLst>
          </p:cNvPr>
          <p:cNvSpPr txBox="1"/>
          <p:nvPr/>
        </p:nvSpPr>
        <p:spPr>
          <a:xfrm>
            <a:off x="5896293" y="3504195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58AEC0A-8712-EC2C-4E29-45239190D7DF}"/>
              </a:ext>
            </a:extLst>
          </p:cNvPr>
          <p:cNvCxnSpPr>
            <a:stCxn id="5" idx="3"/>
          </p:cNvCxnSpPr>
          <p:nvPr/>
        </p:nvCxnSpPr>
        <p:spPr>
          <a:xfrm flipV="1">
            <a:off x="7902289" y="2348558"/>
            <a:ext cx="561953" cy="54952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F596E73-7C86-BB33-D41A-A8985D00F138}"/>
              </a:ext>
            </a:extLst>
          </p:cNvPr>
          <p:cNvCxnSpPr>
            <a:stCxn id="4" idx="3"/>
          </p:cNvCxnSpPr>
          <p:nvPr/>
        </p:nvCxnSpPr>
        <p:spPr>
          <a:xfrm>
            <a:off x="7953702" y="1671147"/>
            <a:ext cx="231476" cy="67063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04E40E-C247-6FEC-D8E3-C93494611AAD}"/>
              </a:ext>
            </a:extLst>
          </p:cNvPr>
          <p:cNvSpPr txBox="1"/>
          <p:nvPr/>
        </p:nvSpPr>
        <p:spPr>
          <a:xfrm>
            <a:off x="7828115" y="2623980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EF6B3DD-51FC-3A64-75DB-FF92965CD881}"/>
              </a:ext>
            </a:extLst>
          </p:cNvPr>
          <p:cNvCxnSpPr>
            <a:stCxn id="13" idx="2"/>
            <a:endCxn id="29" idx="3"/>
          </p:cNvCxnSpPr>
          <p:nvPr/>
        </p:nvCxnSpPr>
        <p:spPr>
          <a:xfrm rot="5400000">
            <a:off x="6954753" y="2491718"/>
            <a:ext cx="3762757" cy="38853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1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20B76-4847-6C87-797E-B02D7FCF0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DB77F-38F7-6C30-D96D-EEB87006A27C}"/>
              </a:ext>
            </a:extLst>
          </p:cNvPr>
          <p:cNvSpPr txBox="1"/>
          <p:nvPr/>
        </p:nvSpPr>
        <p:spPr>
          <a:xfrm>
            <a:off x="165537" y="85608"/>
            <a:ext cx="6410192" cy="98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Logcat -c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프로세스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오탐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 가능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한번에 </a:t>
            </a:r>
            <a:r>
              <a:rPr lang="ko-KR" altLang="en-US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링버퍼를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꽉차게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하는 이벤트 있었는 지 검증 필요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F7CFBE19-2F01-8F14-C90E-10F5B56C3D16}"/>
              </a:ext>
            </a:extLst>
          </p:cNvPr>
          <p:cNvSpPr/>
          <p:nvPr/>
        </p:nvSpPr>
        <p:spPr>
          <a:xfrm>
            <a:off x="4712782" y="1296165"/>
            <a:ext cx="2180689" cy="627536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95A2C570-45BC-C42F-3118-FA897EC87115}"/>
              </a:ext>
            </a:extLst>
          </p:cNvPr>
          <p:cNvSpPr/>
          <p:nvPr/>
        </p:nvSpPr>
        <p:spPr>
          <a:xfrm>
            <a:off x="3831882" y="3384333"/>
            <a:ext cx="3942488" cy="717331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the Most Recent Line of the Ring Buffer Be Output?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2D9901-F011-7C3A-43FB-0F6C9198BC7A}"/>
              </a:ext>
            </a:extLst>
          </p:cNvPr>
          <p:cNvSpPr/>
          <p:nvPr/>
        </p:nvSpPr>
        <p:spPr>
          <a:xfrm>
            <a:off x="4720664" y="2449571"/>
            <a:ext cx="2172808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the Ring Buffer Every 5 Seconds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A1BB1-2D0A-57CC-B938-D38A3232E73E}"/>
              </a:ext>
            </a:extLst>
          </p:cNvPr>
          <p:cNvSpPr/>
          <p:nvPr/>
        </p:nvSpPr>
        <p:spPr>
          <a:xfrm>
            <a:off x="4720664" y="4627534"/>
            <a:ext cx="2172808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Log for logcat -c Detection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14AF3E49-E313-89F6-6122-E3676BE2DD8D}"/>
              </a:ext>
            </a:extLst>
          </p:cNvPr>
          <p:cNvSpPr/>
          <p:nvPr/>
        </p:nvSpPr>
        <p:spPr>
          <a:xfrm>
            <a:off x="4720663" y="5562296"/>
            <a:ext cx="2180689" cy="55472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402E82-3E07-0A1C-5FEE-7398AA8E9E79}"/>
              </a:ext>
            </a:extLst>
          </p:cNvPr>
          <p:cNvSpPr/>
          <p:nvPr/>
        </p:nvSpPr>
        <p:spPr>
          <a:xfrm>
            <a:off x="630624" y="2449571"/>
            <a:ext cx="1844771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 Buffer Monitoring Stage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C5A632-E167-BC51-94B1-C618822F0604}"/>
              </a:ext>
            </a:extLst>
          </p:cNvPr>
          <p:cNvSpPr/>
          <p:nvPr/>
        </p:nvSpPr>
        <p:spPr>
          <a:xfrm>
            <a:off x="630623" y="4627534"/>
            <a:ext cx="1844772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Logcat -c Detection Stage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BAED839-94D8-F9F6-61DE-062024EE4813}"/>
              </a:ext>
            </a:extLst>
          </p:cNvPr>
          <p:cNvCxnSpPr/>
          <p:nvPr/>
        </p:nvCxnSpPr>
        <p:spPr>
          <a:xfrm>
            <a:off x="2475395" y="2449571"/>
            <a:ext cx="246653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EDB18E3-D666-BD70-DF80-9F36EF4E30E3}"/>
              </a:ext>
            </a:extLst>
          </p:cNvPr>
          <p:cNvCxnSpPr>
            <a:cxnSpLocks/>
          </p:cNvCxnSpPr>
          <p:nvPr/>
        </p:nvCxnSpPr>
        <p:spPr>
          <a:xfrm>
            <a:off x="2475395" y="4636770"/>
            <a:ext cx="2245268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5B8079-9292-7270-975D-10ED628494E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803126" y="4101664"/>
            <a:ext cx="3942" cy="525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F63A25E-14C7-DEEB-8256-47BBF1CF85B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5803126" y="2858463"/>
            <a:ext cx="3942" cy="525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6B66605-8D1A-6870-D1EA-644F49F91D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5803127" y="1923701"/>
            <a:ext cx="3941" cy="525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D25826-01BF-369C-38EE-AAB52DF6292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07068" y="5036426"/>
            <a:ext cx="3940" cy="525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D634A1-BCF4-D557-F24F-BE73E69ED037}"/>
              </a:ext>
            </a:extLst>
          </p:cNvPr>
          <p:cNvSpPr txBox="1"/>
          <p:nvPr/>
        </p:nvSpPr>
        <p:spPr>
          <a:xfrm>
            <a:off x="5836510" y="4226099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89B943D-A79A-361D-DEEC-35A428CC7C87}"/>
              </a:ext>
            </a:extLst>
          </p:cNvPr>
          <p:cNvCxnSpPr/>
          <p:nvPr/>
        </p:nvCxnSpPr>
        <p:spPr>
          <a:xfrm>
            <a:off x="7785815" y="3738006"/>
            <a:ext cx="1224324" cy="3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D33A6D-5504-5A09-679F-EFE648279875}"/>
              </a:ext>
            </a:extLst>
          </p:cNvPr>
          <p:cNvSpPr txBox="1"/>
          <p:nvPr/>
        </p:nvSpPr>
        <p:spPr>
          <a:xfrm>
            <a:off x="7781990" y="3457644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002DFC-9476-1552-4C47-BF7749FAE121}"/>
              </a:ext>
            </a:extLst>
          </p:cNvPr>
          <p:cNvSpPr/>
          <p:nvPr/>
        </p:nvSpPr>
        <p:spPr>
          <a:xfrm>
            <a:off x="9010139" y="3536974"/>
            <a:ext cx="2172808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logcat –c Event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FDFF7FD-C6B2-5AB0-30FE-6006A66F0242}"/>
              </a:ext>
            </a:extLst>
          </p:cNvPr>
          <p:cNvCxnSpPr>
            <a:stCxn id="11" idx="2"/>
            <a:endCxn id="8" idx="3"/>
          </p:cNvCxnSpPr>
          <p:nvPr/>
        </p:nvCxnSpPr>
        <p:spPr>
          <a:xfrm rot="5400000">
            <a:off x="7552051" y="3295168"/>
            <a:ext cx="1893794" cy="31951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429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2539-3711-27C6-C0DC-94EDED29B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7158F5-C521-CBBD-6A66-31A678B18357}"/>
              </a:ext>
            </a:extLst>
          </p:cNvPr>
          <p:cNvSpPr txBox="1"/>
          <p:nvPr/>
        </p:nvSpPr>
        <p:spPr>
          <a:xfrm>
            <a:off x="141889" y="93491"/>
            <a:ext cx="304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전원 꺼짐 및 재부팅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프로세스</a:t>
            </a:r>
          </a:p>
        </p:txBody>
      </p:sp>
      <p:sp>
        <p:nvSpPr>
          <p:cNvPr id="3" name="순서도: 수행의 시작/종료 2">
            <a:extLst>
              <a:ext uri="{FF2B5EF4-FFF2-40B4-BE49-F238E27FC236}">
                <a16:creationId xmlns:a16="http://schemas.microsoft.com/office/drawing/2014/main" id="{BDAC2B39-C371-697F-9682-9129C764A905}"/>
              </a:ext>
            </a:extLst>
          </p:cNvPr>
          <p:cNvSpPr/>
          <p:nvPr/>
        </p:nvSpPr>
        <p:spPr>
          <a:xfrm>
            <a:off x="4728548" y="1201570"/>
            <a:ext cx="2180689" cy="627536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순서도: 판단 3">
            <a:extLst>
              <a:ext uri="{FF2B5EF4-FFF2-40B4-BE49-F238E27FC236}">
                <a16:creationId xmlns:a16="http://schemas.microsoft.com/office/drawing/2014/main" id="{55B2AD18-0AF9-B8DE-EE13-37A6A8758D14}"/>
              </a:ext>
            </a:extLst>
          </p:cNvPr>
          <p:cNvSpPr/>
          <p:nvPr/>
        </p:nvSpPr>
        <p:spPr>
          <a:xfrm>
            <a:off x="3847648" y="2396360"/>
            <a:ext cx="3942488" cy="717331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ACTION_SHUTDOWN Been Received?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EEAAB5-B5E9-A169-941C-C3134EB90543}"/>
              </a:ext>
            </a:extLst>
          </p:cNvPr>
          <p:cNvSpPr/>
          <p:nvPr/>
        </p:nvSpPr>
        <p:spPr>
          <a:xfrm>
            <a:off x="4736429" y="3680945"/>
            <a:ext cx="2172808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Log for Power Off or Reboot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D5D99012-2246-839A-BB4A-7B63D95C0CEE}"/>
              </a:ext>
            </a:extLst>
          </p:cNvPr>
          <p:cNvSpPr/>
          <p:nvPr/>
        </p:nvSpPr>
        <p:spPr>
          <a:xfrm>
            <a:off x="4736429" y="4657091"/>
            <a:ext cx="2180689" cy="5691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275B850-B6D4-1FB9-8CCF-6B18FB8AEEB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818892" y="1829106"/>
            <a:ext cx="1" cy="56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DB9343-A3EE-8518-B6AE-83E0D6F6674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18892" y="3113691"/>
            <a:ext cx="3941" cy="56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FDA454-87B9-D45D-A500-B350AF229E9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2833" y="4089837"/>
            <a:ext cx="3941" cy="56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073F6A-C656-6A0A-FA5A-38DD258FCE6F}"/>
              </a:ext>
            </a:extLst>
          </p:cNvPr>
          <p:cNvSpPr/>
          <p:nvPr/>
        </p:nvSpPr>
        <p:spPr>
          <a:xfrm>
            <a:off x="670038" y="2459424"/>
            <a:ext cx="1844771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Off or Reboot Detection Stage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4F2E4-56A8-ABB4-5772-98B62893A16A}"/>
              </a:ext>
            </a:extLst>
          </p:cNvPr>
          <p:cNvSpPr/>
          <p:nvPr/>
        </p:nvSpPr>
        <p:spPr>
          <a:xfrm>
            <a:off x="670037" y="3680945"/>
            <a:ext cx="1844771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Generation Stage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C21674-6DFB-2787-71AB-C644F75FCD11}"/>
              </a:ext>
            </a:extLst>
          </p:cNvPr>
          <p:cNvCxnSpPr/>
          <p:nvPr/>
        </p:nvCxnSpPr>
        <p:spPr>
          <a:xfrm>
            <a:off x="2514808" y="2475186"/>
            <a:ext cx="28060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597EF75-C930-B6CC-C993-6B49FFE67EE0}"/>
              </a:ext>
            </a:extLst>
          </p:cNvPr>
          <p:cNvCxnSpPr/>
          <p:nvPr/>
        </p:nvCxnSpPr>
        <p:spPr>
          <a:xfrm>
            <a:off x="2514808" y="3680945"/>
            <a:ext cx="2221621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D35294A-47F0-A298-F51C-6ED893E774D4}"/>
              </a:ext>
            </a:extLst>
          </p:cNvPr>
          <p:cNvCxnSpPr>
            <a:stCxn id="4" idx="3"/>
          </p:cNvCxnSpPr>
          <p:nvPr/>
        </p:nvCxnSpPr>
        <p:spPr>
          <a:xfrm>
            <a:off x="7790136" y="2755026"/>
            <a:ext cx="1224324" cy="3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3CE3E3C-7DFD-8BB1-59C2-2BD79386C15A}"/>
              </a:ext>
            </a:extLst>
          </p:cNvPr>
          <p:cNvSpPr txBox="1"/>
          <p:nvPr/>
        </p:nvSpPr>
        <p:spPr>
          <a:xfrm>
            <a:off x="5826774" y="3263897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DE0062-780B-7F34-7C97-35062A6741F5}"/>
              </a:ext>
            </a:extLst>
          </p:cNvPr>
          <p:cNvSpPr txBox="1"/>
          <p:nvPr/>
        </p:nvSpPr>
        <p:spPr>
          <a:xfrm>
            <a:off x="7786311" y="2474664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2A0419-F455-F3ED-CB5D-56FC2AE9044D}"/>
              </a:ext>
            </a:extLst>
          </p:cNvPr>
          <p:cNvSpPr/>
          <p:nvPr/>
        </p:nvSpPr>
        <p:spPr>
          <a:xfrm>
            <a:off x="9014460" y="2553994"/>
            <a:ext cx="2172808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Power Off or Reboot Event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B6E5F71-10E7-BD92-569B-C4720B94EF94}"/>
              </a:ext>
            </a:extLst>
          </p:cNvPr>
          <p:cNvCxnSpPr>
            <a:stCxn id="17" idx="2"/>
            <a:endCxn id="6" idx="3"/>
          </p:cNvCxnSpPr>
          <p:nvPr/>
        </p:nvCxnSpPr>
        <p:spPr>
          <a:xfrm rot="5400000">
            <a:off x="7519594" y="2360410"/>
            <a:ext cx="1978795" cy="31837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2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BF7A5EB1-0312-2CE3-5DD3-BB094F74B25C}"/>
              </a:ext>
            </a:extLst>
          </p:cNvPr>
          <p:cNvSpPr/>
          <p:nvPr/>
        </p:nvSpPr>
        <p:spPr>
          <a:xfrm>
            <a:off x="4418448" y="199705"/>
            <a:ext cx="2180689" cy="627536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순서도: 판단 4">
            <a:extLst>
              <a:ext uri="{FF2B5EF4-FFF2-40B4-BE49-F238E27FC236}">
                <a16:creationId xmlns:a16="http://schemas.microsoft.com/office/drawing/2014/main" id="{BB1E9A15-5FA6-8D8F-7DF6-1DE046EEC24E}"/>
              </a:ext>
            </a:extLst>
          </p:cNvPr>
          <p:cNvSpPr/>
          <p:nvPr/>
        </p:nvSpPr>
        <p:spPr>
          <a:xfrm>
            <a:off x="3537548" y="1413134"/>
            <a:ext cx="3942488" cy="717331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ko-KR" sz="1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Media.EXTERNAL_CONTENT_URI</a:t>
            </a:r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Been Received?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3B91EE-81DD-E8C4-2134-FFE3641445F8}"/>
              </a:ext>
            </a:extLst>
          </p:cNvPr>
          <p:cNvCxnSpPr/>
          <p:nvPr/>
        </p:nvCxnSpPr>
        <p:spPr>
          <a:xfrm flipH="1">
            <a:off x="5508791" y="836560"/>
            <a:ext cx="1" cy="56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825594-EE93-C9A9-F1AC-0DB5159B8939}"/>
              </a:ext>
            </a:extLst>
          </p:cNvPr>
          <p:cNvCxnSpPr>
            <a:cxnSpLocks/>
          </p:cNvCxnSpPr>
          <p:nvPr/>
        </p:nvCxnSpPr>
        <p:spPr>
          <a:xfrm>
            <a:off x="7480037" y="1771799"/>
            <a:ext cx="1349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C68FA2-FA36-96C2-F8A4-7A4A4DE2033A}"/>
              </a:ext>
            </a:extLst>
          </p:cNvPr>
          <p:cNvSpPr/>
          <p:nvPr/>
        </p:nvSpPr>
        <p:spPr>
          <a:xfrm>
            <a:off x="8829368" y="1567353"/>
            <a:ext cx="2172808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File or Media data changed 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D56C1AB-6C3E-CD28-2A68-E1111F61FDDC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 flipV="1">
            <a:off x="6599134" y="1976245"/>
            <a:ext cx="3316641" cy="2007022"/>
          </a:xfrm>
          <a:prstGeom prst="bentConnector3">
            <a:avLst>
              <a:gd name="adj1" fmla="val -15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7C3480-5F72-5A91-29FF-DB0B55984727}"/>
              </a:ext>
            </a:extLst>
          </p:cNvPr>
          <p:cNvSpPr txBox="1"/>
          <p:nvPr/>
        </p:nvSpPr>
        <p:spPr>
          <a:xfrm>
            <a:off x="7393020" y="1504121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5B7F5C-03B8-8A5D-E201-9431FCBE38BC}"/>
              </a:ext>
            </a:extLst>
          </p:cNvPr>
          <p:cNvSpPr/>
          <p:nvPr/>
        </p:nvSpPr>
        <p:spPr>
          <a:xfrm>
            <a:off x="370287" y="1442416"/>
            <a:ext cx="1844771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or Media Data Changed Detection Stage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DDCF14-81E6-7A2B-448B-7CDA1D2FE6CB}"/>
              </a:ext>
            </a:extLst>
          </p:cNvPr>
          <p:cNvCxnSpPr>
            <a:cxnSpLocks/>
          </p:cNvCxnSpPr>
          <p:nvPr/>
        </p:nvCxnSpPr>
        <p:spPr>
          <a:xfrm>
            <a:off x="2215057" y="1458178"/>
            <a:ext cx="2979681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D70B0C-2B60-ED7E-DEF7-45B0E4234F09}"/>
              </a:ext>
            </a:extLst>
          </p:cNvPr>
          <p:cNvCxnSpPr/>
          <p:nvPr/>
        </p:nvCxnSpPr>
        <p:spPr>
          <a:xfrm flipH="1">
            <a:off x="5508790" y="2130465"/>
            <a:ext cx="1" cy="56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1FF653E-4706-AB71-67F4-BCD9498460C8}"/>
              </a:ext>
            </a:extLst>
          </p:cNvPr>
          <p:cNvSpPr/>
          <p:nvPr/>
        </p:nvSpPr>
        <p:spPr>
          <a:xfrm>
            <a:off x="4373572" y="2716358"/>
            <a:ext cx="2172808" cy="408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Log for File the Changed File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1E80CF7-B293-E53D-5250-DAB2ECDF3AD0}"/>
              </a:ext>
            </a:extLst>
          </p:cNvPr>
          <p:cNvCxnSpPr/>
          <p:nvPr/>
        </p:nvCxnSpPr>
        <p:spPr>
          <a:xfrm flipH="1">
            <a:off x="5508789" y="3131423"/>
            <a:ext cx="1" cy="567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순서도: 수행의 시작/종료 21">
            <a:extLst>
              <a:ext uri="{FF2B5EF4-FFF2-40B4-BE49-F238E27FC236}">
                <a16:creationId xmlns:a16="http://schemas.microsoft.com/office/drawing/2014/main" id="{F2BEE058-3A2A-00FD-736C-7E508866752F}"/>
              </a:ext>
            </a:extLst>
          </p:cNvPr>
          <p:cNvSpPr/>
          <p:nvPr/>
        </p:nvSpPr>
        <p:spPr>
          <a:xfrm>
            <a:off x="4418444" y="3698677"/>
            <a:ext cx="2180689" cy="5691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DE6834-3184-C7E6-9D79-D3DF80C62A26}"/>
              </a:ext>
            </a:extLst>
          </p:cNvPr>
          <p:cNvSpPr/>
          <p:nvPr/>
        </p:nvSpPr>
        <p:spPr>
          <a:xfrm>
            <a:off x="370286" y="2698440"/>
            <a:ext cx="1844771" cy="4452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Generation Stage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E8E5FA3-D580-CBCE-B737-D4829618B3DD}"/>
              </a:ext>
            </a:extLst>
          </p:cNvPr>
          <p:cNvCxnSpPr>
            <a:cxnSpLocks/>
          </p:cNvCxnSpPr>
          <p:nvPr/>
        </p:nvCxnSpPr>
        <p:spPr>
          <a:xfrm>
            <a:off x="2215057" y="2698440"/>
            <a:ext cx="2203387" cy="1791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5AF56F-DCF9-5167-C58A-A840BA7CA40B}"/>
              </a:ext>
            </a:extLst>
          </p:cNvPr>
          <p:cNvSpPr txBox="1"/>
          <p:nvPr/>
        </p:nvSpPr>
        <p:spPr>
          <a:xfrm>
            <a:off x="5099754" y="2275592"/>
            <a:ext cx="636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C28CC-3259-2663-4411-7E87585E1728}"/>
              </a:ext>
            </a:extLst>
          </p:cNvPr>
          <p:cNvSpPr txBox="1"/>
          <p:nvPr/>
        </p:nvSpPr>
        <p:spPr>
          <a:xfrm>
            <a:off x="141889" y="93491"/>
            <a:ext cx="304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</a:t>
            </a:r>
            <a:r>
              <a:rPr lang="en-US" altLang="ko-KR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MetaData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탐지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031474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1ACDC-C457-182F-DF81-7F72328F2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795F4A-917F-ABF2-A194-D10806DC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85" y="0"/>
            <a:ext cx="900802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9F387-C782-5BFE-F955-B01725854E04}"/>
              </a:ext>
            </a:extLst>
          </p:cNvPr>
          <p:cNvSpPr txBox="1"/>
          <p:nvPr/>
        </p:nvSpPr>
        <p:spPr>
          <a:xfrm>
            <a:off x="141889" y="93491"/>
            <a:ext cx="25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367702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0F2DA681-E0F0-D32C-2A8A-F145F7DB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9" y="-222637"/>
            <a:ext cx="7814120" cy="652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F64B993-468C-4566-6CC7-1F7713B046CA}"/>
              </a:ext>
            </a:extLst>
          </p:cNvPr>
          <p:cNvSpPr/>
          <p:nvPr/>
        </p:nvSpPr>
        <p:spPr>
          <a:xfrm>
            <a:off x="858741" y="-95416"/>
            <a:ext cx="1765190" cy="8030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28737-EB5D-ABCA-EAF9-FD1F7C505D28}"/>
              </a:ext>
            </a:extLst>
          </p:cNvPr>
          <p:cNvSpPr txBox="1"/>
          <p:nvPr/>
        </p:nvSpPr>
        <p:spPr>
          <a:xfrm>
            <a:off x="141889" y="93491"/>
            <a:ext cx="25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8480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1354" y="1134723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도구 진행 상황 및 논문 계획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9">
            <a:extLst>
              <a:ext uri="{FF2B5EF4-FFF2-40B4-BE49-F238E27FC236}">
                <a16:creationId xmlns:a16="http://schemas.microsoft.com/office/drawing/2014/main" id="{CBD6AFFD-6519-1C91-7343-536782056A6B}"/>
              </a:ext>
            </a:extLst>
          </p:cNvPr>
          <p:cNvSpPr/>
          <p:nvPr/>
        </p:nvSpPr>
        <p:spPr>
          <a:xfrm>
            <a:off x="3665116" y="3025204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80E32281-8AE5-74D0-9E73-87C061097B8D}"/>
              </a:ext>
            </a:extLst>
          </p:cNvPr>
          <p:cNvSpPr/>
          <p:nvPr/>
        </p:nvSpPr>
        <p:spPr>
          <a:xfrm>
            <a:off x="3311539" y="2912064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ACD95-8A2D-EF1C-32A6-DEB4C1EEA8D8}"/>
              </a:ext>
            </a:extLst>
          </p:cNvPr>
          <p:cNvSpPr txBox="1"/>
          <p:nvPr/>
        </p:nvSpPr>
        <p:spPr>
          <a:xfrm>
            <a:off x="3529168" y="3105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4BAE4-8F04-9A6C-06F2-C91E5D33045F}"/>
              </a:ext>
            </a:extLst>
          </p:cNvPr>
          <p:cNvSpPr txBox="1"/>
          <p:nvPr/>
        </p:nvSpPr>
        <p:spPr>
          <a:xfrm>
            <a:off x="4491354" y="3105834"/>
            <a:ext cx="383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Spring Boot/Docker </a:t>
            </a:r>
            <a:r>
              <a:rPr lang="ko-KR" altLang="en-US" b="1" dirty="0">
                <a:solidFill>
                  <a:schemeClr val="bg1"/>
                </a:solidFill>
              </a:rPr>
              <a:t>기반 </a:t>
            </a:r>
            <a:r>
              <a:rPr lang="ko-KR" altLang="en-US" b="1" dirty="0" err="1">
                <a:solidFill>
                  <a:schemeClr val="bg1"/>
                </a:solidFill>
              </a:rPr>
              <a:t>백엔드</a:t>
            </a:r>
            <a:r>
              <a:rPr lang="ko-KR" altLang="en-US" b="1" dirty="0">
                <a:solidFill>
                  <a:schemeClr val="bg1"/>
                </a:solidFill>
              </a:rPr>
              <a:t> 구성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9">
            <a:extLst>
              <a:ext uri="{FF2B5EF4-FFF2-40B4-BE49-F238E27FC236}">
                <a16:creationId xmlns:a16="http://schemas.microsoft.com/office/drawing/2014/main" id="{2CE2FE40-889C-AFAB-D033-D12017A337F9}"/>
              </a:ext>
            </a:extLst>
          </p:cNvPr>
          <p:cNvSpPr/>
          <p:nvPr/>
        </p:nvSpPr>
        <p:spPr>
          <a:xfrm>
            <a:off x="3665116" y="3974974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>
            <a:extLst>
              <a:ext uri="{FF2B5EF4-FFF2-40B4-BE49-F238E27FC236}">
                <a16:creationId xmlns:a16="http://schemas.microsoft.com/office/drawing/2014/main" id="{0BC0A574-8303-23C3-A43E-66EE4D387FFF}"/>
              </a:ext>
            </a:extLst>
          </p:cNvPr>
          <p:cNvSpPr/>
          <p:nvPr/>
        </p:nvSpPr>
        <p:spPr>
          <a:xfrm>
            <a:off x="3311539" y="3861834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DCFC7-470F-2838-A81D-7699899C0D7D}"/>
              </a:ext>
            </a:extLst>
          </p:cNvPr>
          <p:cNvSpPr txBox="1"/>
          <p:nvPr/>
        </p:nvSpPr>
        <p:spPr>
          <a:xfrm>
            <a:off x="3529168" y="40556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4ABC60-421F-57B4-68B7-3EF98C0D42B7}"/>
              </a:ext>
            </a:extLst>
          </p:cNvPr>
          <p:cNvSpPr txBox="1"/>
          <p:nvPr/>
        </p:nvSpPr>
        <p:spPr>
          <a:xfrm>
            <a:off x="4491354" y="4055604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Nas </a:t>
            </a:r>
            <a:r>
              <a:rPr lang="ko-KR" altLang="en-US" b="1" dirty="0">
                <a:solidFill>
                  <a:schemeClr val="bg1"/>
                </a:solidFill>
              </a:rPr>
              <a:t>서버 배포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8" name="모서리가 둥근 직사각형 9">
            <a:extLst>
              <a:ext uri="{FF2B5EF4-FFF2-40B4-BE49-F238E27FC236}">
                <a16:creationId xmlns:a16="http://schemas.microsoft.com/office/drawing/2014/main" id="{98E5BC99-4E42-3A9E-3A66-EAD1AAF4F999}"/>
              </a:ext>
            </a:extLst>
          </p:cNvPr>
          <p:cNvSpPr/>
          <p:nvPr/>
        </p:nvSpPr>
        <p:spPr>
          <a:xfrm>
            <a:off x="3665116" y="2028641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E232CDAF-948F-1E08-9D8B-B506C962DABB}"/>
              </a:ext>
            </a:extLst>
          </p:cNvPr>
          <p:cNvSpPr/>
          <p:nvPr/>
        </p:nvSpPr>
        <p:spPr>
          <a:xfrm>
            <a:off x="3311539" y="1915501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A6898-4047-1604-DED2-722B6FFD79A2}"/>
              </a:ext>
            </a:extLst>
          </p:cNvPr>
          <p:cNvSpPr txBox="1"/>
          <p:nvPr/>
        </p:nvSpPr>
        <p:spPr>
          <a:xfrm>
            <a:off x="3529168" y="21092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6EF68-52D5-FBD4-530B-1F5E1C7FD718}"/>
              </a:ext>
            </a:extLst>
          </p:cNvPr>
          <p:cNvSpPr txBox="1"/>
          <p:nvPr/>
        </p:nvSpPr>
        <p:spPr>
          <a:xfrm>
            <a:off x="4491354" y="210927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논의 사항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78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32B066B3-FFBA-F051-2233-37CF3B45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24791" y="-400319"/>
            <a:ext cx="13150311" cy="6799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32F5ED-FB59-EE45-5A2B-17D7C5D675CB}"/>
              </a:ext>
            </a:extLst>
          </p:cNvPr>
          <p:cNvSpPr txBox="1"/>
          <p:nvPr/>
        </p:nvSpPr>
        <p:spPr>
          <a:xfrm>
            <a:off x="141889" y="93491"/>
            <a:ext cx="255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블루투스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33964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A8CF8-D27A-4F49-3F16-2F36ABCFD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84CF6F-E09F-39A0-2EB6-BEC20776F7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rmAutofit/>
          </a:bodyPr>
          <a:lstStyle/>
          <a:p>
            <a:r>
              <a:rPr lang="ko-KR" altLang="en-US" b="1" dirty="0"/>
              <a:t>논의 사항</a:t>
            </a:r>
            <a:endParaRPr lang="en-US" altLang="ko-KR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E3414F-27C3-7F50-FE85-79FCE12A1F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28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1FE1-2460-3BBF-4AB4-F8418006B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6C30C-35B4-E67E-E117-11FD5ED0E6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논의 사항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1C0D2-5512-6D5E-F107-24CB9C2C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26A4592-2B32-EFFA-9087-D4AC13BB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언제부터 논문을 쓰는 게 좋을까요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초안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Anti-Forensic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무력화 하는 기법이 잘 생각나지 않는데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어떻게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하는게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좋을까요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342900" indent="-342900">
              <a:buAutoNum type="arabicPeriod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메타데이터는 조금 더 수정 필요해서 수정할 예정입니다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2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39731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58DDC-8E74-10DF-0100-E617F99B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4C55E7-50EF-2BA9-AAA4-B2A069406D3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Spring Boot/Docker </a:t>
            </a:r>
            <a:r>
              <a:rPr lang="ko-KR" altLang="en-US" dirty="0"/>
              <a:t>기반 </a:t>
            </a:r>
            <a:r>
              <a:rPr lang="ko-KR" altLang="en-US" dirty="0" err="1"/>
              <a:t>백엔드</a:t>
            </a:r>
            <a:r>
              <a:rPr lang="ko-KR" altLang="en-US" dirty="0"/>
              <a:t>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93E98-1705-2918-4C99-3D8AD73F0C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68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35E02-490D-659E-0DA5-6DA1A758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FA382-9168-55BB-0DCF-10D173AB020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추가 구현 및 변경 사항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95816B-2790-2E2A-7ED8-2EFD915F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CDE0A2-0B95-D5FD-BAB1-E1BE97A5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92" y="666342"/>
            <a:ext cx="11041039" cy="5973535"/>
          </a:xfrm>
        </p:spPr>
        <p:txBody>
          <a:bodyPr>
            <a:normAutofit/>
          </a:bodyPr>
          <a:lstStyle/>
          <a:p>
            <a:pPr marL="671400" lvl="2" indent="0">
              <a:buNone/>
            </a:pPr>
            <a:endParaRPr lang="en-US" altLang="ko-KR" sz="2000" dirty="0"/>
          </a:p>
          <a:p>
            <a:pPr marL="311400" lvl="1" indent="0">
              <a:buNone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sz="2400" b="1" dirty="0"/>
              <a:t>Multi-User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Log </a:t>
            </a:r>
            <a:r>
              <a:rPr lang="ko-KR" altLang="en-US" sz="2400" b="1" dirty="0"/>
              <a:t>데이터 저장을 위한 </a:t>
            </a:r>
            <a:r>
              <a:rPr lang="en-US" altLang="ko-KR" sz="2400" b="1" dirty="0"/>
              <a:t>MongoDB(NoSQL) </a:t>
            </a:r>
            <a:r>
              <a:rPr lang="ko-KR" altLang="en-US" sz="2400" b="1" dirty="0"/>
              <a:t>연결</a:t>
            </a:r>
            <a:endParaRPr lang="en-US" altLang="ko-KR" sz="2400" b="1" dirty="0"/>
          </a:p>
          <a:p>
            <a:pPr lvl="3">
              <a:buFont typeface="Wingdings" panose="05000000000000000000" pitchFamily="2" charset="2"/>
              <a:buChar char="v"/>
            </a:pPr>
            <a:r>
              <a:rPr lang="en-US" altLang="ko-KR" sz="1800" dirty="0" err="1"/>
              <a:t>DeviceId</a:t>
            </a:r>
            <a:r>
              <a:rPr lang="ko-KR" altLang="en-US" sz="1800" dirty="0"/>
              <a:t>에 따라 다른 </a:t>
            </a:r>
            <a:r>
              <a:rPr lang="en-US" altLang="ko-KR" sz="1800" dirty="0"/>
              <a:t>Collection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lvl="3">
              <a:buFont typeface="Wingdings" panose="05000000000000000000" pitchFamily="2" charset="2"/>
              <a:buChar char="v"/>
            </a:pPr>
            <a:endParaRPr lang="en-US" altLang="ko-KR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400" b="1" dirty="0"/>
              <a:t>로그 전송 요청 시 </a:t>
            </a:r>
            <a:r>
              <a:rPr lang="en-US" altLang="ko-KR" sz="2400" b="1" dirty="0" err="1"/>
              <a:t>ResponseData</a:t>
            </a:r>
            <a:r>
              <a:rPr lang="en-US" altLang="ko-KR" sz="2400" b="1" dirty="0"/>
              <a:t> – Timestamp</a:t>
            </a:r>
          </a:p>
        </p:txBody>
      </p:sp>
    </p:spTree>
    <p:extLst>
      <p:ext uri="{BB962C8B-B14F-4D97-AF65-F5344CB8AC3E}">
        <p14:creationId xmlns:p14="http://schemas.microsoft.com/office/powerpoint/2010/main" val="34807211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690D7-3540-0A1D-0621-C8F07E0A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E5A33-5BA3-04C9-9A29-19C84FBA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 MongoDB</a:t>
            </a:r>
            <a:r>
              <a:rPr lang="ko-KR" altLang="en-US" b="1" dirty="0"/>
              <a:t>는 </a:t>
            </a:r>
            <a:r>
              <a:rPr lang="en-US" altLang="ko-KR" b="1" dirty="0"/>
              <a:t>JSON </a:t>
            </a:r>
            <a:r>
              <a:rPr lang="ko-KR" altLang="en-US" b="1" dirty="0"/>
              <a:t>기반 문서</a:t>
            </a:r>
            <a:r>
              <a:rPr lang="en-US" altLang="ko-KR" b="1" dirty="0"/>
              <a:t>(Document)</a:t>
            </a:r>
            <a:r>
              <a:rPr lang="ko-KR" altLang="en-US" b="1" dirty="0"/>
              <a:t> 지향 데이터 모델</a:t>
            </a:r>
            <a:r>
              <a:rPr lang="en-US" altLang="ko-KR" b="1" dirty="0"/>
              <a:t> DB</a:t>
            </a:r>
          </a:p>
          <a:p>
            <a:pPr lvl="1"/>
            <a:r>
              <a:rPr lang="ko-KR" altLang="en-US" b="1" dirty="0"/>
              <a:t>반정규화 기반의 동적 스키마→ </a:t>
            </a:r>
            <a:r>
              <a:rPr lang="en-US" altLang="ko-KR" b="1" dirty="0"/>
              <a:t>Document : </a:t>
            </a:r>
            <a:r>
              <a:rPr lang="ko-KR" altLang="en-US" b="1" dirty="0"/>
              <a:t>한 쌍 이상의 </a:t>
            </a:r>
            <a:r>
              <a:rPr lang="en-US" altLang="ko-KR" b="1" dirty="0" err="1"/>
              <a:t>Key:Value</a:t>
            </a:r>
            <a:r>
              <a:rPr lang="ko-KR" altLang="en-US" b="1" dirty="0"/>
              <a:t>로</a:t>
            </a:r>
            <a:r>
              <a:rPr lang="en-US" altLang="ko-KR" b="1" dirty="0"/>
              <a:t> </a:t>
            </a:r>
            <a:r>
              <a:rPr lang="ko-KR" altLang="en-US" b="1" dirty="0"/>
              <a:t>이루어지고</a:t>
            </a:r>
            <a:r>
              <a:rPr lang="en-US" altLang="ko-KR" b="1" dirty="0"/>
              <a:t>, Document</a:t>
            </a:r>
            <a:r>
              <a:rPr lang="ko-KR" altLang="en-US" b="1" dirty="0"/>
              <a:t>들이 모여 </a:t>
            </a:r>
            <a:r>
              <a:rPr lang="en-US" altLang="ko-KR" b="1" dirty="0"/>
              <a:t>Collection</a:t>
            </a:r>
            <a:r>
              <a:rPr lang="ko-KR" altLang="en-US" b="1" dirty="0"/>
              <a:t>을 이룬다</a:t>
            </a:r>
            <a:endParaRPr lang="en-US" altLang="ko-KR" b="1" dirty="0"/>
          </a:p>
          <a:p>
            <a:pPr lvl="1"/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5435F-003C-8EEC-D2D7-19FAE12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4FD7ED-28F4-BBDD-F9D4-DED175C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57" y="2850389"/>
            <a:ext cx="5058481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08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0B39-D24D-9BF0-A06B-3C235770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F116F-7E0F-A496-C5B1-0FA300E9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 </a:t>
            </a:r>
            <a:r>
              <a:rPr lang="ko-KR" altLang="en-US" dirty="0"/>
              <a:t>선택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0D221-E2AD-20E5-D9E1-67A496FF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 MongoDB</a:t>
            </a:r>
            <a:r>
              <a:rPr lang="ko-KR" altLang="en-US" b="1" dirty="0"/>
              <a:t>는 </a:t>
            </a:r>
            <a:r>
              <a:rPr lang="en-US" altLang="ko-KR" b="1" dirty="0"/>
              <a:t>JSON </a:t>
            </a:r>
            <a:r>
              <a:rPr lang="ko-KR" altLang="en-US" b="1" dirty="0"/>
              <a:t>기반 문서 지향 데이터 모델</a:t>
            </a:r>
            <a:r>
              <a:rPr lang="en-US" altLang="ko-KR" b="1" dirty="0"/>
              <a:t> DB</a:t>
            </a:r>
          </a:p>
          <a:p>
            <a:pPr lvl="1"/>
            <a:r>
              <a:rPr lang="ko-KR" altLang="en-US" b="1" dirty="0"/>
              <a:t>적은 검색과 트랜잭션</a:t>
            </a:r>
            <a:r>
              <a:rPr lang="en-US" altLang="ko-KR" b="1" dirty="0"/>
              <a:t>, </a:t>
            </a:r>
            <a:r>
              <a:rPr lang="ko-KR" altLang="en-US" b="1" dirty="0"/>
              <a:t>문자열의 같은 디바이스가 문자열 데이터를 중첩 저장하는 경우가 많음</a:t>
            </a:r>
          </a:p>
          <a:p>
            <a:pPr lvl="1"/>
            <a:r>
              <a:rPr lang="ko-KR" altLang="en-US" b="1" dirty="0"/>
              <a:t>디바이스마다 쌓이는 로그 데이터를 한 타입별로 묶는 것은 </a:t>
            </a:r>
            <a:r>
              <a:rPr lang="en-US" altLang="ko-KR" b="1" dirty="0"/>
              <a:t>Document </a:t>
            </a:r>
            <a:r>
              <a:rPr lang="ko-KR" altLang="en-US" b="1" dirty="0"/>
              <a:t>방식의 저장이 유리</a:t>
            </a:r>
          </a:p>
          <a:p>
            <a:pPr lvl="1"/>
            <a:r>
              <a:rPr lang="ko-KR" altLang="en-US" b="1" dirty="0" err="1"/>
              <a:t>샤딩</a:t>
            </a:r>
            <a:r>
              <a:rPr lang="ko-KR" altLang="en-US" b="1" dirty="0"/>
              <a:t> 기법을 이용한 확장 가능</a:t>
            </a:r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E7C0FB-6CC9-91DE-B321-32D4E227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26</a:t>
            </a:fld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6E98A7-79E6-F341-DAF9-C07BBB49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57" y="3099959"/>
            <a:ext cx="5058481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14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A3265-5475-F902-6A9F-88690CD8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MongoDB Aggregation </a:t>
            </a:r>
            <a:r>
              <a:rPr lang="ko-KR" altLang="en-US" dirty="0"/>
              <a:t>기법 예시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7B49A-7C82-7271-0775-2B8C6E55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27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B2DA8-55E6-972E-63F1-3AC013DB968E}"/>
              </a:ext>
            </a:extLst>
          </p:cNvPr>
          <p:cNvSpPr txBox="1"/>
          <p:nvPr/>
        </p:nvSpPr>
        <p:spPr>
          <a:xfrm>
            <a:off x="432880" y="909259"/>
            <a:ext cx="128161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{ "</a:t>
            </a:r>
            <a:r>
              <a:rPr lang="en-US" altLang="ko-KR" dirty="0" err="1"/>
              <a:t>deviceId</a:t>
            </a:r>
            <a:r>
              <a:rPr lang="en-US" altLang="ko-KR" dirty="0"/>
              <a:t>": "12345", "timestamp": "2025-02-11T10:00:00Z", "</a:t>
            </a:r>
            <a:r>
              <a:rPr lang="en-US" altLang="ko-KR" dirty="0" err="1"/>
              <a:t>logType</a:t>
            </a:r>
            <a:r>
              <a:rPr lang="en-US" altLang="ko-KR" dirty="0"/>
              <a:t>": "INFO", "message": "Device started" }</a:t>
            </a:r>
          </a:p>
          <a:p>
            <a:r>
              <a:rPr lang="en-US" altLang="ko-KR" dirty="0"/>
              <a:t>{ "</a:t>
            </a:r>
            <a:r>
              <a:rPr lang="en-US" altLang="ko-KR" dirty="0" err="1"/>
              <a:t>deviceId</a:t>
            </a:r>
            <a:r>
              <a:rPr lang="en-US" altLang="ko-KR" dirty="0"/>
              <a:t>": "12345", "timestamp": "2025-02-11T10:05:00Z", "</a:t>
            </a:r>
            <a:r>
              <a:rPr lang="en-US" altLang="ko-KR" dirty="0" err="1"/>
              <a:t>logType</a:t>
            </a:r>
            <a:r>
              <a:rPr lang="en-US" altLang="ko-KR" dirty="0"/>
              <a:t>": "ERROR", "message": "Connection lost"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BC3AE-2948-C98E-A22D-F2DF47ECE3EB}"/>
              </a:ext>
            </a:extLst>
          </p:cNvPr>
          <p:cNvSpPr txBox="1"/>
          <p:nvPr/>
        </p:nvSpPr>
        <p:spPr>
          <a:xfrm>
            <a:off x="3312268" y="2080284"/>
            <a:ext cx="66245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db.deviceLogs.aggregate</a:t>
            </a:r>
            <a:r>
              <a:rPr lang="ko-KR" altLang="en-US" dirty="0"/>
              <a:t>([</a:t>
            </a:r>
          </a:p>
          <a:p>
            <a:r>
              <a:rPr lang="ko-KR" altLang="en-US" dirty="0"/>
              <a:t>  { $</a:t>
            </a:r>
            <a:r>
              <a:rPr lang="ko-KR" altLang="en-US" dirty="0" err="1"/>
              <a:t>match</a:t>
            </a:r>
            <a:r>
              <a:rPr lang="ko-KR" altLang="en-US" dirty="0"/>
              <a:t>: { "</a:t>
            </a:r>
            <a:r>
              <a:rPr lang="ko-KR" altLang="en-US" dirty="0" err="1"/>
              <a:t>deviceId</a:t>
            </a:r>
            <a:r>
              <a:rPr lang="ko-KR" altLang="en-US" dirty="0"/>
              <a:t>": "12345" } },</a:t>
            </a:r>
          </a:p>
          <a:p>
            <a:r>
              <a:rPr lang="ko-KR" altLang="en-US" dirty="0"/>
              <a:t>  { $</a:t>
            </a:r>
            <a:r>
              <a:rPr lang="ko-KR" altLang="en-US" dirty="0" err="1"/>
              <a:t>group</a:t>
            </a:r>
            <a:r>
              <a:rPr lang="ko-KR" altLang="en-US" dirty="0"/>
              <a:t>: {</a:t>
            </a:r>
          </a:p>
          <a:p>
            <a:r>
              <a:rPr lang="ko-KR" altLang="en-US" dirty="0"/>
              <a:t>      _</a:t>
            </a:r>
            <a:r>
              <a:rPr lang="ko-KR" altLang="en-US" dirty="0" err="1"/>
              <a:t>id</a:t>
            </a:r>
            <a:r>
              <a:rPr lang="ko-KR" altLang="en-US" dirty="0"/>
              <a:t>: "$</a:t>
            </a:r>
            <a:r>
              <a:rPr lang="ko-KR" altLang="en-US" dirty="0" err="1"/>
              <a:t>deviceId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    </a:t>
            </a:r>
            <a:r>
              <a:rPr lang="ko-KR" altLang="en-US" dirty="0" err="1"/>
              <a:t>logs</a:t>
            </a:r>
            <a:r>
              <a:rPr lang="ko-KR" altLang="en-US" dirty="0"/>
              <a:t>: { $</a:t>
            </a:r>
            <a:r>
              <a:rPr lang="ko-KR" altLang="en-US" dirty="0" err="1"/>
              <a:t>push</a:t>
            </a:r>
            <a:r>
              <a:rPr lang="ko-KR" altLang="en-US" dirty="0"/>
              <a:t>: { "</a:t>
            </a:r>
            <a:r>
              <a:rPr lang="ko-KR" altLang="en-US" dirty="0" err="1"/>
              <a:t>timestamp</a:t>
            </a:r>
            <a:r>
              <a:rPr lang="ko-KR" altLang="en-US" dirty="0"/>
              <a:t>": "$</a:t>
            </a:r>
            <a:r>
              <a:rPr lang="ko-KR" altLang="en-US" dirty="0" err="1"/>
              <a:t>timestamp</a:t>
            </a:r>
            <a:r>
              <a:rPr lang="ko-KR" altLang="en-US" dirty="0"/>
              <a:t>", "</a:t>
            </a:r>
            <a:r>
              <a:rPr lang="ko-KR" altLang="en-US" dirty="0" err="1"/>
              <a:t>logType</a:t>
            </a:r>
            <a:r>
              <a:rPr lang="ko-KR" altLang="en-US" dirty="0"/>
              <a:t>": "$</a:t>
            </a:r>
            <a:r>
              <a:rPr lang="ko-KR" altLang="en-US" dirty="0" err="1"/>
              <a:t>logType</a:t>
            </a:r>
            <a:r>
              <a:rPr lang="ko-KR" altLang="en-US" dirty="0"/>
              <a:t>", "</a:t>
            </a:r>
            <a:r>
              <a:rPr lang="ko-KR" altLang="en-US" dirty="0" err="1"/>
              <a:t>message</a:t>
            </a:r>
            <a:r>
              <a:rPr lang="ko-KR" altLang="en-US" dirty="0"/>
              <a:t>": "$</a:t>
            </a:r>
            <a:r>
              <a:rPr lang="ko-KR" altLang="en-US" dirty="0" err="1"/>
              <a:t>message</a:t>
            </a:r>
            <a:r>
              <a:rPr lang="ko-KR" altLang="en-US" dirty="0"/>
              <a:t>" } }</a:t>
            </a:r>
          </a:p>
          <a:p>
            <a:r>
              <a:rPr lang="ko-KR" altLang="en-US" dirty="0"/>
              <a:t>  }}</a:t>
            </a:r>
          </a:p>
          <a:p>
            <a:r>
              <a:rPr lang="ko-KR" altLang="en-US" dirty="0"/>
              <a:t>]);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CF20D-E8F6-059C-E88D-FF4696F21355}"/>
              </a:ext>
            </a:extLst>
          </p:cNvPr>
          <p:cNvSpPr txBox="1"/>
          <p:nvPr/>
        </p:nvSpPr>
        <p:spPr>
          <a:xfrm>
            <a:off x="739632" y="4846261"/>
            <a:ext cx="1104103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{</a:t>
            </a:r>
          </a:p>
          <a:p>
            <a:r>
              <a:rPr lang="ko-KR" altLang="en-US" dirty="0"/>
              <a:t>  "_</a:t>
            </a:r>
            <a:r>
              <a:rPr lang="ko-KR" altLang="en-US" dirty="0" err="1"/>
              <a:t>id</a:t>
            </a:r>
            <a:r>
              <a:rPr lang="ko-KR" altLang="en-US" dirty="0"/>
              <a:t>": "12345",</a:t>
            </a:r>
          </a:p>
          <a:p>
            <a:r>
              <a:rPr lang="ko-KR" altLang="en-US" dirty="0"/>
              <a:t>  "</a:t>
            </a:r>
            <a:r>
              <a:rPr lang="ko-KR" altLang="en-US" dirty="0" err="1"/>
              <a:t>logs</a:t>
            </a:r>
            <a:r>
              <a:rPr lang="ko-KR" altLang="en-US" dirty="0"/>
              <a:t>": [</a:t>
            </a:r>
          </a:p>
          <a:p>
            <a:r>
              <a:rPr lang="ko-KR" altLang="en-US" dirty="0"/>
              <a:t>    { "</a:t>
            </a:r>
            <a:r>
              <a:rPr lang="ko-KR" altLang="en-US" dirty="0" err="1"/>
              <a:t>timestamp</a:t>
            </a:r>
            <a:r>
              <a:rPr lang="ko-KR" altLang="en-US" dirty="0"/>
              <a:t>": "2025-02-11T10:00:00Z", "</a:t>
            </a:r>
            <a:r>
              <a:rPr lang="ko-KR" altLang="en-US" dirty="0" err="1"/>
              <a:t>logType</a:t>
            </a:r>
            <a:r>
              <a:rPr lang="ko-KR" altLang="en-US" dirty="0"/>
              <a:t>": "INFO", "</a:t>
            </a:r>
            <a:r>
              <a:rPr lang="ko-KR" altLang="en-US" dirty="0" err="1"/>
              <a:t>message</a:t>
            </a:r>
            <a:r>
              <a:rPr lang="ko-KR" altLang="en-US" dirty="0"/>
              <a:t>": "</a:t>
            </a:r>
            <a:r>
              <a:rPr lang="ko-KR" altLang="en-US" dirty="0" err="1"/>
              <a:t>Device</a:t>
            </a:r>
            <a:r>
              <a:rPr lang="ko-KR" altLang="en-US" dirty="0"/>
              <a:t> </a:t>
            </a:r>
            <a:r>
              <a:rPr lang="ko-KR" altLang="en-US" dirty="0" err="1"/>
              <a:t>started</a:t>
            </a:r>
            <a:r>
              <a:rPr lang="ko-KR" altLang="en-US" dirty="0"/>
              <a:t>" },</a:t>
            </a:r>
          </a:p>
          <a:p>
            <a:r>
              <a:rPr lang="ko-KR" altLang="en-US" dirty="0"/>
              <a:t>    { "</a:t>
            </a:r>
            <a:r>
              <a:rPr lang="ko-KR" altLang="en-US" dirty="0" err="1"/>
              <a:t>timestamp</a:t>
            </a:r>
            <a:r>
              <a:rPr lang="ko-KR" altLang="en-US" dirty="0"/>
              <a:t>": "2025-02-11T10:05:00Z", "</a:t>
            </a:r>
            <a:r>
              <a:rPr lang="ko-KR" altLang="en-US" dirty="0" err="1"/>
              <a:t>logType</a:t>
            </a:r>
            <a:r>
              <a:rPr lang="ko-KR" altLang="en-US" dirty="0"/>
              <a:t>": "ERROR", "</a:t>
            </a:r>
            <a:r>
              <a:rPr lang="ko-KR" altLang="en-US" dirty="0" err="1"/>
              <a:t>message</a:t>
            </a:r>
            <a:r>
              <a:rPr lang="ko-KR" altLang="en-US" dirty="0"/>
              <a:t>": "</a:t>
            </a:r>
            <a:r>
              <a:rPr lang="ko-KR" altLang="en-US" dirty="0" err="1"/>
              <a:t>Connection</a:t>
            </a:r>
            <a:r>
              <a:rPr lang="ko-KR" altLang="en-US" dirty="0"/>
              <a:t> </a:t>
            </a:r>
            <a:r>
              <a:rPr lang="ko-KR" altLang="en-US" dirty="0" err="1"/>
              <a:t>lost</a:t>
            </a:r>
            <a:r>
              <a:rPr lang="ko-KR" altLang="en-US" dirty="0"/>
              <a:t>" }</a:t>
            </a:r>
          </a:p>
          <a:p>
            <a:r>
              <a:rPr lang="ko-KR" altLang="en-US" dirty="0"/>
              <a:t>  ]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5D132E9F-1659-F0DB-9F76-181619B99062}"/>
              </a:ext>
            </a:extLst>
          </p:cNvPr>
          <p:cNvSpPr/>
          <p:nvPr/>
        </p:nvSpPr>
        <p:spPr>
          <a:xfrm>
            <a:off x="6260153" y="1646813"/>
            <a:ext cx="243191" cy="36512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75CDD39B-1DCA-DFF3-0C16-1FF72DF9A0F7}"/>
              </a:ext>
            </a:extLst>
          </p:cNvPr>
          <p:cNvSpPr/>
          <p:nvPr/>
        </p:nvSpPr>
        <p:spPr>
          <a:xfrm>
            <a:off x="6260151" y="4448712"/>
            <a:ext cx="243191" cy="36512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25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0F7E-3B85-29A0-2A27-73EF5CDDF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2E6292-013C-F80F-2A42-3D0758A4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28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7A59A97-ACA6-A525-82C3-921D3FC2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부트를 이용한 </a:t>
            </a:r>
            <a:r>
              <a:rPr lang="ko-KR" altLang="en-US" dirty="0" err="1"/>
              <a:t>백엔드</a:t>
            </a:r>
            <a:r>
              <a:rPr lang="ko-KR" altLang="en-US" dirty="0"/>
              <a:t> 구성</a:t>
            </a:r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8666D46-209B-EF2E-D293-FB40AD9E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92" y="3928427"/>
            <a:ext cx="11760308" cy="2869248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60000"/>
              </a:lnSpc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HTTP/HTTPS(REST API)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이용하여 클라이언트 디바이스에서 서버로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형식의 데이터를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POST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전송 후 </a:t>
            </a:r>
            <a:r>
              <a:rPr lang="en-US" altLang="ko-KR" sz="1800" b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DeviceId</a:t>
            </a:r>
            <a:r>
              <a:rPr lang="ko-KR" altLang="en-US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마다 </a:t>
            </a:r>
            <a:r>
              <a:rPr lang="en-US" altLang="ko-KR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Collection</a:t>
            </a:r>
            <a:r>
              <a:rPr lang="ko-KR" altLang="en-US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별도 저장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311400" lvl="1" indent="0" algn="just" fontAlgn="base">
              <a:lnSpc>
                <a:spcPct val="160000"/>
              </a:lnSpc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서버는 스프링 부트가 제공하는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REST API </a:t>
            </a:r>
            <a:r>
              <a:rPr lang="ko-KR" altLang="en-US" sz="16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엔드포인트에서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수신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60000"/>
              </a:lnSpc>
              <a:tabLst>
                <a:tab pos="-16527780" algn="l"/>
                <a:tab pos="-16019780" algn="l"/>
                <a:tab pos="-15511780" algn="l"/>
                <a:tab pos="-15003780" algn="l"/>
                <a:tab pos="-14495780" algn="l"/>
                <a:tab pos="-13987780" algn="l"/>
                <a:tab pos="-13479780" algn="l"/>
                <a:tab pos="508000" algn="l"/>
                <a:tab pos="1016000" algn="l"/>
                <a:tab pos="1524000" algn="l"/>
                <a:tab pos="2032000" algn="l"/>
                <a:tab pos="2540000" algn="l"/>
                <a:tab pos="3048000" algn="l"/>
                <a:tab pos="3556000" algn="l"/>
                <a:tab pos="4064000" algn="l"/>
                <a:tab pos="4572000" algn="l"/>
                <a:tab pos="5080000" algn="l"/>
                <a:tab pos="5588000" algn="l"/>
                <a:tab pos="6096000" algn="l"/>
                <a:tab pos="6604000" algn="l"/>
                <a:tab pos="7112000" algn="l"/>
                <a:tab pos="7620000" algn="l"/>
                <a:tab pos="8128000" algn="l"/>
                <a:tab pos="8636000" algn="l"/>
                <a:tab pos="9144000" algn="l"/>
                <a:tab pos="9652000" algn="l"/>
                <a:tab pos="10160000" algn="l"/>
                <a:tab pos="10668000" algn="l"/>
                <a:tab pos="11176000" algn="l"/>
                <a:tab pos="11684000" algn="l"/>
                <a:tab pos="12192000" algn="l"/>
                <a:tab pos="12700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스프링 컨트롤러에서는 클라이언트가 보낸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로그 데이터의 라벨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logType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읽어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라벨에 해당하는</a:t>
            </a:r>
            <a:r>
              <a:rPr lang="ko-KR" altLang="en-US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파일을 </a:t>
            </a:r>
            <a:r>
              <a:rPr lang="en-US" altLang="ko-KR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MongoDB</a:t>
            </a:r>
            <a:r>
              <a:rPr lang="ko-KR" altLang="en-US" sz="18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53B4C1-9A8A-622F-84ED-258EF1C08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3" y="804315"/>
            <a:ext cx="7001435" cy="29010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0B0237-5B33-751B-C1A9-C17FAC06B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124" y="767591"/>
            <a:ext cx="2521717" cy="293775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278F16B-AB9D-44E6-2739-77C98211B0AF}"/>
              </a:ext>
            </a:extLst>
          </p:cNvPr>
          <p:cNvSpPr/>
          <p:nvPr/>
        </p:nvSpPr>
        <p:spPr>
          <a:xfrm>
            <a:off x="8181509" y="2113793"/>
            <a:ext cx="1661231" cy="525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D4B1B-99B3-AC8A-7EA4-C4232D436384}"/>
              </a:ext>
            </a:extLst>
          </p:cNvPr>
          <p:cNvSpPr/>
          <p:nvPr/>
        </p:nvSpPr>
        <p:spPr>
          <a:xfrm>
            <a:off x="8181509" y="1587904"/>
            <a:ext cx="1661231" cy="525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045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E10BD-638B-8E3C-2909-30F06B242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DDD1C-0F67-0499-D93F-D6828492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29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25AFDF9-7AC8-2837-EF3B-79A80CDF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부트를 이용한 </a:t>
            </a:r>
            <a:r>
              <a:rPr lang="ko-KR" altLang="en-US" dirty="0" err="1"/>
              <a:t>백엔드</a:t>
            </a:r>
            <a:r>
              <a:rPr lang="ko-KR" altLang="en-US" dirty="0"/>
              <a:t> 구성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90402F1-8FBC-A0E7-EB40-C68D58243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860" y="2119916"/>
            <a:ext cx="3070397" cy="26181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2606C0-552F-046F-DCF9-1B3CC1EFD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4" y="807004"/>
            <a:ext cx="6495691" cy="2845441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253D4D5-72A0-409B-52FA-43A65A5A6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5479" y="3719698"/>
            <a:ext cx="6761671" cy="28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rmAutofit/>
          </a:bodyPr>
          <a:lstStyle/>
          <a:p>
            <a:r>
              <a:rPr lang="ko-KR" altLang="en-US" dirty="0"/>
              <a:t>도구 진행 상황 및 </a:t>
            </a:r>
            <a:r>
              <a:rPr lang="ko-KR" altLang="en-US" b="1" dirty="0"/>
              <a:t>논문 계획</a:t>
            </a:r>
            <a:endParaRPr lang="en-US" altLang="ko-KR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2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B2303-882B-8516-CB8D-D82F5E6B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3FE55-6981-5E2A-57D8-B991166C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30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5739995-2872-C0B9-3E76-445753AB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8DD299B-8E80-5CFE-3795-FC8E978C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79" y="918716"/>
            <a:ext cx="7620150" cy="3048060"/>
          </a:xfrm>
          <a:prstGeom prst="rect">
            <a:avLst/>
          </a:prstGeom>
        </p:spPr>
      </p:pic>
      <p:pic>
        <p:nvPicPr>
          <p:cNvPr id="11" name="내용 개체 틀 5">
            <a:extLst>
              <a:ext uri="{FF2B5EF4-FFF2-40B4-BE49-F238E27FC236}">
                <a16:creationId xmlns:a16="http://schemas.microsoft.com/office/drawing/2014/main" id="{AC21ECAD-6161-2A49-C9E0-339AEB6CA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10247" y="3991094"/>
            <a:ext cx="6353724" cy="26655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7AFC85-8055-4D7A-B6E0-5E2502C7DD47}"/>
              </a:ext>
            </a:extLst>
          </p:cNvPr>
          <p:cNvSpPr txBox="1"/>
          <p:nvPr/>
        </p:nvSpPr>
        <p:spPr>
          <a:xfrm>
            <a:off x="-77638" y="5292953"/>
            <a:ext cx="606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anumSquareNeo-Variable"/>
              </a:rPr>
              <a:t> 컨테이너는 애플리케이션을 실행하는 데 필요한 최소한의 바이너리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SquareNeo-Variable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anumSquareNeo-Variable"/>
              </a:rPr>
              <a:t>라이브러리를 포함 →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anumSquareNeo-Variable"/>
              </a:rPr>
              <a:t>Ubuntu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0008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A0FC8-4ADA-1F26-2743-AB19644EF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633FBC-E977-A80C-EE00-8F8CA569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31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E204E91-DA5E-9E38-BBFC-2FC4C658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명세</a:t>
            </a:r>
          </a:p>
        </p:txBody>
      </p:sp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968A3AA5-456C-2B95-8F0A-2E7AD76F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93" y="666342"/>
            <a:ext cx="10757108" cy="597353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ko-KR" altLang="en-US" sz="2000" b="1" dirty="0"/>
              <a:t> </a:t>
            </a:r>
            <a:r>
              <a:rPr lang="en-US" altLang="ko-KR" sz="2000" b="1" dirty="0"/>
              <a:t>POST - http://{SeverIP}/logs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sz="1800" b="1" dirty="0"/>
              <a:t>로그 추가 기능 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appendLog</a:t>
            </a:r>
            <a:r>
              <a:rPr lang="en-US" altLang="ko-KR" sz="1800" b="1" dirty="0"/>
              <a:t>)</a:t>
            </a:r>
            <a:endParaRPr lang="en-US" altLang="ko-KR" sz="20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ko-KR" sz="1800" b="1" dirty="0"/>
              <a:t>Sever</a:t>
            </a:r>
            <a:r>
              <a:rPr lang="ko-KR" altLang="en-US" sz="1800" b="1" dirty="0"/>
              <a:t>에 로그 데이터를 </a:t>
            </a:r>
            <a:r>
              <a:rPr lang="en-US" altLang="ko-KR" sz="1800" b="1" dirty="0" err="1"/>
              <a:t>logType</a:t>
            </a:r>
            <a:r>
              <a:rPr lang="ko-KR" altLang="en-US" sz="1800" b="1" dirty="0"/>
              <a:t>별로 전송</a:t>
            </a:r>
            <a:endParaRPr lang="en-US" altLang="ko-KR" sz="18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ko-KR" sz="1800" b="1" dirty="0" err="1">
                <a:solidFill>
                  <a:srgbClr val="FF0000"/>
                </a:solidFill>
              </a:rPr>
              <a:t>ResponseData</a:t>
            </a:r>
            <a:r>
              <a:rPr lang="ko-KR" altLang="en-US" sz="1800" b="1" dirty="0">
                <a:solidFill>
                  <a:srgbClr val="FF0000"/>
                </a:solidFill>
              </a:rPr>
              <a:t>로 서버의 시간을 </a:t>
            </a:r>
            <a:r>
              <a:rPr lang="en-US" altLang="ko-KR" sz="1800" b="1" dirty="0">
                <a:solidFill>
                  <a:srgbClr val="FF0000"/>
                </a:solidFill>
              </a:rPr>
              <a:t>String</a:t>
            </a:r>
            <a:r>
              <a:rPr lang="ko-KR" altLang="en-US" sz="1800" b="1" dirty="0">
                <a:solidFill>
                  <a:srgbClr val="FF0000"/>
                </a:solidFill>
              </a:rPr>
              <a:t>으로 받아 옴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marL="671400" lvl="2" indent="0">
              <a:buNone/>
            </a:pPr>
            <a:endParaRPr lang="en-US" altLang="ko-KR" sz="1800" b="1" dirty="0"/>
          </a:p>
          <a:p>
            <a:pPr marL="311400" lvl="1" indent="0">
              <a:buNone/>
            </a:pPr>
            <a:endParaRPr lang="en-US" altLang="ko-KR" sz="20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sz="2000" b="1" dirty="0"/>
              <a:t> GET - http://{SeverIP}/logs/{DeviceId}/{logType}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sz="1800" b="1" dirty="0"/>
              <a:t>로그 조회 기능 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readLog</a:t>
            </a:r>
            <a:r>
              <a:rPr lang="en-US" altLang="ko-KR" sz="1800" b="1" dirty="0"/>
              <a:t>)</a:t>
            </a:r>
            <a:endParaRPr lang="en-US" altLang="ko-KR" sz="20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ko-KR" sz="1800" b="1" dirty="0"/>
              <a:t>Device</a:t>
            </a:r>
            <a:r>
              <a:rPr lang="ko-KR" altLang="en-US" sz="1800" b="1" dirty="0"/>
              <a:t>별로 </a:t>
            </a:r>
            <a:r>
              <a:rPr lang="en-US" altLang="ko-KR" sz="1800" b="1" dirty="0"/>
              <a:t>MongoDB</a:t>
            </a:r>
            <a:r>
              <a:rPr lang="ko-KR" altLang="en-US" sz="1800" b="1" dirty="0"/>
              <a:t>에 저장된 로그를 </a:t>
            </a:r>
            <a:r>
              <a:rPr lang="en-US" altLang="ko-KR" sz="1800" b="1" dirty="0" err="1"/>
              <a:t>Logtype</a:t>
            </a:r>
            <a:r>
              <a:rPr lang="ko-KR" altLang="en-US" sz="1800" b="1" dirty="0"/>
              <a:t>별로 조회</a:t>
            </a:r>
            <a:endParaRPr lang="en-US" altLang="ko-KR" sz="1800" b="1" dirty="0"/>
          </a:p>
          <a:p>
            <a:pPr lvl="2">
              <a:buFont typeface="Wingdings" panose="05000000000000000000" pitchFamily="2" charset="2"/>
              <a:buChar char="v"/>
            </a:pPr>
            <a:r>
              <a:rPr lang="ko-KR" altLang="en-US" sz="1800" b="1" dirty="0"/>
              <a:t>특정 로그 타입에 해당하는 컬렉션을 읽어 반환</a:t>
            </a:r>
            <a:endParaRPr lang="en-US" altLang="ko-KR" sz="1800" b="1" dirty="0"/>
          </a:p>
          <a:p>
            <a:pPr marL="671400" lvl="2" indent="0">
              <a:buNone/>
            </a:pPr>
            <a:r>
              <a:rPr lang="ko-KR" altLang="en-US" sz="1800" b="1" dirty="0"/>
              <a:t> </a:t>
            </a:r>
            <a:endParaRPr lang="en-US" altLang="ko-KR" sz="20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marL="671400" lvl="2" indent="0">
              <a:buNone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7FA2A39-AB22-9EEC-AD2B-4C581ECC61DE}"/>
              </a:ext>
            </a:extLst>
          </p:cNvPr>
          <p:cNvGrpSpPr/>
          <p:nvPr/>
        </p:nvGrpSpPr>
        <p:grpSpPr>
          <a:xfrm>
            <a:off x="7122320" y="666342"/>
            <a:ext cx="4787742" cy="6031496"/>
            <a:chOff x="7036057" y="666342"/>
            <a:chExt cx="4787742" cy="603149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9BE0FA0-D013-3ED1-6305-5C3B5BFE8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7175" y="3429000"/>
              <a:ext cx="4713128" cy="3268838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F2332D0-F43E-3A1D-80CC-980FCE585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826"/>
            <a:stretch/>
          </p:blipFill>
          <p:spPr>
            <a:xfrm>
              <a:off x="7036057" y="666342"/>
              <a:ext cx="4787742" cy="3054691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B31A309-71D2-7D37-9F75-D61C45384926}"/>
                </a:ext>
              </a:extLst>
            </p:cNvPr>
            <p:cNvSpPr/>
            <p:nvPr/>
          </p:nvSpPr>
          <p:spPr>
            <a:xfrm>
              <a:off x="8197420" y="3842862"/>
              <a:ext cx="848949" cy="1194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NAS </a:t>
              </a:r>
              <a:r>
                <a:rPr lang="ko-KR" altLang="en-US" sz="800" b="1" dirty="0"/>
                <a:t>공인</a:t>
              </a:r>
              <a:r>
                <a:rPr lang="en-US" altLang="ko-KR" sz="800" b="1" dirty="0"/>
                <a:t>IP</a:t>
              </a:r>
              <a:endParaRPr lang="ko-KR" altLang="en-US" sz="800" b="1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512C7AF-D048-A6CC-B48E-02090B8370E7}"/>
                </a:ext>
              </a:extLst>
            </p:cNvPr>
            <p:cNvSpPr/>
            <p:nvPr/>
          </p:nvSpPr>
          <p:spPr>
            <a:xfrm>
              <a:off x="8172020" y="804388"/>
              <a:ext cx="874349" cy="11941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/>
                <a:t>NAS </a:t>
              </a:r>
              <a:r>
                <a:rPr lang="ko-KR" altLang="en-US" sz="800" b="1" dirty="0"/>
                <a:t>공인</a:t>
              </a:r>
              <a:r>
                <a:rPr lang="en-US" altLang="ko-KR" sz="800" b="1" dirty="0"/>
                <a:t>IP</a:t>
              </a:r>
              <a:endParaRPr lang="ko-KR" alt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22920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81C5-159F-B0BD-71E1-521B2CDB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C40AA-EF38-7938-E4DA-78E1BB75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32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D72A454-8D50-8D6F-57E8-849E7D83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명세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EF32F84-7647-959C-7396-B3D9F08F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04" y="1079651"/>
            <a:ext cx="11100314" cy="38620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3BF4C52-435C-F9CF-0304-D77235D4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893"/>
          <a:stretch/>
        </p:blipFill>
        <p:spPr>
          <a:xfrm>
            <a:off x="2338650" y="4599222"/>
            <a:ext cx="9182841" cy="19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2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5E439-E1C6-E497-E546-0D0854FF3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BEBE85-FF0E-6978-B222-793157D7BF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en-US" altLang="ko-KR" dirty="0"/>
              <a:t>NAS </a:t>
            </a:r>
            <a:r>
              <a:rPr lang="ko-KR" altLang="en-US" dirty="0"/>
              <a:t>서버 배포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5806B-E387-3FE0-A147-83841B0CA0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686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99FDB-8084-D2E1-ACED-A2F142C8E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61664-D617-8265-2C1C-EC3EA3CC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34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BD11EF5-5B93-0011-BF96-EBD68824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Docker-</a:t>
            </a:r>
            <a:r>
              <a:rPr lang="en-US" altLang="ko-KR" dirty="0" err="1"/>
              <a:t>compose.yml</a:t>
            </a:r>
            <a:r>
              <a:rPr lang="en-US" altLang="ko-KR" dirty="0"/>
              <a:t> </a:t>
            </a:r>
            <a:r>
              <a:rPr lang="ko-KR" altLang="en-US" dirty="0"/>
              <a:t>파일 작성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E89C2D6-D678-2BD8-EB45-7F4C2E212644}"/>
              </a:ext>
            </a:extLst>
          </p:cNvPr>
          <p:cNvSpPr/>
          <p:nvPr/>
        </p:nvSpPr>
        <p:spPr>
          <a:xfrm>
            <a:off x="318858" y="3380148"/>
            <a:ext cx="2302345" cy="2529177"/>
          </a:xfrm>
          <a:prstGeom prst="roundRect">
            <a:avLst/>
          </a:prstGeom>
          <a:noFill/>
          <a:ln w="38100" cap="flat" cmpd="sng" algn="ctr">
            <a:solidFill>
              <a:srgbClr val="0E2841">
                <a:lumMod val="50000"/>
                <a:lumOff val="5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3" name="Picture 10" descr="Docker #1. 도커(Docker)란 무엇인가? — 오웬의 개발 이야기">
            <a:extLst>
              <a:ext uri="{FF2B5EF4-FFF2-40B4-BE49-F238E27FC236}">
                <a16:creationId xmlns:a16="http://schemas.microsoft.com/office/drawing/2014/main" id="{F5BEBB74-893D-9C84-F3F3-95913AB3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3" y="2691335"/>
            <a:ext cx="1598075" cy="142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2" descr="Spring Boot] 추가 설정 파일 사용하기(.properties .yml) :: 승택 오버플로우">
            <a:extLst>
              <a:ext uri="{FF2B5EF4-FFF2-40B4-BE49-F238E27FC236}">
                <a16:creationId xmlns:a16="http://schemas.microsoft.com/office/drawing/2014/main" id="{04544637-A17F-54E3-F33C-D1750CA3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3" y="4084259"/>
            <a:ext cx="1598074" cy="1598074"/>
          </a:xfrm>
          <a:prstGeom prst="rect">
            <a:avLst/>
          </a:prstGeom>
          <a:noFill/>
          <a:ln w="19050">
            <a:solidFill>
              <a:srgbClr val="0E2841">
                <a:lumMod val="50000"/>
                <a:lumOff val="50000"/>
              </a:srgb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ACCA5614-375C-6C1C-D062-3EA55256D391}"/>
              </a:ext>
            </a:extLst>
          </p:cNvPr>
          <p:cNvSpPr/>
          <p:nvPr/>
        </p:nvSpPr>
        <p:spPr>
          <a:xfrm>
            <a:off x="6361866" y="3380148"/>
            <a:ext cx="2302345" cy="2529177"/>
          </a:xfrm>
          <a:prstGeom prst="roundRect">
            <a:avLst/>
          </a:prstGeom>
          <a:noFill/>
          <a:ln w="38100" cap="flat" cmpd="sng" algn="ctr">
            <a:solidFill>
              <a:srgbClr val="0E2841">
                <a:lumMod val="50000"/>
                <a:lumOff val="5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6" name="Picture 10" descr="Docker #1. 도커(Docker)란 무엇인가? — 오웬의 개발 이야기">
            <a:extLst>
              <a:ext uri="{FF2B5EF4-FFF2-40B4-BE49-F238E27FC236}">
                <a16:creationId xmlns:a16="http://schemas.microsoft.com/office/drawing/2014/main" id="{54044B13-8222-4798-E475-959BD42E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01" y="2691335"/>
            <a:ext cx="1598075" cy="142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2" descr="Spring Boot] 추가 설정 파일 사용하기(.properties .yml) :: 승택 오버플로우">
            <a:extLst>
              <a:ext uri="{FF2B5EF4-FFF2-40B4-BE49-F238E27FC236}">
                <a16:creationId xmlns:a16="http://schemas.microsoft.com/office/drawing/2014/main" id="{F8FF7660-E261-E480-62EF-078862D1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01" y="4084259"/>
            <a:ext cx="1598074" cy="1598074"/>
          </a:xfrm>
          <a:prstGeom prst="rect">
            <a:avLst/>
          </a:prstGeom>
          <a:noFill/>
          <a:ln w="19050">
            <a:solidFill>
              <a:srgbClr val="0E2841">
                <a:lumMod val="50000"/>
                <a:lumOff val="50000"/>
              </a:srgb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도커 허브(Docker Hub) 계정 정보 유출 | 44BITS">
            <a:extLst>
              <a:ext uri="{FF2B5EF4-FFF2-40B4-BE49-F238E27FC236}">
                <a16:creationId xmlns:a16="http://schemas.microsoft.com/office/drawing/2014/main" id="{8F15615C-03F7-2779-73D0-939B94C1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416" y="742286"/>
            <a:ext cx="3600450" cy="1266825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ADA136-9CF8-77DC-E827-4658821C21B9}"/>
              </a:ext>
            </a:extLst>
          </p:cNvPr>
          <p:cNvSpPr/>
          <p:nvPr/>
        </p:nvSpPr>
        <p:spPr>
          <a:xfrm>
            <a:off x="5528072" y="2356137"/>
            <a:ext cx="6574788" cy="38339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329E4CD-7A1A-CEE5-3A15-F36DED0A0634}"/>
              </a:ext>
            </a:extLst>
          </p:cNvPr>
          <p:cNvGrpSpPr/>
          <p:nvPr/>
        </p:nvGrpSpPr>
        <p:grpSpPr>
          <a:xfrm>
            <a:off x="7882048" y="1541668"/>
            <a:ext cx="2834453" cy="791687"/>
            <a:chOff x="2386186" y="1000424"/>
            <a:chExt cx="2834453" cy="79168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72F0CD2-A0AB-9D9E-62B9-F957ECE29189}"/>
                </a:ext>
              </a:extLst>
            </p:cNvPr>
            <p:cNvSpPr txBox="1"/>
            <p:nvPr/>
          </p:nvSpPr>
          <p:spPr>
            <a:xfrm>
              <a:off x="3152775" y="1330446"/>
              <a:ext cx="2067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latin typeface="+mn-ea"/>
                </a:rPr>
                <a:t>NAS Server</a:t>
              </a:r>
              <a:endParaRPr lang="ko-KR" altLang="en-US" sz="2400" b="1" dirty="0">
                <a:latin typeface="+mn-ea"/>
              </a:endParaRPr>
            </a:p>
          </p:txBody>
        </p:sp>
        <p:pic>
          <p:nvPicPr>
            <p:cNvPr id="111" name="Picture 16" descr="서버 - 무료 과학 기술개 아이콘">
              <a:extLst>
                <a:ext uri="{FF2B5EF4-FFF2-40B4-BE49-F238E27FC236}">
                  <a16:creationId xmlns:a16="http://schemas.microsoft.com/office/drawing/2014/main" id="{F9A50340-6B5D-2DBC-F973-3AF00ED08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6186" y="1000424"/>
              <a:ext cx="766589" cy="766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59514D7F-66CD-AC19-989E-96417E186DE2}"/>
              </a:ext>
            </a:extLst>
          </p:cNvPr>
          <p:cNvSpPr/>
          <p:nvPr/>
        </p:nvSpPr>
        <p:spPr>
          <a:xfrm>
            <a:off x="8947140" y="3380148"/>
            <a:ext cx="2302345" cy="2529177"/>
          </a:xfrm>
          <a:prstGeom prst="roundRect">
            <a:avLst/>
          </a:prstGeom>
          <a:noFill/>
          <a:ln w="38100" cap="flat" cmpd="sng" algn="ctr">
            <a:solidFill>
              <a:srgbClr val="0E2841">
                <a:lumMod val="50000"/>
                <a:lumOff val="50000"/>
              </a:srgb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3" name="Picture 10" descr="Docker #1. 도커(Docker)란 무엇인가? — 오웬의 개발 이야기">
            <a:extLst>
              <a:ext uri="{FF2B5EF4-FFF2-40B4-BE49-F238E27FC236}">
                <a16:creationId xmlns:a16="http://schemas.microsoft.com/office/drawing/2014/main" id="{E8947950-FE17-0922-1931-D136A8E7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275" y="2691335"/>
            <a:ext cx="1598075" cy="142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12" descr="MongoDB 기초">
            <a:extLst>
              <a:ext uri="{FF2B5EF4-FFF2-40B4-BE49-F238E27FC236}">
                <a16:creationId xmlns:a16="http://schemas.microsoft.com/office/drawing/2014/main" id="{FEFBF266-4B9E-1022-4738-271BEE5B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276" y="4068855"/>
            <a:ext cx="1598074" cy="1598074"/>
          </a:xfrm>
          <a:prstGeom prst="rect">
            <a:avLst/>
          </a:prstGeom>
          <a:noFill/>
          <a:ln w="19050">
            <a:solidFill>
              <a:srgbClr val="0E2841">
                <a:lumMod val="50000"/>
                <a:lumOff val="50000"/>
              </a:srgb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화살표: 오른쪽 66">
            <a:extLst>
              <a:ext uri="{FF2B5EF4-FFF2-40B4-BE49-F238E27FC236}">
                <a16:creationId xmlns:a16="http://schemas.microsoft.com/office/drawing/2014/main" id="{D4586968-CB99-75B3-EE85-5C73CD2BF1B3}"/>
              </a:ext>
            </a:extLst>
          </p:cNvPr>
          <p:cNvSpPr/>
          <p:nvPr/>
        </p:nvSpPr>
        <p:spPr>
          <a:xfrm rot="18716480">
            <a:off x="2116717" y="2701219"/>
            <a:ext cx="1558582" cy="45719"/>
          </a:xfrm>
          <a:prstGeom prst="rightArrow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1CA18C75-7B62-D2A7-3E9E-50BBC0E4AD97}"/>
              </a:ext>
            </a:extLst>
          </p:cNvPr>
          <p:cNvSpPr/>
          <p:nvPr/>
        </p:nvSpPr>
        <p:spPr>
          <a:xfrm>
            <a:off x="6125905" y="2767062"/>
            <a:ext cx="5288855" cy="3321318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8" name="Picture 4" descr="DevOps] docker-compose.yml 작성법">
            <a:extLst>
              <a:ext uri="{FF2B5EF4-FFF2-40B4-BE49-F238E27FC236}">
                <a16:creationId xmlns:a16="http://schemas.microsoft.com/office/drawing/2014/main" id="{191B5FB4-128D-1013-C039-345204863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310" y="2396063"/>
            <a:ext cx="1421109" cy="6798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화살표: 오른쪽 117">
            <a:extLst>
              <a:ext uri="{FF2B5EF4-FFF2-40B4-BE49-F238E27FC236}">
                <a16:creationId xmlns:a16="http://schemas.microsoft.com/office/drawing/2014/main" id="{170851F4-B56D-8C55-7E47-1681B80A0055}"/>
              </a:ext>
            </a:extLst>
          </p:cNvPr>
          <p:cNvSpPr/>
          <p:nvPr/>
        </p:nvSpPr>
        <p:spPr>
          <a:xfrm rot="1427345" flipV="1">
            <a:off x="6357668" y="2080723"/>
            <a:ext cx="1703730" cy="45719"/>
          </a:xfrm>
          <a:prstGeom prst="rightArrow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AA5889E-B0E7-F0FE-0D00-E89FF22DE65F}"/>
              </a:ext>
            </a:extLst>
          </p:cNvPr>
          <p:cNvSpPr txBox="1"/>
          <p:nvPr/>
        </p:nvSpPr>
        <p:spPr>
          <a:xfrm>
            <a:off x="2983769" y="2536229"/>
            <a:ext cx="10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Push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21925-3705-6F2C-0526-E42D2C4B5FAD}"/>
              </a:ext>
            </a:extLst>
          </p:cNvPr>
          <p:cNvSpPr txBox="1"/>
          <p:nvPr/>
        </p:nvSpPr>
        <p:spPr>
          <a:xfrm>
            <a:off x="6868202" y="1546393"/>
            <a:ext cx="10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Pull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5982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0004D-A45D-C9EC-85FA-BB78044A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AC934-5139-DDBF-9EE5-057490F8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0240" y="6569051"/>
            <a:ext cx="571502" cy="365125"/>
          </a:xfrm>
        </p:spPr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35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DBAFF37-B830-1E38-6CD4-46CC86D8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 &amp; Bridge Network</a:t>
            </a:r>
            <a:endParaRPr lang="ko-KR" altLang="en-US" dirty="0"/>
          </a:p>
        </p:txBody>
      </p:sp>
      <p:sp>
        <p:nvSpPr>
          <p:cNvPr id="149" name="내용 개체 틀 2">
            <a:extLst>
              <a:ext uri="{FF2B5EF4-FFF2-40B4-BE49-F238E27FC236}">
                <a16:creationId xmlns:a16="http://schemas.microsoft.com/office/drawing/2014/main" id="{BABD7537-34DE-FF4A-9AF2-4698FA53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551500"/>
            <a:ext cx="12166601" cy="2200114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Spring Boot </a:t>
            </a:r>
            <a:r>
              <a:rPr lang="ko-KR" altLang="en-US" sz="1800" b="1" dirty="0"/>
              <a:t>컨테이너에서 </a:t>
            </a:r>
            <a:r>
              <a:rPr lang="en-US" altLang="ko-KR" sz="1800" b="1" dirty="0"/>
              <a:t>MongoDB</a:t>
            </a:r>
            <a:r>
              <a:rPr lang="ko-KR" altLang="en-US" sz="1800" b="1" dirty="0"/>
              <a:t>와 통신하려면 네트워크를 통해 접근</a:t>
            </a:r>
            <a:endParaRPr lang="en-US" altLang="ko-KR" sz="1800" b="1" dirty="0"/>
          </a:p>
          <a:p>
            <a:pPr lvl="1"/>
            <a:r>
              <a:rPr lang="en-US" altLang="ko-KR" sz="1600" b="1" dirty="0"/>
              <a:t>Docker </a:t>
            </a:r>
            <a:r>
              <a:rPr lang="ko-KR" altLang="en-US" sz="1600" b="1" dirty="0"/>
              <a:t>네트워크</a:t>
            </a:r>
            <a:r>
              <a:rPr lang="en-US" altLang="ko-KR" sz="1600" b="1" dirty="0"/>
              <a:t>(docker0)</a:t>
            </a:r>
            <a:r>
              <a:rPr lang="ko-KR" altLang="en-US" sz="1600" b="1" dirty="0"/>
              <a:t>를 통해 </a:t>
            </a:r>
            <a:r>
              <a:rPr lang="en-US" altLang="ko-KR" sz="1600" b="1" dirty="0"/>
              <a:t>Spring Boot </a:t>
            </a:r>
            <a:r>
              <a:rPr lang="ko-KR" altLang="en-US" sz="1600" b="1" dirty="0"/>
              <a:t>컨테이너와 </a:t>
            </a:r>
            <a:r>
              <a:rPr lang="en-US" altLang="ko-KR" sz="1600" b="1" dirty="0"/>
              <a:t>MongoDB </a:t>
            </a:r>
            <a:r>
              <a:rPr lang="ko-KR" altLang="en-US" sz="1600" b="1" dirty="0"/>
              <a:t>컨테이너가 연결</a:t>
            </a:r>
            <a:endParaRPr lang="en-US" altLang="ko-KR" sz="1600" b="1" dirty="0"/>
          </a:p>
          <a:p>
            <a:pPr lvl="2"/>
            <a:r>
              <a:rPr lang="en-US" altLang="ko-KR" b="1" dirty="0"/>
              <a:t>Spring Boot </a:t>
            </a:r>
            <a:r>
              <a:rPr lang="ko-KR" altLang="en-US" b="1" dirty="0"/>
              <a:t>애플리케이션은 </a:t>
            </a:r>
            <a:r>
              <a:rPr lang="en-US" altLang="ko-KR" b="1" dirty="0"/>
              <a:t>MongoDB </a:t>
            </a:r>
            <a:r>
              <a:rPr lang="ko-KR" altLang="en-US" b="1" dirty="0"/>
              <a:t>컨테이너의 </a:t>
            </a:r>
            <a:r>
              <a:rPr lang="en-US" altLang="ko-KR" b="1" dirty="0"/>
              <a:t>eth0 IP </a:t>
            </a:r>
            <a:r>
              <a:rPr lang="ko-KR" altLang="en-US" b="1" dirty="0"/>
              <a:t>주소로 요청을 보냄</a:t>
            </a:r>
            <a:endParaRPr lang="en-US" altLang="ko-KR" b="1" dirty="0"/>
          </a:p>
          <a:p>
            <a:pPr lvl="2"/>
            <a:r>
              <a:rPr lang="en-US" altLang="ko-KR" b="1" dirty="0"/>
              <a:t>MongoDB </a:t>
            </a:r>
            <a:r>
              <a:rPr lang="ko-KR" altLang="en-US" b="1" dirty="0"/>
              <a:t>컨테이너는 요청을 받아 데이터베이스 작업을 수행하고 응답을 반환 </a:t>
            </a:r>
          </a:p>
          <a:p>
            <a:endParaRPr lang="en-US" altLang="ko-KR" sz="1800" b="1" dirty="0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3F92CCB4-D5D5-3685-D6BE-54D4BDEC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299" y="762698"/>
            <a:ext cx="4447138" cy="357061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65F38667-5531-DA91-2471-6F0E72D7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4" y="1284400"/>
            <a:ext cx="4739281" cy="1724822"/>
          </a:xfrm>
          <a:prstGeom prst="rect">
            <a:avLst/>
          </a:prstGeom>
        </p:spPr>
      </p:pic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A29AA57-59F0-04ED-29A2-9E06EF59F60D}"/>
              </a:ext>
            </a:extLst>
          </p:cNvPr>
          <p:cNvCxnSpPr>
            <a:cxnSpLocks/>
          </p:cNvCxnSpPr>
          <p:nvPr/>
        </p:nvCxnSpPr>
        <p:spPr>
          <a:xfrm flipV="1">
            <a:off x="4657725" y="1485900"/>
            <a:ext cx="1571625" cy="11036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AAA46FC-01E7-E93A-1586-288201A4EAB9}"/>
              </a:ext>
            </a:extLst>
          </p:cNvPr>
          <p:cNvCxnSpPr>
            <a:cxnSpLocks/>
          </p:cNvCxnSpPr>
          <p:nvPr/>
        </p:nvCxnSpPr>
        <p:spPr>
          <a:xfrm flipV="1">
            <a:off x="4657725" y="2428875"/>
            <a:ext cx="1571625" cy="36608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69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0C76D-B610-A8A3-66E3-4CF01519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011768-2E8E-60D9-EE3D-71A08158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36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10DCE193-3009-CA0E-DBD2-E920E04B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Docker-</a:t>
            </a:r>
            <a:r>
              <a:rPr lang="en-US" altLang="ko-KR" dirty="0" err="1"/>
              <a:t>compose.yml</a:t>
            </a:r>
            <a:r>
              <a:rPr lang="en-US" altLang="ko-KR" dirty="0"/>
              <a:t> </a:t>
            </a:r>
            <a:r>
              <a:rPr lang="ko-KR" altLang="en-US" dirty="0"/>
              <a:t>파일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91386-50D6-4643-2807-DEEDE38C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54" y="563374"/>
            <a:ext cx="10515600" cy="6140615"/>
          </a:xfrm>
        </p:spPr>
        <p:txBody>
          <a:bodyPr/>
          <a:lstStyle/>
          <a:p>
            <a:r>
              <a:rPr lang="en-US" altLang="ko-KR" b="1" dirty="0"/>
              <a:t> NAS </a:t>
            </a:r>
            <a:r>
              <a:rPr lang="ko-KR" altLang="en-US" b="1" dirty="0"/>
              <a:t>서버의 </a:t>
            </a:r>
            <a:r>
              <a:rPr lang="en-US" altLang="ko-KR" b="1" dirty="0"/>
              <a:t>volume1/docker</a:t>
            </a:r>
            <a:r>
              <a:rPr lang="ko-KR" altLang="en-US" b="1" dirty="0"/>
              <a:t>에서 </a:t>
            </a:r>
            <a:r>
              <a:rPr lang="en-US" altLang="ko-KR" b="1" dirty="0"/>
              <a:t>forensic </a:t>
            </a:r>
            <a:r>
              <a:rPr lang="ko-KR" altLang="en-US" b="1" dirty="0"/>
              <a:t>디렉토리 생성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marL="311400" lvl="1" indent="0">
              <a:buNone/>
            </a:pPr>
            <a:endParaRPr lang="en-US" altLang="ko-KR" b="1" dirty="0"/>
          </a:p>
          <a:p>
            <a:r>
              <a:rPr lang="en-US" altLang="ko-KR" b="1" dirty="0"/>
              <a:t> docker-</a:t>
            </a:r>
            <a:r>
              <a:rPr lang="en-US" altLang="ko-KR" b="1" dirty="0" err="1"/>
              <a:t>compose.yml</a:t>
            </a:r>
            <a:r>
              <a:rPr lang="en-US" altLang="ko-KR" b="1" dirty="0"/>
              <a:t> </a:t>
            </a:r>
            <a:r>
              <a:rPr lang="ko-KR" altLang="en-US" b="1" dirty="0"/>
              <a:t>파일 실행</a:t>
            </a:r>
            <a:endParaRPr lang="en-US" altLang="ko-KR" b="1" dirty="0"/>
          </a:p>
          <a:p>
            <a:pPr lvl="1"/>
            <a:r>
              <a:rPr lang="en-US" altLang="ko-KR" b="1" dirty="0"/>
              <a:t>Docker compose</a:t>
            </a:r>
            <a:r>
              <a:rPr lang="ko-KR" altLang="en-US" b="1" dirty="0"/>
              <a:t>는 여러 개의 컨테이너</a:t>
            </a:r>
            <a:r>
              <a:rPr lang="en-US" altLang="ko-KR" b="1" dirty="0"/>
              <a:t>(Spring, MongoDB)</a:t>
            </a:r>
            <a:r>
              <a:rPr lang="ko-KR" altLang="en-US" b="1" dirty="0"/>
              <a:t>를 하나의 서비스로 정의하여 관리</a:t>
            </a:r>
            <a:endParaRPr lang="en-US" altLang="ko-KR" b="1" dirty="0"/>
          </a:p>
          <a:p>
            <a:pPr lvl="2"/>
            <a:r>
              <a:rPr lang="en-US" altLang="ko-KR" b="1" dirty="0"/>
              <a:t>docker-compose up </a:t>
            </a:r>
            <a:r>
              <a:rPr lang="ko-KR" altLang="en-US" b="1" dirty="0"/>
              <a:t>명령으로 실행</a:t>
            </a:r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2EBE67-EF9A-985D-55EC-8FBEA887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45" y="1103586"/>
            <a:ext cx="6898461" cy="12926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F23F0B-B5CB-4C91-F0DA-A8F6D463D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04" y="4097424"/>
            <a:ext cx="4486646" cy="2641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944851-3AB6-8365-5A66-EA5297267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300" y="4084362"/>
            <a:ext cx="2503076" cy="261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9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4E2BC-DBE9-076C-08BB-C57530557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4AF8C-E7A3-9A4D-FF8C-94BC59EB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37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D38630C-4DC7-62E1-2599-2BACFBFF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NAS </a:t>
            </a:r>
            <a:r>
              <a:rPr lang="ko-KR" altLang="en-US" dirty="0"/>
              <a:t>서버에서의 컨테이너 실행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6A4608-D2BE-AAAA-580D-9F16EF225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9" y="873925"/>
            <a:ext cx="10515600" cy="6140615"/>
          </a:xfrm>
        </p:spPr>
        <p:txBody>
          <a:bodyPr/>
          <a:lstStyle/>
          <a:p>
            <a:r>
              <a:rPr lang="en-US" altLang="ko-KR" b="1" dirty="0"/>
              <a:t>Docker hub</a:t>
            </a:r>
            <a:r>
              <a:rPr lang="ko-KR" altLang="en-US" b="1" dirty="0"/>
              <a:t>에 </a:t>
            </a:r>
            <a:r>
              <a:rPr lang="en-US" altLang="ko-KR" b="1" dirty="0"/>
              <a:t>Push</a:t>
            </a:r>
            <a:r>
              <a:rPr lang="ko-KR" altLang="en-US" b="1" dirty="0"/>
              <a:t>된 </a:t>
            </a:r>
            <a:r>
              <a:rPr lang="en-US" altLang="ko-KR" b="1" dirty="0"/>
              <a:t>Spring Application </a:t>
            </a:r>
            <a:r>
              <a:rPr lang="ko-KR" altLang="en-US" b="1" dirty="0"/>
              <a:t>이미지를 </a:t>
            </a:r>
            <a:r>
              <a:rPr lang="en-US" altLang="ko-KR" b="1" dirty="0"/>
              <a:t>NAS</a:t>
            </a:r>
            <a:r>
              <a:rPr lang="ko-KR" altLang="en-US" b="1" dirty="0"/>
              <a:t>에서 </a:t>
            </a:r>
            <a:r>
              <a:rPr lang="en-US" altLang="ko-KR" b="1" dirty="0"/>
              <a:t>Pull </a:t>
            </a:r>
            <a:r>
              <a:rPr lang="ko-KR" altLang="en-US" b="1" dirty="0"/>
              <a:t>하여 컨테이너를 실행</a:t>
            </a:r>
            <a:endParaRPr lang="en-US" altLang="ko-KR" b="1" dirty="0"/>
          </a:p>
          <a:p>
            <a:pPr marL="311400" lvl="1" indent="0">
              <a:buNone/>
            </a:pP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24AC9-942C-ED75-62B1-718A1DAD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2" y="1860544"/>
            <a:ext cx="11532031" cy="37092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C4FD52-7D52-6595-5745-DC1329CB4379}"/>
              </a:ext>
            </a:extLst>
          </p:cNvPr>
          <p:cNvSpPr/>
          <p:nvPr/>
        </p:nvSpPr>
        <p:spPr>
          <a:xfrm>
            <a:off x="396812" y="4038643"/>
            <a:ext cx="5546785" cy="62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AC4281-D9D7-71B6-162D-DCA6D2A67F69}"/>
              </a:ext>
            </a:extLst>
          </p:cNvPr>
          <p:cNvSpPr/>
          <p:nvPr/>
        </p:nvSpPr>
        <p:spPr>
          <a:xfrm>
            <a:off x="6095999" y="3715149"/>
            <a:ext cx="5766014" cy="1574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36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BF63D-D73A-A25C-CA16-9F82151ED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6E33D-3CCF-5DE2-4D18-6FFA5740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38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4497E961-526A-1BD0-966C-640626D7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NAS </a:t>
            </a:r>
            <a:r>
              <a:rPr lang="ko-KR" altLang="en-US" dirty="0"/>
              <a:t>서버에서의 컨테이너 실행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C4E09-1786-4F69-0C19-0963EE4A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54" y="325449"/>
            <a:ext cx="10515600" cy="6140615"/>
          </a:xfrm>
        </p:spPr>
        <p:txBody>
          <a:bodyPr/>
          <a:lstStyle/>
          <a:p>
            <a:endParaRPr lang="en-US" altLang="ko-KR" b="1" dirty="0"/>
          </a:p>
          <a:p>
            <a:r>
              <a:rPr lang="en-US" altLang="ko-KR" b="1" dirty="0"/>
              <a:t>Docker hub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공식 </a:t>
            </a:r>
            <a:r>
              <a:rPr lang="en-US" altLang="ko-KR" b="1" dirty="0"/>
              <a:t>MongoDB </a:t>
            </a:r>
            <a:r>
              <a:rPr lang="ko-KR" altLang="en-US" b="1" dirty="0"/>
              <a:t>이미지를 </a:t>
            </a:r>
            <a:r>
              <a:rPr lang="en-US" altLang="ko-KR" b="1" dirty="0"/>
              <a:t>NAS</a:t>
            </a:r>
            <a:r>
              <a:rPr lang="ko-KR" altLang="en-US" b="1" dirty="0"/>
              <a:t>에서 </a:t>
            </a:r>
            <a:r>
              <a:rPr lang="en-US" altLang="ko-KR" b="1" dirty="0"/>
              <a:t>Pull </a:t>
            </a:r>
            <a:r>
              <a:rPr lang="ko-KR" altLang="en-US" b="1" dirty="0"/>
              <a:t>하여 컨테이너를 실행</a:t>
            </a:r>
            <a:endParaRPr lang="en-US" altLang="ko-KR" b="1" dirty="0"/>
          </a:p>
          <a:p>
            <a:pPr marL="311400" lvl="1" indent="0">
              <a:buNone/>
            </a:pP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5C6002-9A18-AB17-1C31-F01CC77A0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46" y="1631001"/>
            <a:ext cx="10515600" cy="44576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12F3202-DBF9-DE03-018F-71BA1D04571F}"/>
              </a:ext>
            </a:extLst>
          </p:cNvPr>
          <p:cNvSpPr/>
          <p:nvPr/>
        </p:nvSpPr>
        <p:spPr>
          <a:xfrm>
            <a:off x="6262776" y="3321172"/>
            <a:ext cx="5196269" cy="2723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C6101D-E563-870E-A354-E57DDA54A24E}"/>
              </a:ext>
            </a:extLst>
          </p:cNvPr>
          <p:cNvSpPr/>
          <p:nvPr/>
        </p:nvSpPr>
        <p:spPr>
          <a:xfrm>
            <a:off x="1009291" y="3654727"/>
            <a:ext cx="5042994" cy="485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969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941699" y="2599941"/>
            <a:ext cx="9646448" cy="1399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감사합니다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9D9435-6859-440C-9426-BC81D69B387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6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D88EC-554B-E6F3-E38E-8F624C9CF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51586-C71C-6BA3-2F85-5545AE4CAB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도구 진행 상황 및 논문 계획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695B81-EAD9-5E10-1A5E-B266A536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83EF9DC-92ED-CB73-32D2-5B9E94645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특허 인터뷰 일정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2/19 (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오후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~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장소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ICT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510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교수님 연구실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en-US" altLang="ko-KR" b="1" dirty="0"/>
          </a:p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저널 투고 계획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b="1" dirty="0"/>
              <a:t> </a:t>
            </a:r>
            <a:r>
              <a:rPr lang="en-US" altLang="ko-KR" sz="1800" dirty="0"/>
              <a:t>Digital Investigation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 Computers &amp; Security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논문 제목은 아직 미정 </a:t>
            </a:r>
            <a:r>
              <a:rPr lang="en-US" altLang="ko-KR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</a:t>
            </a:r>
            <a:endParaRPr lang="ko-KR" altLang="en-US" sz="18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26" name="Picture 2" descr="Subscribe to Forensic Science International: Digital Investigation -  2666-2817 | Elsevier Shop | Elsevier Shop">
            <a:extLst>
              <a:ext uri="{FF2B5EF4-FFF2-40B4-BE49-F238E27FC236}">
                <a16:creationId xmlns:a16="http://schemas.microsoft.com/office/drawing/2014/main" id="{01DC90B9-18F5-826F-2568-F4A43BA7E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23" y="804076"/>
            <a:ext cx="18859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E | Computers &amp; Security | Journal | ScienceDirect.com by Elsevier">
            <a:extLst>
              <a:ext uri="{FF2B5EF4-FFF2-40B4-BE49-F238E27FC236}">
                <a16:creationId xmlns:a16="http://schemas.microsoft.com/office/drawing/2014/main" id="{F704FEEE-D6B0-BFF6-4B82-C704DD7C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23" y="3638484"/>
            <a:ext cx="1885950" cy="26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1564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6C8A2-33DA-96A2-341F-4FCC3741F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C017-F9D4-2E45-B38C-096D70BB33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목차 초안 </a:t>
            </a:r>
            <a:r>
              <a:rPr lang="en-US" altLang="ko-KR" dirty="0"/>
              <a:t>- Introduction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85437-EEE6-5FA7-8287-089B3B40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ED5B309-5225-CBB4-24DF-6B29CEB4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1. Introduction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디지털 포렌식과 안티 포렌식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 수집 및 분석의 중요성 언급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안드로이드 시스템에서는 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logcat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통한 로그 수집 및 분석이 가능함을 언급 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en-US" altLang="ko-KR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logcat</a:t>
            </a:r>
            <a:r>
              <a:rPr lang="ko-KR" altLang="en-US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중요성 언급</a:t>
            </a:r>
            <a:endParaRPr lang="en-US" altLang="ko-KR" sz="17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logcat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단점을 언급 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휘발성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링버퍼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전원 재부팅 및 꺼짐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; </a:t>
            </a:r>
            <a:r>
              <a:rPr lang="ko-KR" altLang="en-US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연구 배경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이에 따라 휘발성 로그를 비휘발성 로그로써 저장할 필요 있음을 언급 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연구 목표 및 </a:t>
            </a:r>
            <a:r>
              <a:rPr lang="ko-KR" altLang="en-US" sz="17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기여점</a:t>
            </a:r>
            <a:endParaRPr lang="ko-KR" altLang="en-US" sz="17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논문들의 </a:t>
            </a:r>
            <a:r>
              <a:rPr lang="ko-KR" altLang="en-US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한계점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언급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논문의 </a:t>
            </a:r>
            <a:r>
              <a:rPr lang="ko-KR" altLang="en-US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기여도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언급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; 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논문을 통해 포렌식 적으로 어떠한 기여가 있을 것이다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섹션 언급 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논문의 구성</a:t>
            </a:r>
            <a:endParaRPr lang="en-US" altLang="ko-KR" sz="17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7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궁금한 점</a:t>
            </a:r>
            <a:r>
              <a:rPr lang="en-US" altLang="ko-KR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sz="17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bugreport</a:t>
            </a:r>
            <a:r>
              <a:rPr lang="en-US" altLang="ko-KR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언급을 </a:t>
            </a:r>
            <a:r>
              <a:rPr lang="ko-KR" altLang="en-US" sz="17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해야할</a:t>
            </a:r>
            <a:r>
              <a:rPr lang="ko-KR" altLang="en-US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지</a:t>
            </a:r>
            <a:r>
              <a:rPr lang="en-US" altLang="ko-KR" sz="17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17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91621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81AB9-C213-5357-2C16-366F62DA0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EB57B-99F7-493B-0FD2-2FF0012B466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목차 초안 </a:t>
            </a:r>
            <a:r>
              <a:rPr lang="en-US" altLang="ko-KR" dirty="0"/>
              <a:t>– Related Work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B31196-AC06-83E9-6458-3103AE4B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21FD35A4-0DCF-3A71-5D83-99614CBB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2. Related Work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Android forensics_ Automated data collection and reporting from a mobile device                               -&gt;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Digital Investigation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논문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design science approach to developing an integrated mobile app forensic framework                 -&gt;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ScienceDirect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논문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7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Forensic_Analysis_of_Popular_Social_Media_Applicat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					    -&gt;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ELECTRICAL &amp; COMPUTER ENGINEERING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논문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The Android Forensics Automator (</a:t>
            </a:r>
            <a:r>
              <a:rPr lang="en-US" altLang="ko-KR" sz="17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AnForA</a:t>
            </a:r>
            <a:r>
              <a:rPr lang="en-US" altLang="ko-KR" sz="17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)_ A tool for the Automated Forensic Analysis of Android Applications									   -&gt;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Computers &amp; Security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논문</a:t>
            </a:r>
          </a:p>
        </p:txBody>
      </p:sp>
    </p:spTree>
    <p:extLst>
      <p:ext uri="{BB962C8B-B14F-4D97-AF65-F5344CB8AC3E}">
        <p14:creationId xmlns:p14="http://schemas.microsoft.com/office/powerpoint/2010/main" val="24283482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469BB-6C1A-67B3-CADE-A85F2933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6B82C-2445-2DD8-44AA-E0CB871921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목차 초안 </a:t>
            </a:r>
            <a:r>
              <a:rPr lang="en-US" altLang="ko-KR" dirty="0"/>
              <a:t>– An Effective Logging Technique (</a:t>
            </a:r>
            <a:r>
              <a:rPr lang="en-US" altLang="ko-KR" dirty="0" err="1"/>
              <a:t>DroidMonitor</a:t>
            </a:r>
            <a:r>
              <a:rPr lang="en-US" altLang="ko-KR" dirty="0"/>
              <a:t> || </a:t>
            </a:r>
            <a:r>
              <a:rPr lang="en-US" altLang="ko-KR" dirty="0" err="1"/>
              <a:t>DroidLogger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B69742-27D1-4BCB-F8D7-7FD88183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223CA5-80B2-01A4-14D0-0ECDF5F7D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3. An Effective Logging Technique (</a:t>
            </a:r>
            <a:r>
              <a:rPr lang="en-US" altLang="ko-KR" sz="2400" b="1" dirty="0" err="1"/>
              <a:t>DroidMonitor</a:t>
            </a:r>
            <a:r>
              <a:rPr lang="en-US" altLang="ko-KR" sz="2400" b="1" dirty="0"/>
              <a:t> || </a:t>
            </a:r>
            <a:r>
              <a:rPr lang="en-US" altLang="ko-KR" sz="2400" b="1" dirty="0" err="1"/>
              <a:t>DroidLogger</a:t>
            </a:r>
            <a:r>
              <a:rPr lang="en-US" altLang="ko-KR" sz="2400" b="1" dirty="0"/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3-1) Our Logging System Structure (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전체적인 구성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654300" lvl="1" indent="-342900">
              <a:buFont typeface="+mj-ea"/>
              <a:buAutoNum type="circleNumDbPlain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Android Phone, Remote Storage Server, </a:t>
            </a:r>
            <a:r>
              <a:rPr lang="en-US" altLang="ko-KR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(if exist, Analyzer),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Communication</a:t>
            </a:r>
          </a:p>
          <a:p>
            <a:pPr marL="654300" lvl="1" indent="-342900">
              <a:buFont typeface="+mj-ea"/>
              <a:buAutoNum type="circleNumDbPlain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도구의 프로세스</a:t>
            </a:r>
          </a:p>
          <a:p>
            <a:pPr marL="654300" lvl="1" indent="-342900">
              <a:buFont typeface="+mj-ea"/>
              <a:buAutoNum type="circleNumDbPlain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Back-End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519416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3D5E4-906A-D1CF-8170-4920197D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75166-949C-19E7-76EA-5D66FA9F27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목차 초안 </a:t>
            </a:r>
            <a:r>
              <a:rPr lang="en-US" altLang="ko-KR" dirty="0"/>
              <a:t>– An Effective Logging Technique (</a:t>
            </a:r>
            <a:r>
              <a:rPr lang="en-US" altLang="ko-KR" dirty="0" err="1"/>
              <a:t>DroidMonitor</a:t>
            </a:r>
            <a:r>
              <a:rPr lang="en-US" altLang="ko-KR" dirty="0"/>
              <a:t> || </a:t>
            </a:r>
            <a:r>
              <a:rPr lang="en-US" altLang="ko-KR" dirty="0" err="1"/>
              <a:t>DroidLogger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7CACA6-FE17-E4E7-E8DB-69EF028D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4CFE3BA-4C05-407F-0C3A-1F7EEC92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3. An Effective Logging Technique (</a:t>
            </a:r>
            <a:r>
              <a:rPr lang="en-US" altLang="ko-KR" sz="2400" b="1" dirty="0" err="1"/>
              <a:t>DroidMonitor</a:t>
            </a:r>
            <a:r>
              <a:rPr lang="en-US" altLang="ko-KR" sz="2400" b="1" dirty="0"/>
              <a:t> || </a:t>
            </a:r>
            <a:r>
              <a:rPr lang="en-US" altLang="ko-KR" sz="2400" b="1" dirty="0" err="1"/>
              <a:t>DroidLogger</a:t>
            </a:r>
            <a:r>
              <a:rPr lang="en-US" altLang="ko-KR" sz="2400" b="1" dirty="0"/>
              <a:t>)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3-2) A process for collecting and analyzing log data</a:t>
            </a:r>
          </a:p>
          <a:p>
            <a:pPr marL="6543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수집 가능한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Set 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(Timestamp </a:t>
            </a:r>
            <a:r>
              <a:rPr lang="ko-KR" altLang="en-US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조작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logcat –c, Shutdown, File </a:t>
            </a:r>
            <a:r>
              <a:rPr lang="en-US" altLang="ko-KR" sz="16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MetaData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Calling, SMS, BT, …)</a:t>
            </a:r>
          </a:p>
          <a:p>
            <a:pPr marL="6543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Data Set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대한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브로드캐스트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존재여부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우회 방법 테이블로 제시</a:t>
            </a:r>
          </a:p>
          <a:p>
            <a:pPr marL="6543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어떻게 로그를 수집할 것인지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(Broadcast, Observer,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우회 방법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6543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이벤트들에 대한 탐지 및 복구가 가능하다면 프로세스 제시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불가능하면 단순히 탐지 프로세스 제시</a:t>
            </a:r>
          </a:p>
          <a:p>
            <a:pPr marL="6543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Anti-Forensic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탐지 후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Anti-Forensic Behavior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무력화하는 방안 제시</a:t>
            </a:r>
            <a:endParaRPr lang="en-US" altLang="ko-KR" sz="16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54300" lvl="1" indent="-3429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프로세스 제시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 결과를 통한 분석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해시값을</a:t>
            </a:r>
            <a:r>
              <a:rPr lang="ko-KR" altLang="en-US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이용한 유효성 검증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기기와 서버의 교차 검증 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5467214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7550C-89F3-9C24-4643-7799E344D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3277-FBC4-69F8-8ED8-D30273A01A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 dirty="0"/>
              <a:t>목차 초안 </a:t>
            </a:r>
            <a:r>
              <a:rPr lang="en-US" altLang="ko-KR" dirty="0"/>
              <a:t>– Experiment and Evaluation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FB6ADE-7EED-A84E-D11B-5B86E751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249D9435-6859-440C-9426-BC81D69B387D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F926C0E-EC5C-E92E-01DF-74B7864C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4. Experiment and Evaluation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실험 시스템 제시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(Android 14, 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Rooting x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b="0" i="0" dirty="0">
              <a:solidFill>
                <a:srgbClr val="2222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b="0" i="0" dirty="0">
                <a:solidFill>
                  <a:srgbClr val="222222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포렌식 관점에서 앱 관련 데이터를 수집하고 분석하는 실험 수행하여 결과 보이고 평가</a:t>
            </a:r>
            <a:endParaRPr lang="en-US" altLang="ko-KR" sz="1600" b="0" i="0" dirty="0">
              <a:solidFill>
                <a:srgbClr val="222222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안티 포렌식 행위들에 대한 시나리오 작성하여 각각에 대해 실험</a:t>
            </a:r>
          </a:p>
          <a:p>
            <a:pPr marL="0" indent="0">
              <a:buNone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타임스탬프 별로 시나리오 제시 및 실험</a:t>
            </a:r>
          </a:p>
          <a:p>
            <a:pPr marL="0" indent="0">
              <a:buNone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기법을 탐지하는 실험 수행하여 결과 보이고 평가</a:t>
            </a:r>
          </a:p>
          <a:p>
            <a:pPr marL="0" indent="0">
              <a:buNone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-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기기 내부 저장소에 대해 저장 후 실시간으로 서버로 전송됨을 보임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</a:t>
            </a:r>
            <a:r>
              <a:rPr lang="ko-KR" altLang="en-US" sz="14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성공적으로 실험이 이루어졌음을 보임</a:t>
            </a:r>
            <a:endParaRPr lang="ko-KR" altLang="en-US" sz="16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+mj-ea"/>
              <a:buAutoNum type="circleNumDbPlain" startAt="4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장에서 제시한 분석 프로세스를 통해 유효성 검증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8025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1868</Words>
  <Application>Microsoft Office PowerPoint</Application>
  <PresentationFormat>와이드스크린</PresentationFormat>
  <Paragraphs>316</Paragraphs>
  <Slides>39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NanumSquareNeo-Variable</vt:lpstr>
      <vt:lpstr>맑은 고딕</vt:lpstr>
      <vt:lpstr>한양신명조</vt:lpstr>
      <vt:lpstr>함초롬바탕</vt:lpstr>
      <vt:lpstr>Arial</vt:lpstr>
      <vt:lpstr>Calibri</vt:lpstr>
      <vt:lpstr>Times New Roman</vt:lpstr>
      <vt:lpstr>Wingdings</vt:lpstr>
      <vt:lpstr>Office 테마</vt:lpstr>
      <vt:lpstr>Logcat 도구 진행상황 및 논문 계획</vt:lpstr>
      <vt:lpstr>PowerPoint 프레젠테이션</vt:lpstr>
      <vt:lpstr>PowerPoint 프레젠테이션</vt:lpstr>
      <vt:lpstr>도구 진행 상황 및 논문 계획</vt:lpstr>
      <vt:lpstr>목차 초안 - Introduction</vt:lpstr>
      <vt:lpstr>목차 초안 – Related Work</vt:lpstr>
      <vt:lpstr>목차 초안 – An Effective Logging Technique (DroidMonitor || DroidLogger)</vt:lpstr>
      <vt:lpstr>목차 초안 – An Effective Logging Technique (DroidMonitor || DroidLogger)</vt:lpstr>
      <vt:lpstr>목차 초안 – Experiment and Evaluation</vt:lpstr>
      <vt:lpstr>목차 초안 – Discussion</vt:lpstr>
      <vt:lpstr>목차 초안 – Conclusion and Future Work</vt:lpstr>
      <vt:lpstr>새롭게 추가된 기능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논의 사항</vt:lpstr>
      <vt:lpstr>PowerPoint 프레젠테이션</vt:lpstr>
      <vt:lpstr>추가 구현 및 변경 사항</vt:lpstr>
      <vt:lpstr>MongoDB</vt:lpstr>
      <vt:lpstr>MongoDB 선택 이유</vt:lpstr>
      <vt:lpstr>MongoDB Aggregation 기법 예시</vt:lpstr>
      <vt:lpstr>스프링 부트를 이용한 백엔드 구성</vt:lpstr>
      <vt:lpstr>스프링 부트를 이용한 백엔드 구성 </vt:lpstr>
      <vt:lpstr>Feedback</vt:lpstr>
      <vt:lpstr>API 명세</vt:lpstr>
      <vt:lpstr>API 명세</vt:lpstr>
      <vt:lpstr>PowerPoint 프레젠테이션</vt:lpstr>
      <vt:lpstr>Docker-compose.yml 파일 작성</vt:lpstr>
      <vt:lpstr>Container &amp; Bridge Network</vt:lpstr>
      <vt:lpstr>Docker-compose.yml 파일 작성</vt:lpstr>
      <vt:lpstr>NAS 서버에서의 컨테이너 실행 (1)</vt:lpstr>
      <vt:lpstr>NAS 서버에서의 컨테이너 실행 (2)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강해인</dc:creator>
  <cp:lastModifiedBy>조민혁</cp:lastModifiedBy>
  <cp:revision>209</cp:revision>
  <dcterms:created xsi:type="dcterms:W3CDTF">2021-12-24T07:48:34Z</dcterms:created>
  <dcterms:modified xsi:type="dcterms:W3CDTF">2025-02-11T10:29:44Z</dcterms:modified>
</cp:coreProperties>
</file>