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9" r:id="rId2"/>
    <p:sldId id="277" r:id="rId3"/>
    <p:sldId id="297" r:id="rId4"/>
    <p:sldId id="298" r:id="rId5"/>
    <p:sldId id="299" r:id="rId6"/>
    <p:sldId id="270" r:id="rId7"/>
    <p:sldId id="296" r:id="rId8"/>
    <p:sldId id="256" r:id="rId9"/>
    <p:sldId id="289" r:id="rId10"/>
    <p:sldId id="279" r:id="rId11"/>
    <p:sldId id="513" r:id="rId12"/>
    <p:sldId id="514" r:id="rId13"/>
    <p:sldId id="515" r:id="rId14"/>
    <p:sldId id="516" r:id="rId15"/>
    <p:sldId id="293" r:id="rId16"/>
    <p:sldId id="506" r:id="rId17"/>
    <p:sldId id="510" r:id="rId18"/>
    <p:sldId id="511" r:id="rId19"/>
    <p:sldId id="51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461D-CBDC-47E0-B504-A0D78C8D7350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B5F26-A8CF-4519-86F0-846B0D795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2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F8EED-4829-5A6C-0C24-0A80A1710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6AC89E-FCA7-297E-8A80-D20E37E9B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11EE11-92A0-DC64-EA64-121D2EE22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E791D8-CCF1-1D95-810F-173D9D1851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5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5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85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B02B8-BE7D-1FCD-7ABE-F9E14A24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07EFAA-DC03-FC38-2E0D-359617798B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A87FAE-3065-7509-D6EB-F64D1FFC5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003C9A-84E9-2ADF-DFE8-E94FE47B6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207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4F7BE-741B-15D0-B82A-ACFE91FA8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78C324-5530-E099-AF26-B6A921642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39CEC3-E14D-ACBD-AF0E-14B96F65A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E4CDF-9FDF-A83E-61EA-B5C432BEF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9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4C40C-CC85-5588-863B-822BEDDCE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E0D9B-130F-112B-389C-D2ADB76F7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3B7303-2359-A939-7F43-1524C0E60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7FA415-9ACE-6E98-0181-3652F9498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34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80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96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1F8A-F0D0-C0FC-14B3-6DF2A9AC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AF9FBF-D035-9F53-6520-566AC41AC1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49C781-72A2-40BE-C381-0B72CBD99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C36AD-3381-2785-BCFD-2F05A435C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2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591DA-3382-F737-B33B-73EDEFBB9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F0AC3A-6EC6-4B05-3D58-A0011B5B6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267899-1AE8-A368-DDD7-F0DDFD27B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55D7D-204E-859F-C354-0320383EB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B5F26-A8CF-4519-86F0-846B0D7954F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66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E8B13-7132-19DA-8812-A6096A1D1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0D6F5-838D-A683-17BC-62E5B8592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BF87F5-4523-80A4-27AD-A3EBDAF6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01499D-4109-2A8B-D416-B8194BA2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E23C16-984E-6CCE-799D-EE2A2DA6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6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AB7AA-3529-EE87-6537-472C14F8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65B1D-8459-7873-8030-6FBA67A1F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74FED-2481-08E4-3346-DC28F341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0266C-1918-2A9C-EC23-20772BAB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37ADBC-6C4F-BCBC-573B-B2752DDC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42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E7D616-91F7-C70C-25A6-CC1DDFBCE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C8C97-26B7-173B-C4AC-D55295C3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AAB542-ECA7-8208-3EC1-E4D5F046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AFC91-78A7-7D1F-0784-0CE8ECF9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CE69A8-BDB9-A83A-12A5-EC7C4512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06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97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4763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100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72327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6055D-15E4-3410-7B59-88D6832E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E2A9A0-C0F3-7CD4-3042-37437AF2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C601-4D73-9B73-A647-73BDFCF49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CB80B4-5D79-026E-91CC-77B8FF71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E8654C-FE4C-DCC8-3D52-3AA1563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FC1F9-48CB-B936-7CDD-7806A55D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17299-744A-9E75-E770-49223234D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BE43A-E125-D6D6-7D0C-29B31966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47F64-2DE6-1119-0F71-BB92965F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BC481-7DD4-82F0-1CFD-028B8844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1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F7394E-EC90-59E9-49B1-19F78C25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A1CA9-DA91-B53E-64E9-9994653D2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2EE9AA-7E48-7ADA-3409-285DC9F76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7EEFDA-6999-33FC-B8B3-815A92F8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E1C44B-56C9-4EE5-5DAD-EDA0B8D27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86D7C9-F779-DE39-9F8A-05135092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7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DFC15-88CC-6EF8-FF26-6F2B24D1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B5867-D313-CA9A-2F3C-E99215BFC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B18F44-B31C-8DD2-9EFA-D3CD8DAA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00ABA-DD27-5E26-D151-B541CE962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923D7-49B9-CB96-9923-8E78763D96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458AED-55A2-BED8-E126-9FD546A9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FE2853-4944-3CE2-38F7-13C0F9BE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CD9EA8-9096-4985-2826-5CFBE9E68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47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DC9AC-64AA-6358-AEB5-39F6D48A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D2FF7C-BB3C-6036-93D3-DCBE9586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73626A-FF60-7460-F56F-C51200A9A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F0C9AB-000B-ED6A-7995-117AB1D1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3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C5B3FB-A511-46B4-8332-76973F29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EC658-F41F-AB1D-03C7-5CE0EA8A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6DC59A-7D71-B9A4-2016-B13B001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6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822EB-ECA0-5A3A-B438-B4D24EBC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6843D-B9A6-BD95-8C6A-8654DF34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94E217-EA74-DBB6-9E06-F0D340F30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160E2-835F-D876-27A6-3A84FA57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6C331-645C-64CC-31A5-E9E9A9DD0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A58D16-DBBF-CFBA-66EC-51066E23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4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44D21-5030-5100-59D8-6F908EC7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DCBC53-380F-F2C8-9E96-BF7DF85CE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DFA94D-4810-188B-6B46-00DC9220E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095E06-8B14-1D97-5EB4-A1F3A36A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6F8554-D13D-EA33-091F-30AD7E4B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B7FC7D-8C76-9DDA-F949-737D2628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263188-3D6F-E51F-0011-66F2BFC7B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4B735A-A8B3-49ED-996A-8A7461C03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7640-52E5-F1D6-3EE0-186548A0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7E4B5-CA91-487A-B000-CDFCD7EE31AB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7B78A-A870-77C2-1497-EF38E4A81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C6CBF-2D64-AA32-C3EF-D922D6B6C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33036-C8C6-401A-8763-9C275E9A28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9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896250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j-lt"/>
              </a:rPr>
              <a:t>논문 작성을 위한 </a:t>
            </a:r>
            <a:r>
              <a:rPr lang="en-US" altLang="ko-KR" sz="2400" dirty="0">
                <a:latin typeface="+mj-lt"/>
              </a:rPr>
              <a:t>Table, Figure, Algorithm </a:t>
            </a:r>
            <a:br>
              <a:rPr lang="en-US" altLang="ko-KR" sz="2400" dirty="0">
                <a:latin typeface="+mj-lt"/>
              </a:rPr>
            </a:br>
            <a:r>
              <a:rPr lang="ko-KR" altLang="en-US" sz="2400" dirty="0">
                <a:latin typeface="+mj-lt"/>
              </a:rPr>
              <a:t>그리고 </a:t>
            </a:r>
            <a:r>
              <a:rPr lang="en-US" altLang="ko-KR" sz="2400" dirty="0">
                <a:latin typeface="+mj-lt"/>
              </a:rPr>
              <a:t>Backend</a:t>
            </a:r>
            <a:r>
              <a:rPr lang="ko-KR" altLang="en-US" sz="2400" dirty="0">
                <a:latin typeface="+mj-lt"/>
              </a:rPr>
              <a:t>에서의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 dirty="0"/>
              <a:t>2025.02.26</a:t>
            </a:r>
          </a:p>
          <a:p>
            <a:pPr lvl="0">
              <a:defRPr/>
            </a:pPr>
            <a:r>
              <a:rPr lang="ko-KR" altLang="en-US" dirty="0"/>
              <a:t>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소프트웨어학과</a:t>
            </a:r>
            <a:r>
              <a:rPr lang="en-US" altLang="ko-KR" dirty="0"/>
              <a:t> </a:t>
            </a:r>
            <a:r>
              <a:rPr lang="ko-KR" altLang="en-US" dirty="0"/>
              <a:t>이승민</a:t>
            </a:r>
            <a:r>
              <a:rPr lang="en-US" altLang="ko-KR" dirty="0"/>
              <a:t>, </a:t>
            </a:r>
            <a:r>
              <a:rPr lang="ko-KR" altLang="en-US" dirty="0"/>
              <a:t>정성원</a:t>
            </a:r>
            <a:endParaRPr lang="en-US" altLang="ko-KR" dirty="0">
              <a:solidFill>
                <a:srgbClr val="0000FF"/>
              </a:solidFill>
            </a:endParaRPr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2CA-086A-CE0D-4ECF-246BA42AB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F45260-6C42-163D-534D-3DB9BD42C8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en-US" altLang="ko-KR" sz="3000" b="1" dirty="0"/>
              <a:t>Implement Algorithm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26D978-3A37-0B66-FD87-A2C444087F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419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4319A-C17C-9B37-95C9-F72CA4473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75340-EEDD-F8F8-E967-F7D3DC938E5D}"/>
              </a:ext>
            </a:extLst>
          </p:cNvPr>
          <p:cNvSpPr txBox="1"/>
          <p:nvPr/>
        </p:nvSpPr>
        <p:spPr>
          <a:xfrm>
            <a:off x="55180" y="239944"/>
            <a:ext cx="335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Timestamp Manipulation</a:t>
            </a:r>
            <a:r>
              <a:rPr lang="ko-KR" altLang="en-US" sz="1200" b="1" dirty="0"/>
              <a:t>에 대한 알고리즘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6653AB-4056-D634-441E-A139562B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26" y="0"/>
            <a:ext cx="4315839" cy="690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DDD287-0D29-9260-574A-848AEBAA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52" y="172354"/>
            <a:ext cx="4681696" cy="6513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B6158-1341-E2A7-CD97-5F55B5222565}"/>
              </a:ext>
            </a:extLst>
          </p:cNvPr>
          <p:cNvSpPr txBox="1"/>
          <p:nvPr/>
        </p:nvSpPr>
        <p:spPr>
          <a:xfrm>
            <a:off x="55180" y="239944"/>
            <a:ext cx="335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AppRunning</a:t>
            </a:r>
            <a:r>
              <a:rPr lang="ko-KR" altLang="en-US" sz="1200" b="1" dirty="0"/>
              <a:t>에 대한 알고리즘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7856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1574C5-B84F-B825-A914-844BF159C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828" y="753600"/>
            <a:ext cx="5687219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71ABF-AD6C-A063-0B8F-529B86D2F5C6}"/>
              </a:ext>
            </a:extLst>
          </p:cNvPr>
          <p:cNvSpPr txBox="1"/>
          <p:nvPr/>
        </p:nvSpPr>
        <p:spPr>
          <a:xfrm>
            <a:off x="55180" y="239944"/>
            <a:ext cx="335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Bluetooth</a:t>
            </a:r>
            <a:r>
              <a:rPr lang="ko-KR" altLang="en-US" sz="1200" b="1" dirty="0"/>
              <a:t>에 대한 알고리즘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661506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799924-C966-A874-BCEB-245E6A11D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17" y="990259"/>
            <a:ext cx="5668166" cy="4877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51616-BDD1-B956-775F-13ADE8ECD6AA}"/>
              </a:ext>
            </a:extLst>
          </p:cNvPr>
          <p:cNvSpPr txBox="1"/>
          <p:nvPr/>
        </p:nvSpPr>
        <p:spPr>
          <a:xfrm>
            <a:off x="55180" y="239944"/>
            <a:ext cx="3350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SMS</a:t>
            </a:r>
            <a:r>
              <a:rPr lang="ko-KR" altLang="en-US" sz="1200" b="1" dirty="0"/>
              <a:t>에 대한 알고리즘</a:t>
            </a:r>
            <a:r>
              <a:rPr lang="en-US" altLang="ko-KR" sz="1200" b="1" dirty="0"/>
              <a:t>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80718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1CA6A-C801-F65E-4A09-F65149C0F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D143E9D-4DBD-E11B-0ED5-E69F31303B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en-US" altLang="ko-KR" sz="3000" b="1" dirty="0"/>
              <a:t>Server &amp; DB</a:t>
            </a:r>
            <a:r>
              <a:rPr lang="ko-KR" altLang="en-US" sz="3000" b="1" dirty="0"/>
              <a:t>에서의 구현</a:t>
            </a:r>
            <a:endParaRPr lang="en-US" altLang="ko-KR" sz="30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1BD8B4-46B4-AD11-1030-98FB41944F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00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A0FC8-4ADA-1F26-2743-AB19644E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633FBC-E977-A80C-EE00-8F8CA569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0247" y="6642100"/>
            <a:ext cx="571502" cy="365125"/>
          </a:xfrm>
        </p:spPr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E204E91-DA5E-9E38-BBFC-2FC4C658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Feature#1 : Save Logs</a:t>
            </a:r>
            <a:endParaRPr lang="ko-KR" altLang="en-US" dirty="0"/>
          </a:p>
        </p:txBody>
      </p:sp>
      <p:sp>
        <p:nvSpPr>
          <p:cNvPr id="2" name="내용 개체 틀 5">
            <a:extLst>
              <a:ext uri="{FF2B5EF4-FFF2-40B4-BE49-F238E27FC236}">
                <a16:creationId xmlns:a16="http://schemas.microsoft.com/office/drawing/2014/main" id="{968A3AA5-456C-2B95-8F0A-2E7AD76FD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692" y="666342"/>
            <a:ext cx="11049059" cy="597353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Client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({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deviceId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}_AntiForensicLog.txt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hashFile(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{deviceId}_hash.txt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업로드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호출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 데이터 작성시 서버로부터 타임스탬프를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요청받아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기록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hashFile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Hash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계산한 값을 저장한 파일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Spring Boot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파싱하여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Spring Boot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객체에 저장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Spring Boot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객체의 값으로 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내용을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String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재구성 후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hash.txt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해시와 무결성 검증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4)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무결성이 검증되었다면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MongoDB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해당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Document(JSON)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형태로 저장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buFont typeface="Wingdings" panose="05000000000000000000" pitchFamily="2" charset="2"/>
              <a:buChar char="v"/>
            </a:pPr>
            <a:endParaRPr lang="en-US" altLang="ko-KR" sz="1800" b="1" dirty="0"/>
          </a:p>
          <a:p>
            <a:pPr marL="671400" lvl="2" indent="0">
              <a:buNone/>
            </a:pPr>
            <a:endParaRPr lang="en-US" altLang="ko-KR" sz="1800" b="1" dirty="0"/>
          </a:p>
          <a:p>
            <a:pPr marL="671400" lvl="2" indent="0">
              <a:buNone/>
            </a:pPr>
            <a:endParaRPr lang="en-US" altLang="ko-KR" sz="1800" b="1" dirty="0"/>
          </a:p>
          <a:p>
            <a:pPr marL="311400" lvl="1" indent="0">
              <a:buNone/>
            </a:pPr>
            <a:endParaRPr lang="en-US" altLang="ko-KR" sz="2000" b="1" dirty="0"/>
          </a:p>
          <a:p>
            <a:pPr marL="671400" lvl="2" indent="0">
              <a:buNone/>
            </a:pPr>
            <a:r>
              <a:rPr lang="ko-KR" altLang="en-US" sz="1800" b="1" dirty="0"/>
              <a:t> </a:t>
            </a: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2000" b="1" dirty="0"/>
          </a:p>
          <a:p>
            <a:pPr marL="671400" lvl="2" indent="0">
              <a:buNone/>
            </a:pPr>
            <a:endParaRPr lang="en-US" altLang="ko-KR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35E70CA-5FBE-536D-0C8D-D4412119BA80}"/>
              </a:ext>
            </a:extLst>
          </p:cNvPr>
          <p:cNvGrpSpPr/>
          <p:nvPr/>
        </p:nvGrpSpPr>
        <p:grpSpPr>
          <a:xfrm>
            <a:off x="80839" y="4458722"/>
            <a:ext cx="6996525" cy="1932961"/>
            <a:chOff x="1532488" y="4513738"/>
            <a:chExt cx="8820150" cy="23526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B9540E8-DA1C-3AB9-D052-9C69C588D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2488" y="4513738"/>
              <a:ext cx="8820150" cy="23526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1652F2B-BE52-B3B1-8F80-43839B5B5FC0}"/>
                </a:ext>
              </a:extLst>
            </p:cNvPr>
            <p:cNvSpPr/>
            <p:nvPr/>
          </p:nvSpPr>
          <p:spPr>
            <a:xfrm>
              <a:off x="2701798" y="5858938"/>
              <a:ext cx="2076577" cy="171445"/>
            </a:xfrm>
            <a:prstGeom prst="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8181463-A08F-F440-980F-BAE966401EB4}"/>
                </a:ext>
              </a:extLst>
            </p:cNvPr>
            <p:cNvSpPr/>
            <p:nvPr/>
          </p:nvSpPr>
          <p:spPr>
            <a:xfrm>
              <a:off x="2701798" y="6061265"/>
              <a:ext cx="6013577" cy="19613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CA6D4AD-C1A8-974A-B96B-A2D2703FF333}"/>
                </a:ext>
              </a:extLst>
            </p:cNvPr>
            <p:cNvSpPr/>
            <p:nvPr/>
          </p:nvSpPr>
          <p:spPr>
            <a:xfrm>
              <a:off x="2701798" y="6293595"/>
              <a:ext cx="3314827" cy="161924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0D3F654-0F7A-9454-8B9A-F2E3C97C88B2}"/>
                </a:ext>
              </a:extLst>
            </p:cNvPr>
            <p:cNvSpPr/>
            <p:nvPr/>
          </p:nvSpPr>
          <p:spPr>
            <a:xfrm>
              <a:off x="2701798" y="5641450"/>
              <a:ext cx="5910707" cy="192883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F2CD97-F2CB-1EC7-41DF-34F832D436BE}"/>
                </a:ext>
              </a:extLst>
            </p:cNvPr>
            <p:cNvSpPr/>
            <p:nvPr/>
          </p:nvSpPr>
          <p:spPr>
            <a:xfrm>
              <a:off x="5249815" y="5427619"/>
              <a:ext cx="1716404" cy="174141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85DD2F3-3F97-3999-D7EC-1FC2D4B7B20B}"/>
                </a:ext>
              </a:extLst>
            </p:cNvPr>
            <p:cNvSpPr/>
            <p:nvPr/>
          </p:nvSpPr>
          <p:spPr>
            <a:xfrm>
              <a:off x="6992372" y="5427619"/>
              <a:ext cx="2770753" cy="174142"/>
            </a:xfrm>
            <a:prstGeom prst="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FCF72FC-C2A4-7465-B7D4-43F77891A732}"/>
                </a:ext>
              </a:extLst>
            </p:cNvPr>
            <p:cNvSpPr/>
            <p:nvPr/>
          </p:nvSpPr>
          <p:spPr>
            <a:xfrm>
              <a:off x="2327212" y="5313411"/>
              <a:ext cx="7541537" cy="142936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7049B72-92ED-8D92-0E4A-785C34225FAA}"/>
              </a:ext>
            </a:extLst>
          </p:cNvPr>
          <p:cNvGrpSpPr/>
          <p:nvPr/>
        </p:nvGrpSpPr>
        <p:grpSpPr>
          <a:xfrm>
            <a:off x="-222485" y="8725322"/>
            <a:ext cx="11466559" cy="1706935"/>
            <a:chOff x="0" y="1989845"/>
            <a:chExt cx="11466559" cy="170693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5C4B295-0C9C-31D1-F91B-6249B61D717A}"/>
                </a:ext>
              </a:extLst>
            </p:cNvPr>
            <p:cNvGrpSpPr/>
            <p:nvPr/>
          </p:nvGrpSpPr>
          <p:grpSpPr>
            <a:xfrm>
              <a:off x="0" y="1989845"/>
              <a:ext cx="11466559" cy="1706935"/>
              <a:chOff x="0" y="2578320"/>
              <a:chExt cx="11466559" cy="170693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42EDFA6-37DD-D903-789C-56423E344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20" b="40767"/>
              <a:stretch/>
            </p:blipFill>
            <p:spPr>
              <a:xfrm>
                <a:off x="1003199" y="3226074"/>
                <a:ext cx="10463360" cy="502199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74687E-6BB2-919C-713D-58BEB5C7827B}"/>
                  </a:ext>
                </a:extLst>
              </p:cNvPr>
              <p:cNvSpPr txBox="1"/>
              <p:nvPr/>
            </p:nvSpPr>
            <p:spPr>
              <a:xfrm>
                <a:off x="0" y="2578320"/>
                <a:ext cx="6278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>
                  <a:buFont typeface="Wingdings" panose="05000000000000000000" pitchFamily="2" charset="2"/>
                  <a:buChar char="v"/>
                </a:pPr>
                <a:endParaRPr lang="en-US" altLang="ko-KR" sz="1800" b="1" dirty="0"/>
              </a:p>
              <a:p>
                <a:pPr lvl="2"/>
                <a:r>
                  <a:rPr lang="en-US" altLang="ko-KR" b="1" dirty="0"/>
                  <a:t>{deviceId}_AntiForensicLog.txt</a:t>
                </a:r>
                <a:endParaRPr lang="en-US" altLang="ko-KR" sz="20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445F5D-F32C-60D2-C076-08CACA145382}"/>
                  </a:ext>
                </a:extLst>
              </p:cNvPr>
              <p:cNvSpPr txBox="1"/>
              <p:nvPr/>
            </p:nvSpPr>
            <p:spPr>
              <a:xfrm>
                <a:off x="0" y="3241999"/>
                <a:ext cx="6278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>
                  <a:buFont typeface="Wingdings" panose="05000000000000000000" pitchFamily="2" charset="2"/>
                  <a:buChar char="v"/>
                </a:pPr>
                <a:endParaRPr lang="en-US" altLang="ko-KR" sz="1800" b="1" dirty="0"/>
              </a:p>
              <a:p>
                <a:pPr lvl="2"/>
                <a:r>
                  <a:rPr lang="en-US" altLang="ko-KR" b="1" dirty="0"/>
                  <a:t>{deviceId}_hash.txt</a:t>
                </a:r>
                <a:endParaRPr lang="en-US" altLang="ko-KR" sz="2000" b="1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1C2AECD-ADB3-F4FB-C9B9-92CA5D175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95" t="1" b="6504"/>
              <a:stretch/>
            </p:blipFill>
            <p:spPr>
              <a:xfrm>
                <a:off x="1003199" y="3920130"/>
                <a:ext cx="6734647" cy="365125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E4159AE-4B62-867A-E030-C5649880E7E6}"/>
                </a:ext>
              </a:extLst>
            </p:cNvPr>
            <p:cNvSpPr/>
            <p:nvPr/>
          </p:nvSpPr>
          <p:spPr>
            <a:xfrm>
              <a:off x="971449" y="2275178"/>
              <a:ext cx="1098651" cy="338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6831F91-A5A6-3DC8-E0B9-27E2C730BAEA}"/>
                </a:ext>
              </a:extLst>
            </p:cNvPr>
            <p:cNvSpPr/>
            <p:nvPr/>
          </p:nvSpPr>
          <p:spPr>
            <a:xfrm>
              <a:off x="2183029" y="2282798"/>
              <a:ext cx="1790801" cy="33884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C444808-AF7F-DF6A-15BB-07E2BAEF62D1}"/>
                </a:ext>
              </a:extLst>
            </p:cNvPr>
            <p:cNvSpPr/>
            <p:nvPr/>
          </p:nvSpPr>
          <p:spPr>
            <a:xfrm>
              <a:off x="971449" y="2685438"/>
              <a:ext cx="1701772" cy="2477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65891F-52C3-4844-5E18-57C377BADCD8}"/>
                </a:ext>
              </a:extLst>
            </p:cNvPr>
            <p:cNvSpPr/>
            <p:nvPr/>
          </p:nvSpPr>
          <p:spPr>
            <a:xfrm>
              <a:off x="2719260" y="2677818"/>
              <a:ext cx="4976940" cy="24772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C844283-F169-2C75-3DDD-01BA63961C8A}"/>
                </a:ext>
              </a:extLst>
            </p:cNvPr>
            <p:cNvSpPr/>
            <p:nvPr/>
          </p:nvSpPr>
          <p:spPr>
            <a:xfrm>
              <a:off x="7794180" y="2677818"/>
              <a:ext cx="3209100" cy="24772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8183350-C81A-F3AD-6E71-FBAAA710A679}"/>
                </a:ext>
              </a:extLst>
            </p:cNvPr>
            <p:cNvSpPr/>
            <p:nvPr/>
          </p:nvSpPr>
          <p:spPr>
            <a:xfrm>
              <a:off x="971449" y="3364160"/>
              <a:ext cx="6724751" cy="24772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99C7B649-03D0-E2A5-61D9-1FF077F4CED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961"/>
          <a:stretch/>
        </p:blipFill>
        <p:spPr>
          <a:xfrm>
            <a:off x="1" y="2910364"/>
            <a:ext cx="7423150" cy="130594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C3D0BE-ED02-7A1C-DEEF-EBF07CC4BD69}"/>
              </a:ext>
            </a:extLst>
          </p:cNvPr>
          <p:cNvSpPr/>
          <p:nvPr/>
        </p:nvSpPr>
        <p:spPr>
          <a:xfrm>
            <a:off x="7353790" y="3683773"/>
            <a:ext cx="4838209" cy="15192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5" name="그림 44" descr="스크린샷, 텍스트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56CD8C-AE47-94E3-5DBB-3323FB7AB9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056" y="2896899"/>
            <a:ext cx="4684358" cy="37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6BC4B-7D9B-BD7D-61D5-636437F1A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C319EE-5961-8840-6473-A78BEDF7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38014" y="6545535"/>
            <a:ext cx="533221" cy="347390"/>
          </a:xfrm>
        </p:spPr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49F3939-F7F1-7AEA-4F18-053F143B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Feature#2 : Analyze Logs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1874BA-2005-7929-C512-24A2A701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34" y="666342"/>
            <a:ext cx="11446584" cy="5973535"/>
          </a:xfrm>
        </p:spPr>
        <p:txBody>
          <a:bodyPr>
            <a:normAutofit/>
          </a:bodyPr>
          <a:lstStyle/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Client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Duration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deviceId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지정하여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Report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생성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API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호출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MongoDB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해당 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deviceID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로그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AntiForensic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Call, Bluetooth, SMS..)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조회하여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Spring Boot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전달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Spring Boot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MongoDB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ko-KR" altLang="en-US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전달값으로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logFile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내용을 재구성 후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(String)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계산한 해시와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MongoDB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저장된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File Hash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검증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검증에 실패했다면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PDF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반환되나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분석 결과를 제공하지 않으며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오류 메시지를 출력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STEP 4) 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검증완료시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Spring Boot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생성한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Report PDF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Client</a:t>
            </a:r>
            <a:r>
              <a:rPr lang="ko-KR" altLang="en-US" sz="1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에게 전달</a:t>
            </a:r>
            <a:endParaRPr lang="en-US" altLang="ko-KR" sz="1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671400" lvl="2" indent="0">
              <a:buNone/>
            </a:pPr>
            <a:endParaRPr lang="en-US" altLang="ko-KR" sz="1400" b="1" dirty="0"/>
          </a:p>
          <a:p>
            <a:pPr marL="311400" lvl="1" indent="0">
              <a:buNone/>
            </a:pPr>
            <a:endParaRPr lang="en-US" altLang="ko-KR" sz="1400" b="1" dirty="0"/>
          </a:p>
          <a:p>
            <a:pPr marL="671400" lvl="2" indent="0">
              <a:buNone/>
            </a:pPr>
            <a:r>
              <a:rPr lang="ko-KR" altLang="en-US" sz="1400" b="1" dirty="0"/>
              <a:t> </a:t>
            </a: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400" b="1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v"/>
            </a:pPr>
            <a:endParaRPr lang="en-US" altLang="ko-KR" sz="1400" b="1" dirty="0"/>
          </a:p>
          <a:p>
            <a:pPr marL="671400" lvl="2" indent="0">
              <a:buNone/>
            </a:pPr>
            <a:endParaRPr lang="en-US" altLang="ko-KR" sz="1400" dirty="0"/>
          </a:p>
          <a:p>
            <a:pPr lvl="2">
              <a:buFont typeface="Wingdings" panose="05000000000000000000" pitchFamily="2" charset="2"/>
              <a:buChar char="v"/>
            </a:pP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2C2CC9-A22C-9FE6-5805-4BCD1003B870}"/>
              </a:ext>
            </a:extLst>
          </p:cNvPr>
          <p:cNvSpPr/>
          <p:nvPr/>
        </p:nvSpPr>
        <p:spPr>
          <a:xfrm>
            <a:off x="742765" y="5269922"/>
            <a:ext cx="4514126" cy="13699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림 42" descr="스크린샷, 텍스트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9AF0C81-B7D2-3D52-8A18-6B9215C11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2" y="3049545"/>
            <a:ext cx="4456823" cy="35483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5DEDDD-B8F3-AC10-CC6F-B2A54C250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003" y="3175973"/>
            <a:ext cx="4635515" cy="32955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B8E457-921B-AF09-95FF-F0716A445E33}"/>
              </a:ext>
            </a:extLst>
          </p:cNvPr>
          <p:cNvSpPr txBox="1"/>
          <p:nvPr/>
        </p:nvSpPr>
        <p:spPr>
          <a:xfrm>
            <a:off x="5893226" y="4272595"/>
            <a:ext cx="102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VS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5348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AC218-9060-82FF-7A11-AA2041D69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707026-9E31-D766-AD27-E44F886D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0247" y="6642100"/>
            <a:ext cx="571502" cy="365125"/>
          </a:xfrm>
        </p:spPr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18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8D452F10-5553-6F3A-726E-6F8939C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Feature#2 : Analyze Logs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6CABB6A-2152-DD64-FD75-8942EE7F2C7C}"/>
              </a:ext>
            </a:extLst>
          </p:cNvPr>
          <p:cNvGrpSpPr/>
          <p:nvPr/>
        </p:nvGrpSpPr>
        <p:grpSpPr>
          <a:xfrm>
            <a:off x="-222485" y="8725322"/>
            <a:ext cx="11466559" cy="1706935"/>
            <a:chOff x="0" y="1989845"/>
            <a:chExt cx="11466559" cy="170693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B21356D-A542-A9DC-6FF0-16A935F7B306}"/>
                </a:ext>
              </a:extLst>
            </p:cNvPr>
            <p:cNvGrpSpPr/>
            <p:nvPr/>
          </p:nvGrpSpPr>
          <p:grpSpPr>
            <a:xfrm>
              <a:off x="0" y="1989845"/>
              <a:ext cx="11466559" cy="1706935"/>
              <a:chOff x="0" y="2578320"/>
              <a:chExt cx="11466559" cy="170693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1121C90-D6A9-EA69-7ABC-B1AF49E07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20" b="40767"/>
              <a:stretch/>
            </p:blipFill>
            <p:spPr>
              <a:xfrm>
                <a:off x="1003199" y="3226074"/>
                <a:ext cx="10463360" cy="502199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104276-981C-F89B-076F-E86D24855EF8}"/>
                  </a:ext>
                </a:extLst>
              </p:cNvPr>
              <p:cNvSpPr txBox="1"/>
              <p:nvPr/>
            </p:nvSpPr>
            <p:spPr>
              <a:xfrm>
                <a:off x="0" y="2578320"/>
                <a:ext cx="6278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>
                  <a:buFont typeface="Wingdings" panose="05000000000000000000" pitchFamily="2" charset="2"/>
                  <a:buChar char="v"/>
                </a:pPr>
                <a:endParaRPr lang="en-US" altLang="ko-KR" sz="1800" b="1" dirty="0"/>
              </a:p>
              <a:p>
                <a:pPr lvl="2"/>
                <a:r>
                  <a:rPr lang="en-US" altLang="ko-KR" b="1" dirty="0"/>
                  <a:t>{deviceId}_AntiForensicLog.txt</a:t>
                </a:r>
                <a:endParaRPr lang="en-US" altLang="ko-KR" sz="20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215B62-C223-871B-74B3-E8EF3E865A33}"/>
                  </a:ext>
                </a:extLst>
              </p:cNvPr>
              <p:cNvSpPr txBox="1"/>
              <p:nvPr/>
            </p:nvSpPr>
            <p:spPr>
              <a:xfrm>
                <a:off x="0" y="3241999"/>
                <a:ext cx="6278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>
                  <a:buFont typeface="Wingdings" panose="05000000000000000000" pitchFamily="2" charset="2"/>
                  <a:buChar char="v"/>
                </a:pPr>
                <a:endParaRPr lang="en-US" altLang="ko-KR" sz="1800" b="1" dirty="0"/>
              </a:p>
              <a:p>
                <a:pPr lvl="2"/>
                <a:r>
                  <a:rPr lang="en-US" altLang="ko-KR" b="1" dirty="0"/>
                  <a:t>{deviceId}_hash.txt</a:t>
                </a:r>
                <a:endParaRPr lang="en-US" altLang="ko-KR" sz="2000" b="1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A6F325FA-5DF2-E01B-36F9-5AE9B70F3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695" t="1" b="6504"/>
              <a:stretch/>
            </p:blipFill>
            <p:spPr>
              <a:xfrm>
                <a:off x="1003199" y="3920130"/>
                <a:ext cx="6734647" cy="365125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0BD25DF-D257-0688-3521-46A1F78E4DDB}"/>
                </a:ext>
              </a:extLst>
            </p:cNvPr>
            <p:cNvSpPr/>
            <p:nvPr/>
          </p:nvSpPr>
          <p:spPr>
            <a:xfrm>
              <a:off x="971449" y="2275178"/>
              <a:ext cx="1098651" cy="338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7394887-5A50-FB8F-A3E5-2E1413E767A9}"/>
                </a:ext>
              </a:extLst>
            </p:cNvPr>
            <p:cNvSpPr/>
            <p:nvPr/>
          </p:nvSpPr>
          <p:spPr>
            <a:xfrm>
              <a:off x="2183029" y="2282798"/>
              <a:ext cx="1790801" cy="33884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A2F5354-E43A-B578-89C8-A6FA5611A3D7}"/>
                </a:ext>
              </a:extLst>
            </p:cNvPr>
            <p:cNvSpPr/>
            <p:nvPr/>
          </p:nvSpPr>
          <p:spPr>
            <a:xfrm>
              <a:off x="971449" y="2685438"/>
              <a:ext cx="1701772" cy="2477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3F41BBB-D575-D4DA-A2D1-DD664EBD802F}"/>
                </a:ext>
              </a:extLst>
            </p:cNvPr>
            <p:cNvSpPr/>
            <p:nvPr/>
          </p:nvSpPr>
          <p:spPr>
            <a:xfrm>
              <a:off x="2719260" y="2677818"/>
              <a:ext cx="4976940" cy="24772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B7DAC5E-DBDF-532F-49AF-3DDD0A681BEA}"/>
                </a:ext>
              </a:extLst>
            </p:cNvPr>
            <p:cNvSpPr/>
            <p:nvPr/>
          </p:nvSpPr>
          <p:spPr>
            <a:xfrm>
              <a:off x="7794180" y="2677818"/>
              <a:ext cx="3209100" cy="24772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79B57E9-2088-0FBE-9430-A5A57CE1F724}"/>
                </a:ext>
              </a:extLst>
            </p:cNvPr>
            <p:cNvSpPr/>
            <p:nvPr/>
          </p:nvSpPr>
          <p:spPr>
            <a:xfrm>
              <a:off x="971449" y="3364160"/>
              <a:ext cx="6724751" cy="24772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4137817-771B-040C-48E6-34B3D30AB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734" y="653689"/>
            <a:ext cx="5096692" cy="25597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F917DE1-944A-B5F0-7EC9-2E4228DE4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444" y="3934412"/>
            <a:ext cx="4551290" cy="254105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CCB8821-66F7-ED77-8DCC-F46A04AC0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44" y="655112"/>
            <a:ext cx="4551290" cy="321499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DA48A4-A29E-3FA7-B7A5-B5DC599C00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1870" y="4037700"/>
            <a:ext cx="6857610" cy="2018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242AB98-D628-A1EF-2B91-4CC1A29CE2CF}"/>
              </a:ext>
            </a:extLst>
          </p:cNvPr>
          <p:cNvSpPr txBox="1"/>
          <p:nvPr/>
        </p:nvSpPr>
        <p:spPr>
          <a:xfrm>
            <a:off x="6907771" y="6056423"/>
            <a:ext cx="470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logType</a:t>
            </a:r>
            <a:r>
              <a:rPr lang="ko-KR" altLang="en-US" b="1" dirty="0"/>
              <a:t>을 </a:t>
            </a:r>
            <a:r>
              <a:rPr lang="en-US" altLang="ko-KR" b="1" dirty="0" err="1"/>
              <a:t>BluetoothLog</a:t>
            </a:r>
            <a:r>
              <a:rPr lang="ko-KR" altLang="en-US" b="1" dirty="0"/>
              <a:t>로 지정 후 </a:t>
            </a:r>
            <a:r>
              <a:rPr lang="en-US" altLang="ko-KR" b="1" dirty="0"/>
              <a:t>Test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2158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5AD4-C34C-63F0-4CBB-DB327D04E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FAD766-C802-D75C-5EA6-45C09A3C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0247" y="6642100"/>
            <a:ext cx="571502" cy="365125"/>
          </a:xfrm>
        </p:spPr>
        <p:txBody>
          <a:bodyPr/>
          <a:lstStyle/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19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311934B9-9679-F5AD-8AE5-D1A296C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Feature#2 : Analyze Logs</a:t>
            </a:r>
            <a:endParaRPr lang="ko-KR" alt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387D15D-14DA-934B-095D-FD88C33A7CE9}"/>
              </a:ext>
            </a:extLst>
          </p:cNvPr>
          <p:cNvGrpSpPr/>
          <p:nvPr/>
        </p:nvGrpSpPr>
        <p:grpSpPr>
          <a:xfrm>
            <a:off x="-222485" y="8725322"/>
            <a:ext cx="11466559" cy="1706935"/>
            <a:chOff x="0" y="1989845"/>
            <a:chExt cx="11466559" cy="170693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19D2F9AA-6C92-5D66-54D6-C500FF8578FF}"/>
                </a:ext>
              </a:extLst>
            </p:cNvPr>
            <p:cNvGrpSpPr/>
            <p:nvPr/>
          </p:nvGrpSpPr>
          <p:grpSpPr>
            <a:xfrm>
              <a:off x="0" y="1989845"/>
              <a:ext cx="11466559" cy="1706935"/>
              <a:chOff x="0" y="2578320"/>
              <a:chExt cx="11466559" cy="1706935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9667486C-C73B-D44C-F8A6-713815250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420" b="40767"/>
              <a:stretch/>
            </p:blipFill>
            <p:spPr>
              <a:xfrm>
                <a:off x="1003199" y="3226074"/>
                <a:ext cx="10463360" cy="502199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265C2E-DDD6-3441-9901-710C389B6591}"/>
                  </a:ext>
                </a:extLst>
              </p:cNvPr>
              <p:cNvSpPr txBox="1"/>
              <p:nvPr/>
            </p:nvSpPr>
            <p:spPr>
              <a:xfrm>
                <a:off x="0" y="2578320"/>
                <a:ext cx="6278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>
                  <a:buFont typeface="Wingdings" panose="05000000000000000000" pitchFamily="2" charset="2"/>
                  <a:buChar char="v"/>
                </a:pPr>
                <a:endParaRPr lang="en-US" altLang="ko-KR" sz="1800" b="1" dirty="0"/>
              </a:p>
              <a:p>
                <a:pPr lvl="2"/>
                <a:r>
                  <a:rPr lang="en-US" altLang="ko-KR" b="1" dirty="0"/>
                  <a:t>{deviceId}_AntiForensicLog.txt</a:t>
                </a:r>
                <a:endParaRPr lang="en-US" altLang="ko-KR" sz="20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CEA561-55F2-C285-7FC4-35E13B648647}"/>
                  </a:ext>
                </a:extLst>
              </p:cNvPr>
              <p:cNvSpPr txBox="1"/>
              <p:nvPr/>
            </p:nvSpPr>
            <p:spPr>
              <a:xfrm>
                <a:off x="0" y="3241999"/>
                <a:ext cx="627857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>
                  <a:buFont typeface="Wingdings" panose="05000000000000000000" pitchFamily="2" charset="2"/>
                  <a:buChar char="v"/>
                </a:pPr>
                <a:endParaRPr lang="en-US" altLang="ko-KR" sz="1800" b="1" dirty="0"/>
              </a:p>
              <a:p>
                <a:pPr lvl="2"/>
                <a:r>
                  <a:rPr lang="en-US" altLang="ko-KR" b="1" dirty="0"/>
                  <a:t>{deviceId}_hash.txt</a:t>
                </a:r>
                <a:endParaRPr lang="en-US" altLang="ko-KR" sz="2000" b="1" dirty="0"/>
              </a:p>
            </p:txBody>
          </p:sp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DAABD62E-9275-6CFC-4CC8-E41CB170B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695" t="1" b="6504"/>
              <a:stretch/>
            </p:blipFill>
            <p:spPr>
              <a:xfrm>
                <a:off x="1003199" y="3920130"/>
                <a:ext cx="6734647" cy="365125"/>
              </a:xfrm>
              <a:prstGeom prst="rect">
                <a:avLst/>
              </a:prstGeom>
            </p:spPr>
          </p:pic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6296F17-6382-BAC8-DE80-8F2C69660D3C}"/>
                </a:ext>
              </a:extLst>
            </p:cNvPr>
            <p:cNvSpPr/>
            <p:nvPr/>
          </p:nvSpPr>
          <p:spPr>
            <a:xfrm>
              <a:off x="971449" y="2275178"/>
              <a:ext cx="1098651" cy="338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1268FBD-8F4D-DADB-BAB9-BCB5EB414DD0}"/>
                </a:ext>
              </a:extLst>
            </p:cNvPr>
            <p:cNvSpPr/>
            <p:nvPr/>
          </p:nvSpPr>
          <p:spPr>
            <a:xfrm>
              <a:off x="2183029" y="2282798"/>
              <a:ext cx="1790801" cy="338849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917A074-D5E0-D7E7-FFA7-39540A26A4AB}"/>
                </a:ext>
              </a:extLst>
            </p:cNvPr>
            <p:cNvSpPr/>
            <p:nvPr/>
          </p:nvSpPr>
          <p:spPr>
            <a:xfrm>
              <a:off x="971449" y="2685438"/>
              <a:ext cx="1701772" cy="2477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3CEB1F0-CC47-895E-CEDD-26ECE5E25F94}"/>
                </a:ext>
              </a:extLst>
            </p:cNvPr>
            <p:cNvSpPr/>
            <p:nvPr/>
          </p:nvSpPr>
          <p:spPr>
            <a:xfrm>
              <a:off x="2719260" y="2677818"/>
              <a:ext cx="4976940" cy="24772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FD3E16C-123C-A076-8324-DB0A17069DCD}"/>
                </a:ext>
              </a:extLst>
            </p:cNvPr>
            <p:cNvSpPr/>
            <p:nvPr/>
          </p:nvSpPr>
          <p:spPr>
            <a:xfrm>
              <a:off x="7794180" y="2677818"/>
              <a:ext cx="3209100" cy="247726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2386CE8-825C-9F22-B637-CD723AEF178D}"/>
                </a:ext>
              </a:extLst>
            </p:cNvPr>
            <p:cNvSpPr/>
            <p:nvPr/>
          </p:nvSpPr>
          <p:spPr>
            <a:xfrm>
              <a:off x="971449" y="3364160"/>
              <a:ext cx="6724751" cy="247726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C2D65E3-8D69-5C93-F355-BCF54B002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761" y="3320862"/>
            <a:ext cx="6573037" cy="25977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4834DA-0CB7-6690-76FB-889A730F8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841" y="1039683"/>
            <a:ext cx="6210300" cy="20669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D986A1-77E0-E808-42EB-218A42EABBF2}"/>
              </a:ext>
            </a:extLst>
          </p:cNvPr>
          <p:cNvSpPr txBox="1"/>
          <p:nvPr/>
        </p:nvSpPr>
        <p:spPr>
          <a:xfrm>
            <a:off x="189711" y="1855766"/>
            <a:ext cx="470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무결성 검사를 통과했을 때 </a:t>
            </a:r>
            <a:r>
              <a:rPr lang="en-US" altLang="ko-KR" sz="1400" b="1" dirty="0"/>
              <a:t>Report </a:t>
            </a:r>
            <a:r>
              <a:rPr lang="ko-KR" altLang="en-US" sz="1400" b="1" dirty="0"/>
              <a:t>형식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28861-69F9-5F9F-B0D3-D6FC897CFF1D}"/>
              </a:ext>
            </a:extLst>
          </p:cNvPr>
          <p:cNvSpPr txBox="1"/>
          <p:nvPr/>
        </p:nvSpPr>
        <p:spPr>
          <a:xfrm>
            <a:off x="276498" y="4523298"/>
            <a:ext cx="4708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무결성 검사를 통과했을 때 </a:t>
            </a:r>
            <a:r>
              <a:rPr lang="en-US" altLang="ko-KR" sz="1400" b="1" dirty="0"/>
              <a:t>Report </a:t>
            </a:r>
            <a:r>
              <a:rPr lang="ko-KR" altLang="en-US" sz="1400" b="1" dirty="0"/>
              <a:t>형식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23C9A6-0C99-ED81-E2BA-69F72E21F3DD}"/>
              </a:ext>
            </a:extLst>
          </p:cNvPr>
          <p:cNvSpPr/>
          <p:nvPr/>
        </p:nvSpPr>
        <p:spPr>
          <a:xfrm>
            <a:off x="4148037" y="4384222"/>
            <a:ext cx="844101" cy="585927"/>
          </a:xfrm>
          <a:prstGeom prst="rightArrow">
            <a:avLst>
              <a:gd name="adj1" fmla="val 50000"/>
              <a:gd name="adj2" fmla="val 5552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02F1FEE2-2B71-8CCD-30D2-65A3E8AE205C}"/>
              </a:ext>
            </a:extLst>
          </p:cNvPr>
          <p:cNvSpPr/>
          <p:nvPr/>
        </p:nvSpPr>
        <p:spPr>
          <a:xfrm>
            <a:off x="4111339" y="1748775"/>
            <a:ext cx="844101" cy="585927"/>
          </a:xfrm>
          <a:prstGeom prst="rightArrow">
            <a:avLst>
              <a:gd name="adj1" fmla="val 50000"/>
              <a:gd name="adj2" fmla="val 5552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4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9463" y="1134723"/>
            <a:ext cx="5753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Related Work Table</a:t>
            </a:r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CBD6AFFD-6519-1C91-7343-536782056A6B}"/>
              </a:ext>
            </a:extLst>
          </p:cNvPr>
          <p:cNvSpPr/>
          <p:nvPr/>
        </p:nvSpPr>
        <p:spPr>
          <a:xfrm>
            <a:off x="3665116" y="3025204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80E32281-8AE5-74D0-9E73-87C061097B8D}"/>
              </a:ext>
            </a:extLst>
          </p:cNvPr>
          <p:cNvSpPr/>
          <p:nvPr/>
        </p:nvSpPr>
        <p:spPr>
          <a:xfrm>
            <a:off x="3311539" y="2912064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ACD95-8A2D-EF1C-32A6-DEB4C1EEA8D8}"/>
              </a:ext>
            </a:extLst>
          </p:cNvPr>
          <p:cNvSpPr txBox="1"/>
          <p:nvPr/>
        </p:nvSpPr>
        <p:spPr>
          <a:xfrm>
            <a:off x="3529168" y="31058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4BAE4-8F04-9A6C-06F2-C91E5D33045F}"/>
              </a:ext>
            </a:extLst>
          </p:cNvPr>
          <p:cNvSpPr txBox="1"/>
          <p:nvPr/>
        </p:nvSpPr>
        <p:spPr>
          <a:xfrm>
            <a:off x="4349463" y="3097979"/>
            <a:ext cx="256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Implement Algorithm</a:t>
            </a:r>
          </a:p>
        </p:txBody>
      </p:sp>
      <p:sp>
        <p:nvSpPr>
          <p:cNvPr id="18" name="모서리가 둥근 직사각형 9">
            <a:extLst>
              <a:ext uri="{FF2B5EF4-FFF2-40B4-BE49-F238E27FC236}">
                <a16:creationId xmlns:a16="http://schemas.microsoft.com/office/drawing/2014/main" id="{98E5BC99-4E42-3A9E-3A66-EAD1AAF4F999}"/>
              </a:ext>
            </a:extLst>
          </p:cNvPr>
          <p:cNvSpPr/>
          <p:nvPr/>
        </p:nvSpPr>
        <p:spPr>
          <a:xfrm>
            <a:off x="3665116" y="2028641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E232CDAF-948F-1E08-9D8B-B506C962DABB}"/>
              </a:ext>
            </a:extLst>
          </p:cNvPr>
          <p:cNvSpPr/>
          <p:nvPr/>
        </p:nvSpPr>
        <p:spPr>
          <a:xfrm>
            <a:off x="3311539" y="1915501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8A6898-4047-1604-DED2-722B6FFD79A2}"/>
              </a:ext>
            </a:extLst>
          </p:cNvPr>
          <p:cNvSpPr txBox="1"/>
          <p:nvPr/>
        </p:nvSpPr>
        <p:spPr>
          <a:xfrm>
            <a:off x="3529168" y="21092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6EF68-52D5-FBD4-530B-1F5E1C7FD718}"/>
              </a:ext>
            </a:extLst>
          </p:cNvPr>
          <p:cNvSpPr txBox="1"/>
          <p:nvPr/>
        </p:nvSpPr>
        <p:spPr>
          <a:xfrm>
            <a:off x="4349463" y="2090197"/>
            <a:ext cx="522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1"/>
                </a:solidFill>
              </a:rPr>
              <a:t>System Architecture, Tool’s Process , Analyzer</a:t>
            </a: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03D00F70-D7BA-340B-8030-5197ACDEACA8}"/>
              </a:ext>
            </a:extLst>
          </p:cNvPr>
          <p:cNvSpPr/>
          <p:nvPr/>
        </p:nvSpPr>
        <p:spPr>
          <a:xfrm>
            <a:off x="3665116" y="3908627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37615448-2959-E9D9-4219-19F89B9E5003}"/>
              </a:ext>
            </a:extLst>
          </p:cNvPr>
          <p:cNvSpPr/>
          <p:nvPr/>
        </p:nvSpPr>
        <p:spPr>
          <a:xfrm>
            <a:off x="3311539" y="3795487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6EB59-FDB2-5055-4E1D-770FA605DCB3}"/>
              </a:ext>
            </a:extLst>
          </p:cNvPr>
          <p:cNvSpPr txBox="1"/>
          <p:nvPr/>
        </p:nvSpPr>
        <p:spPr>
          <a:xfrm>
            <a:off x="3529168" y="398925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04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007BA-EFA4-C89E-6F94-09CB15D1F685}"/>
              </a:ext>
            </a:extLst>
          </p:cNvPr>
          <p:cNvSpPr txBox="1"/>
          <p:nvPr/>
        </p:nvSpPr>
        <p:spPr>
          <a:xfrm>
            <a:off x="4349463" y="3981402"/>
            <a:ext cx="279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Server &amp; DB</a:t>
            </a:r>
            <a:r>
              <a:rPr lang="ko-KR" altLang="en-US" b="1" dirty="0">
                <a:solidFill>
                  <a:schemeClr val="bg1"/>
                </a:solidFill>
              </a:rPr>
              <a:t>에서의 구현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4159-A390-DFA8-6A58-2708B2F5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F05B753-CC61-C54D-F775-12774B0C9D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en-US" altLang="ko-KR" sz="3000" b="1" dirty="0"/>
              <a:t>Related Work Table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E864C-D9E8-4BC6-2D40-5EFBE6A080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60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73327-AD9F-A7CF-56A4-3D2714AC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71235EE-B49B-CAEC-85FB-79211513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177" y="86058"/>
            <a:ext cx="6779865" cy="64881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B5FA47-7740-948D-3924-3CC3522A1F56}"/>
              </a:ext>
            </a:extLst>
          </p:cNvPr>
          <p:cNvSpPr txBox="1"/>
          <p:nvPr/>
        </p:nvSpPr>
        <p:spPr>
          <a:xfrm>
            <a:off x="69581" y="146241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수집 가능한 데이터셋에 대한 비교</a:t>
            </a:r>
          </a:p>
        </p:txBody>
      </p:sp>
    </p:spTree>
    <p:extLst>
      <p:ext uri="{BB962C8B-B14F-4D97-AF65-F5344CB8AC3E}">
        <p14:creationId xmlns:p14="http://schemas.microsoft.com/office/powerpoint/2010/main" val="64061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DB5F-4DE5-5992-9E84-E87B6D9F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191487-F61B-1C3E-4C3D-32909B11C752}"/>
              </a:ext>
            </a:extLst>
          </p:cNvPr>
          <p:cNvSpPr txBox="1"/>
          <p:nvPr/>
        </p:nvSpPr>
        <p:spPr>
          <a:xfrm>
            <a:off x="69581" y="146241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제공되는 기능에 대한 비교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35191-AC1E-D520-B48D-72AFA26E6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27" y="675061"/>
            <a:ext cx="9571065" cy="55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9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>
            <a:noAutofit/>
          </a:bodyPr>
          <a:lstStyle/>
          <a:p>
            <a:r>
              <a:rPr lang="en-US" altLang="ko-KR" sz="3000" b="1" dirty="0"/>
              <a:t>System Architecture,</a:t>
            </a:r>
            <a:r>
              <a:rPr lang="en-US" altLang="ko-KR" sz="3000" dirty="0"/>
              <a:t> </a:t>
            </a:r>
            <a:r>
              <a:rPr lang="en-US" altLang="ko-KR" sz="3000" b="1" dirty="0"/>
              <a:t>Tool’s Process, Analyzer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9E232-13AB-A898-D9E3-1EF38BB9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5C7D4D-18DC-6B2C-77D6-DDE14A6E2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490" y="4573494"/>
            <a:ext cx="1785952" cy="1940012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7D44F1C7-7D66-7449-E2F1-F86892DA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75" y="6469059"/>
            <a:ext cx="494452" cy="16739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5EB40A7D-36E8-0CDC-BF22-7E9A4F4D9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650" y="4426981"/>
            <a:ext cx="494452" cy="25221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F75E08F1-8ABE-66B0-D8F2-774F2A01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113" y="-1191017"/>
            <a:ext cx="1200765" cy="61517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ED6509F-DA1A-2AEE-E92C-A8387BAA6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4617" y="-758850"/>
            <a:ext cx="1106124" cy="51461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198F0BDD-CC65-C1BD-9820-A1616A2BD4F0}"/>
              </a:ext>
            </a:extLst>
          </p:cNvPr>
          <p:cNvGrpSpPr/>
          <p:nvPr/>
        </p:nvGrpSpPr>
        <p:grpSpPr>
          <a:xfrm>
            <a:off x="-104819" y="1127738"/>
            <a:ext cx="2495868" cy="2115703"/>
            <a:chOff x="367356" y="1168634"/>
            <a:chExt cx="2495868" cy="2115703"/>
          </a:xfrm>
        </p:grpSpPr>
        <p:pic>
          <p:nvPicPr>
            <p:cNvPr id="4" name="pic">
              <a:extLst>
                <a:ext uri="{FF2B5EF4-FFF2-40B4-BE49-F238E27FC236}">
                  <a16:creationId xmlns:a16="http://schemas.microsoft.com/office/drawing/2014/main" id="{5E88EE76-A6B0-F0E1-4CC8-D78F0B846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67356" y="1168634"/>
              <a:ext cx="2495868" cy="2115703"/>
            </a:xfrm>
            <a:prstGeom prst="rect">
              <a:avLst/>
            </a:prstGeom>
          </p:spPr>
        </p:pic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7D06CDE-0CE8-5F98-8DF9-014B6FF99E01}"/>
                </a:ext>
              </a:extLst>
            </p:cNvPr>
            <p:cNvSpPr/>
            <p:nvPr/>
          </p:nvSpPr>
          <p:spPr>
            <a:xfrm>
              <a:off x="2297978" y="1987711"/>
              <a:ext cx="546419" cy="52169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E0E2F3-7A01-D934-59A0-BCB1A93FCA09}"/>
              </a:ext>
            </a:extLst>
          </p:cNvPr>
          <p:cNvSpPr/>
          <p:nvPr/>
        </p:nvSpPr>
        <p:spPr>
          <a:xfrm>
            <a:off x="2032427" y="149475"/>
            <a:ext cx="9926962" cy="316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3AC900-76F3-CC3C-3033-F61BDAFF1109}"/>
              </a:ext>
            </a:extLst>
          </p:cNvPr>
          <p:cNvSpPr/>
          <p:nvPr/>
        </p:nvSpPr>
        <p:spPr>
          <a:xfrm>
            <a:off x="2142274" y="1789115"/>
            <a:ext cx="1308654" cy="34528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chemeClr val="tx1"/>
                </a:solidFill>
              </a:rPr>
              <a:t>MainActivity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89B7F1-914A-23A5-8E57-C89FAC65F2E3}"/>
              </a:ext>
            </a:extLst>
          </p:cNvPr>
          <p:cNvSpPr/>
          <p:nvPr/>
        </p:nvSpPr>
        <p:spPr>
          <a:xfrm>
            <a:off x="2290441" y="1700434"/>
            <a:ext cx="533473" cy="1553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main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35EC109-0788-F7AD-4BD2-17FACE2F4D6B}"/>
              </a:ext>
            </a:extLst>
          </p:cNvPr>
          <p:cNvSpPr/>
          <p:nvPr/>
        </p:nvSpPr>
        <p:spPr>
          <a:xfrm>
            <a:off x="4453198" y="305242"/>
            <a:ext cx="4659174" cy="144111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4A73DA-34EA-52BE-FB92-CE751EE80494}"/>
              </a:ext>
            </a:extLst>
          </p:cNvPr>
          <p:cNvSpPr/>
          <p:nvPr/>
        </p:nvSpPr>
        <p:spPr>
          <a:xfrm>
            <a:off x="4716586" y="208455"/>
            <a:ext cx="764273" cy="2032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service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0602BC1-096C-3825-8142-26E61B9FD43E}"/>
              </a:ext>
            </a:extLst>
          </p:cNvPr>
          <p:cNvSpPr/>
          <p:nvPr/>
        </p:nvSpPr>
        <p:spPr>
          <a:xfrm>
            <a:off x="4440767" y="2594679"/>
            <a:ext cx="1917585" cy="2886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BootReceiver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7C0C8A-1D67-F514-D534-8529FA5E80C5}"/>
              </a:ext>
            </a:extLst>
          </p:cNvPr>
          <p:cNvSpPr/>
          <p:nvPr/>
        </p:nvSpPr>
        <p:spPr>
          <a:xfrm>
            <a:off x="4510898" y="2497074"/>
            <a:ext cx="701221" cy="15787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receiver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B2E73C-B406-6229-9B6A-75084AE485F0}"/>
              </a:ext>
            </a:extLst>
          </p:cNvPr>
          <p:cNvSpPr/>
          <p:nvPr/>
        </p:nvSpPr>
        <p:spPr>
          <a:xfrm>
            <a:off x="4576611" y="564387"/>
            <a:ext cx="2061186" cy="2589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AntiForensicLogger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D9C6E55-5A1D-BBEC-3D2D-B0C7D6353AD7}"/>
              </a:ext>
            </a:extLst>
          </p:cNvPr>
          <p:cNvSpPr/>
          <p:nvPr/>
        </p:nvSpPr>
        <p:spPr>
          <a:xfrm>
            <a:off x="4576611" y="955314"/>
            <a:ext cx="2061186" cy="2589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CallingLogger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06D190D-6A53-682C-CD71-A993D2258522}"/>
              </a:ext>
            </a:extLst>
          </p:cNvPr>
          <p:cNvSpPr/>
          <p:nvPr/>
        </p:nvSpPr>
        <p:spPr>
          <a:xfrm>
            <a:off x="4571622" y="1339666"/>
            <a:ext cx="2066175" cy="2589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MessageLogger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F469430-6E4F-C8EE-8D21-9860CBDC6EFC}"/>
              </a:ext>
            </a:extLst>
          </p:cNvPr>
          <p:cNvSpPr/>
          <p:nvPr/>
        </p:nvSpPr>
        <p:spPr>
          <a:xfrm>
            <a:off x="6921406" y="563018"/>
            <a:ext cx="2061186" cy="2589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FileSystemLogger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54164C2-D05C-21F6-F5A8-5D77B3CF2AC9}"/>
              </a:ext>
            </a:extLst>
          </p:cNvPr>
          <p:cNvSpPr/>
          <p:nvPr/>
        </p:nvSpPr>
        <p:spPr>
          <a:xfrm>
            <a:off x="6923890" y="957023"/>
            <a:ext cx="2061186" cy="2589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BluetoothLogger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08AB9C6-39D5-C109-33E4-1BB6E9EDACE6}"/>
              </a:ext>
            </a:extLst>
          </p:cNvPr>
          <p:cNvSpPr/>
          <p:nvPr/>
        </p:nvSpPr>
        <p:spPr>
          <a:xfrm>
            <a:off x="6923890" y="1344245"/>
            <a:ext cx="2066156" cy="2589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AppRunningLogger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57D52E9-B525-96CA-F688-B88E382EEA08}"/>
              </a:ext>
            </a:extLst>
          </p:cNvPr>
          <p:cNvSpPr/>
          <p:nvPr/>
        </p:nvSpPr>
        <p:spPr>
          <a:xfrm>
            <a:off x="9495188" y="2047459"/>
            <a:ext cx="2319683" cy="110196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87B172-B980-528E-739F-EFE0F17EAF6A}"/>
              </a:ext>
            </a:extLst>
          </p:cNvPr>
          <p:cNvSpPr/>
          <p:nvPr/>
        </p:nvSpPr>
        <p:spPr>
          <a:xfrm>
            <a:off x="9653949" y="1919183"/>
            <a:ext cx="821078" cy="190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Manager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A7F440B-A719-8BFF-57D1-07EFE1CE111C}"/>
              </a:ext>
            </a:extLst>
          </p:cNvPr>
          <p:cNvSpPr/>
          <p:nvPr/>
        </p:nvSpPr>
        <p:spPr>
          <a:xfrm>
            <a:off x="9652866" y="2197245"/>
            <a:ext cx="1995591" cy="2509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HashGenerator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3CC4814-C7E0-28FF-821B-1020B71488F5}"/>
              </a:ext>
            </a:extLst>
          </p:cNvPr>
          <p:cNvSpPr/>
          <p:nvPr/>
        </p:nvSpPr>
        <p:spPr>
          <a:xfrm>
            <a:off x="9652865" y="2497533"/>
            <a:ext cx="1995591" cy="233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LogHandler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4EA7C3-DBAC-BE97-322C-0480584BB259}"/>
              </a:ext>
            </a:extLst>
          </p:cNvPr>
          <p:cNvSpPr/>
          <p:nvPr/>
        </p:nvSpPr>
        <p:spPr>
          <a:xfrm>
            <a:off x="9652865" y="2782229"/>
            <a:ext cx="1995592" cy="2338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chemeClr val="tx1"/>
                </a:solidFill>
              </a:rPr>
              <a:t>ServerTransmitter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56F3F38-CF4C-6705-79E1-9D256FC5DDAF}"/>
              </a:ext>
            </a:extLst>
          </p:cNvPr>
          <p:cNvSpPr/>
          <p:nvPr/>
        </p:nvSpPr>
        <p:spPr>
          <a:xfrm>
            <a:off x="2097318" y="17779"/>
            <a:ext cx="764273" cy="2597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CCF66A-7469-C664-31D5-2CBA8C5DC9AE}"/>
              </a:ext>
            </a:extLst>
          </p:cNvPr>
          <p:cNvSpPr txBox="1"/>
          <p:nvPr/>
        </p:nvSpPr>
        <p:spPr>
          <a:xfrm>
            <a:off x="2099699" y="22566"/>
            <a:ext cx="911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/>
              <a:t>DroidCop</a:t>
            </a:r>
            <a:endParaRPr lang="ko-KR" altLang="en-US" sz="1000" b="1" dirty="0"/>
          </a:p>
        </p:txBody>
      </p:sp>
      <p:cxnSp>
        <p:nvCxnSpPr>
          <p:cNvPr id="26" name="꺾인 연결선 3">
            <a:extLst>
              <a:ext uri="{FF2B5EF4-FFF2-40B4-BE49-F238E27FC236}">
                <a16:creationId xmlns:a16="http://schemas.microsoft.com/office/drawing/2014/main" id="{DCC611DF-FC32-8DD7-CCF5-A7EE0F7633D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450928" y="1025800"/>
            <a:ext cx="1002270" cy="935956"/>
          </a:xfrm>
          <a:prstGeom prst="bentConnector3">
            <a:avLst/>
          </a:prstGeom>
          <a:ln w="1651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 44">
            <a:extLst>
              <a:ext uri="{FF2B5EF4-FFF2-40B4-BE49-F238E27FC236}">
                <a16:creationId xmlns:a16="http://schemas.microsoft.com/office/drawing/2014/main" id="{1E6F2F5F-6B0C-AD9C-DC3F-A1E79443813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3450928" y="1961756"/>
            <a:ext cx="989839" cy="777262"/>
          </a:xfrm>
          <a:prstGeom prst="bentConnector3">
            <a:avLst>
              <a:gd name="adj1" fmla="val 50000"/>
            </a:avLst>
          </a:prstGeom>
          <a:ln w="1651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꺾인 연결선 50">
            <a:extLst>
              <a:ext uri="{FF2B5EF4-FFF2-40B4-BE49-F238E27FC236}">
                <a16:creationId xmlns:a16="http://schemas.microsoft.com/office/drawing/2014/main" id="{1B9FC78F-956D-E71F-A419-8136B5090D25}"/>
              </a:ext>
            </a:extLst>
          </p:cNvPr>
          <p:cNvCxnSpPr>
            <a:cxnSpLocks/>
            <a:stCxn id="19" idx="2"/>
            <a:endCxn id="68" idx="0"/>
          </p:cNvCxnSpPr>
          <p:nvPr/>
        </p:nvCxnSpPr>
        <p:spPr>
          <a:xfrm rot="5400000">
            <a:off x="7022591" y="572344"/>
            <a:ext cx="1055362" cy="6209516"/>
          </a:xfrm>
          <a:prstGeom prst="bentConnector3">
            <a:avLst>
              <a:gd name="adj1" fmla="val 84898"/>
            </a:avLst>
          </a:prstGeom>
          <a:ln w="1651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32379FD-0900-2867-4790-475D46C241F0}"/>
              </a:ext>
            </a:extLst>
          </p:cNvPr>
          <p:cNvCxnSpPr>
            <a:cxnSpLocks/>
          </p:cNvCxnSpPr>
          <p:nvPr/>
        </p:nvCxnSpPr>
        <p:spPr>
          <a:xfrm>
            <a:off x="6785811" y="2630608"/>
            <a:ext cx="2709377" cy="0"/>
          </a:xfrm>
          <a:prstGeom prst="straightConnector1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ABC77C-8510-0A1F-1C05-92944F19EAEF}"/>
              </a:ext>
            </a:extLst>
          </p:cNvPr>
          <p:cNvCxnSpPr>
            <a:cxnSpLocks/>
          </p:cNvCxnSpPr>
          <p:nvPr/>
        </p:nvCxnSpPr>
        <p:spPr>
          <a:xfrm>
            <a:off x="6785811" y="2340583"/>
            <a:ext cx="2700640" cy="0"/>
          </a:xfrm>
          <a:prstGeom prst="straightConnector1">
            <a:avLst/>
          </a:prstGeom>
          <a:ln w="1651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C8BF0BDF-F1A3-9649-40A1-132A8D9204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248" y="577989"/>
            <a:ext cx="223873" cy="22387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3459274-0153-9645-B6DB-9CC28D6EB8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8382" y="1054945"/>
            <a:ext cx="223873" cy="2238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9E57C28-7718-7704-FE86-A703A7B997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8496" y="1293173"/>
            <a:ext cx="223874" cy="22387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97DD8E2-F35B-7D1D-F12A-46129AF64D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2113248" y="339142"/>
            <a:ext cx="223876" cy="22387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49A7E98-CD49-EFF4-C347-7F39E9C08F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9924" y="816716"/>
            <a:ext cx="223874" cy="22387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CEEA60-13FD-D725-F27B-E8201BFBBE10}"/>
              </a:ext>
            </a:extLst>
          </p:cNvPr>
          <p:cNvSpPr txBox="1"/>
          <p:nvPr/>
        </p:nvSpPr>
        <p:spPr>
          <a:xfrm>
            <a:off x="2306951" y="323011"/>
            <a:ext cx="11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 Accessibility</a:t>
            </a:r>
            <a:endParaRPr lang="ko-KR" altLang="en-US" sz="1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233FB3-F59B-59E6-0EB3-C0928A7AFD0E}"/>
              </a:ext>
            </a:extLst>
          </p:cNvPr>
          <p:cNvSpPr txBox="1"/>
          <p:nvPr/>
        </p:nvSpPr>
        <p:spPr>
          <a:xfrm>
            <a:off x="2306951" y="555641"/>
            <a:ext cx="11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 Broadcast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3D1EB3-7308-B4FE-F539-4A355D4341DE}"/>
              </a:ext>
            </a:extLst>
          </p:cNvPr>
          <p:cNvSpPr txBox="1"/>
          <p:nvPr/>
        </p:nvSpPr>
        <p:spPr>
          <a:xfrm>
            <a:off x="2306121" y="803006"/>
            <a:ext cx="1599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 Evasion(Method/Tech)</a:t>
            </a:r>
            <a:endParaRPr lang="ko-KR" altLang="en-US" sz="10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9DEDE1-4A17-517E-C13B-875490B7730D}"/>
              </a:ext>
            </a:extLst>
          </p:cNvPr>
          <p:cNvSpPr txBox="1"/>
          <p:nvPr/>
        </p:nvSpPr>
        <p:spPr>
          <a:xfrm>
            <a:off x="2300529" y="1041945"/>
            <a:ext cx="11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 Observer</a:t>
            </a:r>
            <a:endParaRPr lang="ko-KR" altLang="en-US" sz="10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89418A-6461-2626-351F-749CEAA1D09B}"/>
              </a:ext>
            </a:extLst>
          </p:cNvPr>
          <p:cNvSpPr txBox="1"/>
          <p:nvPr/>
        </p:nvSpPr>
        <p:spPr>
          <a:xfrm>
            <a:off x="2310458" y="1281894"/>
            <a:ext cx="118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 </a:t>
            </a:r>
            <a:r>
              <a:rPr lang="en-US" altLang="ko-KR" sz="1000" b="1" dirty="0" err="1"/>
              <a:t>SystemService</a:t>
            </a:r>
            <a:endParaRPr lang="ko-KR" altLang="en-US" sz="1000" b="1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396909C-4AE3-E22C-AD3D-A14DEC47B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663" y="2520180"/>
            <a:ext cx="148997" cy="14899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FC37A1A-E3B6-0C80-A9D9-B6F2E17CC2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569" y="481755"/>
            <a:ext cx="153830" cy="15383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AD4CE6D7-926D-54A8-9023-403FA8030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528" y="487029"/>
            <a:ext cx="155304" cy="155304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072F48F-078B-C075-EFB6-4BE9FBA64D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4248" y="486725"/>
            <a:ext cx="155608" cy="155608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0D165E6-1F90-4B81-D25B-5FDF447B3B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7216" y="487973"/>
            <a:ext cx="155608" cy="15560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F219DAB-097B-F23F-705C-4E6816DFD2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9642" y="484193"/>
            <a:ext cx="155304" cy="155304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585110E3-612F-1FF4-5A1B-B7949827E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6560" y="887106"/>
            <a:ext cx="153830" cy="153830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8A5E3183-6105-7AD1-42D5-A1AB6F3A98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4449" y="885357"/>
            <a:ext cx="155304" cy="155304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8E2B0482-FD4D-48FA-9041-F458364D8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4989" y="873988"/>
            <a:ext cx="153830" cy="1538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FF199FC-F273-C740-689F-E16DB4973E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8832" y="1267366"/>
            <a:ext cx="153830" cy="15383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F71EBD7-8B16-E908-420A-3CCFE93D28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9365" y="1266115"/>
            <a:ext cx="155304" cy="15530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EF4CB83-C449-8484-0679-04C00A4553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6980334" y="1266056"/>
            <a:ext cx="148996" cy="148996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BBAD7D36-DD9C-A7D7-A011-A50E0795ED39}"/>
              </a:ext>
            </a:extLst>
          </p:cNvPr>
          <p:cNvGrpSpPr/>
          <p:nvPr/>
        </p:nvGrpSpPr>
        <p:grpSpPr>
          <a:xfrm>
            <a:off x="9446583" y="268787"/>
            <a:ext cx="2319683" cy="739870"/>
            <a:chOff x="9516527" y="241689"/>
            <a:chExt cx="2319683" cy="643668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9CA75675-81AF-554C-F89A-EB0E0D192DC7}"/>
                </a:ext>
              </a:extLst>
            </p:cNvPr>
            <p:cNvSpPr/>
            <p:nvPr/>
          </p:nvSpPr>
          <p:spPr>
            <a:xfrm>
              <a:off x="9516527" y="307113"/>
              <a:ext cx="2319683" cy="5782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88ACB92-BE24-767D-F11C-89073118B20E}"/>
                </a:ext>
              </a:extLst>
            </p:cNvPr>
            <p:cNvSpPr/>
            <p:nvPr/>
          </p:nvSpPr>
          <p:spPr>
            <a:xfrm>
              <a:off x="9729671" y="241689"/>
              <a:ext cx="492212" cy="15037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Util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609FBDA1-77EE-0FDB-79B8-4E0A5CBC8B3E}"/>
                </a:ext>
              </a:extLst>
            </p:cNvPr>
            <p:cNvSpPr/>
            <p:nvPr/>
          </p:nvSpPr>
          <p:spPr>
            <a:xfrm>
              <a:off x="9692977" y="481086"/>
              <a:ext cx="1995591" cy="25098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err="1">
                  <a:solidFill>
                    <a:schemeClr val="tx1"/>
                  </a:solidFill>
                </a:rPr>
                <a:t>FileActivityDetector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3C07A80-A9CA-0211-D7EC-FC233A8B838D}"/>
              </a:ext>
            </a:extLst>
          </p:cNvPr>
          <p:cNvCxnSpPr>
            <a:stCxn id="16" idx="3"/>
            <a:endCxn id="58" idx="1"/>
          </p:cNvCxnSpPr>
          <p:nvPr/>
        </p:nvCxnSpPr>
        <p:spPr>
          <a:xfrm flipV="1">
            <a:off x="8982592" y="688214"/>
            <a:ext cx="640441" cy="4271"/>
          </a:xfrm>
          <a:prstGeom prst="straightConnector1">
            <a:avLst/>
          </a:prstGeom>
          <a:ln w="1651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FAB25DBD-3DC0-12F9-DB55-A0912531BD97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7550077" y="979066"/>
            <a:ext cx="1169082" cy="2703666"/>
          </a:xfrm>
          <a:prstGeom prst="bent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8BABDA7-E84F-82F5-3FE8-6D8C0B48041B}"/>
              </a:ext>
            </a:extLst>
          </p:cNvPr>
          <p:cNvCxnSpPr/>
          <p:nvPr/>
        </p:nvCxnSpPr>
        <p:spPr>
          <a:xfrm>
            <a:off x="127164" y="3512893"/>
            <a:ext cx="11832225" cy="0"/>
          </a:xfrm>
          <a:prstGeom prst="line">
            <a:avLst/>
          </a:prstGeom>
          <a:ln w="285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0AD0369-9794-D373-99E6-D931C16D73A4}"/>
              </a:ext>
            </a:extLst>
          </p:cNvPr>
          <p:cNvCxnSpPr/>
          <p:nvPr/>
        </p:nvCxnSpPr>
        <p:spPr>
          <a:xfrm>
            <a:off x="1170192" y="1961756"/>
            <a:ext cx="8622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FCD3F8E-98B5-9AE7-9ABE-C4F4624C1860}"/>
              </a:ext>
            </a:extLst>
          </p:cNvPr>
          <p:cNvCxnSpPr>
            <a:cxnSpLocks/>
          </p:cNvCxnSpPr>
          <p:nvPr/>
        </p:nvCxnSpPr>
        <p:spPr>
          <a:xfrm>
            <a:off x="1170192" y="1339666"/>
            <a:ext cx="774099" cy="6220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B60D538-2917-102D-9D6B-216EE96BC940}"/>
              </a:ext>
            </a:extLst>
          </p:cNvPr>
          <p:cNvCxnSpPr>
            <a:cxnSpLocks/>
          </p:cNvCxnSpPr>
          <p:nvPr/>
        </p:nvCxnSpPr>
        <p:spPr>
          <a:xfrm flipV="1">
            <a:off x="1170192" y="1961756"/>
            <a:ext cx="776448" cy="9536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5F724BA-0FE1-4A11-CAC1-DDA2C2785088}"/>
              </a:ext>
            </a:extLst>
          </p:cNvPr>
          <p:cNvSpPr/>
          <p:nvPr/>
        </p:nvSpPr>
        <p:spPr>
          <a:xfrm>
            <a:off x="3011588" y="3786175"/>
            <a:ext cx="8853287" cy="30492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C6B411-ADF0-7FD4-0437-D2A22740CF49}"/>
              </a:ext>
            </a:extLst>
          </p:cNvPr>
          <p:cNvSpPr/>
          <p:nvPr/>
        </p:nvSpPr>
        <p:spPr>
          <a:xfrm>
            <a:off x="3087543" y="3685072"/>
            <a:ext cx="1735437" cy="27493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Remote Storage Server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7" name="사각형: 둥근 모서리 49">
            <a:extLst>
              <a:ext uri="{FF2B5EF4-FFF2-40B4-BE49-F238E27FC236}">
                <a16:creationId xmlns:a16="http://schemas.microsoft.com/office/drawing/2014/main" id="{717BA08D-9D5F-B8A7-BFB1-71DCE35E0E9A}"/>
              </a:ext>
            </a:extLst>
          </p:cNvPr>
          <p:cNvSpPr/>
          <p:nvPr/>
        </p:nvSpPr>
        <p:spPr>
          <a:xfrm>
            <a:off x="3166980" y="4260067"/>
            <a:ext cx="6013432" cy="2448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4FEAE4E-9C3D-D48F-38F3-4265D667CA63}"/>
              </a:ext>
            </a:extLst>
          </p:cNvPr>
          <p:cNvSpPr/>
          <p:nvPr/>
        </p:nvSpPr>
        <p:spPr>
          <a:xfrm>
            <a:off x="3400968" y="4204783"/>
            <a:ext cx="2089091" cy="20685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WAS (Web Application Server)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9" name="사각형: 둥근 모서리 56">
            <a:extLst>
              <a:ext uri="{FF2B5EF4-FFF2-40B4-BE49-F238E27FC236}">
                <a16:creationId xmlns:a16="http://schemas.microsoft.com/office/drawing/2014/main" id="{8B6A421B-13EA-CF85-F43D-FEA85CAE9BC7}"/>
              </a:ext>
            </a:extLst>
          </p:cNvPr>
          <p:cNvSpPr/>
          <p:nvPr/>
        </p:nvSpPr>
        <p:spPr>
          <a:xfrm>
            <a:off x="3383313" y="4527774"/>
            <a:ext cx="1190955" cy="533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 Server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사각형: 둥근 모서리 56">
            <a:extLst>
              <a:ext uri="{FF2B5EF4-FFF2-40B4-BE49-F238E27FC236}">
                <a16:creationId xmlns:a16="http://schemas.microsoft.com/office/drawing/2014/main" id="{5A6DFE4C-240C-904A-B3A4-9A6FB10631D1}"/>
              </a:ext>
            </a:extLst>
          </p:cNvPr>
          <p:cNvSpPr/>
          <p:nvPr/>
        </p:nvSpPr>
        <p:spPr>
          <a:xfrm>
            <a:off x="4854758" y="4439299"/>
            <a:ext cx="4230178" cy="22102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2444DB2-18F1-B1DF-563B-1D72599AAE34}"/>
              </a:ext>
            </a:extLst>
          </p:cNvPr>
          <p:cNvCxnSpPr/>
          <p:nvPr/>
        </p:nvCxnSpPr>
        <p:spPr>
          <a:xfrm>
            <a:off x="4612752" y="4731998"/>
            <a:ext cx="207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E586198-8B3C-C54F-1587-FDE3FB5ED137}"/>
              </a:ext>
            </a:extLst>
          </p:cNvPr>
          <p:cNvCxnSpPr/>
          <p:nvPr/>
        </p:nvCxnSpPr>
        <p:spPr>
          <a:xfrm flipH="1" flipV="1">
            <a:off x="4608584" y="4860612"/>
            <a:ext cx="207606" cy="1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원통 78">
            <a:extLst>
              <a:ext uri="{FF2B5EF4-FFF2-40B4-BE49-F238E27FC236}">
                <a16:creationId xmlns:a16="http://schemas.microsoft.com/office/drawing/2014/main" id="{3A9A2915-1AB6-A863-527F-00BED9CCA117}"/>
              </a:ext>
            </a:extLst>
          </p:cNvPr>
          <p:cNvSpPr/>
          <p:nvPr/>
        </p:nvSpPr>
        <p:spPr>
          <a:xfrm>
            <a:off x="9763205" y="4868947"/>
            <a:ext cx="1860608" cy="937074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</a:rPr>
              <a:t>MongoDB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74" name="Picture 4" descr="Report icon vector sign and symbol isolated on white background, Report logo  concept 스톡 벡터 | Adobe Stock">
            <a:extLst>
              <a:ext uri="{FF2B5EF4-FFF2-40B4-BE49-F238E27FC236}">
                <a16:creationId xmlns:a16="http://schemas.microsoft.com/office/drawing/2014/main" id="{41EB3328-1181-C6BB-6B61-B990E5C93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r="18898" b="21081"/>
          <a:stretch/>
        </p:blipFill>
        <p:spPr bwMode="auto">
          <a:xfrm>
            <a:off x="3840753" y="5663965"/>
            <a:ext cx="589338" cy="74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D1573F2-3883-6EDC-CECB-5532DFB0AF5A}"/>
              </a:ext>
            </a:extLst>
          </p:cNvPr>
          <p:cNvSpPr txBox="1"/>
          <p:nvPr/>
        </p:nvSpPr>
        <p:spPr>
          <a:xfrm>
            <a:off x="3835433" y="6334544"/>
            <a:ext cx="6278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Report</a:t>
            </a:r>
            <a:endParaRPr lang="ko-KR" altLang="en-US" sz="1000" b="1" dirty="0"/>
          </a:p>
        </p:txBody>
      </p:sp>
      <p:sp>
        <p:nvSpPr>
          <p:cNvPr id="76" name="순서도: 판단 75">
            <a:extLst>
              <a:ext uri="{FF2B5EF4-FFF2-40B4-BE49-F238E27FC236}">
                <a16:creationId xmlns:a16="http://schemas.microsoft.com/office/drawing/2014/main" id="{A3F65177-B0DC-CC8B-6C51-B16726512244}"/>
              </a:ext>
            </a:extLst>
          </p:cNvPr>
          <p:cNvSpPr/>
          <p:nvPr/>
        </p:nvSpPr>
        <p:spPr>
          <a:xfrm>
            <a:off x="7306787" y="4727870"/>
            <a:ext cx="1495594" cy="473035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Same </a:t>
            </a:r>
            <a:br>
              <a:rPr lang="en-US" altLang="ko-KR" sz="800" b="1" dirty="0">
                <a:solidFill>
                  <a:schemeClr val="tx1"/>
                </a:solidFill>
              </a:rPr>
            </a:br>
            <a:r>
              <a:rPr lang="en-US" altLang="ko-KR" sz="800" b="1" dirty="0">
                <a:solidFill>
                  <a:schemeClr val="tx1"/>
                </a:solidFill>
              </a:rPr>
              <a:t>Hash Value?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03DD94-2FEB-9C68-3BA0-A28640F31BC0}"/>
              </a:ext>
            </a:extLst>
          </p:cNvPr>
          <p:cNvCxnSpPr>
            <a:cxnSpLocks/>
          </p:cNvCxnSpPr>
          <p:nvPr/>
        </p:nvCxnSpPr>
        <p:spPr>
          <a:xfrm>
            <a:off x="6655574" y="4969038"/>
            <a:ext cx="6408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0B5103A-753B-DC8A-D801-45A94AA0FE97}"/>
              </a:ext>
            </a:extLst>
          </p:cNvPr>
          <p:cNvCxnSpPr>
            <a:cxnSpLocks/>
            <a:stCxn id="76" idx="2"/>
          </p:cNvCxnSpPr>
          <p:nvPr/>
        </p:nvCxnSpPr>
        <p:spPr>
          <a:xfrm rot="16200000" flipH="1">
            <a:off x="8860499" y="4394989"/>
            <a:ext cx="71971" cy="16838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F989E3B-5037-5064-F54F-13A4664F92F8}"/>
              </a:ext>
            </a:extLst>
          </p:cNvPr>
          <p:cNvSpPr txBox="1"/>
          <p:nvPr/>
        </p:nvSpPr>
        <p:spPr>
          <a:xfrm>
            <a:off x="7269762" y="5978925"/>
            <a:ext cx="14634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Web Container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4632F36-8D43-6475-73E4-1C48634695AC}"/>
              </a:ext>
            </a:extLst>
          </p:cNvPr>
          <p:cNvCxnSpPr>
            <a:cxnSpLocks/>
          </p:cNvCxnSpPr>
          <p:nvPr/>
        </p:nvCxnSpPr>
        <p:spPr>
          <a:xfrm rot="10800000">
            <a:off x="6656062" y="5169377"/>
            <a:ext cx="3044603" cy="313748"/>
          </a:xfrm>
          <a:prstGeom prst="bentConnector3">
            <a:avLst>
              <a:gd name="adj1" fmla="val 7940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725DBE78-3C65-64BA-AF42-F09BEB3985C4}"/>
              </a:ext>
            </a:extLst>
          </p:cNvPr>
          <p:cNvSpPr/>
          <p:nvPr/>
        </p:nvSpPr>
        <p:spPr>
          <a:xfrm rot="10800000">
            <a:off x="4436439" y="6174851"/>
            <a:ext cx="843632" cy="121077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EEB2FF9-3064-089F-5AAE-ABEF6C12082C}"/>
              </a:ext>
            </a:extLst>
          </p:cNvPr>
          <p:cNvSpPr/>
          <p:nvPr/>
        </p:nvSpPr>
        <p:spPr>
          <a:xfrm flipH="1">
            <a:off x="4687160" y="6210205"/>
            <a:ext cx="828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F7F2C27-46DA-9F56-8A54-F9A9CCF86435}"/>
              </a:ext>
            </a:extLst>
          </p:cNvPr>
          <p:cNvSpPr/>
          <p:nvPr/>
        </p:nvSpPr>
        <p:spPr>
          <a:xfrm>
            <a:off x="7202938" y="5923837"/>
            <a:ext cx="1599443" cy="394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1DE28E34-D3ED-8DED-1E11-E937FA609E9C}"/>
              </a:ext>
            </a:extLst>
          </p:cNvPr>
          <p:cNvCxnSpPr/>
          <p:nvPr/>
        </p:nvCxnSpPr>
        <p:spPr>
          <a:xfrm>
            <a:off x="10190741" y="4679197"/>
            <a:ext cx="210559" cy="289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FB272AE-8F5A-2FB9-1A91-53A154508607}"/>
              </a:ext>
            </a:extLst>
          </p:cNvPr>
          <p:cNvCxnSpPr>
            <a:cxnSpLocks/>
          </p:cNvCxnSpPr>
          <p:nvPr/>
        </p:nvCxnSpPr>
        <p:spPr>
          <a:xfrm flipV="1">
            <a:off x="10942320" y="4679197"/>
            <a:ext cx="167640" cy="2898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ocument file. Vector icon. Flat sign for mobile concept and web design.  Paper document. File icon. Symbol, logo illustration. Copy or dublicate. 스톡  벡터 | Adobe Stock">
            <a:extLst>
              <a:ext uri="{FF2B5EF4-FFF2-40B4-BE49-F238E27FC236}">
                <a16:creationId xmlns:a16="http://schemas.microsoft.com/office/drawing/2014/main" id="{08681EC5-AA76-014F-85E6-C5177D19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7623" y="4133849"/>
            <a:ext cx="423717" cy="42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82B9912-C8BD-30A3-A77D-07690C131D90}"/>
              </a:ext>
            </a:extLst>
          </p:cNvPr>
          <p:cNvSpPr/>
          <p:nvPr/>
        </p:nvSpPr>
        <p:spPr>
          <a:xfrm>
            <a:off x="9738385" y="4420941"/>
            <a:ext cx="232153" cy="186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8E31E3-9307-FF0E-7CF3-008DB37CB72F}"/>
              </a:ext>
            </a:extLst>
          </p:cNvPr>
          <p:cNvSpPr txBox="1"/>
          <p:nvPr/>
        </p:nvSpPr>
        <p:spPr>
          <a:xfrm>
            <a:off x="9836949" y="4470848"/>
            <a:ext cx="674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Log File</a:t>
            </a:r>
            <a:endParaRPr lang="ko-KR" altLang="en-US" sz="800" b="1" dirty="0"/>
          </a:p>
        </p:txBody>
      </p:sp>
      <p:pic>
        <p:nvPicPr>
          <p:cNvPr id="1028" name="Picture 4" descr="Hash - Free business and finance icons">
            <a:extLst>
              <a:ext uri="{FF2B5EF4-FFF2-40B4-BE49-F238E27FC236}">
                <a16:creationId xmlns:a16="http://schemas.microsoft.com/office/drawing/2014/main" id="{56F9FB53-445B-5805-0C1D-008394576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245" y="4208808"/>
            <a:ext cx="296964" cy="2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70032FAF-E601-2DE4-2D7C-6E3CD12E4116}"/>
              </a:ext>
            </a:extLst>
          </p:cNvPr>
          <p:cNvSpPr txBox="1"/>
          <p:nvPr/>
        </p:nvSpPr>
        <p:spPr>
          <a:xfrm>
            <a:off x="10828185" y="4483179"/>
            <a:ext cx="674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Hash File</a:t>
            </a:r>
            <a:endParaRPr lang="ko-KR" altLang="en-US" sz="8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212F656-83F6-9A12-BB22-F469C00580A0}"/>
              </a:ext>
            </a:extLst>
          </p:cNvPr>
          <p:cNvSpPr txBox="1"/>
          <p:nvPr/>
        </p:nvSpPr>
        <p:spPr>
          <a:xfrm>
            <a:off x="69581" y="146241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시스템 아키텍처</a:t>
            </a:r>
          </a:p>
        </p:txBody>
      </p:sp>
    </p:spTree>
    <p:extLst>
      <p:ext uri="{BB962C8B-B14F-4D97-AF65-F5344CB8AC3E}">
        <p14:creationId xmlns:p14="http://schemas.microsoft.com/office/powerpoint/2010/main" val="278465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394B4E-4B47-3688-45C6-6A87D3C550AC}"/>
              </a:ext>
            </a:extLst>
          </p:cNvPr>
          <p:cNvSpPr txBox="1"/>
          <p:nvPr/>
        </p:nvSpPr>
        <p:spPr>
          <a:xfrm>
            <a:off x="9159766" y="58641"/>
            <a:ext cx="255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도구의 프로세스</a:t>
            </a:r>
          </a:p>
        </p:txBody>
      </p:sp>
      <p:pic>
        <p:nvPicPr>
          <p:cNvPr id="6" name="pic">
            <a:extLst>
              <a:ext uri="{FF2B5EF4-FFF2-40B4-BE49-F238E27FC236}">
                <a16:creationId xmlns:a16="http://schemas.microsoft.com/office/drawing/2014/main" id="{8E5B84A7-98F3-A682-12D8-ADE591C84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000" y="39000"/>
            <a:ext cx="11240000" cy="6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6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D387F0F-5FCA-4BBD-0592-DA61E68F8552}"/>
              </a:ext>
            </a:extLst>
          </p:cNvPr>
          <p:cNvSpPr txBox="1"/>
          <p:nvPr/>
        </p:nvSpPr>
        <p:spPr>
          <a:xfrm>
            <a:off x="127163" y="128424"/>
            <a:ext cx="2836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Forensic Analyzer</a:t>
            </a:r>
          </a:p>
        </p:txBody>
      </p:sp>
      <p:pic>
        <p:nvPicPr>
          <p:cNvPr id="12" name="pic">
            <a:extLst>
              <a:ext uri="{FF2B5EF4-FFF2-40B4-BE49-F238E27FC236}">
                <a16:creationId xmlns:a16="http://schemas.microsoft.com/office/drawing/2014/main" id="{AF53A8B0-9A86-AD79-93C9-4DB222F1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163" y="128423"/>
            <a:ext cx="11982884" cy="616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452</Words>
  <Application>Microsoft Office PowerPoint</Application>
  <PresentationFormat>와이드스크린</PresentationFormat>
  <Paragraphs>127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함초롬바탕</vt:lpstr>
      <vt:lpstr>Arial</vt:lpstr>
      <vt:lpstr>Calibri</vt:lpstr>
      <vt:lpstr>Wingdings</vt:lpstr>
      <vt:lpstr>Office 테마</vt:lpstr>
      <vt:lpstr>논문 작성을 위한 Table, Figure, Algorithm  그리고 Backend에서의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Feature#1 : Save Logs</vt:lpstr>
      <vt:lpstr>Feature#2 : Analyze Logs</vt:lpstr>
      <vt:lpstr>Feature#2 : Analyze Logs</vt:lpstr>
      <vt:lpstr>Feature#2 : Analyze Logs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조민혁</dc:creator>
  <cp:lastModifiedBy>조민혁</cp:lastModifiedBy>
  <cp:revision>37</cp:revision>
  <dcterms:created xsi:type="dcterms:W3CDTF">2025-02-08T08:32:02Z</dcterms:created>
  <dcterms:modified xsi:type="dcterms:W3CDTF">2025-02-27T02:47:28Z</dcterms:modified>
</cp:coreProperties>
</file>