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4"/>
  </p:notesMasterIdLst>
  <p:sldIdLst>
    <p:sldId id="256" r:id="rId2"/>
    <p:sldId id="257" r:id="rId3"/>
    <p:sldId id="258" r:id="rId4"/>
    <p:sldId id="272" r:id="rId5"/>
    <p:sldId id="281" r:id="rId6"/>
    <p:sldId id="277" r:id="rId7"/>
    <p:sldId id="279" r:id="rId8"/>
    <p:sldId id="282" r:id="rId9"/>
    <p:sldId id="278" r:id="rId10"/>
    <p:sldId id="280" r:id="rId11"/>
    <p:sldId id="283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491F2-BE4C-4EF1-9C9F-995AE3C77737}" v="80" dt="2024-03-22T02:17:30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35" autoAdjust="0"/>
  </p:normalViewPr>
  <p:slideViewPr>
    <p:cSldViewPr snapToGrid="0">
      <p:cViewPr varScale="1">
        <p:scale>
          <a:sx n="75" d="100"/>
          <a:sy n="75" d="100"/>
        </p:scale>
        <p:origin x="931" y="43"/>
      </p:cViewPr>
      <p:guideLst>
        <p:guide orient="horz" pos="2158"/>
        <p:guide pos="383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022" y="-11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민혁 조" userId="7c5c060e455510c2" providerId="LiveId" clId="{42C491F2-BE4C-4EF1-9C9F-995AE3C77737}"/>
    <pc:docChg chg="undo custSel modSld">
      <pc:chgData name="조민혁 조" userId="7c5c060e455510c2" providerId="LiveId" clId="{42C491F2-BE4C-4EF1-9C9F-995AE3C77737}" dt="2024-03-22T02:20:17.540" v="1120" actId="20577"/>
      <pc:docMkLst>
        <pc:docMk/>
      </pc:docMkLst>
      <pc:sldChg chg="modSp mod">
        <pc:chgData name="조민혁 조" userId="7c5c060e455510c2" providerId="LiveId" clId="{42C491F2-BE4C-4EF1-9C9F-995AE3C77737}" dt="2024-03-22T02:14:42.235" v="939"/>
        <pc:sldMkLst>
          <pc:docMk/>
          <pc:sldMk cId="1955848315" sldId="272"/>
        </pc:sldMkLst>
        <pc:spChg chg="mod">
          <ac:chgData name="조민혁 조" userId="7c5c060e455510c2" providerId="LiveId" clId="{42C491F2-BE4C-4EF1-9C9F-995AE3C77737}" dt="2024-03-22T02:14:42.235" v="939"/>
          <ac:spMkLst>
            <pc:docMk/>
            <pc:sldMk cId="1955848315" sldId="272"/>
            <ac:spMk id="6" creationId="{74C08A9C-CA3E-589E-5C26-0C1D038F985E}"/>
          </ac:spMkLst>
        </pc:spChg>
        <pc:picChg chg="mod">
          <ac:chgData name="조민혁 조" userId="7c5c060e455510c2" providerId="LiveId" clId="{42C491F2-BE4C-4EF1-9C9F-995AE3C77737}" dt="2024-03-22T02:13:46.407" v="901" actId="1076"/>
          <ac:picMkLst>
            <pc:docMk/>
            <pc:sldMk cId="1955848315" sldId="272"/>
            <ac:picMk id="7" creationId="{99552B79-F28B-2338-7C42-5485C7CA804F}"/>
          </ac:picMkLst>
        </pc:picChg>
      </pc:sldChg>
      <pc:sldChg chg="modSp mod">
        <pc:chgData name="조민혁 조" userId="7c5c060e455510c2" providerId="LiveId" clId="{42C491F2-BE4C-4EF1-9C9F-995AE3C77737}" dt="2024-03-21T09:27:15.120" v="63" actId="20577"/>
        <pc:sldMkLst>
          <pc:docMk/>
          <pc:sldMk cId="2918929938" sldId="277"/>
        </pc:sldMkLst>
        <pc:spChg chg="mod">
          <ac:chgData name="조민혁 조" userId="7c5c060e455510c2" providerId="LiveId" clId="{42C491F2-BE4C-4EF1-9C9F-995AE3C77737}" dt="2024-03-21T09:27:15.120" v="63" actId="20577"/>
          <ac:spMkLst>
            <pc:docMk/>
            <pc:sldMk cId="2918929938" sldId="277"/>
            <ac:spMk id="2" creationId="{00000000-0000-0000-0000-000000000000}"/>
          </ac:spMkLst>
        </pc:spChg>
      </pc:sldChg>
      <pc:sldChg chg="modSp mod">
        <pc:chgData name="조민혁 조" userId="7c5c060e455510c2" providerId="LiveId" clId="{42C491F2-BE4C-4EF1-9C9F-995AE3C77737}" dt="2024-03-22T02:20:17.540" v="1120" actId="20577"/>
        <pc:sldMkLst>
          <pc:docMk/>
          <pc:sldMk cId="914625658" sldId="279"/>
        </pc:sldMkLst>
        <pc:spChg chg="mod">
          <ac:chgData name="조민혁 조" userId="7c5c060e455510c2" providerId="LiveId" clId="{42C491F2-BE4C-4EF1-9C9F-995AE3C77737}" dt="2024-03-22T02:20:17.540" v="1120" actId="20577"/>
          <ac:spMkLst>
            <pc:docMk/>
            <pc:sldMk cId="914625658" sldId="279"/>
            <ac:spMk id="2" creationId="{00000000-0000-0000-0000-000000000000}"/>
          </ac:spMkLst>
        </pc:spChg>
        <pc:spChg chg="mod">
          <ac:chgData name="조민혁 조" userId="7c5c060e455510c2" providerId="LiveId" clId="{42C491F2-BE4C-4EF1-9C9F-995AE3C77737}" dt="2024-03-22T02:17:41.781" v="1096" actId="20577"/>
          <ac:spMkLst>
            <pc:docMk/>
            <pc:sldMk cId="914625658" sldId="279"/>
            <ac:spMk id="6" creationId="{74C08A9C-CA3E-589E-5C26-0C1D038F985E}"/>
          </ac:spMkLst>
        </pc:spChg>
      </pc:sldChg>
      <pc:sldChg chg="modSp mod">
        <pc:chgData name="조민혁 조" userId="7c5c060e455510c2" providerId="LiveId" clId="{42C491F2-BE4C-4EF1-9C9F-995AE3C77737}" dt="2024-03-22T02:19:10.417" v="1115" actId="20577"/>
        <pc:sldMkLst>
          <pc:docMk/>
          <pc:sldMk cId="3459625063" sldId="280"/>
        </pc:sldMkLst>
        <pc:spChg chg="mod">
          <ac:chgData name="조민혁 조" userId="7c5c060e455510c2" providerId="LiveId" clId="{42C491F2-BE4C-4EF1-9C9F-995AE3C77737}" dt="2024-03-22T02:19:10.417" v="1115" actId="20577"/>
          <ac:spMkLst>
            <pc:docMk/>
            <pc:sldMk cId="3459625063" sldId="280"/>
            <ac:spMk id="6" creationId="{74C08A9C-CA3E-589E-5C26-0C1D038F985E}"/>
          </ac:spMkLst>
        </pc:spChg>
      </pc:sldChg>
      <pc:sldChg chg="modSp mod">
        <pc:chgData name="조민혁 조" userId="7c5c060e455510c2" providerId="LiveId" clId="{42C491F2-BE4C-4EF1-9C9F-995AE3C77737}" dt="2024-03-22T02:16:25.148" v="1023"/>
        <pc:sldMkLst>
          <pc:docMk/>
          <pc:sldMk cId="1345517594" sldId="281"/>
        </pc:sldMkLst>
        <pc:spChg chg="mod">
          <ac:chgData name="조민혁 조" userId="7c5c060e455510c2" providerId="LiveId" clId="{42C491F2-BE4C-4EF1-9C9F-995AE3C77737}" dt="2024-03-22T02:16:25.148" v="1023"/>
          <ac:spMkLst>
            <pc:docMk/>
            <pc:sldMk cId="1345517594" sldId="281"/>
            <ac:spMk id="6" creationId="{74C08A9C-CA3E-589E-5C26-0C1D038F985E}"/>
          </ac:spMkLst>
        </pc:spChg>
      </pc:sldChg>
      <pc:sldChg chg="modSp mod">
        <pc:chgData name="조민혁 조" userId="7c5c060e455510c2" providerId="LiveId" clId="{42C491F2-BE4C-4EF1-9C9F-995AE3C77737}" dt="2024-03-22T02:18:38.407" v="1109" actId="27636"/>
        <pc:sldMkLst>
          <pc:docMk/>
          <pc:sldMk cId="1130197911" sldId="282"/>
        </pc:sldMkLst>
        <pc:spChg chg="mod">
          <ac:chgData name="조민혁 조" userId="7c5c060e455510c2" providerId="LiveId" clId="{42C491F2-BE4C-4EF1-9C9F-995AE3C77737}" dt="2024-03-22T02:18:38.407" v="1109" actId="27636"/>
          <ac:spMkLst>
            <pc:docMk/>
            <pc:sldMk cId="1130197911" sldId="282"/>
            <ac:spMk id="6" creationId="{74C08A9C-CA3E-589E-5C26-0C1D038F985E}"/>
          </ac:spMkLst>
        </pc:spChg>
      </pc:sldChg>
      <pc:sldChg chg="modSp mod">
        <pc:chgData name="조민혁 조" userId="7c5c060e455510c2" providerId="LiveId" clId="{42C491F2-BE4C-4EF1-9C9F-995AE3C77737}" dt="2024-03-21T09:35:25.576" v="896" actId="20577"/>
        <pc:sldMkLst>
          <pc:docMk/>
          <pc:sldMk cId="1254974725" sldId="283"/>
        </pc:sldMkLst>
        <pc:spChg chg="mod">
          <ac:chgData name="조민혁 조" userId="7c5c060e455510c2" providerId="LiveId" clId="{42C491F2-BE4C-4EF1-9C9F-995AE3C77737}" dt="2024-03-21T09:35:25.576" v="896" actId="20577"/>
          <ac:spMkLst>
            <pc:docMk/>
            <pc:sldMk cId="1254974725" sldId="283"/>
            <ac:spMk id="6" creationId="{74C08A9C-CA3E-589E-5C26-0C1D038F98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CFC1D07-2AFA-4C91-A22F-B9A60EAA7E27}" type="datetime1">
              <a:rPr lang="ko-KR" altLang="en-US"/>
              <a:pPr lvl="0">
                <a:defRPr/>
              </a:pPr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14425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5A1732C-C6D8-4958-88E6-BD88C5E2265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3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87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25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13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61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53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18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8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ybersecurity in Medical: Cybersecurity Trend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1"/>
          <a:stretch/>
        </p:blipFill>
        <p:spPr bwMode="auto">
          <a:xfrm>
            <a:off x="-3176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6"/>
          <p:cNvSpPr/>
          <p:nvPr userDrawn="1"/>
        </p:nvSpPr>
        <p:spPr>
          <a:xfrm>
            <a:off x="0" y="-8214"/>
            <a:ext cx="12191999" cy="6866214"/>
          </a:xfrm>
          <a:custGeom>
            <a:avLst/>
            <a:gdLst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904314 h 6904314"/>
              <a:gd name="connsiteX4" fmla="*/ 0 w 12192000"/>
              <a:gd name="connsiteY4" fmla="*/ 0 h 6904314"/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856689 h 6904314"/>
              <a:gd name="connsiteX4" fmla="*/ 0 w 12192000"/>
              <a:gd name="connsiteY4" fmla="*/ 0 h 6904314"/>
              <a:gd name="connsiteX0" fmla="*/ 0 w 12192000"/>
              <a:gd name="connsiteY0" fmla="*/ 0 h 6856689"/>
              <a:gd name="connsiteX1" fmla="*/ 12192000 w 12192000"/>
              <a:gd name="connsiteY1" fmla="*/ 0 h 6856689"/>
              <a:gd name="connsiteX2" fmla="*/ 9134475 w 12192000"/>
              <a:gd name="connsiteY2" fmla="*/ 6847164 h 6856689"/>
              <a:gd name="connsiteX3" fmla="*/ 0 w 12192000"/>
              <a:gd name="connsiteY3" fmla="*/ 6856689 h 6856689"/>
              <a:gd name="connsiteX4" fmla="*/ 0 w 12192000"/>
              <a:gd name="connsiteY4" fmla="*/ 0 h 6856689"/>
              <a:gd name="connsiteX0" fmla="*/ 0 w 9153525"/>
              <a:gd name="connsiteY0" fmla="*/ 9525 h 6866214"/>
              <a:gd name="connsiteX1" fmla="*/ 9153525 w 9153525"/>
              <a:gd name="connsiteY1" fmla="*/ 0 h 6866214"/>
              <a:gd name="connsiteX2" fmla="*/ 9134475 w 9153525"/>
              <a:gd name="connsiteY2" fmla="*/ 6856689 h 6866214"/>
              <a:gd name="connsiteX3" fmla="*/ 0 w 9153525"/>
              <a:gd name="connsiteY3" fmla="*/ 6866214 h 6866214"/>
              <a:gd name="connsiteX4" fmla="*/ 0 w 9153525"/>
              <a:gd name="connsiteY4" fmla="*/ 9525 h 68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6214">
                <a:moveTo>
                  <a:pt x="0" y="9525"/>
                </a:moveTo>
                <a:lnTo>
                  <a:pt x="9153525" y="0"/>
                </a:lnTo>
                <a:lnTo>
                  <a:pt x="9134475" y="6856689"/>
                </a:lnTo>
                <a:lnTo>
                  <a:pt x="0" y="6866214"/>
                </a:lnTo>
                <a:lnTo>
                  <a:pt x="0" y="9525"/>
                </a:lnTo>
                <a:close/>
              </a:path>
            </a:pathLst>
          </a:custGeom>
          <a:solidFill>
            <a:srgbClr val="100F2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-13359" y="754743"/>
            <a:ext cx="12224105" cy="5286782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5237978 w 8328547"/>
              <a:gd name="connsiteY2" fmla="*/ 1474148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10993 w 8339540"/>
              <a:gd name="connsiteY0" fmla="*/ 0 h 1549400"/>
              <a:gd name="connsiteX1" fmla="*/ 8339540 w 8339540"/>
              <a:gd name="connsiteY1" fmla="*/ 0 h 1549400"/>
              <a:gd name="connsiteX2" fmla="*/ 5248971 w 8339540"/>
              <a:gd name="connsiteY2" fmla="*/ 1474148 h 1549400"/>
              <a:gd name="connsiteX3" fmla="*/ 0 w 8339540"/>
              <a:gd name="connsiteY3" fmla="*/ 1549400 h 1549400"/>
              <a:gd name="connsiteX4" fmla="*/ 10993 w 8339540"/>
              <a:gd name="connsiteY4" fmla="*/ 0 h 1549400"/>
              <a:gd name="connsiteX0" fmla="*/ 10993 w 10580652"/>
              <a:gd name="connsiteY0" fmla="*/ 0 h 5157148"/>
              <a:gd name="connsiteX1" fmla="*/ 8339540 w 10580652"/>
              <a:gd name="connsiteY1" fmla="*/ 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10993 w 10580652"/>
              <a:gd name="connsiteY0" fmla="*/ 0 h 5157148"/>
              <a:gd name="connsiteX1" fmla="*/ 10571151 w 10580652"/>
              <a:gd name="connsiteY1" fmla="*/ 158750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488 w 10570147"/>
              <a:gd name="connsiteY0" fmla="*/ 0 h 5461000"/>
              <a:gd name="connsiteX1" fmla="*/ 10560646 w 10570147"/>
              <a:gd name="connsiteY1" fmla="*/ 1587500 h 5461000"/>
              <a:gd name="connsiteX2" fmla="*/ 10570147 w 10570147"/>
              <a:gd name="connsiteY2" fmla="*/ 5157148 h 5461000"/>
              <a:gd name="connsiteX3" fmla="*/ 11481 w 10570147"/>
              <a:gd name="connsiteY3" fmla="*/ 5461000 h 5461000"/>
              <a:gd name="connsiteX4" fmla="*/ 488 w 10570147"/>
              <a:gd name="connsiteY4" fmla="*/ 0 h 5461000"/>
              <a:gd name="connsiteX0" fmla="*/ 488 w 10570147"/>
              <a:gd name="connsiteY0" fmla="*/ 0 h 4229100"/>
              <a:gd name="connsiteX1" fmla="*/ 10560646 w 10570147"/>
              <a:gd name="connsiteY1" fmla="*/ 355600 h 4229100"/>
              <a:gd name="connsiteX2" fmla="*/ 10570147 w 10570147"/>
              <a:gd name="connsiteY2" fmla="*/ 3925248 h 4229100"/>
              <a:gd name="connsiteX3" fmla="*/ 11481 w 10570147"/>
              <a:gd name="connsiteY3" fmla="*/ 4229100 h 4229100"/>
              <a:gd name="connsiteX4" fmla="*/ 488 w 10570147"/>
              <a:gd name="connsiteY4" fmla="*/ 0 h 4229100"/>
              <a:gd name="connsiteX0" fmla="*/ 488 w 10570147"/>
              <a:gd name="connsiteY0" fmla="*/ 0 h 4325704"/>
              <a:gd name="connsiteX1" fmla="*/ 10560646 w 10570147"/>
              <a:gd name="connsiteY1" fmla="*/ 355600 h 4325704"/>
              <a:gd name="connsiteX2" fmla="*/ 10570147 w 10570147"/>
              <a:gd name="connsiteY2" fmla="*/ 3925248 h 4325704"/>
              <a:gd name="connsiteX3" fmla="*/ 11481 w 10570147"/>
              <a:gd name="connsiteY3" fmla="*/ 4325704 h 4325704"/>
              <a:gd name="connsiteX4" fmla="*/ 488 w 10570147"/>
              <a:gd name="connsiteY4" fmla="*/ 0 h 4325704"/>
              <a:gd name="connsiteX0" fmla="*/ 488 w 10570147"/>
              <a:gd name="connsiteY0" fmla="*/ 0 h 4003691"/>
              <a:gd name="connsiteX1" fmla="*/ 10560646 w 10570147"/>
              <a:gd name="connsiteY1" fmla="*/ 355600 h 4003691"/>
              <a:gd name="connsiteX2" fmla="*/ 10570147 w 10570147"/>
              <a:gd name="connsiteY2" fmla="*/ 3925248 h 4003691"/>
              <a:gd name="connsiteX3" fmla="*/ 11481 w 10570147"/>
              <a:gd name="connsiteY3" fmla="*/ 4003691 h 4003691"/>
              <a:gd name="connsiteX4" fmla="*/ 488 w 10570147"/>
              <a:gd name="connsiteY4" fmla="*/ 0 h 4003691"/>
              <a:gd name="connsiteX0" fmla="*/ 1056 w 10570715"/>
              <a:gd name="connsiteY0" fmla="*/ 0 h 4035892"/>
              <a:gd name="connsiteX1" fmla="*/ 10561214 w 10570715"/>
              <a:gd name="connsiteY1" fmla="*/ 355600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  <a:gd name="connsiteX0" fmla="*/ 1056 w 10570715"/>
              <a:gd name="connsiteY0" fmla="*/ 0 h 4035892"/>
              <a:gd name="connsiteX1" fmla="*/ 10561214 w 10570715"/>
              <a:gd name="connsiteY1" fmla="*/ 217822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0715" h="4035892">
                <a:moveTo>
                  <a:pt x="1056" y="0"/>
                </a:moveTo>
                <a:lnTo>
                  <a:pt x="10561214" y="217822"/>
                </a:lnTo>
                <a:lnTo>
                  <a:pt x="10570715" y="3925248"/>
                </a:lnTo>
                <a:lnTo>
                  <a:pt x="1067" y="4035892"/>
                </a:lnTo>
                <a:cubicBezTo>
                  <a:pt x="4731" y="3519425"/>
                  <a:pt x="-2608" y="516467"/>
                  <a:pt x="105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48"/>
          <p:cNvSpPr>
            <a:spLocks noGrp="1"/>
          </p:cNvSpPr>
          <p:nvPr>
            <p:ph sz="quarter" idx="13"/>
          </p:nvPr>
        </p:nvSpPr>
        <p:spPr>
          <a:xfrm>
            <a:off x="1570718" y="2897415"/>
            <a:ext cx="9050564" cy="577850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32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1570718" y="3655709"/>
            <a:ext cx="9050564" cy="19049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 userDrawn="1"/>
        </p:nvSpPr>
        <p:spPr>
          <a:xfrm>
            <a:off x="10618289" y="3626593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479119" y="3607544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541260" y="3903367"/>
            <a:ext cx="3077755" cy="786253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18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13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251279" y="2675021"/>
            <a:ext cx="2438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63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gumgek8@dankook.ac.k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691651" cy="126761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세미나 </a:t>
            </a:r>
            <a:r>
              <a:rPr lang="en-US" altLang="ko-KR" dirty="0"/>
              <a:t>- </a:t>
            </a:r>
            <a:r>
              <a:rPr lang="ko-KR" altLang="en-US" dirty="0"/>
              <a:t>자기소개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3779653" cy="833685"/>
          </a:xfrm>
        </p:spPr>
        <p:txBody>
          <a:bodyPr>
            <a:normAutofit fontScale="85000" lnSpcReduction="10000"/>
          </a:bodyPr>
          <a:lstStyle/>
          <a:p>
            <a:pPr lvl="0">
              <a:defRPr/>
            </a:pPr>
            <a:r>
              <a:rPr lang="en-US" altLang="ko-KR" dirty="0"/>
              <a:t>2024.03.22(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모바일시스템공학과 </a:t>
            </a:r>
            <a:r>
              <a:rPr lang="en-US" altLang="ko-KR" dirty="0"/>
              <a:t>20</a:t>
            </a:r>
            <a:r>
              <a:rPr lang="ko-KR" altLang="en-US" dirty="0"/>
              <a:t>학번 조민혁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학부연구생을 </a:t>
            </a:r>
            <a:r>
              <a:rPr lang="ko-KR" altLang="en-US" dirty="0" err="1"/>
              <a:t>하게된</a:t>
            </a:r>
            <a:r>
              <a:rPr lang="ko-KR" altLang="en-US" dirty="0"/>
              <a:t> 계기 및 다짐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08A9C-CA3E-589E-5C26-0C1D038F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0" y="830510"/>
            <a:ext cx="10514900" cy="53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계기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학부연구생에 대해 열망이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”</a:t>
            </a:r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하지만 스스로가 실력이 부족하다 생각하여 독학을 하며 지내왔습니다</a:t>
            </a:r>
            <a:r>
              <a:rPr lang="en-US" altLang="ko-KR" dirty="0"/>
              <a:t>. ”</a:t>
            </a:r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그러던 중 </a:t>
            </a:r>
            <a:r>
              <a:rPr lang="en-US" altLang="ko-KR" dirty="0"/>
              <a:t>‘CSOS’ </a:t>
            </a:r>
            <a:r>
              <a:rPr lang="ko-KR" altLang="en-US" dirty="0"/>
              <a:t>출신 선배로 부터 너무 </a:t>
            </a:r>
            <a:r>
              <a:rPr lang="en-US" altLang="ko-KR" dirty="0"/>
              <a:t>‘</a:t>
            </a:r>
            <a:r>
              <a:rPr lang="ko-KR" altLang="en-US" dirty="0"/>
              <a:t>너는 너무 학문적인 것만 한다</a:t>
            </a:r>
            <a:r>
              <a:rPr lang="en-US" altLang="ko-KR" dirty="0"/>
              <a:t>’ </a:t>
            </a:r>
            <a:r>
              <a:rPr lang="ko-KR" altLang="en-US" dirty="0"/>
              <a:t>라는 말을 들었습니다</a:t>
            </a:r>
            <a:r>
              <a:rPr lang="en-US" altLang="ko-KR" dirty="0"/>
              <a:t>. ”</a:t>
            </a:r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컴퓨터 분야는 학문보다는 실력이 중요할 수 있다며 여러 활동들을 하는 것을 추천하였습니다</a:t>
            </a:r>
            <a:r>
              <a:rPr lang="en-US" altLang="ko-KR" dirty="0"/>
              <a:t> ”</a:t>
            </a:r>
          </a:p>
          <a:p>
            <a:pPr lvl="1">
              <a:buFontTx/>
              <a:buChar char="-"/>
            </a:pPr>
            <a:r>
              <a:rPr lang="en-US" altLang="ko-KR" dirty="0"/>
              <a:t> “ </a:t>
            </a: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선배로 부터 교수님의 연구실을 추천 받게 되었고</a:t>
            </a:r>
            <a:r>
              <a:rPr lang="en-US" altLang="ko-KR" dirty="0"/>
              <a:t>,</a:t>
            </a:r>
            <a:r>
              <a:rPr lang="ko-KR" altLang="en-US" dirty="0"/>
              <a:t> 연구실 홈페이지를 둘러보며</a:t>
            </a:r>
            <a:r>
              <a:rPr lang="en-US" altLang="ko-KR" dirty="0"/>
              <a:t> </a:t>
            </a:r>
            <a:r>
              <a:rPr lang="ko-KR" altLang="en-US" dirty="0"/>
              <a:t>포렌식을 연구하신다는 것을 알게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”</a:t>
            </a:r>
          </a:p>
          <a:p>
            <a:pPr lvl="1">
              <a:buFontTx/>
              <a:buChar char="-"/>
            </a:pPr>
            <a:r>
              <a:rPr lang="en-US" altLang="ko-KR" dirty="0"/>
              <a:t> “ </a:t>
            </a:r>
            <a:r>
              <a:rPr lang="ko-KR" altLang="en-US" dirty="0"/>
              <a:t>스스로도 학문적인 것 이외에도 여러 활동들을 배우고자 하는 마음이 컸기에 지원하게 되었습니다</a:t>
            </a:r>
            <a:r>
              <a:rPr lang="en-US" altLang="ko-KR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4596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학부연구생을 </a:t>
            </a:r>
            <a:r>
              <a:rPr lang="ko-KR" altLang="en-US" dirty="0" err="1"/>
              <a:t>하게된</a:t>
            </a:r>
            <a:r>
              <a:rPr lang="ko-KR" altLang="en-US" dirty="0"/>
              <a:t> 계기 및 다짐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08A9C-CA3E-589E-5C26-0C1D038F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0" y="830510"/>
            <a:ext cx="10514900" cy="53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 다짐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연구실에서 저보다 많은 걸 경험하신 분들과 어울려 가며 경험을 쌓으며 배우고 싶습니다</a:t>
            </a:r>
            <a:r>
              <a:rPr lang="en-US" altLang="ko-KR" dirty="0"/>
              <a:t>. ”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빠른 시일 내에 연구실에 적응하고 연구실 분들과 친해져서 협력하며 지내고 싶습니다</a:t>
            </a:r>
            <a:r>
              <a:rPr lang="en-US" altLang="ko-KR" dirty="0"/>
              <a:t>. ”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늘 배우고자 하는 자세로 정보들을 받아드리겠습니다</a:t>
            </a:r>
            <a:r>
              <a:rPr lang="en-US" altLang="ko-KR" dirty="0"/>
              <a:t>. ”</a:t>
            </a:r>
          </a:p>
        </p:txBody>
      </p:sp>
    </p:spTree>
    <p:extLst>
      <p:ext uri="{BB962C8B-B14F-4D97-AF65-F5344CB8AC3E}">
        <p14:creationId xmlns:p14="http://schemas.microsoft.com/office/powerpoint/2010/main" val="12549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616A9-9511-979A-71CC-485656DD46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들어주셔서</a:t>
            </a:r>
            <a:r>
              <a:rPr lang="ko-KR" altLang="en-US" dirty="0"/>
              <a:t> 감사합니다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1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>
              <a:gd name="adj" fmla="val 16667"/>
            </a:avLst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9897" cy="35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01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80727" y="2003863"/>
            <a:ext cx="5995283" cy="529786"/>
          </a:xfrm>
          <a:prstGeom prst="roundRect">
            <a:avLst>
              <a:gd name="adj" fmla="val 16667"/>
            </a:avLst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3327150" y="1890723"/>
            <a:ext cx="854800" cy="75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4779" y="2084493"/>
            <a:ext cx="4187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02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6965" y="2084493"/>
            <a:ext cx="39645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포렌식 분야에 관심을 가지게 된 배경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80727" y="2953567"/>
            <a:ext cx="5995283" cy="529786"/>
          </a:xfrm>
          <a:prstGeom prst="roundRect">
            <a:avLst>
              <a:gd name="adj" fmla="val 16667"/>
            </a:avLst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육각형 18"/>
          <p:cNvSpPr/>
          <p:nvPr/>
        </p:nvSpPr>
        <p:spPr>
          <a:xfrm>
            <a:off x="3327150" y="2840427"/>
            <a:ext cx="854800" cy="75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4779" y="3034197"/>
            <a:ext cx="4138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03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6965" y="3034197"/>
            <a:ext cx="36808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학부연구생을 </a:t>
            </a:r>
            <a:r>
              <a:rPr lang="ko-KR" altLang="en-US" b="1" dirty="0" err="1">
                <a:solidFill>
                  <a:schemeClr val="bg1"/>
                </a:solidFill>
              </a:rPr>
              <a:t>하게된</a:t>
            </a:r>
            <a:r>
              <a:rPr lang="ko-KR" altLang="en-US" b="1" dirty="0">
                <a:solidFill>
                  <a:schemeClr val="bg1"/>
                </a:solidFill>
              </a:rPr>
              <a:t> 계기 및  다짐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FC497-640C-5263-54C2-C4EFC2C5FA1E}"/>
              </a:ext>
            </a:extLst>
          </p:cNvPr>
          <p:cNvSpPr txBox="1"/>
          <p:nvPr/>
        </p:nvSpPr>
        <p:spPr>
          <a:xfrm>
            <a:off x="4504241" y="1183270"/>
            <a:ext cx="11448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About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Me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007923" y="2991544"/>
            <a:ext cx="8090292" cy="723507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 dirty="0"/>
              <a:t>About Me (</a:t>
            </a:r>
            <a:r>
              <a:rPr lang="ko-KR" altLang="en-US" dirty="0"/>
              <a:t>간략한 정보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08A9C-CA3E-589E-5C26-0C1D038F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0" y="830510"/>
            <a:ext cx="10514900" cy="53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 이름 </a:t>
            </a:r>
            <a:r>
              <a:rPr lang="en-US" altLang="ko-KR" dirty="0"/>
              <a:t>: </a:t>
            </a:r>
            <a:r>
              <a:rPr lang="ko-KR" altLang="en-US" dirty="0"/>
              <a:t>조민혁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 생년월일 </a:t>
            </a:r>
            <a:r>
              <a:rPr lang="en-US" altLang="ko-KR" dirty="0"/>
              <a:t>: 2000/07/14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 거주지 </a:t>
            </a:r>
            <a:r>
              <a:rPr lang="en-US" altLang="ko-KR" dirty="0"/>
              <a:t>: </a:t>
            </a:r>
            <a:r>
              <a:rPr lang="ko-KR" altLang="en-US" dirty="0"/>
              <a:t>경기도 하남시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 학교 및 학과 </a:t>
            </a:r>
            <a:r>
              <a:rPr lang="en-US" altLang="ko-KR" dirty="0"/>
              <a:t>: </a:t>
            </a:r>
            <a:r>
              <a:rPr lang="ko-KR" altLang="en-US" dirty="0"/>
              <a:t>단국대학교</a:t>
            </a:r>
            <a:r>
              <a:rPr lang="en-US" altLang="ko-KR" dirty="0"/>
              <a:t>, </a:t>
            </a:r>
            <a:r>
              <a:rPr lang="ko-KR" altLang="en-US" dirty="0"/>
              <a:t>모바일시스템공학과 </a:t>
            </a:r>
            <a:r>
              <a:rPr lang="en-US" altLang="ko-KR" dirty="0"/>
              <a:t>(20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 전화번호 및 이메일 </a:t>
            </a:r>
            <a:r>
              <a:rPr lang="en-US" altLang="ko-KR" dirty="0"/>
              <a:t>: 010-4923-2198 / </a:t>
            </a:r>
            <a:r>
              <a:rPr lang="en-US" altLang="ko-KR" dirty="0">
                <a:hlinkClick r:id="rId3"/>
              </a:rPr>
              <a:t>cgumgek8@dankook.ac.kr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 군복무 여부 </a:t>
            </a:r>
            <a:r>
              <a:rPr lang="en-US" altLang="ko-KR" dirty="0"/>
              <a:t>: </a:t>
            </a:r>
            <a:r>
              <a:rPr lang="ko-KR" altLang="en-US" dirty="0" err="1"/>
              <a:t>군필</a:t>
            </a:r>
            <a:r>
              <a:rPr lang="en-US" altLang="ko-KR" dirty="0"/>
              <a:t>(</a:t>
            </a:r>
            <a:r>
              <a:rPr lang="ko-KR" altLang="en-US" dirty="0"/>
              <a:t>육군 병장 만기전역</a:t>
            </a:r>
            <a:r>
              <a:rPr lang="en-US" altLang="ko-KR" dirty="0"/>
              <a:t>, </a:t>
            </a:r>
            <a:r>
              <a:rPr lang="ko-KR" altLang="en-US" dirty="0"/>
              <a:t>네트워크 운용</a:t>
            </a:r>
            <a:r>
              <a:rPr lang="en-US" altLang="ko-KR" dirty="0"/>
              <a:t>/</a:t>
            </a:r>
            <a:r>
              <a:rPr lang="ko-KR" altLang="en-US" dirty="0" err="1"/>
              <a:t>정비병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 취미 </a:t>
            </a:r>
            <a:r>
              <a:rPr lang="en-US" altLang="ko-KR" dirty="0"/>
              <a:t>: </a:t>
            </a:r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음악 듣기</a:t>
            </a:r>
            <a:r>
              <a:rPr lang="en-US" altLang="ko-KR" dirty="0"/>
              <a:t>, </a:t>
            </a:r>
            <a:r>
              <a:rPr lang="ko-KR" altLang="en-US" dirty="0"/>
              <a:t>코인노래방 가기</a:t>
            </a:r>
            <a:r>
              <a:rPr lang="en-US" altLang="ko-KR" dirty="0"/>
              <a:t>, </a:t>
            </a:r>
            <a:r>
              <a:rPr lang="ko-KR" altLang="en-US" dirty="0"/>
              <a:t>사람들과 만나서 대화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좋아하는 스포츠 </a:t>
            </a:r>
            <a:r>
              <a:rPr lang="en-US" altLang="ko-KR" dirty="0"/>
              <a:t>: </a:t>
            </a:r>
            <a:r>
              <a:rPr lang="ko-KR" altLang="en-US" dirty="0"/>
              <a:t>러닝 빼고 모든 운동 다 선호 </a:t>
            </a:r>
            <a:r>
              <a:rPr lang="en-US" altLang="ko-KR" dirty="0"/>
              <a:t>(</a:t>
            </a:r>
            <a:r>
              <a:rPr lang="ko-KR" altLang="en-US" dirty="0"/>
              <a:t>특히</a:t>
            </a:r>
            <a:r>
              <a:rPr lang="en-US" altLang="ko-KR" dirty="0"/>
              <a:t> </a:t>
            </a:r>
            <a:r>
              <a:rPr lang="ko-KR" altLang="en-US" dirty="0"/>
              <a:t>축구</a:t>
            </a:r>
            <a:r>
              <a:rPr lang="en-US" altLang="ko-KR" dirty="0"/>
              <a:t>, </a:t>
            </a:r>
            <a:r>
              <a:rPr lang="ko-KR" altLang="en-US" dirty="0"/>
              <a:t>농구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좋아하는 연예인 </a:t>
            </a:r>
            <a:r>
              <a:rPr lang="en-US" altLang="ko-KR" dirty="0"/>
              <a:t>: </a:t>
            </a:r>
            <a:r>
              <a:rPr lang="ko-KR" altLang="en-US" dirty="0"/>
              <a:t>장범준</a:t>
            </a:r>
            <a:r>
              <a:rPr lang="en-US" altLang="ko-KR" dirty="0"/>
              <a:t>, </a:t>
            </a:r>
            <a:r>
              <a:rPr lang="ko-KR" altLang="en-US" dirty="0" err="1"/>
              <a:t>김채원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7" name="그림 6" descr="사람, 실내, 벽, 셀카이(가) 표시된 사진&#10;&#10;자동 생성된 설명">
            <a:extLst>
              <a:ext uri="{FF2B5EF4-FFF2-40B4-BE49-F238E27FC236}">
                <a16:creationId xmlns:a16="http://schemas.microsoft.com/office/drawing/2014/main" id="{99552B79-F28B-2338-7C42-5485C7CA80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253" y="830510"/>
            <a:ext cx="2478457" cy="33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 dirty="0"/>
              <a:t>About Me (</a:t>
            </a:r>
            <a:r>
              <a:rPr lang="ko-KR" altLang="en-US" dirty="0"/>
              <a:t>성격 및 장단점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08A9C-CA3E-589E-5C26-0C1D038F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0" y="830510"/>
            <a:ext cx="10514900" cy="53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MBTI : INFJ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성격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처음에는 낯을 많이 가리지만 적응하고 친해지면 말이 많아지는 성격 </a:t>
            </a:r>
            <a:r>
              <a:rPr lang="en-US" altLang="ko-KR" dirty="0"/>
              <a:t>” </a:t>
            </a:r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계획형이라서 계획한 것은 </a:t>
            </a:r>
            <a:r>
              <a:rPr lang="ko-KR" altLang="en-US" dirty="0" err="1"/>
              <a:t>해야하는</a:t>
            </a:r>
            <a:r>
              <a:rPr lang="ko-KR" altLang="en-US" dirty="0"/>
              <a:t> 성격</a:t>
            </a:r>
            <a:r>
              <a:rPr lang="en-US" altLang="ko-KR" dirty="0"/>
              <a:t> 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장점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-   “ </a:t>
            </a:r>
            <a:r>
              <a:rPr lang="ko-KR" altLang="en-US" dirty="0"/>
              <a:t>성실하고 목표한 것은 이루려고 노력하는 스타일</a:t>
            </a:r>
            <a:r>
              <a:rPr lang="en-US" altLang="ko-KR" dirty="0"/>
              <a:t> ”</a:t>
            </a:r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어려움이 있어도 이겨낼 수 있다는 자신감</a:t>
            </a:r>
            <a:r>
              <a:rPr lang="en-US" altLang="ko-KR" dirty="0"/>
              <a:t> 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단점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생각이 많은 성격이라 어떠한 것을 까먹거나 덤벙될 때가 있음</a:t>
            </a:r>
            <a:r>
              <a:rPr lang="en-US" altLang="ko-KR" dirty="0"/>
              <a:t> ”</a:t>
            </a:r>
          </a:p>
          <a:p>
            <a:pPr lvl="1">
              <a:buFontTx/>
              <a:buChar char="-"/>
            </a:pPr>
            <a:r>
              <a:rPr lang="en-US" altLang="ko-KR" dirty="0"/>
              <a:t>“ </a:t>
            </a:r>
            <a:r>
              <a:rPr lang="ko-KR" altLang="en-US" dirty="0"/>
              <a:t>언급한 대로 낯을 가려 상대방 입장에서 거리를 둔다고 생각할 때가 있음</a:t>
            </a:r>
            <a:r>
              <a:rPr lang="en-US" altLang="ko-KR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134551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007923" y="2991544"/>
            <a:ext cx="8090292" cy="72350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800" b="1" dirty="0"/>
              <a:t>포렌식 분야에 관심을 가지게 된 </a:t>
            </a:r>
            <a:r>
              <a:rPr lang="ko-KR" altLang="en-US" sz="2800" b="1" dirty="0" err="1"/>
              <a:t>배경</a:t>
            </a:r>
            <a:r>
              <a:rPr lang="ko-KR" altLang="en-US" b="1" dirty="0" err="1">
                <a:solidFill>
                  <a:schemeClr val="bg1"/>
                </a:solidFill>
              </a:rPr>
              <a:t>야에</a:t>
            </a:r>
            <a:r>
              <a:rPr lang="ko-KR" altLang="en-US" b="1" dirty="0">
                <a:solidFill>
                  <a:schemeClr val="bg1"/>
                </a:solidFill>
              </a:rPr>
              <a:t> 관심을 가지게 된 </a:t>
            </a:r>
            <a:r>
              <a:rPr lang="ko-KR" altLang="en-US" b="1" dirty="0" err="1">
                <a:solidFill>
                  <a:schemeClr val="bg1"/>
                </a:solidFill>
              </a:rPr>
              <a:t>배경포렌식</a:t>
            </a:r>
            <a:r>
              <a:rPr lang="ko-KR" altLang="en-US" b="1" dirty="0">
                <a:solidFill>
                  <a:schemeClr val="bg1"/>
                </a:solidFill>
              </a:rPr>
              <a:t> 분야에 관심을 가지게 된 </a:t>
            </a:r>
            <a:r>
              <a:rPr lang="ko-KR" altLang="en-US" b="1" dirty="0" err="1">
                <a:solidFill>
                  <a:schemeClr val="bg1"/>
                </a:solidFill>
              </a:rPr>
              <a:t>배경식</a:t>
            </a:r>
            <a:r>
              <a:rPr lang="ko-KR" altLang="en-US" b="1" dirty="0">
                <a:solidFill>
                  <a:schemeClr val="bg1"/>
                </a:solidFill>
              </a:rPr>
              <a:t> 분야에 관심을 가지게 된 배경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92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포렌식 분야에 관심을 가지게 된 배경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08A9C-CA3E-589E-5C26-0C1D038F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0" y="830510"/>
            <a:ext cx="10514900" cy="53018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배경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군 전역 전 흘러가는 대로 살아왔고</a:t>
            </a:r>
            <a:r>
              <a:rPr lang="en-US" altLang="ko-KR" dirty="0"/>
              <a:t>, </a:t>
            </a:r>
            <a:r>
              <a:rPr lang="ko-KR" altLang="en-US" dirty="0"/>
              <a:t>명확한 꿈 없이 주어진 것만 하며 지내왔습니다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군복무를 하면서 정신을 차리게 되었고 삶의 태도가 바뀌게 되었습니다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꿈을 찾기 위해 방황하던 중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2</a:t>
            </a:r>
            <a:r>
              <a:rPr lang="ko-KR" altLang="en-US" dirty="0"/>
              <a:t>학기 </a:t>
            </a:r>
            <a:r>
              <a:rPr lang="en-US" altLang="ko-KR" dirty="0"/>
              <a:t>‘</a:t>
            </a:r>
            <a:r>
              <a:rPr lang="ko-KR" altLang="en-US" dirty="0"/>
              <a:t>정보보호개론</a:t>
            </a:r>
            <a:r>
              <a:rPr lang="en-US" altLang="ko-KR" dirty="0"/>
              <a:t>‘ </a:t>
            </a:r>
            <a:r>
              <a:rPr lang="ko-KR" altLang="en-US" dirty="0"/>
              <a:t>수업을 들으며 보안 분야에 관심이 생겼습니다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수많은 보안 분야 중 포렌식이라는 분야가 흥미롭게 다가왔습니다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6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포렌식 분야에 관심을 가지게 된 배경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08A9C-CA3E-589E-5C26-0C1D038F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0" y="830510"/>
            <a:ext cx="10514900" cy="5301842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공부 이력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자신있는</a:t>
            </a:r>
            <a:r>
              <a:rPr lang="ko-KR" altLang="en-US" dirty="0"/>
              <a:t> 프로그래밍 언어 </a:t>
            </a:r>
            <a:r>
              <a:rPr lang="en-US" altLang="ko-KR" dirty="0"/>
              <a:t>: C++</a:t>
            </a:r>
          </a:p>
          <a:p>
            <a:pPr lvl="1">
              <a:buFontTx/>
              <a:buChar char="-"/>
            </a:pPr>
            <a:r>
              <a:rPr lang="ko-KR" altLang="en-US" dirty="0"/>
              <a:t>해왔던 보안 관련 공부 </a:t>
            </a:r>
            <a:r>
              <a:rPr lang="en-US" altLang="ko-KR" dirty="0"/>
              <a:t>: </a:t>
            </a:r>
            <a:r>
              <a:rPr lang="ko-KR" altLang="en-US" dirty="0"/>
              <a:t>웹 해킹 및 취약점</a:t>
            </a:r>
            <a:r>
              <a:rPr lang="en-US" altLang="ko-KR" dirty="0"/>
              <a:t>, CTF </a:t>
            </a:r>
            <a:r>
              <a:rPr lang="ko-KR" altLang="en-US" dirty="0"/>
              <a:t>문제 풀이</a:t>
            </a:r>
            <a:r>
              <a:rPr lang="en-US" altLang="ko-KR" dirty="0"/>
              <a:t>, </a:t>
            </a:r>
            <a:r>
              <a:rPr lang="ko-KR" altLang="en-US" dirty="0" err="1"/>
              <a:t>암호학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다룰 수 있는 도구 </a:t>
            </a:r>
            <a:r>
              <a:rPr lang="en-US" altLang="ko-KR" dirty="0"/>
              <a:t>: </a:t>
            </a:r>
            <a:r>
              <a:rPr lang="en-US" altLang="ko-KR" dirty="0" err="1"/>
              <a:t>Burpsuite</a:t>
            </a:r>
            <a:r>
              <a:rPr lang="en-US" altLang="ko-KR" dirty="0"/>
              <a:t>, Kali Linux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공부 목표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해킹 및 분석 도구 능숙하게 다루기 </a:t>
            </a:r>
            <a:r>
              <a:rPr lang="en-US" altLang="ko-KR" dirty="0"/>
              <a:t>(Autopsy, FTK Imager, </a:t>
            </a:r>
            <a:r>
              <a:rPr lang="en-US" altLang="ko-KR" dirty="0" err="1"/>
              <a:t>HxD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포렌식 여러 분야 깊게 공부해보기 </a:t>
            </a:r>
            <a:r>
              <a:rPr lang="en-US" altLang="ko-KR" dirty="0"/>
              <a:t>(</a:t>
            </a:r>
            <a:r>
              <a:rPr lang="ko-KR" altLang="en-US" dirty="0"/>
              <a:t>모바일 포렌식</a:t>
            </a:r>
            <a:r>
              <a:rPr lang="en-US" altLang="ko-KR" dirty="0"/>
              <a:t>, </a:t>
            </a:r>
            <a:r>
              <a:rPr lang="ko-KR" altLang="en-US" dirty="0"/>
              <a:t>자동차 포렌식</a:t>
            </a:r>
            <a:r>
              <a:rPr lang="en-US" altLang="ko-KR" dirty="0"/>
              <a:t>, </a:t>
            </a:r>
            <a:r>
              <a:rPr lang="ko-KR" altLang="en-US" dirty="0"/>
              <a:t>네트워크 포렌식</a:t>
            </a:r>
            <a:r>
              <a:rPr lang="en-US" altLang="ko-KR" dirty="0"/>
              <a:t>, </a:t>
            </a:r>
            <a:r>
              <a:rPr lang="ko-KR" altLang="en-US" dirty="0"/>
              <a:t>메모리 포렌식 등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직접 실습 및 적용하면서 실력 쌓기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현재하고 있는 공부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논문 읽고 정리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디지털 포렌식 관련 강의 수강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019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007923" y="2991544"/>
            <a:ext cx="8090292" cy="723507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dirty="0"/>
              <a:t>학부연구생을 </a:t>
            </a:r>
            <a:r>
              <a:rPr lang="ko-KR" altLang="en-US" dirty="0" err="1"/>
              <a:t>하게된</a:t>
            </a:r>
            <a:r>
              <a:rPr lang="ko-KR" altLang="en-US" dirty="0"/>
              <a:t> 계기 및 다짐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4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548</Words>
  <Application>Microsoft Office PowerPoint</Application>
  <PresentationFormat>와이드스크린</PresentationFormat>
  <Paragraphs>92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테마</vt:lpstr>
      <vt:lpstr>세미나 - 자기소개</vt:lpstr>
      <vt:lpstr>PowerPoint 프레젠테이션</vt:lpstr>
      <vt:lpstr>PowerPoint 프레젠테이션</vt:lpstr>
      <vt:lpstr>About Me (간략한 정보)</vt:lpstr>
      <vt:lpstr>About Me (성격 및 장단점)</vt:lpstr>
      <vt:lpstr>PowerPoint 프레젠테이션</vt:lpstr>
      <vt:lpstr>포렌식 분야에 관심을 가지게 된 배경</vt:lpstr>
      <vt:lpstr>포렌식 분야에 관심을 가지게 된 배경</vt:lpstr>
      <vt:lpstr>PowerPoint 프레젠테이션</vt:lpstr>
      <vt:lpstr>학부연구생을 하게된 계기 및 다짐</vt:lpstr>
      <vt:lpstr>학부연구생을 하게된 계기 및 다짐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강해인</dc:creator>
  <cp:lastModifiedBy>조민혁 조</cp:lastModifiedBy>
  <cp:revision>790</cp:revision>
  <dcterms:created xsi:type="dcterms:W3CDTF">2021-12-24T07:48:34Z</dcterms:created>
  <dcterms:modified xsi:type="dcterms:W3CDTF">2024-03-22T02:21:10Z</dcterms:modified>
  <cp:version>1000.0000.01</cp:version>
</cp:coreProperties>
</file>