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78" r:id="rId5"/>
    <p:sldId id="294" r:id="rId6"/>
    <p:sldId id="295" r:id="rId7"/>
    <p:sldId id="290" r:id="rId8"/>
    <p:sldId id="293" r:id="rId9"/>
    <p:sldId id="28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28526-39F9-47F9-923B-353537A20B62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153A0-0A5D-4562-B683-8C5A864263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17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/>
            </a:pPr>
            <a:fld id="{55A1732C-C6D8-4958-88E6-BD88C5E22657}" type="slidenum">
              <a:rPr lang="en-US" altLang="en-US"/>
              <a:pPr lvl="0">
                <a:defRPr lang="ko-KR"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/>
            </a:pPr>
            <a:fld id="{55A1732C-C6D8-4958-88E6-BD88C5E22657}" type="slidenum">
              <a:rPr lang="en-US" altLang="en-US"/>
              <a:pPr lvl="0">
                <a:defRPr lang="ko-KR"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/>
            </a:pPr>
            <a:fld id="{55A1732C-C6D8-4958-88E6-BD88C5E22657}" type="slidenum">
              <a:rPr lang="en-US" altLang="en-US"/>
              <a:pPr lvl="0">
                <a:defRPr lang="ko-KR"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/>
            </a:pPr>
            <a:fld id="{55A1732C-C6D8-4958-88E6-BD88C5E22657}" type="slidenum">
              <a:rPr lang="en-US" altLang="en-US"/>
              <a:pPr lvl="0">
                <a:defRPr lang="ko-KR"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146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87BFF-9A24-04D6-899B-99C1F679E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E9AF33-ACD6-B73E-9C7C-D42033FB9F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A90433-F54A-1BEC-5E33-6B793E1B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254A8-A694-1D02-9C54-98F4E6E30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B2580-743F-DE60-EB8D-0B7412A7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95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536123-7A95-9290-8DEC-5F8205B1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63E041-E356-A839-8BE5-584A319EF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E2100-69EA-C957-9310-2E9DCE2F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1C3328-E577-2F69-E3F9-2B19EB66D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8C329C-81F6-00AF-9C23-A32D682B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276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0F3BAF-35BE-8719-10E9-6E2B717F0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41289D-FFE3-136A-217D-24AB8D0C6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BFF79-66C0-C105-9122-5567C4F16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0F80AE-4E96-378D-EDD4-6E8A1B887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EAF20-5DB5-3B23-2BC3-A34C4342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346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009" b="253"/>
          <a:stretch/>
        </p:blipFill>
        <p:spPr bwMode="auto">
          <a:xfrm>
            <a:off x="7505423" y="0"/>
            <a:ext cx="4686577" cy="685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 userDrawn="1"/>
        </p:nvSpPr>
        <p:spPr>
          <a:xfrm>
            <a:off x="0" y="-1"/>
            <a:ext cx="9621672" cy="6868055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8547" h="6871648">
                <a:moveTo>
                  <a:pt x="0" y="0"/>
                </a:moveTo>
                <a:lnTo>
                  <a:pt x="8328547" y="0"/>
                </a:lnTo>
                <a:lnTo>
                  <a:pt x="6689073" y="6871648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109" y="2599223"/>
            <a:ext cx="7691651" cy="79973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이등변 삼각형 9"/>
          <p:cNvSpPr/>
          <p:nvPr userDrawn="1"/>
        </p:nvSpPr>
        <p:spPr>
          <a:xfrm rot="10800000">
            <a:off x="6080911" y="0"/>
            <a:ext cx="3466532" cy="3441724"/>
          </a:xfrm>
          <a:custGeom>
            <a:avLst/>
            <a:gdLst>
              <a:gd name="connsiteX0" fmla="*/ 0 w 3466532"/>
              <a:gd name="connsiteY0" fmla="*/ 3509963 h 3509963"/>
              <a:gd name="connsiteX1" fmla="*/ 1733266 w 3466532"/>
              <a:gd name="connsiteY1" fmla="*/ 0 h 3509963"/>
              <a:gd name="connsiteX2" fmla="*/ 3466532 w 3466532"/>
              <a:gd name="connsiteY2" fmla="*/ 3509963 h 3509963"/>
              <a:gd name="connsiteX3" fmla="*/ 0 w 3466532"/>
              <a:gd name="connsiteY3" fmla="*/ 3509963 h 3509963"/>
              <a:gd name="connsiteX0" fmla="*/ 0 w 3466532"/>
              <a:gd name="connsiteY0" fmla="*/ 3441724 h 3441724"/>
              <a:gd name="connsiteX1" fmla="*/ 941696 w 3466532"/>
              <a:gd name="connsiteY1" fmla="*/ 0 h 3441724"/>
              <a:gd name="connsiteX2" fmla="*/ 3466532 w 3466532"/>
              <a:gd name="connsiteY2" fmla="*/ 3441724 h 3441724"/>
              <a:gd name="connsiteX3" fmla="*/ 0 w 3466532"/>
              <a:gd name="connsiteY3" fmla="*/ 3441724 h 344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441724">
                <a:moveTo>
                  <a:pt x="0" y="3441724"/>
                </a:moveTo>
                <a:lnTo>
                  <a:pt x="941696" y="0"/>
                </a:lnTo>
                <a:lnTo>
                  <a:pt x="3466532" y="3441724"/>
                </a:lnTo>
                <a:lnTo>
                  <a:pt x="0" y="3441724"/>
                </a:lnTo>
                <a:close/>
              </a:path>
            </a:pathLst>
          </a:custGeom>
          <a:solidFill>
            <a:srgbClr val="312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7"/>
          <p:cNvSpPr/>
          <p:nvPr userDrawn="1"/>
        </p:nvSpPr>
        <p:spPr>
          <a:xfrm rot="10800000">
            <a:off x="7732491" y="-9809"/>
            <a:ext cx="4459509" cy="6877864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4965392 w 8328547"/>
              <a:gd name="connsiteY2" fmla="*/ 64918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80693"/>
              <a:gd name="connsiteX1" fmla="*/ 8328547 w 8328547"/>
              <a:gd name="connsiteY1" fmla="*/ 0 h 6880693"/>
              <a:gd name="connsiteX2" fmla="*/ 4764573 w 8328547"/>
              <a:gd name="connsiteY2" fmla="*/ 6880693 h 6880693"/>
              <a:gd name="connsiteX3" fmla="*/ 0 w 8328547"/>
              <a:gd name="connsiteY3" fmla="*/ 6858000 h 6880693"/>
              <a:gd name="connsiteX4" fmla="*/ 0 w 8328547"/>
              <a:gd name="connsiteY4" fmla="*/ 0 h 6880693"/>
              <a:gd name="connsiteX0" fmla="*/ 0 w 7073438"/>
              <a:gd name="connsiteY0" fmla="*/ 27133 h 6907826"/>
              <a:gd name="connsiteX1" fmla="*/ 7073438 w 7073438"/>
              <a:gd name="connsiteY1" fmla="*/ 0 h 6907826"/>
              <a:gd name="connsiteX2" fmla="*/ 4764573 w 7073438"/>
              <a:gd name="connsiteY2" fmla="*/ 6907826 h 6907826"/>
              <a:gd name="connsiteX3" fmla="*/ 0 w 7073438"/>
              <a:gd name="connsiteY3" fmla="*/ 6885133 h 6907826"/>
              <a:gd name="connsiteX4" fmla="*/ 0 w 7073438"/>
              <a:gd name="connsiteY4" fmla="*/ 27133 h 6907826"/>
              <a:gd name="connsiteX0" fmla="*/ 0 w 8278343"/>
              <a:gd name="connsiteY0" fmla="*/ 18088 h 6898781"/>
              <a:gd name="connsiteX1" fmla="*/ 8278343 w 8278343"/>
              <a:gd name="connsiteY1" fmla="*/ 0 h 6898781"/>
              <a:gd name="connsiteX2" fmla="*/ 4764573 w 8278343"/>
              <a:gd name="connsiteY2" fmla="*/ 6898781 h 6898781"/>
              <a:gd name="connsiteX3" fmla="*/ 0 w 8278343"/>
              <a:gd name="connsiteY3" fmla="*/ 6876088 h 6898781"/>
              <a:gd name="connsiteX4" fmla="*/ 0 w 8278343"/>
              <a:gd name="connsiteY4" fmla="*/ 18088 h 6898781"/>
              <a:gd name="connsiteX0" fmla="*/ 0 w 8278343"/>
              <a:gd name="connsiteY0" fmla="*/ 18088 h 6898781"/>
              <a:gd name="connsiteX1" fmla="*/ 8278343 w 8278343"/>
              <a:gd name="connsiteY1" fmla="*/ 0 h 6898781"/>
              <a:gd name="connsiteX2" fmla="*/ 4764573 w 8278343"/>
              <a:gd name="connsiteY2" fmla="*/ 6898781 h 6898781"/>
              <a:gd name="connsiteX3" fmla="*/ 0 w 8278343"/>
              <a:gd name="connsiteY3" fmla="*/ 6888775 h 6898781"/>
              <a:gd name="connsiteX4" fmla="*/ 0 w 8278343"/>
              <a:gd name="connsiteY4" fmla="*/ 18088 h 6898781"/>
              <a:gd name="connsiteX0" fmla="*/ 0 w 8278343"/>
              <a:gd name="connsiteY0" fmla="*/ 18088 h 6888775"/>
              <a:gd name="connsiteX1" fmla="*/ 8278343 w 8278343"/>
              <a:gd name="connsiteY1" fmla="*/ 0 h 6888775"/>
              <a:gd name="connsiteX2" fmla="*/ 4711754 w 8278343"/>
              <a:gd name="connsiteY2" fmla="*/ 6879751 h 6888775"/>
              <a:gd name="connsiteX3" fmla="*/ 0 w 8278343"/>
              <a:gd name="connsiteY3" fmla="*/ 6888775 h 6888775"/>
              <a:gd name="connsiteX4" fmla="*/ 0 w 8278343"/>
              <a:gd name="connsiteY4" fmla="*/ 18088 h 6888775"/>
              <a:gd name="connsiteX0" fmla="*/ 0 w 8234328"/>
              <a:gd name="connsiteY0" fmla="*/ 13331 h 6884018"/>
              <a:gd name="connsiteX1" fmla="*/ 8234328 w 8234328"/>
              <a:gd name="connsiteY1" fmla="*/ 0 h 6884018"/>
              <a:gd name="connsiteX2" fmla="*/ 4711754 w 8234328"/>
              <a:gd name="connsiteY2" fmla="*/ 6874994 h 6884018"/>
              <a:gd name="connsiteX3" fmla="*/ 0 w 8234328"/>
              <a:gd name="connsiteY3" fmla="*/ 6884018 h 6884018"/>
              <a:gd name="connsiteX4" fmla="*/ 0 w 8234328"/>
              <a:gd name="connsiteY4" fmla="*/ 13331 h 6884018"/>
              <a:gd name="connsiteX0" fmla="*/ 0 w 8243132"/>
              <a:gd name="connsiteY0" fmla="*/ 8574 h 6879261"/>
              <a:gd name="connsiteX1" fmla="*/ 8243132 w 8243132"/>
              <a:gd name="connsiteY1" fmla="*/ 0 h 6879261"/>
              <a:gd name="connsiteX2" fmla="*/ 4711754 w 8243132"/>
              <a:gd name="connsiteY2" fmla="*/ 6870237 h 6879261"/>
              <a:gd name="connsiteX3" fmla="*/ 0 w 8243132"/>
              <a:gd name="connsiteY3" fmla="*/ 6879261 h 6879261"/>
              <a:gd name="connsiteX4" fmla="*/ 0 w 8243132"/>
              <a:gd name="connsiteY4" fmla="*/ 8574 h 6879261"/>
              <a:gd name="connsiteX0" fmla="*/ 0 w 8243132"/>
              <a:gd name="connsiteY0" fmla="*/ 8574 h 6879261"/>
              <a:gd name="connsiteX1" fmla="*/ 8243132 w 8243132"/>
              <a:gd name="connsiteY1" fmla="*/ 0 h 6879261"/>
              <a:gd name="connsiteX2" fmla="*/ 4755771 w 8243132"/>
              <a:gd name="connsiteY2" fmla="*/ 6870237 h 6879261"/>
              <a:gd name="connsiteX3" fmla="*/ 0 w 8243132"/>
              <a:gd name="connsiteY3" fmla="*/ 6879261 h 6879261"/>
              <a:gd name="connsiteX4" fmla="*/ 0 w 8243132"/>
              <a:gd name="connsiteY4" fmla="*/ 8574 h 6879261"/>
              <a:gd name="connsiteX0" fmla="*/ 0 w 8234328"/>
              <a:gd name="connsiteY0" fmla="*/ 0 h 6870687"/>
              <a:gd name="connsiteX1" fmla="*/ 8234328 w 8234328"/>
              <a:gd name="connsiteY1" fmla="*/ 10456 h 6870687"/>
              <a:gd name="connsiteX2" fmla="*/ 4755771 w 8234328"/>
              <a:gd name="connsiteY2" fmla="*/ 6861663 h 6870687"/>
              <a:gd name="connsiteX3" fmla="*/ 0 w 8234328"/>
              <a:gd name="connsiteY3" fmla="*/ 6870687 h 6870687"/>
              <a:gd name="connsiteX4" fmla="*/ 0 w 8234328"/>
              <a:gd name="connsiteY4" fmla="*/ 0 h 6870687"/>
              <a:gd name="connsiteX0" fmla="*/ 0 w 8243130"/>
              <a:gd name="connsiteY0" fmla="*/ 0 h 6870687"/>
              <a:gd name="connsiteX1" fmla="*/ 8243130 w 8243130"/>
              <a:gd name="connsiteY1" fmla="*/ 10456 h 6870687"/>
              <a:gd name="connsiteX2" fmla="*/ 4755771 w 8243130"/>
              <a:gd name="connsiteY2" fmla="*/ 6861663 h 6870687"/>
              <a:gd name="connsiteX3" fmla="*/ 0 w 8243130"/>
              <a:gd name="connsiteY3" fmla="*/ 6870687 h 6870687"/>
              <a:gd name="connsiteX4" fmla="*/ 0 w 8243130"/>
              <a:gd name="connsiteY4" fmla="*/ 0 h 687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3130" h="6870687">
                <a:moveTo>
                  <a:pt x="0" y="0"/>
                </a:moveTo>
                <a:lnTo>
                  <a:pt x="8243130" y="10456"/>
                </a:lnTo>
                <a:lnTo>
                  <a:pt x="4755771" y="6861663"/>
                </a:lnTo>
                <a:lnTo>
                  <a:pt x="0" y="6870687"/>
                </a:lnTo>
                <a:lnTo>
                  <a:pt x="0" y="0"/>
                </a:lnTo>
                <a:close/>
              </a:path>
            </a:pathLst>
          </a:cu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2" name="TextBox 41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ko-KR" sz="1200" b="1" baseline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LAB</a:t>
            </a:r>
            <a:endParaRPr lang="ko-KR" altLang="en-US" sz="12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8180"/>
            <a:ext cx="1446589" cy="1446589"/>
          </a:xfrm>
          <a:prstGeom prst="rect">
            <a:avLst/>
          </a:prstGeom>
        </p:spPr>
      </p:pic>
      <p:sp>
        <p:nvSpPr>
          <p:cNvPr id="23" name="이등변 삼각형 9"/>
          <p:cNvSpPr/>
          <p:nvPr userDrawn="1"/>
        </p:nvSpPr>
        <p:spPr>
          <a:xfrm rot="10800000">
            <a:off x="6080911" y="1"/>
            <a:ext cx="3466532" cy="3441724"/>
          </a:xfrm>
          <a:custGeom>
            <a:avLst/>
            <a:gdLst>
              <a:gd name="connsiteX0" fmla="*/ 0 w 3466532"/>
              <a:gd name="connsiteY0" fmla="*/ 3509963 h 3509963"/>
              <a:gd name="connsiteX1" fmla="*/ 1733266 w 3466532"/>
              <a:gd name="connsiteY1" fmla="*/ 0 h 3509963"/>
              <a:gd name="connsiteX2" fmla="*/ 3466532 w 3466532"/>
              <a:gd name="connsiteY2" fmla="*/ 3509963 h 3509963"/>
              <a:gd name="connsiteX3" fmla="*/ 0 w 3466532"/>
              <a:gd name="connsiteY3" fmla="*/ 3509963 h 3509963"/>
              <a:gd name="connsiteX0" fmla="*/ 0 w 3466532"/>
              <a:gd name="connsiteY0" fmla="*/ 3441724 h 3441724"/>
              <a:gd name="connsiteX1" fmla="*/ 941696 w 3466532"/>
              <a:gd name="connsiteY1" fmla="*/ 0 h 3441724"/>
              <a:gd name="connsiteX2" fmla="*/ 3466532 w 3466532"/>
              <a:gd name="connsiteY2" fmla="*/ 3441724 h 3441724"/>
              <a:gd name="connsiteX3" fmla="*/ 0 w 3466532"/>
              <a:gd name="connsiteY3" fmla="*/ 3441724 h 3441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66532" h="3441724">
                <a:moveTo>
                  <a:pt x="0" y="3441724"/>
                </a:moveTo>
                <a:lnTo>
                  <a:pt x="941696" y="0"/>
                </a:lnTo>
                <a:lnTo>
                  <a:pt x="3466532" y="3441724"/>
                </a:lnTo>
                <a:lnTo>
                  <a:pt x="0" y="3441724"/>
                </a:lnTo>
                <a:close/>
              </a:path>
            </a:pathLst>
          </a:custGeom>
          <a:solidFill>
            <a:srgbClr val="161548">
              <a:alpha val="9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5985659" y="0"/>
            <a:ext cx="2584460" cy="3505200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/>
          <p:cNvSpPr>
            <a:spLocks noGrp="1"/>
          </p:cNvSpPr>
          <p:nvPr>
            <p:ph type="body" sz="quarter" idx="13"/>
          </p:nvPr>
        </p:nvSpPr>
        <p:spPr>
          <a:xfrm>
            <a:off x="349551" y="3652335"/>
            <a:ext cx="3438678" cy="701951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cxnSp>
        <p:nvCxnSpPr>
          <p:cNvPr id="44" name="직선 연결선 43"/>
          <p:cNvCxnSpPr/>
          <p:nvPr userDrawn="1"/>
        </p:nvCxnSpPr>
        <p:spPr>
          <a:xfrm>
            <a:off x="318252" y="3502749"/>
            <a:ext cx="8259010" cy="2451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034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567261" y="511386"/>
            <a:ext cx="1781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  <a:endParaRPr lang="ko-KR" altLang="en-US" sz="4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cxnSp>
        <p:nvCxnSpPr>
          <p:cNvPr id="36" name="직선 연결선 35"/>
          <p:cNvCxnSpPr/>
          <p:nvPr userDrawn="1"/>
        </p:nvCxnSpPr>
        <p:spPr>
          <a:xfrm>
            <a:off x="3317914" y="678745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 userDrawn="1"/>
        </p:nvCxnSpPr>
        <p:spPr>
          <a:xfrm>
            <a:off x="3317914" y="6260561"/>
            <a:ext cx="8267402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613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10" descr="Closed Padlock on digital background, cyber security 2157980 Vector Art at  Vecteezy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61"/>
          <a:stretch/>
        </p:blipFill>
        <p:spPr bwMode="auto">
          <a:xfrm>
            <a:off x="1" y="0"/>
            <a:ext cx="2969536" cy="68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/>
          <p:cNvSpPr/>
          <p:nvPr userDrawn="1"/>
        </p:nvSpPr>
        <p:spPr>
          <a:xfrm>
            <a:off x="0" y="0"/>
            <a:ext cx="2969537" cy="6858000"/>
          </a:xfrm>
          <a:prstGeom prst="rect">
            <a:avLst/>
          </a:prstGeom>
          <a:solidFill>
            <a:srgbClr val="000099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내용 개체 틀 48"/>
          <p:cNvSpPr>
            <a:spLocks noGrp="1"/>
          </p:cNvSpPr>
          <p:nvPr>
            <p:ph sz="quarter" idx="13"/>
          </p:nvPr>
        </p:nvSpPr>
        <p:spPr>
          <a:xfrm>
            <a:off x="3913931" y="2892481"/>
            <a:ext cx="8093342" cy="7307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+mj-lt"/>
              <a:buNone/>
              <a:defRPr sz="4000" b="1" baseline="0">
                <a:latin typeface="+mn-lt"/>
              </a:defRPr>
            </a:lvl1pPr>
          </a:lstStyle>
          <a:p>
            <a:pPr lvl="0"/>
            <a:endParaRPr lang="en-US" altLang="ko-KR" dirty="0"/>
          </a:p>
        </p:txBody>
      </p:sp>
      <p:sp>
        <p:nvSpPr>
          <p:cNvPr id="35" name="TextBox 34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" name="그림 4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sp>
        <p:nvSpPr>
          <p:cNvPr id="9" name="육각형 8"/>
          <p:cNvSpPr/>
          <p:nvPr userDrawn="1"/>
        </p:nvSpPr>
        <p:spPr>
          <a:xfrm>
            <a:off x="2190238" y="2575827"/>
            <a:ext cx="1542313" cy="1364048"/>
          </a:xfrm>
          <a:prstGeom prst="hexagon">
            <a:avLst/>
          </a:prstGeom>
          <a:solidFill>
            <a:schemeClr val="bg1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chemeClr val="bg1"/>
                </a:solidFill>
              </a:ln>
            </a:endParaRPr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2416529" y="2800651"/>
            <a:ext cx="9096599" cy="914400"/>
          </a:xfrm>
        </p:spPr>
        <p:txBody>
          <a:bodyPr>
            <a:noAutofit/>
          </a:bodyPr>
          <a:lstStyle>
            <a:lvl1pPr marL="0" indent="0">
              <a:buNone/>
              <a:defRPr sz="6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4187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/>
          <p:cNvSpPr>
            <a:spLocks noGrp="1"/>
          </p:cNvSpPr>
          <p:nvPr>
            <p:ph type="title"/>
          </p:nvPr>
        </p:nvSpPr>
        <p:spPr>
          <a:xfrm>
            <a:off x="575479" y="106386"/>
            <a:ext cx="11041039" cy="438127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4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698500"/>
            <a:ext cx="10515600" cy="5478463"/>
          </a:xfrm>
        </p:spPr>
        <p:txBody>
          <a:bodyPr>
            <a:normAutofit/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v"/>
              <a:defRPr sz="2000"/>
            </a:lvl1pPr>
            <a:lvl2pPr marL="5400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800"/>
            </a:lvl2pPr>
            <a:lvl3pPr marL="900000">
              <a:lnSpc>
                <a:spcPct val="150000"/>
              </a:lnSpc>
              <a:defRPr sz="1600"/>
            </a:lvl3pPr>
            <a:lvl4pPr marL="1188000">
              <a:lnSpc>
                <a:spcPct val="150000"/>
              </a:lnSpc>
              <a:defRPr sz="1400"/>
            </a:lvl4pPr>
            <a:lvl5pPr marL="1440000">
              <a:lnSpc>
                <a:spcPct val="150000"/>
              </a:lnSpc>
              <a:defRPr sz="1200"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5810247" y="6556375"/>
            <a:ext cx="571502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-</a:t>
            </a:r>
            <a:fld id="{249D9435-6859-440C-9426-BC81D69B387D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575479" y="563302"/>
            <a:ext cx="11041039" cy="0"/>
          </a:xfrm>
          <a:prstGeom prst="line">
            <a:avLst/>
          </a:prstGeom>
          <a:ln w="57150">
            <a:solidFill>
              <a:srgbClr val="1615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kern="1200" baseline="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curity &amp; </a:t>
            </a:r>
            <a:r>
              <a:rPr lang="en-US" altLang="ko-KR" sz="1200" b="1" baseline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en-US" altLang="ko-KR" sz="1200" b="1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LAB</a:t>
            </a:r>
            <a:endParaRPr lang="ko-KR" alt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8180"/>
            <a:ext cx="1446589" cy="144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03050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4" descr="Cybersecurity in Medical: Cybersecurity Trends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11"/>
          <a:stretch/>
        </p:blipFill>
        <p:spPr bwMode="auto">
          <a:xfrm>
            <a:off x="-3176" y="0"/>
            <a:ext cx="121951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직사각형 6"/>
          <p:cNvSpPr/>
          <p:nvPr userDrawn="1"/>
        </p:nvSpPr>
        <p:spPr>
          <a:xfrm>
            <a:off x="0" y="-8214"/>
            <a:ext cx="12191999" cy="6866214"/>
          </a:xfrm>
          <a:custGeom>
            <a:avLst/>
            <a:gdLst>
              <a:gd name="connsiteX0" fmla="*/ 0 w 12192000"/>
              <a:gd name="connsiteY0" fmla="*/ 0 h 6904314"/>
              <a:gd name="connsiteX1" fmla="*/ 12192000 w 12192000"/>
              <a:gd name="connsiteY1" fmla="*/ 0 h 6904314"/>
              <a:gd name="connsiteX2" fmla="*/ 12192000 w 12192000"/>
              <a:gd name="connsiteY2" fmla="*/ 6904314 h 6904314"/>
              <a:gd name="connsiteX3" fmla="*/ 0 w 12192000"/>
              <a:gd name="connsiteY3" fmla="*/ 6904314 h 6904314"/>
              <a:gd name="connsiteX4" fmla="*/ 0 w 12192000"/>
              <a:gd name="connsiteY4" fmla="*/ 0 h 6904314"/>
              <a:gd name="connsiteX0" fmla="*/ 0 w 12192000"/>
              <a:gd name="connsiteY0" fmla="*/ 0 h 6904314"/>
              <a:gd name="connsiteX1" fmla="*/ 12192000 w 12192000"/>
              <a:gd name="connsiteY1" fmla="*/ 0 h 6904314"/>
              <a:gd name="connsiteX2" fmla="*/ 12192000 w 12192000"/>
              <a:gd name="connsiteY2" fmla="*/ 6904314 h 6904314"/>
              <a:gd name="connsiteX3" fmla="*/ 0 w 12192000"/>
              <a:gd name="connsiteY3" fmla="*/ 6856689 h 6904314"/>
              <a:gd name="connsiteX4" fmla="*/ 0 w 12192000"/>
              <a:gd name="connsiteY4" fmla="*/ 0 h 6904314"/>
              <a:gd name="connsiteX0" fmla="*/ 0 w 12192000"/>
              <a:gd name="connsiteY0" fmla="*/ 0 h 6856689"/>
              <a:gd name="connsiteX1" fmla="*/ 12192000 w 12192000"/>
              <a:gd name="connsiteY1" fmla="*/ 0 h 6856689"/>
              <a:gd name="connsiteX2" fmla="*/ 9134475 w 12192000"/>
              <a:gd name="connsiteY2" fmla="*/ 6847164 h 6856689"/>
              <a:gd name="connsiteX3" fmla="*/ 0 w 12192000"/>
              <a:gd name="connsiteY3" fmla="*/ 6856689 h 6856689"/>
              <a:gd name="connsiteX4" fmla="*/ 0 w 12192000"/>
              <a:gd name="connsiteY4" fmla="*/ 0 h 6856689"/>
              <a:gd name="connsiteX0" fmla="*/ 0 w 9153525"/>
              <a:gd name="connsiteY0" fmla="*/ 9525 h 6866214"/>
              <a:gd name="connsiteX1" fmla="*/ 9153525 w 9153525"/>
              <a:gd name="connsiteY1" fmla="*/ 0 h 6866214"/>
              <a:gd name="connsiteX2" fmla="*/ 9134475 w 9153525"/>
              <a:gd name="connsiteY2" fmla="*/ 6856689 h 6866214"/>
              <a:gd name="connsiteX3" fmla="*/ 0 w 9153525"/>
              <a:gd name="connsiteY3" fmla="*/ 6866214 h 6866214"/>
              <a:gd name="connsiteX4" fmla="*/ 0 w 9153525"/>
              <a:gd name="connsiteY4" fmla="*/ 9525 h 6866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3525" h="6866214">
                <a:moveTo>
                  <a:pt x="0" y="9525"/>
                </a:moveTo>
                <a:lnTo>
                  <a:pt x="9153525" y="0"/>
                </a:lnTo>
                <a:lnTo>
                  <a:pt x="9134475" y="6856689"/>
                </a:lnTo>
                <a:lnTo>
                  <a:pt x="0" y="6866214"/>
                </a:lnTo>
                <a:lnTo>
                  <a:pt x="0" y="9525"/>
                </a:lnTo>
                <a:close/>
              </a:path>
            </a:pathLst>
          </a:custGeom>
          <a:solidFill>
            <a:srgbClr val="100F2B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7"/>
          <p:cNvSpPr/>
          <p:nvPr userDrawn="1"/>
        </p:nvSpPr>
        <p:spPr>
          <a:xfrm>
            <a:off x="-13359" y="754743"/>
            <a:ext cx="12224105" cy="5286782"/>
          </a:xfrm>
          <a:custGeom>
            <a:avLst/>
            <a:gdLst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8328547 w 8328547"/>
              <a:gd name="connsiteY2" fmla="*/ 6858000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271448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542502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3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71648"/>
              <a:gd name="connsiteX1" fmla="*/ 8328547 w 8328547"/>
              <a:gd name="connsiteY1" fmla="*/ 0 h 6871648"/>
              <a:gd name="connsiteX2" fmla="*/ 6689074 w 8328547"/>
              <a:gd name="connsiteY2" fmla="*/ 6871648 h 6871648"/>
              <a:gd name="connsiteX3" fmla="*/ 0 w 8328547"/>
              <a:gd name="connsiteY3" fmla="*/ 6858000 h 6871648"/>
              <a:gd name="connsiteX4" fmla="*/ 0 w 8328547"/>
              <a:gd name="connsiteY4" fmla="*/ 0 h 6871648"/>
              <a:gd name="connsiteX0" fmla="*/ 0 w 8328547"/>
              <a:gd name="connsiteY0" fmla="*/ 0 h 6858000"/>
              <a:gd name="connsiteX1" fmla="*/ 8328547 w 8328547"/>
              <a:gd name="connsiteY1" fmla="*/ 0 h 6858000"/>
              <a:gd name="connsiteX2" fmla="*/ 5237978 w 8328547"/>
              <a:gd name="connsiteY2" fmla="*/ 1474148 h 6858000"/>
              <a:gd name="connsiteX3" fmla="*/ 0 w 8328547"/>
              <a:gd name="connsiteY3" fmla="*/ 6858000 h 6858000"/>
              <a:gd name="connsiteX4" fmla="*/ 0 w 8328547"/>
              <a:gd name="connsiteY4" fmla="*/ 0 h 6858000"/>
              <a:gd name="connsiteX0" fmla="*/ 10993 w 8339540"/>
              <a:gd name="connsiteY0" fmla="*/ 0 h 1549400"/>
              <a:gd name="connsiteX1" fmla="*/ 8339540 w 8339540"/>
              <a:gd name="connsiteY1" fmla="*/ 0 h 1549400"/>
              <a:gd name="connsiteX2" fmla="*/ 5248971 w 8339540"/>
              <a:gd name="connsiteY2" fmla="*/ 1474148 h 1549400"/>
              <a:gd name="connsiteX3" fmla="*/ 0 w 8339540"/>
              <a:gd name="connsiteY3" fmla="*/ 1549400 h 1549400"/>
              <a:gd name="connsiteX4" fmla="*/ 10993 w 8339540"/>
              <a:gd name="connsiteY4" fmla="*/ 0 h 1549400"/>
              <a:gd name="connsiteX0" fmla="*/ 10993 w 10580652"/>
              <a:gd name="connsiteY0" fmla="*/ 0 h 5157148"/>
              <a:gd name="connsiteX1" fmla="*/ 8339540 w 10580652"/>
              <a:gd name="connsiteY1" fmla="*/ 0 h 5157148"/>
              <a:gd name="connsiteX2" fmla="*/ 10580652 w 10580652"/>
              <a:gd name="connsiteY2" fmla="*/ 5157148 h 5157148"/>
              <a:gd name="connsiteX3" fmla="*/ 0 w 10580652"/>
              <a:gd name="connsiteY3" fmla="*/ 1549400 h 5157148"/>
              <a:gd name="connsiteX4" fmla="*/ 10993 w 10580652"/>
              <a:gd name="connsiteY4" fmla="*/ 0 h 5157148"/>
              <a:gd name="connsiteX0" fmla="*/ 10993 w 10580652"/>
              <a:gd name="connsiteY0" fmla="*/ 0 h 5157148"/>
              <a:gd name="connsiteX1" fmla="*/ 10571151 w 10580652"/>
              <a:gd name="connsiteY1" fmla="*/ 1587500 h 5157148"/>
              <a:gd name="connsiteX2" fmla="*/ 10580652 w 10580652"/>
              <a:gd name="connsiteY2" fmla="*/ 5157148 h 5157148"/>
              <a:gd name="connsiteX3" fmla="*/ 0 w 10580652"/>
              <a:gd name="connsiteY3" fmla="*/ 1549400 h 5157148"/>
              <a:gd name="connsiteX4" fmla="*/ 10993 w 10580652"/>
              <a:gd name="connsiteY4" fmla="*/ 0 h 5157148"/>
              <a:gd name="connsiteX0" fmla="*/ 488 w 10570147"/>
              <a:gd name="connsiteY0" fmla="*/ 0 h 5461000"/>
              <a:gd name="connsiteX1" fmla="*/ 10560646 w 10570147"/>
              <a:gd name="connsiteY1" fmla="*/ 1587500 h 5461000"/>
              <a:gd name="connsiteX2" fmla="*/ 10570147 w 10570147"/>
              <a:gd name="connsiteY2" fmla="*/ 5157148 h 5461000"/>
              <a:gd name="connsiteX3" fmla="*/ 11481 w 10570147"/>
              <a:gd name="connsiteY3" fmla="*/ 5461000 h 5461000"/>
              <a:gd name="connsiteX4" fmla="*/ 488 w 10570147"/>
              <a:gd name="connsiteY4" fmla="*/ 0 h 5461000"/>
              <a:gd name="connsiteX0" fmla="*/ 488 w 10570147"/>
              <a:gd name="connsiteY0" fmla="*/ 0 h 4229100"/>
              <a:gd name="connsiteX1" fmla="*/ 10560646 w 10570147"/>
              <a:gd name="connsiteY1" fmla="*/ 355600 h 4229100"/>
              <a:gd name="connsiteX2" fmla="*/ 10570147 w 10570147"/>
              <a:gd name="connsiteY2" fmla="*/ 3925248 h 4229100"/>
              <a:gd name="connsiteX3" fmla="*/ 11481 w 10570147"/>
              <a:gd name="connsiteY3" fmla="*/ 4229100 h 4229100"/>
              <a:gd name="connsiteX4" fmla="*/ 488 w 10570147"/>
              <a:gd name="connsiteY4" fmla="*/ 0 h 4229100"/>
              <a:gd name="connsiteX0" fmla="*/ 488 w 10570147"/>
              <a:gd name="connsiteY0" fmla="*/ 0 h 4325704"/>
              <a:gd name="connsiteX1" fmla="*/ 10560646 w 10570147"/>
              <a:gd name="connsiteY1" fmla="*/ 355600 h 4325704"/>
              <a:gd name="connsiteX2" fmla="*/ 10570147 w 10570147"/>
              <a:gd name="connsiteY2" fmla="*/ 3925248 h 4325704"/>
              <a:gd name="connsiteX3" fmla="*/ 11481 w 10570147"/>
              <a:gd name="connsiteY3" fmla="*/ 4325704 h 4325704"/>
              <a:gd name="connsiteX4" fmla="*/ 488 w 10570147"/>
              <a:gd name="connsiteY4" fmla="*/ 0 h 4325704"/>
              <a:gd name="connsiteX0" fmla="*/ 488 w 10570147"/>
              <a:gd name="connsiteY0" fmla="*/ 0 h 4003691"/>
              <a:gd name="connsiteX1" fmla="*/ 10560646 w 10570147"/>
              <a:gd name="connsiteY1" fmla="*/ 355600 h 4003691"/>
              <a:gd name="connsiteX2" fmla="*/ 10570147 w 10570147"/>
              <a:gd name="connsiteY2" fmla="*/ 3925248 h 4003691"/>
              <a:gd name="connsiteX3" fmla="*/ 11481 w 10570147"/>
              <a:gd name="connsiteY3" fmla="*/ 4003691 h 4003691"/>
              <a:gd name="connsiteX4" fmla="*/ 488 w 10570147"/>
              <a:gd name="connsiteY4" fmla="*/ 0 h 4003691"/>
              <a:gd name="connsiteX0" fmla="*/ 1056 w 10570715"/>
              <a:gd name="connsiteY0" fmla="*/ 0 h 4035892"/>
              <a:gd name="connsiteX1" fmla="*/ 10561214 w 10570715"/>
              <a:gd name="connsiteY1" fmla="*/ 355600 h 4035892"/>
              <a:gd name="connsiteX2" fmla="*/ 10570715 w 10570715"/>
              <a:gd name="connsiteY2" fmla="*/ 3925248 h 4035892"/>
              <a:gd name="connsiteX3" fmla="*/ 1067 w 10570715"/>
              <a:gd name="connsiteY3" fmla="*/ 4035892 h 4035892"/>
              <a:gd name="connsiteX4" fmla="*/ 1056 w 10570715"/>
              <a:gd name="connsiteY4" fmla="*/ 0 h 4035892"/>
              <a:gd name="connsiteX0" fmla="*/ 1056 w 10570715"/>
              <a:gd name="connsiteY0" fmla="*/ 0 h 4035892"/>
              <a:gd name="connsiteX1" fmla="*/ 10561214 w 10570715"/>
              <a:gd name="connsiteY1" fmla="*/ 217822 h 4035892"/>
              <a:gd name="connsiteX2" fmla="*/ 10570715 w 10570715"/>
              <a:gd name="connsiteY2" fmla="*/ 3925248 h 4035892"/>
              <a:gd name="connsiteX3" fmla="*/ 1067 w 10570715"/>
              <a:gd name="connsiteY3" fmla="*/ 4035892 h 4035892"/>
              <a:gd name="connsiteX4" fmla="*/ 1056 w 10570715"/>
              <a:gd name="connsiteY4" fmla="*/ 0 h 4035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0715" h="4035892">
                <a:moveTo>
                  <a:pt x="1056" y="0"/>
                </a:moveTo>
                <a:lnTo>
                  <a:pt x="10561214" y="217822"/>
                </a:lnTo>
                <a:lnTo>
                  <a:pt x="10570715" y="3925248"/>
                </a:lnTo>
                <a:lnTo>
                  <a:pt x="1067" y="4035892"/>
                </a:lnTo>
                <a:cubicBezTo>
                  <a:pt x="4731" y="3519425"/>
                  <a:pt x="-2608" y="516467"/>
                  <a:pt x="1056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48"/>
          <p:cNvSpPr>
            <a:spLocks noGrp="1"/>
          </p:cNvSpPr>
          <p:nvPr>
            <p:ph sz="quarter" idx="13"/>
          </p:nvPr>
        </p:nvSpPr>
        <p:spPr>
          <a:xfrm>
            <a:off x="1570718" y="2897415"/>
            <a:ext cx="9050564" cy="577850"/>
          </a:xfrm>
        </p:spPr>
        <p:txBody>
          <a:bodyPr>
            <a:noAutofit/>
          </a:bodyPr>
          <a:lstStyle>
            <a:lvl1pPr marL="0" indent="0" algn="ctr">
              <a:buFont typeface="+mj-lt"/>
              <a:buNone/>
              <a:defRPr sz="3200" b="1" baseline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en-US" altLang="ko-KR"/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69764" y="6627315"/>
            <a:ext cx="2010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baseline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1200" b="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omputer </a:t>
            </a:r>
            <a:r>
              <a:rPr lang="en-US" altLang="ko-KR" sz="1200" b="1" baseline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ko-KR" sz="1200" b="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ecurity &amp; </a:t>
            </a:r>
            <a:r>
              <a:rPr lang="en-US" altLang="ko-KR" sz="1200" b="1" baseline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altLang="ko-KR" sz="1200" b="1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LAB</a:t>
            </a:r>
            <a:endParaRPr lang="ko-KR" altLang="en-US" sz="1200" b="1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7" y="5999157"/>
            <a:ext cx="1444633" cy="1444633"/>
          </a:xfrm>
          <a:prstGeom prst="rect">
            <a:avLst/>
          </a:prstGeom>
        </p:spPr>
      </p:pic>
      <p:cxnSp>
        <p:nvCxnSpPr>
          <p:cNvPr id="21" name="직선 연결선 20"/>
          <p:cNvCxnSpPr/>
          <p:nvPr userDrawn="1"/>
        </p:nvCxnSpPr>
        <p:spPr>
          <a:xfrm>
            <a:off x="1570718" y="3655709"/>
            <a:ext cx="9050564" cy="19049"/>
          </a:xfrm>
          <a:prstGeom prst="line">
            <a:avLst/>
          </a:prstGeom>
          <a:ln w="19050">
            <a:solidFill>
              <a:srgbClr val="1715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 userDrawn="1"/>
        </p:nvSpPr>
        <p:spPr>
          <a:xfrm>
            <a:off x="10618289" y="3626593"/>
            <a:ext cx="93980" cy="96330"/>
          </a:xfrm>
          <a:prstGeom prst="ellipse">
            <a:avLst/>
          </a:prstGeom>
          <a:solidFill>
            <a:srgbClr val="171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 userDrawn="1"/>
        </p:nvSpPr>
        <p:spPr>
          <a:xfrm>
            <a:off x="1479119" y="3607544"/>
            <a:ext cx="93980" cy="96330"/>
          </a:xfrm>
          <a:prstGeom prst="ellipse">
            <a:avLst/>
          </a:prstGeom>
          <a:solidFill>
            <a:srgbClr val="1715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텍스트 개체 틀 15"/>
          <p:cNvSpPr>
            <a:spLocks noGrp="1"/>
          </p:cNvSpPr>
          <p:nvPr>
            <p:ph type="body" sz="quarter" idx="14"/>
          </p:nvPr>
        </p:nvSpPr>
        <p:spPr>
          <a:xfrm>
            <a:off x="7541260" y="3903367"/>
            <a:ext cx="3077755" cy="786253"/>
          </a:xfrm>
        </p:spPr>
        <p:txBody>
          <a:bodyPr>
            <a:normAutofit/>
          </a:bodyPr>
          <a:lstStyle>
            <a:lvl1pPr marL="0" indent="0" algn="r"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60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9B080-7AD5-C510-E839-F4FECC8E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C3A157-6C59-8400-D9E8-DF541B66B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9C4CE-B6A9-9D8F-E83E-0A331A59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192437-FCE3-BD9D-A8E3-4DC29678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770629-37A7-DF37-8365-608E7E9C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256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4FDC00-AD09-0A01-0D9A-D7DD2C4E5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E8669-C285-430B-F494-08D471778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B55D6-A718-71D2-7832-BB32D2D7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EDB00-4160-96CC-12B8-5C3874F2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53D485-4020-D1F7-FD3E-D4C7B6141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15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F48FA-3D45-DC5C-1ADB-FB1E989F0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9D0A4-087A-047A-034E-3C611D57F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287D10-9873-F9A7-9A2B-8018EDFA1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3B7627-9CBE-2ABA-9B93-88BE23064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3F3A6E-7A5E-E7A6-DC62-FB1C43815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9E29C0-2A32-A08C-667E-F03C4A842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2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CB857-EE52-8B63-0815-58DB8D56C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84FD45-98CC-309F-C6E4-32A4CE89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CCB72D-77D5-D29A-7E22-2C0E6F005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17DD70-5042-4578-7D7B-98C8F7641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58D2E2A-2390-4FAD-85AA-CDB2A747E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A5C5D2-DE12-C0CE-DDF8-2CAEEBF4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C2803D8-12F9-F7FE-36E7-2D9A4393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08E54C-B7CA-F416-F67B-BBC9E3A9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590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C65B4-BFBE-6BD6-95B8-CDA745E21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10EDAD-70E9-D8CF-1C4F-878E78A1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FA5787-66FF-006A-CBB2-02CBFAA1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49D390-5DFA-9DDB-91C4-FBF301393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998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F14DEF-7107-0A2B-0C5A-8F00FB047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B09E488-03F5-DC04-F00E-E0607F2D5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1E793-A237-D402-1149-017BDA1C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94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41EF1-5923-8EE3-7B21-4243B291D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9A2555-D4E6-BAC5-D692-38AC94742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5EF766-CFBC-289A-3840-52A38C32F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063CC2-E08F-EC85-13C1-51AC8C2F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784197-F77D-9CD6-8197-34E4F7074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B239F5-5693-53D8-71E5-DEA2F216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F3E66-D87F-71BA-F00D-1CE194F9A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C53DB13-2719-765F-B4DB-44528569F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3473EB-0686-77CF-0745-72C3A33C11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29CAB-7876-7E78-01D2-344E3F75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53B96-3615-44A5-834C-AC4832D75DB1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D4DE9B-F64A-278B-20D8-F3A0A24F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39A75-620B-E77A-B34E-11D800A3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462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ECB051-25B3-8679-7174-0320631AC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CD92A8-6275-D659-F058-1F6F14B29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6811DE-8FE6-5B9E-8BA9-E53FF0B3F1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853B96-3615-44A5-834C-AC4832D75DB1}" type="datetimeFigureOut">
              <a:rPr lang="ko-KR" altLang="en-US" smtClean="0"/>
              <a:t>2024-07-19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C4FB89-271D-6F14-A63A-4A4B73C532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5CC045-FD4D-3370-CF92-8FC9C0F76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F9B95B-CCB9-4796-B2CA-5A624FC13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953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0874" y="2228785"/>
            <a:ext cx="7691651" cy="1267610"/>
          </a:xfrm>
        </p:spPr>
        <p:txBody>
          <a:bodyPr>
            <a:normAutofit/>
          </a:bodyPr>
          <a:lstStyle/>
          <a:p>
            <a:pPr lvl="0">
              <a:defRPr lang="ko-KR"/>
            </a:pPr>
            <a:r>
              <a:rPr lang="en-US" altLang="ko-KR" dirty="0"/>
              <a:t>WDSC2024 </a:t>
            </a:r>
            <a:r>
              <a:rPr lang="ko-KR" altLang="en-US" dirty="0"/>
              <a:t>논문 현황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230873" y="3632169"/>
            <a:ext cx="3779653" cy="833685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defRPr lang="ko-KR"/>
            </a:pPr>
            <a:r>
              <a:rPr lang="en-US" altLang="ko-KR" dirty="0"/>
              <a:t>2024.07.19(</a:t>
            </a:r>
            <a:r>
              <a:rPr lang="ko-KR" altLang="en-US" dirty="0"/>
              <a:t>금</a:t>
            </a:r>
            <a:r>
              <a:rPr lang="en-US" altLang="ko-KR" dirty="0"/>
              <a:t>)</a:t>
            </a:r>
          </a:p>
          <a:p>
            <a:pPr lvl="0">
              <a:lnSpc>
                <a:spcPct val="90000"/>
              </a:lnSpc>
              <a:spcBef>
                <a:spcPct val="42000"/>
              </a:spcBef>
              <a:defRPr lang="ko-KR"/>
            </a:pPr>
            <a:r>
              <a:rPr lang="ko-KR" altLang="en-US" sz="1700" dirty="0"/>
              <a:t>모바일시스템공학과 </a:t>
            </a:r>
            <a:r>
              <a:rPr lang="en-US" altLang="ko-KR" sz="1700" dirty="0"/>
              <a:t>20</a:t>
            </a:r>
            <a:r>
              <a:rPr lang="ko-KR" altLang="en-US" sz="1700" dirty="0"/>
              <a:t>학번 조민혁</a:t>
            </a:r>
            <a:endParaRPr lang="en-US" altLang="ko-KR" sz="17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665116" y="1054093"/>
            <a:ext cx="5995283" cy="529786"/>
          </a:xfrm>
          <a:prstGeom prst="roundRect">
            <a:avLst>
              <a:gd name="adj" fmla="val 16667"/>
            </a:avLst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lang="ko-KR"/>
            </a:pPr>
            <a:endParaRPr lang="en-US" altLang="ko-KR"/>
          </a:p>
        </p:txBody>
      </p:sp>
      <p:sp>
        <p:nvSpPr>
          <p:cNvPr id="11" name="육각형 10"/>
          <p:cNvSpPr/>
          <p:nvPr/>
        </p:nvSpPr>
        <p:spPr>
          <a:xfrm>
            <a:off x="3311539" y="940953"/>
            <a:ext cx="854800" cy="756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>
              <a:ln w="9525">
                <a:solidFill>
                  <a:schemeClr val="bg1"/>
                </a:solidFill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529168" y="1134723"/>
            <a:ext cx="419897" cy="3587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/>
            </a:pPr>
            <a:r>
              <a:rPr lang="en-US" altLang="ko-KR" b="1">
                <a:solidFill>
                  <a:schemeClr val="bg1"/>
                </a:solidFill>
              </a:rPr>
              <a:t>01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680727" y="3832672"/>
            <a:ext cx="5995283" cy="529786"/>
          </a:xfrm>
          <a:prstGeom prst="roundRect">
            <a:avLst>
              <a:gd name="adj" fmla="val 16667"/>
            </a:avLst>
          </a:prstGeom>
          <a:solidFill>
            <a:srgbClr val="0E0D42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/>
          </a:p>
        </p:txBody>
      </p:sp>
      <p:sp>
        <p:nvSpPr>
          <p:cNvPr id="15" name="육각형 14"/>
          <p:cNvSpPr/>
          <p:nvPr/>
        </p:nvSpPr>
        <p:spPr>
          <a:xfrm>
            <a:off x="3327305" y="3719565"/>
            <a:ext cx="854800" cy="756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E0D42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/>
            </a:pPr>
            <a:endParaRPr lang="ko-KR" altLang="en-US">
              <a:ln w="9525">
                <a:solidFill>
                  <a:schemeClr val="bg1"/>
                </a:solidFill>
              </a:ln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544779" y="3944831"/>
            <a:ext cx="4187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/>
            </a:pPr>
            <a:r>
              <a:rPr lang="en-US" altLang="ko-KR" b="1">
                <a:solidFill>
                  <a:schemeClr val="bg1"/>
                </a:solidFill>
              </a:rPr>
              <a:t>02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506965" y="3944831"/>
            <a:ext cx="17331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/>
            </a:pPr>
            <a:r>
              <a:rPr lang="ko-KR" altLang="en-US" b="1" dirty="0">
                <a:solidFill>
                  <a:schemeClr val="bg1"/>
                </a:solidFill>
              </a:rPr>
              <a:t>논문 작성 방향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44779" y="3034197"/>
            <a:ext cx="41381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/>
            </a:pPr>
            <a:r>
              <a:rPr lang="en-US" altLang="ko-KR" b="1">
                <a:solidFill>
                  <a:schemeClr val="bg1"/>
                </a:solidFill>
              </a:rPr>
              <a:t>03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506965" y="3034197"/>
            <a:ext cx="436850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/>
            </a:pPr>
            <a:r>
              <a:rPr lang="ko-KR" altLang="en-US" b="1" dirty="0">
                <a:solidFill>
                  <a:schemeClr val="bg1"/>
                </a:solidFill>
              </a:rPr>
              <a:t>실험 결과 및 블루투스 로그 데이터 분석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04241" y="1183270"/>
            <a:ext cx="22765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lang="ko-KR"/>
            </a:pPr>
            <a:r>
              <a:rPr lang="ko-KR" altLang="en-US" b="1" dirty="0">
                <a:solidFill>
                  <a:schemeClr val="bg1"/>
                </a:solidFill>
              </a:rPr>
              <a:t>논문 현황 및 문제점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4007923" y="2991544"/>
            <a:ext cx="8090292" cy="723507"/>
          </a:xfrm>
        </p:spPr>
        <p:txBody>
          <a:bodyPr>
            <a:noAutofit/>
          </a:bodyPr>
          <a:lstStyle/>
          <a:p>
            <a:pPr lvl="0">
              <a:defRPr lang="ko-KR"/>
            </a:pPr>
            <a:r>
              <a:rPr lang="ko-KR" altLang="en-US" dirty="0"/>
              <a:t>논문 현황 및 문제점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pPr lvl="0">
              <a:defRPr lang="ko-KR"/>
            </a:pPr>
            <a:r>
              <a:rPr lang="en-US" altLang="ko-KR"/>
              <a:t>01</a:t>
            </a:r>
            <a:endParaRPr lang="ko-KR" alt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D877-1F4E-1FFE-39BD-8A030400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현황 및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1D0F8-62AD-1849-E537-BC1DE61B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기존에 생각하던 방향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주제 </a:t>
            </a:r>
            <a:r>
              <a:rPr lang="en-US" altLang="ko-KR" dirty="0"/>
              <a:t>: </a:t>
            </a:r>
            <a:r>
              <a:rPr lang="ko-KR" altLang="en-US" b="1" dirty="0"/>
              <a:t>“차량 및 스마트폰 간 시간 조작에 따른 블루투스 관점에서의 분석”</a:t>
            </a:r>
            <a:endParaRPr lang="en-US" altLang="ko-KR" b="1" dirty="0"/>
          </a:p>
          <a:p>
            <a:pPr>
              <a:buFontTx/>
              <a:buChar char="-"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기대하던 점 </a:t>
            </a:r>
            <a:r>
              <a:rPr lang="en-US" altLang="ko-KR" dirty="0"/>
              <a:t>: </a:t>
            </a:r>
            <a:r>
              <a:rPr lang="ko-KR" altLang="en-US" dirty="0"/>
              <a:t>기존 </a:t>
            </a:r>
            <a:r>
              <a:rPr lang="ko-KR" altLang="en-US" dirty="0" err="1"/>
              <a:t>리빙랩에서</a:t>
            </a:r>
            <a:r>
              <a:rPr lang="ko-KR" altLang="en-US" dirty="0"/>
              <a:t> 최초 실험을 하였을 때 발생했던 문제점을 바탕으로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	</a:t>
            </a:r>
            <a:r>
              <a:rPr lang="ko-KR" altLang="en-US" dirty="0" err="1"/>
              <a:t>그린카</a:t>
            </a:r>
            <a:r>
              <a:rPr lang="ko-KR" altLang="en-US" dirty="0"/>
              <a:t> 실험 진행 후 실험 내용 분석을 통한 논문 작성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BF4D9-7B5A-C9F1-85D0-86E8DCF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4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612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D877-1F4E-1FFE-39BD-8A030400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현황 및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1D0F8-62AD-1849-E537-BC1DE61B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b="1" dirty="0" err="1"/>
              <a:t>그린카</a:t>
            </a:r>
            <a:r>
              <a:rPr lang="ko-KR" altLang="en-US" b="1" dirty="0"/>
              <a:t> 실험 방법</a:t>
            </a:r>
            <a:endParaRPr lang="en-US" altLang="ko-KR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dirty="0"/>
              <a:t>기존 </a:t>
            </a:r>
            <a:r>
              <a:rPr lang="ko-KR" altLang="en-US" sz="1800" dirty="0" err="1"/>
              <a:t>리빙랩</a:t>
            </a:r>
            <a:r>
              <a:rPr lang="ko-KR" altLang="en-US" sz="1800" dirty="0"/>
              <a:t> 차량 시스템 시간이 </a:t>
            </a:r>
            <a:r>
              <a:rPr lang="en-US" altLang="ko-KR" sz="1800" dirty="0"/>
              <a:t>33</a:t>
            </a:r>
            <a:r>
              <a:rPr lang="ko-KR" altLang="en-US" sz="1800" dirty="0"/>
              <a:t>년으로 설정되어 있기에 확실한 결과를 위해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   </a:t>
            </a:r>
            <a:r>
              <a:rPr lang="ko-KR" altLang="en-US" sz="1800" dirty="0" err="1"/>
              <a:t>그린카</a:t>
            </a:r>
            <a:r>
              <a:rPr lang="ko-KR" altLang="en-US" sz="1800" dirty="0"/>
              <a:t> 실험 진행</a:t>
            </a:r>
            <a:r>
              <a:rPr lang="en-US" altLang="ko-KR" sz="1800" dirty="0"/>
              <a:t>				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b="1" dirty="0"/>
              <a:t>스마트폰 기기 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갤럭시 </a:t>
            </a:r>
            <a:r>
              <a:rPr lang="en-US" altLang="ko-KR" sz="1800" b="1" dirty="0"/>
              <a:t>S21, Android 14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b="1" dirty="0"/>
              <a:t>차량 </a:t>
            </a:r>
            <a:r>
              <a:rPr lang="en-US" altLang="ko-KR" sz="1800" b="1" dirty="0"/>
              <a:t>: K5 DL3, Android 4.4.2 (</a:t>
            </a:r>
            <a:r>
              <a:rPr lang="en-US" altLang="ko-KR" sz="1800" b="1" dirty="0" err="1"/>
              <a:t>Kitkat</a:t>
            </a:r>
            <a:r>
              <a:rPr lang="en-US" altLang="ko-KR" sz="1800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800" b="1" dirty="0"/>
              <a:t>이벤트 </a:t>
            </a:r>
            <a:r>
              <a:rPr lang="en-US" altLang="ko-KR" sz="1800" b="1" dirty="0"/>
              <a:t>: </a:t>
            </a:r>
            <a:r>
              <a:rPr lang="ko-KR" altLang="en-US" sz="1800" b="1" dirty="0"/>
              <a:t>통화 이벤트</a:t>
            </a:r>
            <a:r>
              <a:rPr lang="en-US" altLang="ko-KR" sz="1800" b="1" dirty="0"/>
              <a:t>, </a:t>
            </a:r>
            <a:r>
              <a:rPr lang="ko-KR" altLang="en-US" sz="1800" b="1" dirty="0"/>
              <a:t>음악 이벤트</a:t>
            </a:r>
            <a:endParaRPr lang="en-US" altLang="ko-KR" sz="1800" b="1" dirty="0"/>
          </a:p>
          <a:p>
            <a:pPr marL="0" indent="0">
              <a:buNone/>
            </a:pPr>
            <a:r>
              <a:rPr lang="en-US" altLang="ko-KR" sz="1400" dirty="0"/>
              <a:t> * Scenario 1) </a:t>
            </a:r>
            <a:r>
              <a:rPr lang="ko-KR" altLang="en-US" sz="1400" dirty="0"/>
              <a:t>차량 시스템 시간 </a:t>
            </a:r>
            <a:r>
              <a:rPr lang="en-US" altLang="ko-KR" sz="1400" dirty="0"/>
              <a:t>&lt;-&gt; </a:t>
            </a:r>
            <a:r>
              <a:rPr lang="ko-KR" altLang="en-US" sz="1400" dirty="0"/>
              <a:t>스마트폰 과거 </a:t>
            </a:r>
            <a:r>
              <a:rPr lang="en-US" altLang="ko-KR" sz="1400" dirty="0"/>
              <a:t>(24/07/16 &lt;-&gt; 24/07/09)</a:t>
            </a:r>
          </a:p>
          <a:p>
            <a:pPr marL="0" indent="0">
              <a:buNone/>
            </a:pPr>
            <a:r>
              <a:rPr lang="en-US" altLang="ko-KR" sz="1400" dirty="0"/>
              <a:t> * Scenario 2) </a:t>
            </a:r>
            <a:r>
              <a:rPr lang="ko-KR" altLang="en-US" sz="1400" dirty="0"/>
              <a:t>차량 시스템 시간 </a:t>
            </a:r>
            <a:r>
              <a:rPr lang="en-US" altLang="ko-KR" sz="1400" dirty="0"/>
              <a:t>&lt;-&gt; </a:t>
            </a:r>
            <a:r>
              <a:rPr lang="ko-KR" altLang="en-US" sz="1400" dirty="0"/>
              <a:t>스마트폰 미래 </a:t>
            </a:r>
            <a:r>
              <a:rPr lang="en-US" altLang="ko-KR" sz="1400" dirty="0"/>
              <a:t>(24/07/16 &lt;-&gt; 24/07/23)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BF4D9-7B5A-C9F1-85D0-86E8DCF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5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1257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D877-1F4E-1FFE-39BD-8A030400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현황 및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1D0F8-62AD-1849-E537-BC1DE61B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b="1" dirty="0"/>
              <a:t>문제점</a:t>
            </a:r>
            <a:endParaRPr lang="en-US" altLang="ko-KR" b="1" dirty="0"/>
          </a:p>
          <a:p>
            <a:pPr marL="457200" indent="-457200">
              <a:buAutoNum type="arabicPeriod"/>
            </a:pPr>
            <a:r>
              <a:rPr lang="ko-KR" altLang="en-US" sz="1800" dirty="0" err="1"/>
              <a:t>와이어샤크를</a:t>
            </a:r>
            <a:r>
              <a:rPr lang="ko-KR" altLang="en-US" sz="1800" dirty="0"/>
              <a:t> 통한 스마트폰 패킷 분석 중 기존에 생각하던 문제점이 모두 문제점이 아      </a:t>
            </a:r>
            <a:r>
              <a:rPr lang="en-US" altLang="ko-KR" sz="1800" dirty="0"/>
              <a:t>       </a:t>
            </a:r>
            <a:r>
              <a:rPr lang="ko-KR" altLang="en-US" sz="1800" dirty="0" err="1"/>
              <a:t>니었다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2.   </a:t>
            </a:r>
            <a:r>
              <a:rPr lang="ko-KR" altLang="en-US" sz="1800" dirty="0"/>
              <a:t>시간조작에 대한 블루투스 패킷 관련해서 문제점을 발견할 수 없었다</a:t>
            </a:r>
            <a:r>
              <a:rPr lang="en-US" altLang="ko-KR" sz="1800" dirty="0"/>
              <a:t>.</a:t>
            </a:r>
          </a:p>
          <a:p>
            <a:pPr marL="457200" indent="-457200">
              <a:buAutoNum type="arabicPeriod" startAt="3"/>
            </a:pPr>
            <a:r>
              <a:rPr lang="ko-KR" altLang="en-US" sz="1800" dirty="0"/>
              <a:t>또한</a:t>
            </a:r>
            <a:r>
              <a:rPr lang="en-US" altLang="ko-KR" sz="1800" dirty="0"/>
              <a:t>, </a:t>
            </a:r>
            <a:r>
              <a:rPr lang="ko-KR" altLang="en-US" sz="1800" dirty="0"/>
              <a:t>차량의 블루투스 로그에 대해서도 시간 조작에 대한 로그가 없었고</a:t>
            </a:r>
            <a:r>
              <a:rPr lang="en-US" altLang="ko-KR" sz="1800" dirty="0"/>
              <a:t>, </a:t>
            </a:r>
            <a:r>
              <a:rPr lang="ko-KR" altLang="en-US" sz="1800" dirty="0"/>
              <a:t>시간 조작에 따른 이벤트의 에러 메시지도 없었다</a:t>
            </a:r>
            <a:r>
              <a:rPr lang="en-US" altLang="ko-KR" sz="1800" dirty="0"/>
              <a:t>. </a:t>
            </a:r>
          </a:p>
          <a:p>
            <a:pPr marL="342900" indent="-342900">
              <a:buAutoNum type="arabicPeriod" startAt="4"/>
            </a:pPr>
            <a:r>
              <a:rPr lang="ko-KR" altLang="en-US" sz="1800" dirty="0"/>
              <a:t>스마트폰과 차량의 시스템 로그까지 모두 보았지만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시간 조작과 블루투스 연결에 대한 </a:t>
            </a:r>
            <a:r>
              <a:rPr lang="ko-KR" altLang="en-US" sz="1800" dirty="0" err="1"/>
              <a:t>오류메시</a:t>
            </a:r>
            <a:r>
              <a:rPr lang="ko-KR" altLang="en-US" sz="1800" dirty="0"/>
              <a:t> 지가 존재하지 않았다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b="1" dirty="0"/>
              <a:t>*</a:t>
            </a:r>
            <a:r>
              <a:rPr lang="ko-KR" altLang="en-US" sz="1800" b="1" dirty="0"/>
              <a:t>결론 </a:t>
            </a:r>
            <a:r>
              <a:rPr lang="en-US" altLang="ko-KR" sz="1800" b="1" dirty="0"/>
              <a:t>:  “</a:t>
            </a:r>
            <a:r>
              <a:rPr lang="ko-KR" altLang="en-US" sz="1800" b="1" dirty="0"/>
              <a:t>시간 조작 후 블루투스 연결은 각 기기에 문제를 발생시키지 않는다</a:t>
            </a:r>
            <a:r>
              <a:rPr lang="en-US" altLang="ko-KR" sz="1800" b="1" dirty="0"/>
              <a:t>.”</a:t>
            </a:r>
          </a:p>
          <a:p>
            <a:pPr marL="342900" indent="-342900">
              <a:buAutoNum type="arabicPeriod" startAt="4"/>
            </a:pPr>
            <a:endParaRPr lang="en-US" altLang="ko-KR" sz="18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BF4D9-7B5A-C9F1-85D0-86E8DCF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6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32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quarter" idx="13"/>
          </p:nvPr>
        </p:nvSpPr>
        <p:spPr>
          <a:xfrm>
            <a:off x="4007923" y="2991544"/>
            <a:ext cx="8090292" cy="723507"/>
          </a:xfrm>
        </p:spPr>
        <p:txBody>
          <a:bodyPr>
            <a:noAutofit/>
          </a:bodyPr>
          <a:lstStyle/>
          <a:p>
            <a:pPr lvl="0">
              <a:defRPr lang="ko-KR"/>
            </a:pPr>
            <a:r>
              <a:rPr lang="ko-KR" altLang="en-US" dirty="0"/>
              <a:t>논문 작성 방향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481181" y="2800651"/>
            <a:ext cx="1146399" cy="914400"/>
          </a:xfrm>
        </p:spPr>
        <p:txBody>
          <a:bodyPr/>
          <a:lstStyle/>
          <a:p>
            <a:pPr lvl="0">
              <a:defRPr lang="ko-KR"/>
            </a:pPr>
            <a:r>
              <a:rPr lang="en-US" altLang="ko-KR" dirty="0"/>
              <a:t>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20966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52D877-1F4E-1FFE-39BD-8A030400C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 작성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71D0F8-62AD-1849-E537-BC1DE61B9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b="1" dirty="0"/>
              <a:t>논문 작성 방향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1400" dirty="0"/>
              <a:t>-&gt; </a:t>
            </a:r>
            <a:r>
              <a:rPr lang="ko-KR" altLang="en-US" sz="1400" dirty="0"/>
              <a:t>범죄자 입장에서 시간 조작 </a:t>
            </a:r>
            <a:r>
              <a:rPr lang="en-US" altLang="ko-KR" sz="1400" dirty="0"/>
              <a:t>1</a:t>
            </a:r>
            <a:r>
              <a:rPr lang="ko-KR" altLang="en-US" sz="1400" dirty="0"/>
              <a:t>주일 전후로 변경 후 차량과의 블루투스 연결 후 이벤트를 발생시킨 후 로그를 추출한 후 분석하였다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/>
          </a:p>
          <a:p>
            <a:pPr marL="0" indent="0">
              <a:buNone/>
            </a:pPr>
            <a:r>
              <a:rPr lang="en-US" altLang="ko-KR" sz="1400"/>
              <a:t>-&gt; </a:t>
            </a:r>
            <a:r>
              <a:rPr lang="ko-KR" altLang="en-US" sz="1400" dirty="0"/>
              <a:t>하지만 시간 조작 </a:t>
            </a:r>
            <a:r>
              <a:rPr lang="en-US" altLang="ko-KR" sz="1400" dirty="0"/>
              <a:t>1</a:t>
            </a:r>
            <a:r>
              <a:rPr lang="ko-KR" altLang="en-US" sz="1400" dirty="0"/>
              <a:t>주일 전후라 너무 오랜 시간의 차이가 아니라 그런지 패킷 및 차량 블루투스 로그에는 특별한 오류 메시지가 없었다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-&gt; </a:t>
            </a:r>
            <a:r>
              <a:rPr lang="ko-KR" altLang="en-US" sz="1400" dirty="0"/>
              <a:t>시간 조작 후 블루투스 연결에 대한 오류 메시지가 발생하지 않기에 이를 범죄자가 악용할 수 있을 것이라 생각된다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-&gt; </a:t>
            </a:r>
            <a:r>
              <a:rPr lang="ko-KR" altLang="en-US" sz="1400" dirty="0"/>
              <a:t>이에 대한 적절한 방안이 필요하다 생각되며</a:t>
            </a:r>
            <a:r>
              <a:rPr lang="en-US" altLang="ko-KR" sz="1400" dirty="0"/>
              <a:t>, </a:t>
            </a:r>
            <a:r>
              <a:rPr lang="ko-KR" altLang="en-US" sz="1400" dirty="0"/>
              <a:t>추후 연구를 통해 적절한 방안에 대해 생각해보겠다</a:t>
            </a:r>
            <a:r>
              <a:rPr lang="en-US" altLang="ko-KR" sz="1400" dirty="0"/>
              <a:t>.</a:t>
            </a:r>
          </a:p>
          <a:p>
            <a:pPr marL="0" indent="0">
              <a:buNone/>
            </a:pPr>
            <a:r>
              <a:rPr lang="en-US" altLang="ko-KR" sz="1400" dirty="0"/>
              <a:t>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1BF4D9-7B5A-C9F1-85D0-86E8DCF6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/>
              <a:t>-</a:t>
            </a:r>
            <a:fld id="{249D9435-6859-440C-9426-BC81D69B387D}" type="slidenum">
              <a:rPr lang="ko-KR" altLang="en-US" smtClean="0"/>
              <a:pPr/>
              <a:t>8</a:t>
            </a:fld>
            <a:r>
              <a:rPr lang="en-US" altLang="ko-KR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180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BE616A9-9511-979A-71CC-485656DD46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105195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358</Words>
  <Application>Microsoft Office PowerPoint</Application>
  <PresentationFormat>와이드스크린</PresentationFormat>
  <Paragraphs>57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Calibri</vt:lpstr>
      <vt:lpstr>Wingdings</vt:lpstr>
      <vt:lpstr>Office 테마</vt:lpstr>
      <vt:lpstr>WDSC2024 논문 현황</vt:lpstr>
      <vt:lpstr>PowerPoint 프레젠테이션</vt:lpstr>
      <vt:lpstr>PowerPoint 프레젠테이션</vt:lpstr>
      <vt:lpstr>논문 현황 및 문제점</vt:lpstr>
      <vt:lpstr>논문 현황 및 문제점</vt:lpstr>
      <vt:lpstr>논문 현황 및 문제점</vt:lpstr>
      <vt:lpstr>PowerPoint 프레젠테이션</vt:lpstr>
      <vt:lpstr>논문 작성 방향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조민혁</dc:creator>
  <cp:lastModifiedBy>조민혁</cp:lastModifiedBy>
  <cp:revision>20</cp:revision>
  <dcterms:created xsi:type="dcterms:W3CDTF">2024-06-26T04:18:38Z</dcterms:created>
  <dcterms:modified xsi:type="dcterms:W3CDTF">2024-07-19T04:28:56Z</dcterms:modified>
</cp:coreProperties>
</file>