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69" r:id="rId4"/>
    <p:sldId id="280" r:id="rId5"/>
    <p:sldId id="281" r:id="rId6"/>
    <p:sldId id="282" r:id="rId7"/>
    <p:sldId id="288" r:id="rId8"/>
    <p:sldId id="274" r:id="rId9"/>
    <p:sldId id="289" r:id="rId10"/>
    <p:sldId id="285" r:id="rId11"/>
    <p:sldId id="286" r:id="rId12"/>
    <p:sldId id="27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EDB091-F02C-F7EC-AB17-D2D0645FCFC2}" name="조민혁" initials="민조" userId="S::32204292@dankook.ac.kr::0553ee86-ec54-446a-822c-aaf74fbbc52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C4E"/>
    <a:srgbClr val="100F2B"/>
    <a:srgbClr val="171547"/>
    <a:srgbClr val="0000FF"/>
    <a:srgbClr val="161548"/>
    <a:srgbClr val="0E0D42"/>
    <a:srgbClr val="000099"/>
    <a:srgbClr val="262523"/>
    <a:srgbClr val="312D2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022" y="-11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1D07-2AFA-4C91-A22F-B9A60EAA7E27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14425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1732C-C6D8-4958-88E6-BD88C5E2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3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8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ybersecurity in Medical: Cybersecurity Trend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1"/>
          <a:stretch/>
        </p:blipFill>
        <p:spPr bwMode="auto">
          <a:xfrm>
            <a:off x="-3176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6"/>
          <p:cNvSpPr/>
          <p:nvPr userDrawn="1"/>
        </p:nvSpPr>
        <p:spPr>
          <a:xfrm>
            <a:off x="0" y="-8214"/>
            <a:ext cx="12191999" cy="6866214"/>
          </a:xfrm>
          <a:custGeom>
            <a:avLst/>
            <a:gdLst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904314 h 6904314"/>
              <a:gd name="connsiteX4" fmla="*/ 0 w 12192000"/>
              <a:gd name="connsiteY4" fmla="*/ 0 h 6904314"/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856689 h 6904314"/>
              <a:gd name="connsiteX4" fmla="*/ 0 w 12192000"/>
              <a:gd name="connsiteY4" fmla="*/ 0 h 6904314"/>
              <a:gd name="connsiteX0" fmla="*/ 0 w 12192000"/>
              <a:gd name="connsiteY0" fmla="*/ 0 h 6856689"/>
              <a:gd name="connsiteX1" fmla="*/ 12192000 w 12192000"/>
              <a:gd name="connsiteY1" fmla="*/ 0 h 6856689"/>
              <a:gd name="connsiteX2" fmla="*/ 9134475 w 12192000"/>
              <a:gd name="connsiteY2" fmla="*/ 6847164 h 6856689"/>
              <a:gd name="connsiteX3" fmla="*/ 0 w 12192000"/>
              <a:gd name="connsiteY3" fmla="*/ 6856689 h 6856689"/>
              <a:gd name="connsiteX4" fmla="*/ 0 w 12192000"/>
              <a:gd name="connsiteY4" fmla="*/ 0 h 6856689"/>
              <a:gd name="connsiteX0" fmla="*/ 0 w 9153525"/>
              <a:gd name="connsiteY0" fmla="*/ 9525 h 6866214"/>
              <a:gd name="connsiteX1" fmla="*/ 9153525 w 9153525"/>
              <a:gd name="connsiteY1" fmla="*/ 0 h 6866214"/>
              <a:gd name="connsiteX2" fmla="*/ 9134475 w 9153525"/>
              <a:gd name="connsiteY2" fmla="*/ 6856689 h 6866214"/>
              <a:gd name="connsiteX3" fmla="*/ 0 w 9153525"/>
              <a:gd name="connsiteY3" fmla="*/ 6866214 h 6866214"/>
              <a:gd name="connsiteX4" fmla="*/ 0 w 9153525"/>
              <a:gd name="connsiteY4" fmla="*/ 9525 h 68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6214">
                <a:moveTo>
                  <a:pt x="0" y="9525"/>
                </a:moveTo>
                <a:lnTo>
                  <a:pt x="9153525" y="0"/>
                </a:lnTo>
                <a:lnTo>
                  <a:pt x="9134475" y="6856689"/>
                </a:lnTo>
                <a:lnTo>
                  <a:pt x="0" y="6866214"/>
                </a:lnTo>
                <a:lnTo>
                  <a:pt x="0" y="9525"/>
                </a:lnTo>
                <a:close/>
              </a:path>
            </a:pathLst>
          </a:custGeom>
          <a:solidFill>
            <a:srgbClr val="100F2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-13359" y="754743"/>
            <a:ext cx="12224105" cy="5286782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5237978 w 8328547"/>
              <a:gd name="connsiteY2" fmla="*/ 1474148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10993 w 8339540"/>
              <a:gd name="connsiteY0" fmla="*/ 0 h 1549400"/>
              <a:gd name="connsiteX1" fmla="*/ 8339540 w 8339540"/>
              <a:gd name="connsiteY1" fmla="*/ 0 h 1549400"/>
              <a:gd name="connsiteX2" fmla="*/ 5248971 w 8339540"/>
              <a:gd name="connsiteY2" fmla="*/ 1474148 h 1549400"/>
              <a:gd name="connsiteX3" fmla="*/ 0 w 8339540"/>
              <a:gd name="connsiteY3" fmla="*/ 1549400 h 1549400"/>
              <a:gd name="connsiteX4" fmla="*/ 10993 w 8339540"/>
              <a:gd name="connsiteY4" fmla="*/ 0 h 1549400"/>
              <a:gd name="connsiteX0" fmla="*/ 10993 w 10580652"/>
              <a:gd name="connsiteY0" fmla="*/ 0 h 5157148"/>
              <a:gd name="connsiteX1" fmla="*/ 8339540 w 10580652"/>
              <a:gd name="connsiteY1" fmla="*/ 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10993 w 10580652"/>
              <a:gd name="connsiteY0" fmla="*/ 0 h 5157148"/>
              <a:gd name="connsiteX1" fmla="*/ 10571151 w 10580652"/>
              <a:gd name="connsiteY1" fmla="*/ 158750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488 w 10570147"/>
              <a:gd name="connsiteY0" fmla="*/ 0 h 5461000"/>
              <a:gd name="connsiteX1" fmla="*/ 10560646 w 10570147"/>
              <a:gd name="connsiteY1" fmla="*/ 1587500 h 5461000"/>
              <a:gd name="connsiteX2" fmla="*/ 10570147 w 10570147"/>
              <a:gd name="connsiteY2" fmla="*/ 5157148 h 5461000"/>
              <a:gd name="connsiteX3" fmla="*/ 11481 w 10570147"/>
              <a:gd name="connsiteY3" fmla="*/ 5461000 h 5461000"/>
              <a:gd name="connsiteX4" fmla="*/ 488 w 10570147"/>
              <a:gd name="connsiteY4" fmla="*/ 0 h 5461000"/>
              <a:gd name="connsiteX0" fmla="*/ 488 w 10570147"/>
              <a:gd name="connsiteY0" fmla="*/ 0 h 4229100"/>
              <a:gd name="connsiteX1" fmla="*/ 10560646 w 10570147"/>
              <a:gd name="connsiteY1" fmla="*/ 355600 h 4229100"/>
              <a:gd name="connsiteX2" fmla="*/ 10570147 w 10570147"/>
              <a:gd name="connsiteY2" fmla="*/ 3925248 h 4229100"/>
              <a:gd name="connsiteX3" fmla="*/ 11481 w 10570147"/>
              <a:gd name="connsiteY3" fmla="*/ 4229100 h 4229100"/>
              <a:gd name="connsiteX4" fmla="*/ 488 w 10570147"/>
              <a:gd name="connsiteY4" fmla="*/ 0 h 4229100"/>
              <a:gd name="connsiteX0" fmla="*/ 488 w 10570147"/>
              <a:gd name="connsiteY0" fmla="*/ 0 h 4325704"/>
              <a:gd name="connsiteX1" fmla="*/ 10560646 w 10570147"/>
              <a:gd name="connsiteY1" fmla="*/ 355600 h 4325704"/>
              <a:gd name="connsiteX2" fmla="*/ 10570147 w 10570147"/>
              <a:gd name="connsiteY2" fmla="*/ 3925248 h 4325704"/>
              <a:gd name="connsiteX3" fmla="*/ 11481 w 10570147"/>
              <a:gd name="connsiteY3" fmla="*/ 4325704 h 4325704"/>
              <a:gd name="connsiteX4" fmla="*/ 488 w 10570147"/>
              <a:gd name="connsiteY4" fmla="*/ 0 h 4325704"/>
              <a:gd name="connsiteX0" fmla="*/ 488 w 10570147"/>
              <a:gd name="connsiteY0" fmla="*/ 0 h 4003691"/>
              <a:gd name="connsiteX1" fmla="*/ 10560646 w 10570147"/>
              <a:gd name="connsiteY1" fmla="*/ 355600 h 4003691"/>
              <a:gd name="connsiteX2" fmla="*/ 10570147 w 10570147"/>
              <a:gd name="connsiteY2" fmla="*/ 3925248 h 4003691"/>
              <a:gd name="connsiteX3" fmla="*/ 11481 w 10570147"/>
              <a:gd name="connsiteY3" fmla="*/ 4003691 h 4003691"/>
              <a:gd name="connsiteX4" fmla="*/ 488 w 10570147"/>
              <a:gd name="connsiteY4" fmla="*/ 0 h 4003691"/>
              <a:gd name="connsiteX0" fmla="*/ 1056 w 10570715"/>
              <a:gd name="connsiteY0" fmla="*/ 0 h 4035892"/>
              <a:gd name="connsiteX1" fmla="*/ 10561214 w 10570715"/>
              <a:gd name="connsiteY1" fmla="*/ 355600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  <a:gd name="connsiteX0" fmla="*/ 1056 w 10570715"/>
              <a:gd name="connsiteY0" fmla="*/ 0 h 4035892"/>
              <a:gd name="connsiteX1" fmla="*/ 10561214 w 10570715"/>
              <a:gd name="connsiteY1" fmla="*/ 217822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0715" h="4035892">
                <a:moveTo>
                  <a:pt x="1056" y="0"/>
                </a:moveTo>
                <a:lnTo>
                  <a:pt x="10561214" y="217822"/>
                </a:lnTo>
                <a:lnTo>
                  <a:pt x="10570715" y="3925248"/>
                </a:lnTo>
                <a:lnTo>
                  <a:pt x="1067" y="4035892"/>
                </a:lnTo>
                <a:cubicBezTo>
                  <a:pt x="4731" y="3519425"/>
                  <a:pt x="-2608" y="516467"/>
                  <a:pt x="105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48"/>
          <p:cNvSpPr>
            <a:spLocks noGrp="1"/>
          </p:cNvSpPr>
          <p:nvPr>
            <p:ph sz="quarter" idx="13"/>
          </p:nvPr>
        </p:nvSpPr>
        <p:spPr>
          <a:xfrm>
            <a:off x="1570718" y="2897415"/>
            <a:ext cx="9050564" cy="577850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32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1570718" y="3655709"/>
            <a:ext cx="9050564" cy="19049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 userDrawn="1"/>
        </p:nvSpPr>
        <p:spPr>
          <a:xfrm>
            <a:off x="10618289" y="3626593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479119" y="3607544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541260" y="3903367"/>
            <a:ext cx="3077755" cy="786253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18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13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251279" y="2675021"/>
            <a:ext cx="2438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63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691651" cy="1267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Logcat </a:t>
            </a:r>
            <a:r>
              <a:rPr lang="ko-KR" altLang="en-US" sz="3200" dirty="0"/>
              <a:t>도구 개발 및 특허 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4094547" cy="83368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2024.09.27</a:t>
            </a:r>
          </a:p>
          <a:p>
            <a:pPr lvl="0">
              <a:defRPr/>
            </a:pPr>
            <a:r>
              <a:rPr lang="ko-KR" altLang="en-US" dirty="0"/>
              <a:t> 모바일시스템공학과</a:t>
            </a:r>
            <a:r>
              <a:rPr lang="en-US" altLang="ko-KR" dirty="0"/>
              <a:t> </a:t>
            </a:r>
            <a:r>
              <a:rPr lang="ko-KR" altLang="en-US" dirty="0"/>
              <a:t>조민혁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특허 메일 피드백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변리사님의 피드백 </a:t>
            </a:r>
            <a:r>
              <a:rPr lang="en-US" altLang="ko-KR" b="1" dirty="0"/>
              <a:t>1</a:t>
            </a:r>
          </a:p>
          <a:p>
            <a:endParaRPr lang="en-US" altLang="ko-KR" sz="16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7870A9-F6F0-653F-92E2-DD69C965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79" y="1608291"/>
            <a:ext cx="8633753" cy="30500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AE5F8C7-954F-9FB4-8E03-61E6436BD4BD}"/>
              </a:ext>
            </a:extLst>
          </p:cNvPr>
          <p:cNvSpPr/>
          <p:nvPr/>
        </p:nvSpPr>
        <p:spPr>
          <a:xfrm>
            <a:off x="3676074" y="3546762"/>
            <a:ext cx="5227782" cy="249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776E57-5691-2DF4-715B-5530D824BA3D}"/>
              </a:ext>
            </a:extLst>
          </p:cNvPr>
          <p:cNvSpPr/>
          <p:nvPr/>
        </p:nvSpPr>
        <p:spPr>
          <a:xfrm>
            <a:off x="937492" y="3820854"/>
            <a:ext cx="1925781" cy="252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45DFAE-7987-9A06-908C-E63B1D327645}"/>
              </a:ext>
            </a:extLst>
          </p:cNvPr>
          <p:cNvSpPr txBox="1"/>
          <p:nvPr/>
        </p:nvSpPr>
        <p:spPr>
          <a:xfrm>
            <a:off x="838200" y="4720142"/>
            <a:ext cx="963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궁금한 점</a:t>
            </a:r>
            <a:r>
              <a:rPr lang="en-US" altLang="ko-KR" dirty="0"/>
              <a:t>1) </a:t>
            </a:r>
            <a:r>
              <a:rPr lang="ko-KR" altLang="en-US" dirty="0"/>
              <a:t>어떤 식으로 진행해야 할지 느낌이 없어서 방향성을 잡아 주시면 감사하겠습니다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궁금한 점</a:t>
            </a:r>
            <a:r>
              <a:rPr lang="en-US" altLang="ko-KR" dirty="0"/>
              <a:t>2) </a:t>
            </a:r>
            <a:r>
              <a:rPr lang="ko-KR" altLang="en-US" dirty="0"/>
              <a:t>특허명세서를 수정해야 </a:t>
            </a:r>
            <a:r>
              <a:rPr lang="ko-KR" altLang="en-US" dirty="0" err="1"/>
              <a:t>하는건지</a:t>
            </a:r>
            <a:r>
              <a:rPr lang="ko-KR" altLang="en-US" dirty="0"/>
              <a:t> 궁금합니다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83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특허 메일 피드백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변리사님의 피드백 </a:t>
            </a:r>
            <a:r>
              <a:rPr lang="en-US" altLang="ko-KR" b="1" dirty="0"/>
              <a:t>2</a:t>
            </a:r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539E49-7B54-2E93-40DE-1F670E610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469" y="962210"/>
            <a:ext cx="1585097" cy="51972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806E25-0ADA-56D4-5AEE-B24EEACF5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05" y="1317188"/>
            <a:ext cx="2484335" cy="34292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EC7972-FAB5-567A-9D72-93EFAED4F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089" y="1349752"/>
            <a:ext cx="2415749" cy="14174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51F573-F3F6-EB9A-6A75-7E398A282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089" y="3031836"/>
            <a:ext cx="2408129" cy="13412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C7A8A0-0767-1246-C7E1-FC8E2908C476}"/>
              </a:ext>
            </a:extLst>
          </p:cNvPr>
          <p:cNvSpPr/>
          <p:nvPr/>
        </p:nvSpPr>
        <p:spPr>
          <a:xfrm>
            <a:off x="8271165" y="5077000"/>
            <a:ext cx="1223817" cy="252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0FDEEE-AD66-FE0D-9102-F3804CAE6F61}"/>
              </a:ext>
            </a:extLst>
          </p:cNvPr>
          <p:cNvSpPr/>
          <p:nvPr/>
        </p:nvSpPr>
        <p:spPr>
          <a:xfrm>
            <a:off x="8000469" y="5509968"/>
            <a:ext cx="1223817" cy="252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11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941699" y="2599941"/>
            <a:ext cx="9646448" cy="1399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감사합니다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9D9435-6859-440C-9426-BC81D69B38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1354" y="1134723"/>
            <a:ext cx="13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Logcat </a:t>
            </a:r>
            <a:r>
              <a:rPr lang="ko-KR" altLang="en-US" b="1" dirty="0">
                <a:solidFill>
                  <a:schemeClr val="bg1"/>
                </a:solidFill>
              </a:rPr>
              <a:t>도구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80727" y="3213829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3327150" y="3100689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4779" y="32944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6965" y="329445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특허 현황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en-US" altLang="ko-KR" dirty="0"/>
              <a:t>Logcat </a:t>
            </a:r>
            <a:r>
              <a:rPr lang="ko-KR" altLang="en-US" dirty="0"/>
              <a:t>도구 개발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2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Logcat </a:t>
            </a:r>
            <a:r>
              <a:rPr lang="ko-KR" altLang="en-US" dirty="0"/>
              <a:t>도구 개발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E0ACD-F40E-469C-CB2C-1BB183222744}"/>
              </a:ext>
            </a:extLst>
          </p:cNvPr>
          <p:cNvSpPr txBox="1"/>
          <p:nvPr/>
        </p:nvSpPr>
        <p:spPr>
          <a:xfrm>
            <a:off x="575478" y="1084445"/>
            <a:ext cx="1161652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b="1" dirty="0"/>
              <a:t>Logcat</a:t>
            </a:r>
            <a:r>
              <a:rPr lang="ko-KR" altLang="en-US" sz="2400" b="1" dirty="0"/>
              <a:t>의 문제점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Logcat</a:t>
            </a:r>
            <a:r>
              <a:rPr lang="ko-KR" altLang="en-US" dirty="0"/>
              <a:t>은 로그 데이터를 명령어를 통해 간편하게 볼 수 있다는 장점이 있지만</a:t>
            </a:r>
            <a:r>
              <a:rPr lang="en-US" altLang="ko-KR" dirty="0"/>
              <a:t>, </a:t>
            </a:r>
            <a:r>
              <a:rPr lang="ko-KR" altLang="en-US" dirty="0"/>
              <a:t>전원 </a:t>
            </a:r>
            <a:r>
              <a:rPr lang="en-US" altLang="ko-KR" dirty="0"/>
              <a:t>OFF </a:t>
            </a:r>
            <a:r>
              <a:rPr lang="ko-KR" altLang="en-US" dirty="0"/>
              <a:t>시 로그 데이터가 삭제된다는 특성이 있음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E2268-495B-B1A0-FC53-5229ACF4FDD3}"/>
              </a:ext>
            </a:extLst>
          </p:cNvPr>
          <p:cNvSpPr txBox="1"/>
          <p:nvPr/>
        </p:nvSpPr>
        <p:spPr>
          <a:xfrm>
            <a:off x="573488" y="3067088"/>
            <a:ext cx="116165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/>
              <a:t>목적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휘발성 로그가 재부팅 또는 전원 꺼짐 감지 시 비휘발성 영역으로 옮겨져서 </a:t>
            </a:r>
            <a:r>
              <a:rPr lang="en-US" altLang="ko-KR" dirty="0"/>
              <a:t>“</a:t>
            </a:r>
            <a:r>
              <a:rPr lang="ko-KR" altLang="en-US" dirty="0"/>
              <a:t>안티</a:t>
            </a:r>
            <a:r>
              <a:rPr lang="en-US" altLang="ko-KR" dirty="0"/>
              <a:t>-</a:t>
            </a:r>
            <a:r>
              <a:rPr lang="ko-KR" altLang="en-US" dirty="0"/>
              <a:t>포렌식</a:t>
            </a:r>
            <a:r>
              <a:rPr lang="en-US" altLang="ko-KR" dirty="0"/>
              <a:t>“ </a:t>
            </a:r>
            <a:r>
              <a:rPr lang="ko-KR" altLang="en-US" dirty="0"/>
              <a:t>키워드만 남기고</a:t>
            </a:r>
            <a:r>
              <a:rPr lang="en-US" altLang="ko-KR" dirty="0"/>
              <a:t>, </a:t>
            </a:r>
            <a:r>
              <a:rPr lang="ko-KR" altLang="en-US" dirty="0"/>
              <a:t>삭제한다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포렌식 수사 관점에서 개발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효율적인 포렌식 수사가 될 수 있도록 기여하는 측면에서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45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Logcat </a:t>
            </a:r>
            <a:r>
              <a:rPr lang="ko-KR" altLang="en-US" dirty="0"/>
              <a:t>개발 순서도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7E075D-9E8F-D94E-97E3-2D0889400F74}"/>
              </a:ext>
            </a:extLst>
          </p:cNvPr>
          <p:cNvSpPr/>
          <p:nvPr/>
        </p:nvSpPr>
        <p:spPr>
          <a:xfrm>
            <a:off x="4738251" y="904733"/>
            <a:ext cx="2438398" cy="6234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전원 꺼짐 </a:t>
            </a:r>
            <a:r>
              <a:rPr lang="en-US" altLang="ko-KR" sz="1400" b="1" dirty="0">
                <a:solidFill>
                  <a:schemeClr val="tx1"/>
                </a:solidFill>
              </a:rPr>
              <a:t>OR </a:t>
            </a:r>
            <a:r>
              <a:rPr lang="ko-KR" altLang="en-US" sz="1400" b="1" dirty="0">
                <a:solidFill>
                  <a:schemeClr val="tx1"/>
                </a:solidFill>
              </a:rPr>
              <a:t>재부팅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9795C2-F03E-1625-80A9-833F3C95FBD9}"/>
              </a:ext>
            </a:extLst>
          </p:cNvPr>
          <p:cNvSpPr/>
          <p:nvPr/>
        </p:nvSpPr>
        <p:spPr>
          <a:xfrm>
            <a:off x="4738250" y="1971969"/>
            <a:ext cx="2438399" cy="623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전원 꺼짐 및 재부팅 감지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160B27-5A46-604E-1C57-6A334D97BEAB}"/>
              </a:ext>
            </a:extLst>
          </p:cNvPr>
          <p:cNvSpPr/>
          <p:nvPr/>
        </p:nvSpPr>
        <p:spPr>
          <a:xfrm>
            <a:off x="1838034" y="3080772"/>
            <a:ext cx="2438399" cy="606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Logcat</a:t>
            </a:r>
            <a:r>
              <a:rPr lang="ko-KR" altLang="en-US" sz="1400" b="1" dirty="0">
                <a:solidFill>
                  <a:schemeClr val="tx1"/>
                </a:solidFill>
              </a:rPr>
              <a:t>의 로그를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비휘발성 영역으로 옮김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296FCA-A85D-10F2-E354-59BDDD358815}"/>
              </a:ext>
            </a:extLst>
          </p:cNvPr>
          <p:cNvSpPr/>
          <p:nvPr/>
        </p:nvSpPr>
        <p:spPr>
          <a:xfrm>
            <a:off x="4738250" y="3080771"/>
            <a:ext cx="2438399" cy="623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서버 구축하여 로그 데이터 저장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A124C4-3D80-837A-4FC1-B85448EC0971}"/>
              </a:ext>
            </a:extLst>
          </p:cNvPr>
          <p:cNvSpPr/>
          <p:nvPr/>
        </p:nvSpPr>
        <p:spPr>
          <a:xfrm>
            <a:off x="7564580" y="3080772"/>
            <a:ext cx="2438399" cy="606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클라우드 저장소와 연동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E13DA3-4A94-EA6D-95B6-43D9A79F58EF}"/>
              </a:ext>
            </a:extLst>
          </p:cNvPr>
          <p:cNvSpPr/>
          <p:nvPr/>
        </p:nvSpPr>
        <p:spPr>
          <a:xfrm>
            <a:off x="4738249" y="4186377"/>
            <a:ext cx="2438398" cy="623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Anti-Forensic </a:t>
            </a:r>
            <a:r>
              <a:rPr lang="ko-KR" altLang="en-US" sz="1400" b="1" dirty="0">
                <a:solidFill>
                  <a:schemeClr val="tx1"/>
                </a:solidFill>
              </a:rPr>
              <a:t>키워드만 남기고 삭제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81CA3FE-4036-5ABF-4B81-B64CF7636E1F}"/>
              </a:ext>
            </a:extLst>
          </p:cNvPr>
          <p:cNvSpPr/>
          <p:nvPr/>
        </p:nvSpPr>
        <p:spPr>
          <a:xfrm>
            <a:off x="4738249" y="5253613"/>
            <a:ext cx="2438398" cy="623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추후 </a:t>
            </a:r>
            <a:r>
              <a:rPr lang="ko-KR" altLang="en-US" sz="1400" b="1" dirty="0" err="1">
                <a:solidFill>
                  <a:schemeClr val="tx1"/>
                </a:solidFill>
              </a:rPr>
              <a:t>조회시</a:t>
            </a:r>
            <a:r>
              <a:rPr lang="ko-KR" altLang="en-US" sz="1400" b="1" dirty="0">
                <a:solidFill>
                  <a:schemeClr val="tx1"/>
                </a:solidFill>
              </a:rPr>
              <a:t> 로그 데이터 확인 가능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3DF8F4-3057-1134-2164-0513DB576FF6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957450" y="1528187"/>
            <a:ext cx="0" cy="4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5BFB85-7ABE-C9F3-0B24-810BFB589C5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957448" y="2595423"/>
            <a:ext cx="2" cy="485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1E700D-7381-F068-9434-D84C6B7921B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3057234" y="2595423"/>
            <a:ext cx="2900216" cy="48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0E662B-F002-DA3E-D7DB-091D21F20F9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957450" y="2595423"/>
            <a:ext cx="2826330" cy="485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CFB2DF-0519-F85C-9686-6EEAAEA8CCB4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957448" y="3704225"/>
            <a:ext cx="2" cy="482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F154CED-E2C4-A659-F155-B866DDB9DB95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5957448" y="4809831"/>
            <a:ext cx="0" cy="44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도구 </a:t>
            </a:r>
            <a:r>
              <a:rPr lang="en-US" altLang="ko-KR" b="1" dirty="0"/>
              <a:t>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프로그래밍 언어</a:t>
            </a:r>
            <a:r>
              <a:rPr lang="en-US" altLang="ko-KR" sz="1600" dirty="0"/>
              <a:t>: C++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프레임워크</a:t>
            </a:r>
            <a:r>
              <a:rPr lang="en-US" altLang="ko-KR" sz="1600" dirty="0"/>
              <a:t>: Native C++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b="1" dirty="0"/>
              <a:t>어플 </a:t>
            </a:r>
            <a:r>
              <a:rPr lang="en-US" altLang="ko-KR" b="1" dirty="0"/>
              <a:t>Ver.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프로그래밍 언어</a:t>
            </a:r>
            <a:r>
              <a:rPr lang="en-US" altLang="ko-KR" sz="1600" dirty="0"/>
              <a:t>: Java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/>
              <a:t>프레임워크</a:t>
            </a:r>
            <a:r>
              <a:rPr lang="en-US" altLang="ko-KR" sz="1600" dirty="0"/>
              <a:t>: Android SDK, Android Jetpack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* </a:t>
            </a:r>
            <a:r>
              <a:rPr lang="ko-KR" altLang="en-US" sz="1600" dirty="0">
                <a:solidFill>
                  <a:srgbClr val="FF0000"/>
                </a:solidFill>
              </a:rPr>
              <a:t>추후 공부하면서 수정될 수 있음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84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개발 현황 및 계획 </a:t>
            </a:r>
            <a:r>
              <a:rPr lang="en-US" altLang="ko-KR" dirty="0"/>
              <a:t>(+</a:t>
            </a:r>
            <a:r>
              <a:rPr lang="ko-KR" altLang="en-US" dirty="0"/>
              <a:t>논문 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현재 자바 프로그래밍 문법 공부 </a:t>
            </a:r>
            <a:r>
              <a:rPr lang="en-US" altLang="ko-KR" b="1" dirty="0"/>
              <a:t>(</a:t>
            </a:r>
            <a:r>
              <a:rPr lang="ko-KR" altLang="en-US" b="1" dirty="0"/>
              <a:t>이번주</a:t>
            </a:r>
            <a:r>
              <a:rPr lang="en-US" altLang="ko-KR" b="1" dirty="0"/>
              <a:t>(~09/27) </a:t>
            </a:r>
            <a:r>
              <a:rPr lang="ko-KR" altLang="en-US" b="1" dirty="0"/>
              <a:t>까지 공부 마칠 예정</a:t>
            </a:r>
            <a:r>
              <a:rPr lang="en-US" altLang="ko-KR" b="1" dirty="0"/>
              <a:t>)</a:t>
            </a:r>
          </a:p>
          <a:p>
            <a:endParaRPr lang="en-US" altLang="ko-KR" b="1" dirty="0"/>
          </a:p>
          <a:p>
            <a:r>
              <a:rPr lang="ko-KR" altLang="en-US" b="1" dirty="0"/>
              <a:t>자바 문법 공부 후 프레임워크 공부와 더불어 시작</a:t>
            </a:r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+</a:t>
            </a:r>
            <a:r>
              <a:rPr lang="ko-KR" altLang="en-US" b="1" dirty="0"/>
              <a:t> </a:t>
            </a:r>
            <a:r>
              <a:rPr lang="en-US" altLang="ko-KR" dirty="0"/>
              <a:t>SCI </a:t>
            </a:r>
            <a:r>
              <a:rPr lang="ko-KR" altLang="en-US" dirty="0"/>
              <a:t>논문 투고를 위해 교수님께서 주신 아이디어를 바탕으로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 err="1"/>
              <a:t>리빙랩</a:t>
            </a:r>
            <a:r>
              <a:rPr lang="ko-KR" altLang="en-US" dirty="0"/>
              <a:t> 차량 실험 및 분석 예정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37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특허 현황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06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특허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특허 명세서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3B3374-C1A9-FA52-8CB3-EC1A62C0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09" y="1546312"/>
            <a:ext cx="603556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48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</TotalTime>
  <Words>254</Words>
  <Application>Microsoft Office PowerPoint</Application>
  <PresentationFormat>와이드스크린</PresentationFormat>
  <Paragraphs>68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테마</vt:lpstr>
      <vt:lpstr>Logcat 도구 개발 및 특허 현황</vt:lpstr>
      <vt:lpstr>PowerPoint 프레젠테이션</vt:lpstr>
      <vt:lpstr>PowerPoint 프레젠테이션</vt:lpstr>
      <vt:lpstr>Logcat 도구 개발</vt:lpstr>
      <vt:lpstr>Logcat 개발 순서도</vt:lpstr>
      <vt:lpstr>개발 계획</vt:lpstr>
      <vt:lpstr>개발 현황 및 계획 (+논문 계획)</vt:lpstr>
      <vt:lpstr>PowerPoint 프레젠테이션</vt:lpstr>
      <vt:lpstr>특허</vt:lpstr>
      <vt:lpstr>특허 메일 피드백</vt:lpstr>
      <vt:lpstr>특허 메일 피드백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강해인</dc:creator>
  <cp:lastModifiedBy>조민혁 조</cp:lastModifiedBy>
  <cp:revision>125</cp:revision>
  <dcterms:created xsi:type="dcterms:W3CDTF">2021-12-24T07:48:34Z</dcterms:created>
  <dcterms:modified xsi:type="dcterms:W3CDTF">2024-09-27T05:27:19Z</dcterms:modified>
</cp:coreProperties>
</file>