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E_A362D8B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69" r:id="rId4"/>
    <p:sldId id="280" r:id="rId5"/>
    <p:sldId id="281" r:id="rId6"/>
    <p:sldId id="282" r:id="rId7"/>
    <p:sldId id="274" r:id="rId8"/>
    <p:sldId id="291" r:id="rId9"/>
    <p:sldId id="286" r:id="rId10"/>
    <p:sldId id="293" r:id="rId11"/>
    <p:sldId id="292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EDB091-F02C-F7EC-AB17-D2D0645FCFC2}" name="조민혁" initials="민조" userId="S::32204292@dankook.ac.kr::0553ee86-ec54-446a-822c-aaf74fbbc5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C4E"/>
    <a:srgbClr val="100F2B"/>
    <a:srgbClr val="171547"/>
    <a:srgbClr val="0000FF"/>
    <a:srgbClr val="161548"/>
    <a:srgbClr val="0E0D42"/>
    <a:srgbClr val="000099"/>
    <a:srgbClr val="262523"/>
    <a:srgbClr val="312D2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022" y="-11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1E_A362D8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56829B-6AA7-4E6C-B8A9-F01F7FA2F6DA}" authorId="{24EDB091-F02C-F7EC-AB17-D2D0645FCFC2}" created="2024-08-13T06:04:05.187">
    <pc:sldMkLst xmlns:pc="http://schemas.microsoft.com/office/powerpoint/2013/main/command">
      <pc:docMk/>
      <pc:sldMk cId="2741164216" sldId="286"/>
    </pc:sldMkLst>
    <p188:txBody>
      <a:bodyPr/>
      <a:lstStyle/>
      <a:p>
        <a:r>
          <a:rPr lang="ko-KR" altLang="en-US"/>
          <a:t>정확한 시간? 진짜 시간?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1D07-2AFA-4C91-A22F-B9A60EAA7E2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14425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1732C-C6D8-4958-88E6-BD88C5E2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3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8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1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13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51279" y="2675021"/>
            <a:ext cx="2438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3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E_A362D8B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10/08(</a:t>
            </a:r>
            <a:r>
              <a:rPr lang="ko-KR" altLang="en-US" sz="3200" dirty="0"/>
              <a:t>화</a:t>
            </a:r>
            <a:r>
              <a:rPr lang="en-US" altLang="ko-KR" sz="3200" dirty="0"/>
              <a:t>) 78 Research Lab Meeting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4094547" cy="83368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2024.09.27</a:t>
            </a:r>
          </a:p>
          <a:p>
            <a:pPr lvl="0">
              <a:defRPr/>
            </a:pPr>
            <a:r>
              <a:rPr lang="ko-KR" altLang="en-US" dirty="0"/>
              <a:t> 모바일시스템공학과</a:t>
            </a:r>
            <a:r>
              <a:rPr lang="en-US" altLang="ko-KR" dirty="0"/>
              <a:t> </a:t>
            </a:r>
            <a:r>
              <a:rPr lang="ko-KR" altLang="en-US" dirty="0"/>
              <a:t>조민혁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논문 결과 및 한계점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실험 결과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sz="1600" dirty="0"/>
              <a:t>프로세스 절차를 따르면 블루투스 로그에서 이벤트에서의 타임스탬프 변경을 통한 시간 조작 확인 가능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시스템 로그에서 </a:t>
            </a:r>
            <a:r>
              <a:rPr lang="ko-KR" altLang="en-US" sz="1600" b="1" dirty="0"/>
              <a:t>시간 조작 증거 발견 가능</a:t>
            </a:r>
            <a:endParaRPr lang="en-US" altLang="ko-KR" sz="1600" b="1" dirty="0"/>
          </a:p>
          <a:p>
            <a:pPr>
              <a:buFontTx/>
              <a:buChar char="-"/>
            </a:pPr>
            <a:r>
              <a:rPr lang="ko-KR" altLang="en-US" sz="1600" dirty="0"/>
              <a:t>시스템 로그 추가 분석 시 </a:t>
            </a:r>
            <a:r>
              <a:rPr lang="ko-KR" altLang="en-US" sz="1600" b="1" dirty="0"/>
              <a:t>시간 조작 당시 시간 발견 가능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r>
              <a:rPr lang="ko-KR" altLang="en-US" b="1" dirty="0"/>
              <a:t>한계점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블루투스 </a:t>
            </a:r>
            <a:r>
              <a:rPr lang="en-US" altLang="ko-KR" sz="1600" dirty="0"/>
              <a:t>HCI </a:t>
            </a:r>
            <a:r>
              <a:rPr lang="ko-KR" altLang="en-US" sz="1600" dirty="0" err="1"/>
              <a:t>스눕</a:t>
            </a:r>
            <a:r>
              <a:rPr lang="ko-KR" altLang="en-US" sz="1600" dirty="0"/>
              <a:t> 로그 기능이 꺼져 있으면 블루투스 로그 추출 불가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5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논문 확장 관련 궁금한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Q1) </a:t>
            </a:r>
            <a:r>
              <a:rPr lang="ko-KR" altLang="en-US" sz="1600" dirty="0"/>
              <a:t>한계점에 언급된 것 처럼 </a:t>
            </a:r>
            <a:r>
              <a:rPr lang="ko-KR" altLang="en-US" sz="1600" b="1" dirty="0"/>
              <a:t>블루투스 </a:t>
            </a:r>
            <a:r>
              <a:rPr lang="en-US" altLang="ko-KR" sz="1600" b="1" dirty="0"/>
              <a:t>HCI </a:t>
            </a:r>
            <a:r>
              <a:rPr lang="ko-KR" altLang="en-US" sz="1600" b="1" dirty="0" err="1"/>
              <a:t>스눕</a:t>
            </a:r>
            <a:r>
              <a:rPr lang="ko-KR" altLang="en-US" sz="1600" b="1" dirty="0"/>
              <a:t> 로그가 비활성화된 상태에서도 </a:t>
            </a:r>
            <a:r>
              <a:rPr lang="ko-KR" altLang="en-US" sz="1600" dirty="0"/>
              <a:t>블루투스 로그를 추출할 수 있는 방법이 있는지</a:t>
            </a:r>
            <a:r>
              <a:rPr lang="en-US" altLang="ko-KR" sz="1600" dirty="0"/>
              <a:t>?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Q2) </a:t>
            </a:r>
            <a:r>
              <a:rPr lang="ko-KR" altLang="en-US" sz="1600" dirty="0"/>
              <a:t>만약 스마트폰이나 차량이 </a:t>
            </a:r>
            <a:r>
              <a:rPr lang="ko-KR" altLang="en-US" sz="1600" b="1" dirty="0"/>
              <a:t>파손되면</a:t>
            </a:r>
            <a:r>
              <a:rPr lang="ko-KR" altLang="en-US" sz="1600" dirty="0"/>
              <a:t> 로그를 추출할 수 있는 방법이 있는지</a:t>
            </a:r>
            <a:r>
              <a:rPr lang="en-US" altLang="ko-KR" sz="1600" dirty="0"/>
              <a:t>?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Q3) </a:t>
            </a:r>
            <a:r>
              <a:rPr lang="ko-KR" altLang="en-US" sz="1600" dirty="0"/>
              <a:t>앞서 제시한 프로세스에 대해 </a:t>
            </a:r>
            <a:r>
              <a:rPr lang="ko-KR" altLang="en-US" sz="1600" b="1" dirty="0"/>
              <a:t>프로그램으로 개발</a:t>
            </a:r>
            <a:r>
              <a:rPr lang="ko-KR" altLang="en-US" sz="1600" dirty="0"/>
              <a:t>하는 것에 대해 어떻게 생각하시는지</a:t>
            </a:r>
            <a:r>
              <a:rPr lang="en-US" altLang="ko-KR" sz="1600" dirty="0"/>
              <a:t>?</a:t>
            </a:r>
          </a:p>
          <a:p>
            <a:pPr>
              <a:buFontTx/>
              <a:buChar char="-"/>
            </a:pPr>
            <a:r>
              <a:rPr lang="ko-KR" altLang="en-US" sz="1600" dirty="0"/>
              <a:t>구체적으로는 </a:t>
            </a:r>
            <a:r>
              <a:rPr lang="ko-KR" altLang="en-US" sz="1600" b="1" dirty="0"/>
              <a:t>개발 가능성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개발 후 해당 프로그램에 대한 가치</a:t>
            </a:r>
            <a:r>
              <a:rPr lang="ko-KR" altLang="en-US" sz="1600" dirty="0"/>
              <a:t>가 궁금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4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941699" y="2599941"/>
            <a:ext cx="9646448" cy="1399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감사합니다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9D9435-6859-440C-9426-BC81D69B38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1354" y="1134723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Logcat </a:t>
            </a:r>
            <a:r>
              <a:rPr lang="ko-KR" altLang="en-US" b="1" dirty="0">
                <a:solidFill>
                  <a:schemeClr val="bg1"/>
                </a:solidFill>
              </a:rPr>
              <a:t>도구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80727" y="3213829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3327150" y="3100689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4779" y="3294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6965" y="32944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논문 관련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en-US" altLang="ko-KR" dirty="0"/>
              <a:t>Logcat </a:t>
            </a:r>
            <a:r>
              <a:rPr lang="ko-KR" altLang="en-US" dirty="0"/>
              <a:t>도구 개발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2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Logcat </a:t>
            </a:r>
            <a:r>
              <a:rPr lang="ko-KR" altLang="en-US" dirty="0"/>
              <a:t>도구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E0ACD-F40E-469C-CB2C-1BB183222744}"/>
              </a:ext>
            </a:extLst>
          </p:cNvPr>
          <p:cNvSpPr txBox="1"/>
          <p:nvPr/>
        </p:nvSpPr>
        <p:spPr>
          <a:xfrm>
            <a:off x="575478" y="1084445"/>
            <a:ext cx="116165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Logcat</a:t>
            </a:r>
            <a:r>
              <a:rPr lang="ko-KR" altLang="en-US" sz="2400" b="1" dirty="0"/>
              <a:t>의 문제점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Logcat</a:t>
            </a:r>
            <a:r>
              <a:rPr lang="ko-KR" altLang="en-US" dirty="0"/>
              <a:t>은 로그 데이터를 명령어를 통해 간편하게 볼 수 있다는 장점이 있지만</a:t>
            </a:r>
            <a:r>
              <a:rPr lang="en-US" altLang="ko-KR" dirty="0"/>
              <a:t>, </a:t>
            </a:r>
            <a:r>
              <a:rPr lang="ko-KR" altLang="en-US" dirty="0"/>
              <a:t>전원 </a:t>
            </a:r>
            <a:r>
              <a:rPr lang="en-US" altLang="ko-KR" dirty="0"/>
              <a:t>OFF </a:t>
            </a:r>
            <a:r>
              <a:rPr lang="ko-KR" altLang="en-US" dirty="0"/>
              <a:t>시 로그 데이터가 삭제된다는 특성이 있음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E2268-495B-B1A0-FC53-5229ACF4FDD3}"/>
              </a:ext>
            </a:extLst>
          </p:cNvPr>
          <p:cNvSpPr txBox="1"/>
          <p:nvPr/>
        </p:nvSpPr>
        <p:spPr>
          <a:xfrm>
            <a:off x="573488" y="3067088"/>
            <a:ext cx="116165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/>
              <a:t>목적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휘발성 로그가 재부팅 또는 전원 꺼짐 감지 시 비휘발성 영역으로 옮겨져서 </a:t>
            </a:r>
            <a:r>
              <a:rPr lang="en-US" altLang="ko-KR" dirty="0"/>
              <a:t>“</a:t>
            </a:r>
            <a:r>
              <a:rPr lang="ko-KR" altLang="en-US" dirty="0"/>
              <a:t>안티</a:t>
            </a:r>
            <a:r>
              <a:rPr lang="en-US" altLang="ko-KR" dirty="0"/>
              <a:t>-</a:t>
            </a:r>
            <a:r>
              <a:rPr lang="ko-KR" altLang="en-US" dirty="0"/>
              <a:t>포렌식</a:t>
            </a:r>
            <a:r>
              <a:rPr lang="en-US" altLang="ko-KR" dirty="0"/>
              <a:t>“ </a:t>
            </a:r>
            <a:r>
              <a:rPr lang="ko-KR" altLang="en-US" dirty="0"/>
              <a:t>키워드만 남기고</a:t>
            </a:r>
            <a:r>
              <a:rPr lang="en-US" altLang="ko-KR" dirty="0"/>
              <a:t>, </a:t>
            </a:r>
            <a:r>
              <a:rPr lang="ko-KR" altLang="en-US" dirty="0"/>
              <a:t>삭제한다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포렌식 수사 관점에서 개발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효율적인 포렌식 수사가 될 수 있도록 기여하는 측면에서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45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Logcat </a:t>
            </a:r>
            <a:r>
              <a:rPr lang="ko-KR" altLang="en-US" dirty="0"/>
              <a:t>개발 순서도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7E075D-9E8F-D94E-97E3-2D0889400F74}"/>
              </a:ext>
            </a:extLst>
          </p:cNvPr>
          <p:cNvSpPr/>
          <p:nvPr/>
        </p:nvSpPr>
        <p:spPr>
          <a:xfrm>
            <a:off x="4738251" y="904733"/>
            <a:ext cx="2438398" cy="623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전원 꺼짐 </a:t>
            </a:r>
            <a:r>
              <a:rPr lang="en-US" altLang="ko-KR" sz="1400" b="1" dirty="0">
                <a:solidFill>
                  <a:schemeClr val="tx1"/>
                </a:solidFill>
              </a:rPr>
              <a:t>OR </a:t>
            </a:r>
            <a:r>
              <a:rPr lang="ko-KR" altLang="en-US" sz="1400" b="1" dirty="0">
                <a:solidFill>
                  <a:schemeClr val="tx1"/>
                </a:solidFill>
              </a:rPr>
              <a:t>재부팅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9795C2-F03E-1625-80A9-833F3C95FBD9}"/>
              </a:ext>
            </a:extLst>
          </p:cNvPr>
          <p:cNvSpPr/>
          <p:nvPr/>
        </p:nvSpPr>
        <p:spPr>
          <a:xfrm>
            <a:off x="4738250" y="1971969"/>
            <a:ext cx="2438399" cy="623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전원 꺼짐 및 재부팅 감지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160B27-5A46-604E-1C57-6A334D97BEAB}"/>
              </a:ext>
            </a:extLst>
          </p:cNvPr>
          <p:cNvSpPr/>
          <p:nvPr/>
        </p:nvSpPr>
        <p:spPr>
          <a:xfrm>
            <a:off x="1838034" y="3080772"/>
            <a:ext cx="2438399" cy="606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Logcat</a:t>
            </a:r>
            <a:r>
              <a:rPr lang="ko-KR" altLang="en-US" sz="1400" b="1" dirty="0">
                <a:solidFill>
                  <a:schemeClr val="tx1"/>
                </a:solidFill>
              </a:rPr>
              <a:t>의 로그를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비휘발성 영역으로 옮김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96FCA-A85D-10F2-E354-59BDDD358815}"/>
              </a:ext>
            </a:extLst>
          </p:cNvPr>
          <p:cNvSpPr/>
          <p:nvPr/>
        </p:nvSpPr>
        <p:spPr>
          <a:xfrm>
            <a:off x="4738250" y="3080771"/>
            <a:ext cx="2438399" cy="623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서버 구축하여 로그 데이터 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A124C4-3D80-837A-4FC1-B85448EC0971}"/>
              </a:ext>
            </a:extLst>
          </p:cNvPr>
          <p:cNvSpPr/>
          <p:nvPr/>
        </p:nvSpPr>
        <p:spPr>
          <a:xfrm>
            <a:off x="7564580" y="3080772"/>
            <a:ext cx="2438399" cy="606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클라우드 저장소와 연동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E13DA3-4A94-EA6D-95B6-43D9A79F58EF}"/>
              </a:ext>
            </a:extLst>
          </p:cNvPr>
          <p:cNvSpPr/>
          <p:nvPr/>
        </p:nvSpPr>
        <p:spPr>
          <a:xfrm>
            <a:off x="4738249" y="4186377"/>
            <a:ext cx="2438398" cy="623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Anti-Forensic </a:t>
            </a:r>
            <a:r>
              <a:rPr lang="ko-KR" altLang="en-US" sz="1400" b="1" dirty="0">
                <a:solidFill>
                  <a:schemeClr val="tx1"/>
                </a:solidFill>
              </a:rPr>
              <a:t>키워드만 남기고 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1CA3FE-4036-5ABF-4B81-B64CF7636E1F}"/>
              </a:ext>
            </a:extLst>
          </p:cNvPr>
          <p:cNvSpPr/>
          <p:nvPr/>
        </p:nvSpPr>
        <p:spPr>
          <a:xfrm>
            <a:off x="4738249" y="5253613"/>
            <a:ext cx="2438398" cy="623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추후 </a:t>
            </a:r>
            <a:r>
              <a:rPr lang="ko-KR" altLang="en-US" sz="1400" b="1" dirty="0" err="1">
                <a:solidFill>
                  <a:schemeClr val="tx1"/>
                </a:solidFill>
              </a:rPr>
              <a:t>조회시</a:t>
            </a:r>
            <a:r>
              <a:rPr lang="ko-KR" altLang="en-US" sz="1400" b="1" dirty="0">
                <a:solidFill>
                  <a:schemeClr val="tx1"/>
                </a:solidFill>
              </a:rPr>
              <a:t> 로그 데이터 확인 가능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3DF8F4-3057-1134-2164-0513DB576FF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957450" y="1528187"/>
            <a:ext cx="0" cy="4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5BFB85-7ABE-C9F3-0B24-810BFB589C5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957448" y="2595423"/>
            <a:ext cx="2" cy="48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1E700D-7381-F068-9434-D84C6B7921B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057234" y="2595423"/>
            <a:ext cx="2900216" cy="48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0E662B-F002-DA3E-D7DB-091D21F20F9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957450" y="2595423"/>
            <a:ext cx="2826330" cy="48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CFB2DF-0519-F85C-9686-6EEAAEA8CCB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957448" y="3704225"/>
            <a:ext cx="2" cy="48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F154CED-E2C4-A659-F155-B866DDB9DB9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57448" y="4809831"/>
            <a:ext cx="0" cy="4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도구 </a:t>
            </a:r>
            <a:r>
              <a:rPr lang="en-US" altLang="ko-KR" b="1" dirty="0"/>
              <a:t>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프로그래밍 언어</a:t>
            </a:r>
            <a:r>
              <a:rPr lang="en-US" altLang="ko-KR" sz="1600" dirty="0"/>
              <a:t>: C++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프레임워크</a:t>
            </a:r>
            <a:r>
              <a:rPr lang="en-US" altLang="ko-KR" sz="1600" dirty="0"/>
              <a:t>: Native C++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b="1" dirty="0"/>
              <a:t>어플 </a:t>
            </a:r>
            <a:r>
              <a:rPr lang="en-US" altLang="ko-KR" b="1" dirty="0"/>
              <a:t>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프로그래밍 언어</a:t>
            </a:r>
            <a:r>
              <a:rPr lang="en-US" altLang="ko-KR" sz="1600" dirty="0"/>
              <a:t>: 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프레임워크</a:t>
            </a:r>
            <a:r>
              <a:rPr lang="en-US" altLang="ko-KR" sz="1600" dirty="0"/>
              <a:t>: Android SDK, Android Jetpack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* </a:t>
            </a:r>
            <a:r>
              <a:rPr lang="ko-KR" altLang="en-US" sz="1600" dirty="0">
                <a:solidFill>
                  <a:srgbClr val="FF0000"/>
                </a:solidFill>
              </a:rPr>
              <a:t>추후 공부하면서 수정될 수 있음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4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논문 확장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06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논문 주제 </a:t>
            </a:r>
            <a:r>
              <a:rPr lang="en-US" altLang="ko-KR" b="1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블루투스로 연결된 스마트폰과 자동차 인포테인먼트 시스템에서의 시간 조작 탐지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실험 방법 </a:t>
            </a:r>
            <a:r>
              <a:rPr lang="en-US" altLang="ko-KR" b="1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-   </a:t>
            </a:r>
            <a:r>
              <a:rPr lang="ko-KR" altLang="en-US" dirty="0"/>
              <a:t>네트워크 시간 동기화 </a:t>
            </a:r>
            <a:r>
              <a:rPr lang="en-US" altLang="ko-KR" dirty="0"/>
              <a:t>OFF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두 기기 모두 시간 조작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로그 수집 및 분석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결론 도출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4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해당 논문에서 사용한 프로세스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217D8E2-5C20-463D-4C57-D23B4EB7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3" y="725215"/>
            <a:ext cx="3414734" cy="5112871"/>
          </a:xfrm>
          <a:prstGeom prst="rect">
            <a:avLst/>
          </a:prstGeom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050A73F-AE29-482C-75D2-BFDBD5FD937E}"/>
              </a:ext>
            </a:extLst>
          </p:cNvPr>
          <p:cNvCxnSpPr>
            <a:cxnSpLocks/>
          </p:cNvCxnSpPr>
          <p:nvPr/>
        </p:nvCxnSpPr>
        <p:spPr>
          <a:xfrm flipV="1">
            <a:off x="3637488" y="2365513"/>
            <a:ext cx="1647278" cy="113443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43133CD-A9A2-B44D-59A2-9715FDC547A4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829910" y="4410402"/>
            <a:ext cx="18287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A0FE9F5D-D58F-07D9-6E01-B1030C07567F}"/>
              </a:ext>
            </a:extLst>
          </p:cNvPr>
          <p:cNvSpPr/>
          <p:nvPr/>
        </p:nvSpPr>
        <p:spPr>
          <a:xfrm>
            <a:off x="4658709" y="3712780"/>
            <a:ext cx="614856" cy="139524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D900BE-7272-23C3-2E3B-1689DBE4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827" y="2023737"/>
            <a:ext cx="6513359" cy="40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642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321</Words>
  <Application>Microsoft Office PowerPoint</Application>
  <PresentationFormat>와이드스크린</PresentationFormat>
  <Paragraphs>77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테마</vt:lpstr>
      <vt:lpstr>10/08(화) 78 Research Lab Meeting</vt:lpstr>
      <vt:lpstr>PowerPoint 프레젠테이션</vt:lpstr>
      <vt:lpstr>PowerPoint 프레젠테이션</vt:lpstr>
      <vt:lpstr>Logcat 도구 개발</vt:lpstr>
      <vt:lpstr>Logcat 개발 순서도</vt:lpstr>
      <vt:lpstr>개발 계획</vt:lpstr>
      <vt:lpstr>PowerPoint 프레젠테이션</vt:lpstr>
      <vt:lpstr>논문 개요</vt:lpstr>
      <vt:lpstr>해당 논문에서 사용한 프로세스</vt:lpstr>
      <vt:lpstr>논문 결과 및 한계점</vt:lpstr>
      <vt:lpstr>논문 확장 관련 궁금한 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강해인</dc:creator>
  <cp:lastModifiedBy>조민혁</cp:lastModifiedBy>
  <cp:revision>128</cp:revision>
  <dcterms:created xsi:type="dcterms:W3CDTF">2021-12-24T07:48:34Z</dcterms:created>
  <dcterms:modified xsi:type="dcterms:W3CDTF">2024-10-04T04:29:06Z</dcterms:modified>
</cp:coreProperties>
</file>