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77" r:id="rId3"/>
    <p:sldId id="269" r:id="rId4"/>
    <p:sldId id="280" r:id="rId5"/>
    <p:sldId id="304" r:id="rId6"/>
    <p:sldId id="305" r:id="rId7"/>
    <p:sldId id="306" r:id="rId8"/>
    <p:sldId id="294" r:id="rId9"/>
    <p:sldId id="307" r:id="rId10"/>
    <p:sldId id="309" r:id="rId11"/>
    <p:sldId id="300" r:id="rId12"/>
    <p:sldId id="314" r:id="rId13"/>
    <p:sldId id="310" r:id="rId14"/>
    <p:sldId id="313" r:id="rId15"/>
    <p:sldId id="315" r:id="rId16"/>
    <p:sldId id="311" r:id="rId17"/>
    <p:sldId id="312" r:id="rId18"/>
    <p:sldId id="27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4EDB091-F02C-F7EC-AB17-D2D0645FCFC2}" name="조민혁" initials="민조" userId="S::32204292@dankook.ac.kr::0553ee86-ec54-446a-822c-aaf74fbbc52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D1C4E"/>
    <a:srgbClr val="100F2B"/>
    <a:srgbClr val="171547"/>
    <a:srgbClr val="161548"/>
    <a:srgbClr val="0E0D42"/>
    <a:srgbClr val="000099"/>
    <a:srgbClr val="262523"/>
    <a:srgbClr val="312D2E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4" y="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2022" y="-119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C1D07-2AFA-4C91-A22F-B9A60EAA7E27}" type="datetimeFigureOut">
              <a:rPr lang="ko-KR" altLang="en-US" smtClean="0"/>
              <a:t>2025-01-07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14425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1732C-C6D8-4958-88E6-BD88C5E226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43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55A1732C-C6D8-4958-88E6-BD88C5E2265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571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14CCB-3309-5103-0D61-5CFD456C2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551EEE-B12E-7CE9-ECA8-2B42442AD2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0D1A7F-70E1-FBF6-8E6D-3FA311BA1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045B7-ABCA-297E-EB7D-AA680472A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310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2E2F7-5DDD-2E45-A404-D94B88EAD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A85DAD-CCB3-BAE2-A52F-09199BAF3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CB4CB7-AC4C-1CAF-2A25-DD4107800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B104ED-4CF0-F3D6-0954-02B93430E2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A1732C-C6D8-4958-88E6-BD88C5E2265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43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9" b="253"/>
          <a:stretch/>
        </p:blipFill>
        <p:spPr bwMode="auto">
          <a:xfrm>
            <a:off x="7505423" y="0"/>
            <a:ext cx="4686577" cy="68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-1"/>
            <a:ext cx="9621672" cy="6868055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547" h="6871648">
                <a:moveTo>
                  <a:pt x="0" y="0"/>
                </a:moveTo>
                <a:lnTo>
                  <a:pt x="8328547" y="0"/>
                </a:lnTo>
                <a:lnTo>
                  <a:pt x="6689073" y="68716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109" y="2599223"/>
            <a:ext cx="7691651" cy="7997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6080911" y="0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31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7"/>
          <p:cNvSpPr/>
          <p:nvPr userDrawn="1"/>
        </p:nvSpPr>
        <p:spPr>
          <a:xfrm rot="10800000">
            <a:off x="7732491" y="-9809"/>
            <a:ext cx="4459509" cy="6877864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4965392 w 8328547"/>
              <a:gd name="connsiteY2" fmla="*/ 64918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80693"/>
              <a:gd name="connsiteX1" fmla="*/ 8328547 w 8328547"/>
              <a:gd name="connsiteY1" fmla="*/ 0 h 6880693"/>
              <a:gd name="connsiteX2" fmla="*/ 4764573 w 8328547"/>
              <a:gd name="connsiteY2" fmla="*/ 6880693 h 6880693"/>
              <a:gd name="connsiteX3" fmla="*/ 0 w 8328547"/>
              <a:gd name="connsiteY3" fmla="*/ 6858000 h 6880693"/>
              <a:gd name="connsiteX4" fmla="*/ 0 w 8328547"/>
              <a:gd name="connsiteY4" fmla="*/ 0 h 6880693"/>
              <a:gd name="connsiteX0" fmla="*/ 0 w 7073438"/>
              <a:gd name="connsiteY0" fmla="*/ 27133 h 6907826"/>
              <a:gd name="connsiteX1" fmla="*/ 7073438 w 7073438"/>
              <a:gd name="connsiteY1" fmla="*/ 0 h 6907826"/>
              <a:gd name="connsiteX2" fmla="*/ 4764573 w 7073438"/>
              <a:gd name="connsiteY2" fmla="*/ 6907826 h 6907826"/>
              <a:gd name="connsiteX3" fmla="*/ 0 w 7073438"/>
              <a:gd name="connsiteY3" fmla="*/ 6885133 h 6907826"/>
              <a:gd name="connsiteX4" fmla="*/ 0 w 7073438"/>
              <a:gd name="connsiteY4" fmla="*/ 27133 h 6907826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76088 h 6898781"/>
              <a:gd name="connsiteX4" fmla="*/ 0 w 8278343"/>
              <a:gd name="connsiteY4" fmla="*/ 18088 h 6898781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88775 h 6898781"/>
              <a:gd name="connsiteX4" fmla="*/ 0 w 8278343"/>
              <a:gd name="connsiteY4" fmla="*/ 18088 h 6898781"/>
              <a:gd name="connsiteX0" fmla="*/ 0 w 8278343"/>
              <a:gd name="connsiteY0" fmla="*/ 18088 h 6888775"/>
              <a:gd name="connsiteX1" fmla="*/ 8278343 w 8278343"/>
              <a:gd name="connsiteY1" fmla="*/ 0 h 6888775"/>
              <a:gd name="connsiteX2" fmla="*/ 4711754 w 8278343"/>
              <a:gd name="connsiteY2" fmla="*/ 6879751 h 6888775"/>
              <a:gd name="connsiteX3" fmla="*/ 0 w 8278343"/>
              <a:gd name="connsiteY3" fmla="*/ 6888775 h 6888775"/>
              <a:gd name="connsiteX4" fmla="*/ 0 w 8278343"/>
              <a:gd name="connsiteY4" fmla="*/ 18088 h 6888775"/>
              <a:gd name="connsiteX0" fmla="*/ 0 w 8234328"/>
              <a:gd name="connsiteY0" fmla="*/ 13331 h 6884018"/>
              <a:gd name="connsiteX1" fmla="*/ 8234328 w 8234328"/>
              <a:gd name="connsiteY1" fmla="*/ 0 h 6884018"/>
              <a:gd name="connsiteX2" fmla="*/ 4711754 w 8234328"/>
              <a:gd name="connsiteY2" fmla="*/ 6874994 h 6884018"/>
              <a:gd name="connsiteX3" fmla="*/ 0 w 8234328"/>
              <a:gd name="connsiteY3" fmla="*/ 6884018 h 6884018"/>
              <a:gd name="connsiteX4" fmla="*/ 0 w 8234328"/>
              <a:gd name="connsiteY4" fmla="*/ 13331 h 6884018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11754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55771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34328"/>
              <a:gd name="connsiteY0" fmla="*/ 0 h 6870687"/>
              <a:gd name="connsiteX1" fmla="*/ 8234328 w 8234328"/>
              <a:gd name="connsiteY1" fmla="*/ 10456 h 6870687"/>
              <a:gd name="connsiteX2" fmla="*/ 4755771 w 8234328"/>
              <a:gd name="connsiteY2" fmla="*/ 6861663 h 6870687"/>
              <a:gd name="connsiteX3" fmla="*/ 0 w 8234328"/>
              <a:gd name="connsiteY3" fmla="*/ 6870687 h 6870687"/>
              <a:gd name="connsiteX4" fmla="*/ 0 w 8234328"/>
              <a:gd name="connsiteY4" fmla="*/ 0 h 6870687"/>
              <a:gd name="connsiteX0" fmla="*/ 0 w 8243130"/>
              <a:gd name="connsiteY0" fmla="*/ 0 h 6870687"/>
              <a:gd name="connsiteX1" fmla="*/ 8243130 w 8243130"/>
              <a:gd name="connsiteY1" fmla="*/ 10456 h 6870687"/>
              <a:gd name="connsiteX2" fmla="*/ 4755771 w 8243130"/>
              <a:gd name="connsiteY2" fmla="*/ 6861663 h 6870687"/>
              <a:gd name="connsiteX3" fmla="*/ 0 w 8243130"/>
              <a:gd name="connsiteY3" fmla="*/ 6870687 h 6870687"/>
              <a:gd name="connsiteX4" fmla="*/ 0 w 8243130"/>
              <a:gd name="connsiteY4" fmla="*/ 0 h 687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3130" h="6870687">
                <a:moveTo>
                  <a:pt x="0" y="0"/>
                </a:moveTo>
                <a:lnTo>
                  <a:pt x="8243130" y="10456"/>
                </a:lnTo>
                <a:lnTo>
                  <a:pt x="4755771" y="6861663"/>
                </a:lnTo>
                <a:lnTo>
                  <a:pt x="0" y="6870687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  <p:sp>
        <p:nvSpPr>
          <p:cNvPr id="23" name="이등변 삼각형 9"/>
          <p:cNvSpPr/>
          <p:nvPr userDrawn="1"/>
        </p:nvSpPr>
        <p:spPr>
          <a:xfrm rot="10800000">
            <a:off x="6080911" y="1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16154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5985659" y="0"/>
            <a:ext cx="2584460" cy="3505200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49551" y="3652335"/>
            <a:ext cx="3438678" cy="7019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44" name="직선 연결선 43"/>
          <p:cNvCxnSpPr/>
          <p:nvPr userDrawn="1"/>
        </p:nvCxnSpPr>
        <p:spPr>
          <a:xfrm>
            <a:off x="318252" y="3502749"/>
            <a:ext cx="8259010" cy="2451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381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50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828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81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7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7261" y="511386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36" name="직선 연결선 35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92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Cybersecurity in Medical: Cybersecurity Trend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1"/>
          <a:stretch/>
        </p:blipFill>
        <p:spPr bwMode="auto">
          <a:xfrm>
            <a:off x="-3176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6"/>
          <p:cNvSpPr/>
          <p:nvPr userDrawn="1"/>
        </p:nvSpPr>
        <p:spPr>
          <a:xfrm>
            <a:off x="0" y="-8214"/>
            <a:ext cx="12191999" cy="6866214"/>
          </a:xfrm>
          <a:custGeom>
            <a:avLst/>
            <a:gdLst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904314 h 6904314"/>
              <a:gd name="connsiteX4" fmla="*/ 0 w 12192000"/>
              <a:gd name="connsiteY4" fmla="*/ 0 h 6904314"/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856689 h 6904314"/>
              <a:gd name="connsiteX4" fmla="*/ 0 w 12192000"/>
              <a:gd name="connsiteY4" fmla="*/ 0 h 6904314"/>
              <a:gd name="connsiteX0" fmla="*/ 0 w 12192000"/>
              <a:gd name="connsiteY0" fmla="*/ 0 h 6856689"/>
              <a:gd name="connsiteX1" fmla="*/ 12192000 w 12192000"/>
              <a:gd name="connsiteY1" fmla="*/ 0 h 6856689"/>
              <a:gd name="connsiteX2" fmla="*/ 9134475 w 12192000"/>
              <a:gd name="connsiteY2" fmla="*/ 6847164 h 6856689"/>
              <a:gd name="connsiteX3" fmla="*/ 0 w 12192000"/>
              <a:gd name="connsiteY3" fmla="*/ 6856689 h 6856689"/>
              <a:gd name="connsiteX4" fmla="*/ 0 w 12192000"/>
              <a:gd name="connsiteY4" fmla="*/ 0 h 6856689"/>
              <a:gd name="connsiteX0" fmla="*/ 0 w 9153525"/>
              <a:gd name="connsiteY0" fmla="*/ 9525 h 6866214"/>
              <a:gd name="connsiteX1" fmla="*/ 9153525 w 9153525"/>
              <a:gd name="connsiteY1" fmla="*/ 0 h 6866214"/>
              <a:gd name="connsiteX2" fmla="*/ 9134475 w 9153525"/>
              <a:gd name="connsiteY2" fmla="*/ 6856689 h 6866214"/>
              <a:gd name="connsiteX3" fmla="*/ 0 w 9153525"/>
              <a:gd name="connsiteY3" fmla="*/ 6866214 h 6866214"/>
              <a:gd name="connsiteX4" fmla="*/ 0 w 9153525"/>
              <a:gd name="connsiteY4" fmla="*/ 9525 h 68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6214">
                <a:moveTo>
                  <a:pt x="0" y="9525"/>
                </a:moveTo>
                <a:lnTo>
                  <a:pt x="9153525" y="0"/>
                </a:lnTo>
                <a:lnTo>
                  <a:pt x="9134475" y="6856689"/>
                </a:lnTo>
                <a:lnTo>
                  <a:pt x="0" y="6866214"/>
                </a:lnTo>
                <a:lnTo>
                  <a:pt x="0" y="9525"/>
                </a:lnTo>
                <a:close/>
              </a:path>
            </a:pathLst>
          </a:custGeom>
          <a:solidFill>
            <a:srgbClr val="100F2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-13359" y="754743"/>
            <a:ext cx="12224105" cy="5286782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5237978 w 8328547"/>
              <a:gd name="connsiteY2" fmla="*/ 1474148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10993 w 8339540"/>
              <a:gd name="connsiteY0" fmla="*/ 0 h 1549400"/>
              <a:gd name="connsiteX1" fmla="*/ 8339540 w 8339540"/>
              <a:gd name="connsiteY1" fmla="*/ 0 h 1549400"/>
              <a:gd name="connsiteX2" fmla="*/ 5248971 w 8339540"/>
              <a:gd name="connsiteY2" fmla="*/ 1474148 h 1549400"/>
              <a:gd name="connsiteX3" fmla="*/ 0 w 8339540"/>
              <a:gd name="connsiteY3" fmla="*/ 1549400 h 1549400"/>
              <a:gd name="connsiteX4" fmla="*/ 10993 w 8339540"/>
              <a:gd name="connsiteY4" fmla="*/ 0 h 1549400"/>
              <a:gd name="connsiteX0" fmla="*/ 10993 w 10580652"/>
              <a:gd name="connsiteY0" fmla="*/ 0 h 5157148"/>
              <a:gd name="connsiteX1" fmla="*/ 8339540 w 10580652"/>
              <a:gd name="connsiteY1" fmla="*/ 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10993 w 10580652"/>
              <a:gd name="connsiteY0" fmla="*/ 0 h 5157148"/>
              <a:gd name="connsiteX1" fmla="*/ 10571151 w 10580652"/>
              <a:gd name="connsiteY1" fmla="*/ 158750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488 w 10570147"/>
              <a:gd name="connsiteY0" fmla="*/ 0 h 5461000"/>
              <a:gd name="connsiteX1" fmla="*/ 10560646 w 10570147"/>
              <a:gd name="connsiteY1" fmla="*/ 1587500 h 5461000"/>
              <a:gd name="connsiteX2" fmla="*/ 10570147 w 10570147"/>
              <a:gd name="connsiteY2" fmla="*/ 5157148 h 5461000"/>
              <a:gd name="connsiteX3" fmla="*/ 11481 w 10570147"/>
              <a:gd name="connsiteY3" fmla="*/ 5461000 h 5461000"/>
              <a:gd name="connsiteX4" fmla="*/ 488 w 10570147"/>
              <a:gd name="connsiteY4" fmla="*/ 0 h 5461000"/>
              <a:gd name="connsiteX0" fmla="*/ 488 w 10570147"/>
              <a:gd name="connsiteY0" fmla="*/ 0 h 4229100"/>
              <a:gd name="connsiteX1" fmla="*/ 10560646 w 10570147"/>
              <a:gd name="connsiteY1" fmla="*/ 355600 h 4229100"/>
              <a:gd name="connsiteX2" fmla="*/ 10570147 w 10570147"/>
              <a:gd name="connsiteY2" fmla="*/ 3925248 h 4229100"/>
              <a:gd name="connsiteX3" fmla="*/ 11481 w 10570147"/>
              <a:gd name="connsiteY3" fmla="*/ 4229100 h 4229100"/>
              <a:gd name="connsiteX4" fmla="*/ 488 w 10570147"/>
              <a:gd name="connsiteY4" fmla="*/ 0 h 4229100"/>
              <a:gd name="connsiteX0" fmla="*/ 488 w 10570147"/>
              <a:gd name="connsiteY0" fmla="*/ 0 h 4325704"/>
              <a:gd name="connsiteX1" fmla="*/ 10560646 w 10570147"/>
              <a:gd name="connsiteY1" fmla="*/ 355600 h 4325704"/>
              <a:gd name="connsiteX2" fmla="*/ 10570147 w 10570147"/>
              <a:gd name="connsiteY2" fmla="*/ 3925248 h 4325704"/>
              <a:gd name="connsiteX3" fmla="*/ 11481 w 10570147"/>
              <a:gd name="connsiteY3" fmla="*/ 4325704 h 4325704"/>
              <a:gd name="connsiteX4" fmla="*/ 488 w 10570147"/>
              <a:gd name="connsiteY4" fmla="*/ 0 h 4325704"/>
              <a:gd name="connsiteX0" fmla="*/ 488 w 10570147"/>
              <a:gd name="connsiteY0" fmla="*/ 0 h 4003691"/>
              <a:gd name="connsiteX1" fmla="*/ 10560646 w 10570147"/>
              <a:gd name="connsiteY1" fmla="*/ 355600 h 4003691"/>
              <a:gd name="connsiteX2" fmla="*/ 10570147 w 10570147"/>
              <a:gd name="connsiteY2" fmla="*/ 3925248 h 4003691"/>
              <a:gd name="connsiteX3" fmla="*/ 11481 w 10570147"/>
              <a:gd name="connsiteY3" fmla="*/ 4003691 h 4003691"/>
              <a:gd name="connsiteX4" fmla="*/ 488 w 10570147"/>
              <a:gd name="connsiteY4" fmla="*/ 0 h 4003691"/>
              <a:gd name="connsiteX0" fmla="*/ 1056 w 10570715"/>
              <a:gd name="connsiteY0" fmla="*/ 0 h 4035892"/>
              <a:gd name="connsiteX1" fmla="*/ 10561214 w 10570715"/>
              <a:gd name="connsiteY1" fmla="*/ 355600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  <a:gd name="connsiteX0" fmla="*/ 1056 w 10570715"/>
              <a:gd name="connsiteY0" fmla="*/ 0 h 4035892"/>
              <a:gd name="connsiteX1" fmla="*/ 10561214 w 10570715"/>
              <a:gd name="connsiteY1" fmla="*/ 217822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0715" h="4035892">
                <a:moveTo>
                  <a:pt x="1056" y="0"/>
                </a:moveTo>
                <a:lnTo>
                  <a:pt x="10561214" y="217822"/>
                </a:lnTo>
                <a:lnTo>
                  <a:pt x="10570715" y="3925248"/>
                </a:lnTo>
                <a:lnTo>
                  <a:pt x="1067" y="4035892"/>
                </a:lnTo>
                <a:cubicBezTo>
                  <a:pt x="4731" y="3519425"/>
                  <a:pt x="-2608" y="516467"/>
                  <a:pt x="105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48"/>
          <p:cNvSpPr>
            <a:spLocks noGrp="1"/>
          </p:cNvSpPr>
          <p:nvPr>
            <p:ph sz="quarter" idx="13"/>
          </p:nvPr>
        </p:nvSpPr>
        <p:spPr>
          <a:xfrm>
            <a:off x="1570718" y="2897415"/>
            <a:ext cx="9050564" cy="577850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3200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1570718" y="3655709"/>
            <a:ext cx="9050564" cy="19049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 userDrawn="1"/>
        </p:nvSpPr>
        <p:spPr>
          <a:xfrm>
            <a:off x="10618289" y="3626593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1479119" y="3607544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7541260" y="3903367"/>
            <a:ext cx="3077755" cy="786253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18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48"/>
          <p:cNvSpPr>
            <a:spLocks noGrp="1"/>
          </p:cNvSpPr>
          <p:nvPr>
            <p:ph sz="quarter" idx="13"/>
          </p:nvPr>
        </p:nvSpPr>
        <p:spPr>
          <a:xfrm>
            <a:off x="3913931" y="2892481"/>
            <a:ext cx="8093342" cy="7307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4000" b="1" baseline="0">
                <a:latin typeface="+mn-lt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9" name="육각형 8"/>
          <p:cNvSpPr/>
          <p:nvPr userDrawn="1"/>
        </p:nvSpPr>
        <p:spPr>
          <a:xfrm>
            <a:off x="2190238" y="2575827"/>
            <a:ext cx="1542313" cy="1364048"/>
          </a:xfrm>
          <a:prstGeom prst="hexagon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416529" y="2800651"/>
            <a:ext cx="9096599" cy="914400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123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75479" y="106386"/>
            <a:ext cx="11041039" cy="4381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v"/>
              <a:defRPr sz="2000"/>
            </a:lvl1pPr>
            <a:lvl2pPr marL="540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lvl2pPr>
            <a:lvl3pPr marL="900000">
              <a:lnSpc>
                <a:spcPct val="150000"/>
              </a:lnSpc>
              <a:defRPr sz="1600"/>
            </a:lvl3pPr>
            <a:lvl4pPr marL="1188000">
              <a:lnSpc>
                <a:spcPct val="150000"/>
              </a:lnSpc>
              <a:defRPr sz="1400"/>
            </a:lvl4pPr>
            <a:lvl5pPr marL="144000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0247" y="6556375"/>
            <a:ext cx="57150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5479" y="563302"/>
            <a:ext cx="11041039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5138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6251279" y="2675021"/>
            <a:ext cx="243848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b="1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06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463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5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04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D9435-6859-440C-9426-BC81D69B38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538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0" r:id="rId3"/>
    <p:sldLayoutId id="2147483660" r:id="rId4"/>
    <p:sldLayoutId id="2147483663" r:id="rId5"/>
    <p:sldLayoutId id="2147483664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874" y="2228785"/>
            <a:ext cx="7691651" cy="1267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/>
              <a:t>Logcat APP/Tool</a:t>
            </a:r>
            <a:endParaRPr lang="ko-KR" altLang="en-US" sz="32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30873" y="3632169"/>
            <a:ext cx="4094547" cy="833685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r>
              <a:rPr lang="en-US" altLang="ko-KR" dirty="0"/>
              <a:t>2025.01.08</a:t>
            </a:r>
          </a:p>
          <a:p>
            <a:pPr lvl="0">
              <a:defRPr/>
            </a:pPr>
            <a:r>
              <a:rPr lang="ko-KR" altLang="en-US" dirty="0"/>
              <a:t>모바일시스템공학과</a:t>
            </a:r>
            <a:r>
              <a:rPr lang="en-US" altLang="ko-KR" dirty="0"/>
              <a:t> </a:t>
            </a:r>
            <a:r>
              <a:rPr lang="ko-KR" altLang="en-US" dirty="0"/>
              <a:t>조민혁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소프트웨어학과</a:t>
            </a:r>
            <a:r>
              <a:rPr lang="en-US" altLang="ko-KR" dirty="0"/>
              <a:t> </a:t>
            </a:r>
            <a:r>
              <a:rPr lang="ko-KR" altLang="en-US" dirty="0"/>
              <a:t>이승민</a:t>
            </a:r>
            <a:r>
              <a:rPr lang="en-US" altLang="ko-KR" dirty="0"/>
              <a:t>, </a:t>
            </a:r>
            <a:r>
              <a:rPr lang="ko-KR" altLang="en-US" dirty="0"/>
              <a:t>정성원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E7AA0-3C92-2118-3E24-2F552C002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4B68A-502A-F5F3-913D-F04CEAFC9E6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Logcat App/Tool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EEB5D-8571-7B36-C6B5-248BBC156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완성된 후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단기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~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장기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보험 회사와 논의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경찰청과 논의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특허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논문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AOSP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제보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또는 취약점 제보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첫 번째 개인적인 희망 목표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언젠가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Android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버전이 올라가면 해당 기능 채택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두 번째 개인적인 희망 목표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843E63-5B4E-38FA-21D9-A4B10D05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403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41E8B-5325-0E24-56AA-AE67D723F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6B3BC65-E02D-CFFB-E1F4-C19C792DD4C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/>
          <a:lstStyle/>
          <a:p>
            <a:r>
              <a:rPr lang="ko-KR" altLang="en-US" dirty="0"/>
              <a:t>작동 화면 및 시연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50142-4664-761F-E4B3-8808F4435B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320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15A09-0617-A88D-15F8-ECF2E6A39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26D45-C865-6E32-A5F8-82240116A19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작동 화면 및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EC4EF8-D763-4DD1-FB76-741896B51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코드 구성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CB9F99-2159-4D47-179E-A9F7E721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C66109-79A9-F791-4653-1AB042556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324" y="1950766"/>
            <a:ext cx="3043091" cy="2973929"/>
          </a:xfrm>
          <a:prstGeom prst="rect">
            <a:avLst/>
          </a:prstGeom>
        </p:spPr>
      </p:pic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5A60EFCF-0A08-4F96-4CE7-76FEDB3D0965}"/>
              </a:ext>
            </a:extLst>
          </p:cNvPr>
          <p:cNvSpPr/>
          <p:nvPr/>
        </p:nvSpPr>
        <p:spPr>
          <a:xfrm>
            <a:off x="4844163" y="2028616"/>
            <a:ext cx="1771322" cy="280076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975BBB-F191-BE84-7E84-6CF329387A0F}"/>
              </a:ext>
            </a:extLst>
          </p:cNvPr>
          <p:cNvSpPr txBox="1"/>
          <p:nvPr/>
        </p:nvSpPr>
        <p:spPr>
          <a:xfrm>
            <a:off x="6615485" y="2028615"/>
            <a:ext cx="51683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BootReceiver</a:t>
            </a:r>
            <a:r>
              <a:rPr lang="en-US" altLang="ko-KR" sz="1600" dirty="0"/>
              <a:t>: </a:t>
            </a:r>
            <a:r>
              <a:rPr lang="ko-KR" altLang="en-US" sz="1600" dirty="0"/>
              <a:t>부팅 시 앱 실행되도록 하는 </a:t>
            </a:r>
            <a:r>
              <a:rPr lang="en-US" altLang="ko-KR" sz="1600" dirty="0"/>
              <a:t>Class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CallLoggingService</a:t>
            </a:r>
            <a:r>
              <a:rPr lang="en-US" altLang="ko-KR" sz="1600" dirty="0"/>
              <a:t>: </a:t>
            </a:r>
            <a:r>
              <a:rPr lang="ko-KR" altLang="en-US" sz="1600" dirty="0"/>
              <a:t>전화 이벤트 및 로그 처리 </a:t>
            </a:r>
            <a:r>
              <a:rPr lang="en-US" altLang="ko-KR" sz="1600" dirty="0"/>
              <a:t>Class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InstallReceiver</a:t>
            </a:r>
            <a:r>
              <a:rPr lang="en-US" altLang="ko-KR" sz="1600" dirty="0"/>
              <a:t>: </a:t>
            </a:r>
            <a:r>
              <a:rPr lang="ko-KR" altLang="en-US" sz="1600" dirty="0"/>
              <a:t>패키지 설치 </a:t>
            </a:r>
            <a:r>
              <a:rPr lang="en-US" altLang="ko-KR" sz="1600" dirty="0"/>
              <a:t>Class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MainActivity</a:t>
            </a:r>
            <a:r>
              <a:rPr lang="en-US" altLang="ko-KR" sz="1600" dirty="0"/>
              <a:t>: </a:t>
            </a:r>
            <a:r>
              <a:rPr lang="ko-KR" altLang="en-US" sz="1600" dirty="0"/>
              <a:t>프로그램의 첫 시작 부분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err="1"/>
              <a:t>MessageLoggingService</a:t>
            </a:r>
            <a:r>
              <a:rPr lang="en-US" altLang="ko-KR" sz="1600" dirty="0"/>
              <a:t>: </a:t>
            </a:r>
            <a:r>
              <a:rPr lang="ko-KR" altLang="en-US" sz="1600" dirty="0"/>
              <a:t>메시지 이벤트 및 로그 처리 </a:t>
            </a:r>
            <a:r>
              <a:rPr lang="en-US" altLang="ko-KR" sz="1600" dirty="0"/>
              <a:t>Class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MonitoringService</a:t>
            </a:r>
            <a:r>
              <a:rPr lang="en-US" altLang="ko-KR" sz="1600" dirty="0"/>
              <a:t>: Anti-Forensic </a:t>
            </a:r>
            <a:r>
              <a:rPr lang="ko-KR" altLang="en-US" sz="1600" dirty="0"/>
              <a:t>이벤트 및 로그 처리 </a:t>
            </a:r>
            <a:r>
              <a:rPr lang="en-US" altLang="ko-KR" sz="1600" dirty="0"/>
              <a:t>Class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35861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C1346-1E5D-E555-B917-427403A54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B6E55-FAD5-4B20-BB06-72F4D0E4BD4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작동 화면 및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DB326-BCA6-D417-3ECE-0F0545F98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작동 화면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399D5-0BC7-0244-28AB-D2F615BD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83E822-4AA9-86D1-D4D1-CD67B1E27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160" y="1614113"/>
            <a:ext cx="1986129" cy="429433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7FA1FC5-FBB1-6AB4-63B9-E7E776D5B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980" y="1614113"/>
            <a:ext cx="1986129" cy="4294333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B4632D3-1ABE-D244-658F-4DD83E67CFFC}"/>
              </a:ext>
            </a:extLst>
          </p:cNvPr>
          <p:cNvSpPr/>
          <p:nvPr/>
        </p:nvSpPr>
        <p:spPr>
          <a:xfrm>
            <a:off x="4929809" y="2894275"/>
            <a:ext cx="1319916" cy="100186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B803E5-C1C0-A3DA-FDB5-DB0F2C2FA6EC}"/>
              </a:ext>
            </a:extLst>
          </p:cNvPr>
          <p:cNvSpPr/>
          <p:nvPr/>
        </p:nvSpPr>
        <p:spPr>
          <a:xfrm>
            <a:off x="3615674" y="2234678"/>
            <a:ext cx="433708" cy="4843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048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1EDFA-A021-DEF1-801E-360DE091E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16FB0-1A14-D2CD-7359-9DADD1AB699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작동 화면 및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32793-B0C4-26CE-0335-B3027D4F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시연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Anti-Forensic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관련 부분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Timestamp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조작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logcat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–c,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전원 끄기 및 재부팅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File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메타데이터 조작 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E6C65E-0846-C2AB-3D66-01993DFE0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14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C616733-BDCD-CA63-FE99-B635F017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77" y="2252937"/>
            <a:ext cx="7049484" cy="9050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D264C3E-C6BE-87EF-9E8F-0D73A1C17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15" y="3325095"/>
            <a:ext cx="3724795" cy="4096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15C9BAE-D49C-2946-B71A-03E5DEAAF6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3877" y="4264769"/>
            <a:ext cx="7802064" cy="105742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5645F97-6271-2AAF-02C8-CA14C80DE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3877" y="3777360"/>
            <a:ext cx="2238687" cy="333422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040EF86-0720-4F7C-4248-1DE1D04520E9}"/>
              </a:ext>
            </a:extLst>
          </p:cNvPr>
          <p:cNvCxnSpPr/>
          <p:nvPr/>
        </p:nvCxnSpPr>
        <p:spPr>
          <a:xfrm flipV="1">
            <a:off x="970059" y="3236181"/>
            <a:ext cx="8555604" cy="55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14B308F-A46B-97EE-6182-DCC4353C7D1E}"/>
              </a:ext>
            </a:extLst>
          </p:cNvPr>
          <p:cNvCxnSpPr/>
          <p:nvPr/>
        </p:nvCxnSpPr>
        <p:spPr>
          <a:xfrm flipV="1">
            <a:off x="970059" y="3626154"/>
            <a:ext cx="8555604" cy="55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1F0EC76-16FD-20C7-571A-AB205D568A8C}"/>
              </a:ext>
            </a:extLst>
          </p:cNvPr>
          <p:cNvCxnSpPr/>
          <p:nvPr/>
        </p:nvCxnSpPr>
        <p:spPr>
          <a:xfrm flipV="1">
            <a:off x="970059" y="4102775"/>
            <a:ext cx="8555604" cy="55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5E58F9C-A7C5-D4AF-9FF7-470A5193E24D}"/>
              </a:ext>
            </a:extLst>
          </p:cNvPr>
          <p:cNvCxnSpPr/>
          <p:nvPr/>
        </p:nvCxnSpPr>
        <p:spPr>
          <a:xfrm flipV="1">
            <a:off x="970059" y="2084246"/>
            <a:ext cx="8555604" cy="55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C83B46-A06A-48C7-D7DE-CB5E65BB782E}"/>
              </a:ext>
            </a:extLst>
          </p:cNvPr>
          <p:cNvCxnSpPr/>
          <p:nvPr/>
        </p:nvCxnSpPr>
        <p:spPr>
          <a:xfrm flipV="1">
            <a:off x="970059" y="5322192"/>
            <a:ext cx="8555604" cy="556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5D7C39E-FE31-AFA5-D9A5-3ECD260E8382}"/>
              </a:ext>
            </a:extLst>
          </p:cNvPr>
          <p:cNvSpPr txBox="1"/>
          <p:nvPr/>
        </p:nvSpPr>
        <p:spPr>
          <a:xfrm>
            <a:off x="539035" y="2186249"/>
            <a:ext cx="336941" cy="3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374A8F-66C1-FEB5-D8D0-12CFF478FE37}"/>
              </a:ext>
            </a:extLst>
          </p:cNvPr>
          <p:cNvSpPr txBox="1"/>
          <p:nvPr/>
        </p:nvSpPr>
        <p:spPr>
          <a:xfrm>
            <a:off x="546985" y="3228837"/>
            <a:ext cx="336941" cy="3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80A11E-0B6F-B9A4-A21B-946D49343FF8}"/>
              </a:ext>
            </a:extLst>
          </p:cNvPr>
          <p:cNvSpPr txBox="1"/>
          <p:nvPr/>
        </p:nvSpPr>
        <p:spPr>
          <a:xfrm>
            <a:off x="548801" y="3681813"/>
            <a:ext cx="336941" cy="381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F0C785-EF0F-F44D-DEAA-BA74A988C137}"/>
              </a:ext>
            </a:extLst>
          </p:cNvPr>
          <p:cNvSpPr txBox="1"/>
          <p:nvPr/>
        </p:nvSpPr>
        <p:spPr>
          <a:xfrm>
            <a:off x="548801" y="4176895"/>
            <a:ext cx="33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1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1420B-AE6A-EDDC-EAB5-CCFDA79D8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FE1A2-AB2D-2870-3A48-3B230FB654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작동 화면 및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A5A6F-5637-BC13-10F5-6D692892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시연</a:t>
            </a: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APP 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관련 부분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ko-KR" altLang="en-US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전화 앱</a:t>
            </a:r>
            <a:r>
              <a:rPr lang="en-US" altLang="ko-KR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SMS </a:t>
            </a:r>
            <a:r>
              <a:rPr lang="ko-KR" altLang="en-US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앱</a:t>
            </a:r>
            <a:r>
              <a:rPr lang="en-US" altLang="ko-KR" sz="16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블루투스 앱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차량 진단 앱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내비게이션 앱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Android Auto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관련 앱들 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C054C9-FD6F-3580-3376-E780CFEE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F87898-ACA5-8EFB-B90A-5BB26C4B5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205" y="2168128"/>
            <a:ext cx="9310977" cy="11485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846189-8C80-C18C-FEAD-2CE0B536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205" y="4105660"/>
            <a:ext cx="6439799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28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F4A44-EF65-1C57-1FFD-4E1563EEB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9C98892-A070-5E62-A714-5643ABC37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/>
          <a:lstStyle/>
          <a:p>
            <a:r>
              <a:rPr lang="ko-KR" altLang="en-US" dirty="0"/>
              <a:t>방학 후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571C4F-36DB-8FD7-4EDB-1B52282E5C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253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01843-252B-684D-19AA-56537F14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74501-1649-3EB0-B482-D7B8394EA5C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방학 후 계획</a:t>
            </a:r>
            <a:endParaRPr lang="en-US" altLang="ko-KR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14150-B32C-4DA6-219F-1CC3DED7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8499"/>
            <a:ext cx="10515600" cy="54784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2025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~ 2026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년 개강 후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계획</a:t>
            </a:r>
            <a:endParaRPr lang="en-US" altLang="ko-KR" sz="1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2025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상반기 </a:t>
            </a:r>
            <a:r>
              <a:rPr lang="ko-KR" altLang="en-US" sz="1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화이트햇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스쿨 희망 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학교 수업 병행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2025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하반기 자격증 및 여러 프로젝트 수행 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휴학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2026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상반기 인턴 희망</a:t>
            </a:r>
            <a:endParaRPr lang="en-US" altLang="ko-KR" sz="1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200000"/>
              </a:lnSpc>
              <a:buFontTx/>
              <a:buChar char="-"/>
            </a:pP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2026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하반기 </a:t>
            </a:r>
            <a:r>
              <a:rPr lang="en-US" altLang="ko-KR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BOB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희망</a:t>
            </a:r>
            <a:endParaRPr lang="en-US" altLang="ko-KR" sz="1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endParaRPr lang="en-US" altLang="ko-KR" sz="18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FC925-8FA1-CD74-B059-4AC19E1C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17</a:t>
            </a:fld>
            <a:endParaRPr lang="ko-KR" altLang="en-US" dirty="0"/>
          </a:p>
        </p:txBody>
      </p:sp>
      <p:pic>
        <p:nvPicPr>
          <p:cNvPr id="2050" name="Picture 2" descr="게시판 - SecurityFIrst">
            <a:extLst>
              <a:ext uri="{FF2B5EF4-FFF2-40B4-BE49-F238E27FC236}">
                <a16:creationId xmlns:a16="http://schemas.microsoft.com/office/drawing/2014/main" id="{8FD8A9A0-CB84-B78B-57C7-E621A64E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79" y="1033794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EST OF THE BEST">
            <a:extLst>
              <a:ext uri="{FF2B5EF4-FFF2-40B4-BE49-F238E27FC236}">
                <a16:creationId xmlns:a16="http://schemas.microsoft.com/office/drawing/2014/main" id="{278A44C0-BA2D-D909-AED7-402294C5C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8579" y="3521742"/>
            <a:ext cx="3316439" cy="180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153B54-1D94-BA91-42D4-B44B8182163C}"/>
              </a:ext>
            </a:extLst>
          </p:cNvPr>
          <p:cNvSpPr txBox="1"/>
          <p:nvPr/>
        </p:nvSpPr>
        <p:spPr>
          <a:xfrm>
            <a:off x="5216344" y="2036612"/>
            <a:ext cx="233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조민혁</a:t>
            </a:r>
            <a:r>
              <a:rPr lang="en-US" altLang="ko-KR" sz="1400" dirty="0"/>
              <a:t>, </a:t>
            </a:r>
            <a:r>
              <a:rPr lang="ko-KR" altLang="en-US" sz="1400" dirty="0"/>
              <a:t>이승민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AFBB8-1D97-EDAB-293D-6B156925A8DC}"/>
              </a:ext>
            </a:extLst>
          </p:cNvPr>
          <p:cNvSpPr txBox="1"/>
          <p:nvPr/>
        </p:nvSpPr>
        <p:spPr>
          <a:xfrm>
            <a:off x="3046963" y="4106787"/>
            <a:ext cx="2330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- </a:t>
            </a:r>
            <a:r>
              <a:rPr lang="ko-KR" altLang="en-US" sz="1400" dirty="0"/>
              <a:t>조민혁</a:t>
            </a:r>
            <a:r>
              <a:rPr lang="en-US" altLang="ko-KR" sz="1400" dirty="0"/>
              <a:t>, </a:t>
            </a:r>
            <a:r>
              <a:rPr lang="ko-KR" altLang="en-US" sz="1400" dirty="0"/>
              <a:t>이승민</a:t>
            </a:r>
          </a:p>
        </p:txBody>
      </p:sp>
    </p:spTree>
    <p:extLst>
      <p:ext uri="{BB962C8B-B14F-4D97-AF65-F5344CB8AC3E}">
        <p14:creationId xmlns:p14="http://schemas.microsoft.com/office/powerpoint/2010/main" val="1875343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941699" y="2599941"/>
            <a:ext cx="9646448" cy="13997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3200" dirty="0"/>
              <a:t>감사합니다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49D9435-6859-440C-9426-BC81D69B387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461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665116" y="1054093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육각형 10"/>
          <p:cNvSpPr/>
          <p:nvPr/>
        </p:nvSpPr>
        <p:spPr>
          <a:xfrm>
            <a:off x="3311539" y="940953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9168" y="11347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01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91354" y="1134723"/>
            <a:ext cx="1735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Logcat App/Tool</a:t>
            </a:r>
          </a:p>
        </p:txBody>
      </p: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CAD6BE9C-C829-F288-9FCB-9CAF574796EB}"/>
              </a:ext>
            </a:extLst>
          </p:cNvPr>
          <p:cNvSpPr/>
          <p:nvPr/>
        </p:nvSpPr>
        <p:spPr>
          <a:xfrm>
            <a:off x="3665116" y="2003863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육각형 2">
            <a:extLst>
              <a:ext uri="{FF2B5EF4-FFF2-40B4-BE49-F238E27FC236}">
                <a16:creationId xmlns:a16="http://schemas.microsoft.com/office/drawing/2014/main" id="{C090AF5A-1BB5-5E58-B852-71CD82125411}"/>
              </a:ext>
            </a:extLst>
          </p:cNvPr>
          <p:cNvSpPr/>
          <p:nvPr/>
        </p:nvSpPr>
        <p:spPr>
          <a:xfrm>
            <a:off x="3311539" y="1890723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40A71-DCE5-0EE1-0589-BD9DA1074A2E}"/>
              </a:ext>
            </a:extLst>
          </p:cNvPr>
          <p:cNvSpPr txBox="1"/>
          <p:nvPr/>
        </p:nvSpPr>
        <p:spPr>
          <a:xfrm>
            <a:off x="3529168" y="20844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02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CFDA9-3BB4-834A-820B-9BA5612DBE65}"/>
              </a:ext>
            </a:extLst>
          </p:cNvPr>
          <p:cNvSpPr txBox="1"/>
          <p:nvPr/>
        </p:nvSpPr>
        <p:spPr>
          <a:xfrm>
            <a:off x="4491354" y="2084493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작동 화면 및 시연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6" name="모서리가 둥근 직사각형 9">
            <a:extLst>
              <a:ext uri="{FF2B5EF4-FFF2-40B4-BE49-F238E27FC236}">
                <a16:creationId xmlns:a16="http://schemas.microsoft.com/office/drawing/2014/main" id="{CBD6AFFD-6519-1C91-7343-536782056A6B}"/>
              </a:ext>
            </a:extLst>
          </p:cNvPr>
          <p:cNvSpPr/>
          <p:nvPr/>
        </p:nvSpPr>
        <p:spPr>
          <a:xfrm>
            <a:off x="3665116" y="3066707"/>
            <a:ext cx="5995283" cy="529786"/>
          </a:xfrm>
          <a:prstGeom prst="roundRect">
            <a:avLst/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80E32281-8AE5-74D0-9E73-87C061097B8D}"/>
              </a:ext>
            </a:extLst>
          </p:cNvPr>
          <p:cNvSpPr/>
          <p:nvPr/>
        </p:nvSpPr>
        <p:spPr>
          <a:xfrm>
            <a:off x="3311539" y="2953567"/>
            <a:ext cx="854800" cy="756000"/>
          </a:xfrm>
          <a:prstGeom prst="hexagon">
            <a:avLst/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1ACD95-8A2D-EF1C-32A6-DEB4C1EEA8D8}"/>
              </a:ext>
            </a:extLst>
          </p:cNvPr>
          <p:cNvSpPr txBox="1"/>
          <p:nvPr/>
        </p:nvSpPr>
        <p:spPr>
          <a:xfrm>
            <a:off x="3529168" y="31473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03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C4BAE4-8F04-9A6C-06F2-C91E5D33045F}"/>
              </a:ext>
            </a:extLst>
          </p:cNvPr>
          <p:cNvSpPr txBox="1"/>
          <p:nvPr/>
        </p:nvSpPr>
        <p:spPr>
          <a:xfrm>
            <a:off x="4491354" y="314733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방학 후 계획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7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3987827" y="2892481"/>
            <a:ext cx="7540224" cy="730741"/>
          </a:xfrm>
        </p:spPr>
        <p:txBody>
          <a:bodyPr/>
          <a:lstStyle/>
          <a:p>
            <a:r>
              <a:rPr lang="en-US" altLang="ko-KR" b="1" dirty="0"/>
              <a:t>Logcat App/Tool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102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Logcat App/Tool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7E0ACD-F40E-469C-CB2C-1BB183222744}"/>
              </a:ext>
            </a:extLst>
          </p:cNvPr>
          <p:cNvSpPr txBox="1"/>
          <p:nvPr/>
        </p:nvSpPr>
        <p:spPr>
          <a:xfrm>
            <a:off x="575478" y="1084445"/>
            <a:ext cx="11616522" cy="1428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Logcat</a:t>
            </a: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문제점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Logcat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로그 데이터를 명령어를 통해 간편하게 볼 수 있다는 장점이 있지만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버퍼 용량이 다 차거나 전원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OFF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 로그 데이터가 삭제된다는 특성이 있음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E2268-495B-B1A0-FC53-5229ACF4FDD3}"/>
              </a:ext>
            </a:extLst>
          </p:cNvPr>
          <p:cNvSpPr txBox="1"/>
          <p:nvPr/>
        </p:nvSpPr>
        <p:spPr>
          <a:xfrm>
            <a:off x="573488" y="3067088"/>
            <a:ext cx="1161652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목적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휘발성 로그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비휘발성 영역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안전하게 옮겨 버퍼 용량이 다 차거나 전원이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OFF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되어도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로그가 삭제되지 </a:t>
            </a:r>
            <a:r>
              <a:rPr lang="ko-KR" altLang="en-US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않도록한다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포렌식 수사 관점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개발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효율적인 포렌식 수사가 될 수 있도록 기여하는 측면에서 개발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4530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1360C-FB70-AD31-FFDB-63FC98C4A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AF034-BC5D-8CED-53B6-1C87082A27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Logcat App/Tool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908DF9-9579-43C4-CC97-E16F5EEC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B810E-DDA6-155C-1E0B-760BECC137A9}"/>
              </a:ext>
            </a:extLst>
          </p:cNvPr>
          <p:cNvSpPr txBox="1"/>
          <p:nvPr/>
        </p:nvSpPr>
        <p:spPr>
          <a:xfrm>
            <a:off x="575479" y="893614"/>
            <a:ext cx="11616522" cy="5594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기존에 생각했던 로직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APP/Tool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내에서 시스템 명령어인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en-US" altLang="ko-KR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adb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logcat’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작동하여 로그를 가져오도록 한다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불가능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</a:t>
            </a:r>
          </a:p>
          <a:p>
            <a:pPr>
              <a:lnSpc>
                <a:spcPct val="200000"/>
              </a:lnSpc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APP/Tool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내에서 시스템 로그가 존재하는 버퍼를 모니터링 하여 로그를 가져온다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이것 역시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불가능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이벤트가 발생할 때 호출되는 함수를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후킹하여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원하는 로직이 먼저 실행되도록 한다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이것마저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불가능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è"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=&gt; “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안드로이드는 버전이 업데이트 될 수록 보안 정책 및 권한에 대하여 매우 정교해지고 있음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61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D3AA6-5A8E-02E1-4FDB-A37C62B6B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E1897-3A35-6C1C-8C1B-539FA1A9C0A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Logcat App/Tool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381EE4-F39F-7BF1-B429-CE9B418F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7F37F-860E-33BD-C86D-A91D173024CB}"/>
              </a:ext>
            </a:extLst>
          </p:cNvPr>
          <p:cNvSpPr txBox="1"/>
          <p:nvPr/>
        </p:nvSpPr>
        <p:spPr>
          <a:xfrm>
            <a:off x="575479" y="893614"/>
            <a:ext cx="11616522" cy="43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해결 아이디어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어차피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이벤트에 대해 어떤 로그가 발생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되는 지는 실험을 통해 분석 및 파악 가능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그러면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기기가 이벤트가 인지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할 수 있다면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로그를 </a:t>
            </a:r>
            <a:r>
              <a:rPr lang="ko-KR" altLang="en-US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흉내내어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비휘발성 영역에 로그 작성 가능</a:t>
            </a: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</a:pPr>
            <a:endParaRPr lang="en-US" altLang="ko-KR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300000"/>
              </a:lnSpc>
            </a:pPr>
            <a:r>
              <a:rPr lang="en-US" altLang="ko-KR" sz="1600" b="1" i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=&gt;</a:t>
            </a:r>
            <a:r>
              <a:rPr lang="en-US" altLang="ko-KR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기기가 이벤트를 인지하도록 설계하자 </a:t>
            </a:r>
            <a:r>
              <a:rPr lang="en-US" altLang="ko-KR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!”</a:t>
            </a:r>
          </a:p>
          <a:p>
            <a:pPr marL="342900" indent="-342900">
              <a:lnSpc>
                <a:spcPct val="300000"/>
              </a:lnSpc>
              <a:buFont typeface="Wingdings" panose="05000000000000000000" pitchFamily="2" charset="2"/>
              <a:buChar char="ü"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0948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364D7-C8C1-2FA7-3D4B-06AC5E7EB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CEA924-CF24-2EC7-52E1-FAEEA8890C8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Logcat App/Tool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77A8E6-37DF-A8D4-6C69-C4306C95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CF42D-F37B-5433-AA17-4E13FF707D99}"/>
              </a:ext>
            </a:extLst>
          </p:cNvPr>
          <p:cNvSpPr txBox="1"/>
          <p:nvPr/>
        </p:nvSpPr>
        <p:spPr>
          <a:xfrm>
            <a:off x="575479" y="893614"/>
            <a:ext cx="11616522" cy="5854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24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최종 로직 </a:t>
            </a: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24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1)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기기에서 발생하는 여러 이벤트에 대해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어떤 로그들이 생성되는 지 분석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2)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기기에서 발생하는 여러 이벤트들이 발생할 때 어떤 </a:t>
            </a:r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브로드캐스트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발생하는 지 파악한다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 3)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만약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브로드캐스트가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존재하지 않는 이벤트라면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모니터링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하도록한다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Ex) ‘</a:t>
            </a:r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adb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logcat -c’ ;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버퍼를 비우는 명령어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STEP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해당 정보를 바탕으로 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코드를 작성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브로드캐스트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인지 부분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모니터링 부분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로그 작성 부분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49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9FE74-4263-57F0-322F-69B6F22C5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46562-7748-757B-9FFC-8F5605BA3D5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Logcat App/Tool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2514D0-1EB2-5EF8-0408-1515467D3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b="1" dirty="0"/>
              <a:t>Logcat App/Tool</a:t>
            </a:r>
            <a:r>
              <a:rPr lang="ko-KR" altLang="en-US" sz="1800" b="1" dirty="0"/>
              <a:t> 개발 계획서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참여 인원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포렌식 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조민혁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이승민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</a:t>
            </a:r>
            <a:r>
              <a:rPr lang="ko-KR" altLang="en-US" sz="16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머신러닝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팀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정성원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0" indent="0">
              <a:buNone/>
            </a:pPr>
            <a:r>
              <a:rPr lang="en-US" altLang="ko-KR" sz="13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z="13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추후 인원 추가적으로 더 필요할 걸로 예상 </a:t>
            </a:r>
            <a:r>
              <a:rPr lang="en-US" altLang="ko-KR" sz="1300" b="1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</a:t>
            </a:r>
            <a:r>
              <a:rPr lang="en-US" altLang="ko-KR" sz="13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pPr marL="0" indent="0">
              <a:buNone/>
            </a:pP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개발 환경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buFontTx/>
              <a:buChar char="-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프로그래밍 언어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JAVA</a:t>
            </a:r>
          </a:p>
          <a:p>
            <a:pPr>
              <a:buFontTx/>
              <a:buChar char="-"/>
            </a:pP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IDE: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Android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Studio</a:t>
            </a:r>
          </a:p>
          <a:p>
            <a:pPr>
              <a:buFontTx/>
              <a:buChar char="-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대상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OS: Android 14, Galaxy S21</a:t>
            </a:r>
          </a:p>
          <a:p>
            <a:pPr>
              <a:buFontTx/>
              <a:buChar char="-"/>
            </a:pP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기능 집중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이에 따라 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UI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없음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C74BE-EA7E-8ABF-3425-D5C9BE29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8</a:t>
            </a:fld>
            <a:endParaRPr lang="ko-KR" altLang="en-US" dirty="0"/>
          </a:p>
        </p:txBody>
      </p:sp>
      <p:pic>
        <p:nvPicPr>
          <p:cNvPr id="1026" name="Picture 2" descr="Google Android 14 Review | PCMag">
            <a:extLst>
              <a:ext uri="{FF2B5EF4-FFF2-40B4-BE49-F238E27FC236}">
                <a16:creationId xmlns:a16="http://schemas.microsoft.com/office/drawing/2014/main" id="{1DD99A76-B24A-3107-F547-698501CB2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755" y="978844"/>
            <a:ext cx="3696303" cy="207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SAMSUNG Galaxy S21 5G, US Version, 128GB, Phantom Violet -  Unlocked (Renewed) : Cell Phones &amp; Accessories">
            <a:extLst>
              <a:ext uri="{FF2B5EF4-FFF2-40B4-BE49-F238E27FC236}">
                <a16:creationId xmlns:a16="http://schemas.microsoft.com/office/drawing/2014/main" id="{15BCCE7C-9060-BC1B-F2CC-63A927679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830" y="3437731"/>
            <a:ext cx="2624847" cy="262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3707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26616-C772-47E3-DA5C-FBB26B237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5A600-5E05-533D-1CB3-EE9CD3F86CB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ko-KR" b="1" dirty="0"/>
              <a:t>Logcat App/Tool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8353C-4AA0-D52C-3D31-E6132EF7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무엇을 </a:t>
            </a:r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해야하는가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  <a:p>
            <a:pPr marL="457200" indent="-457200">
              <a:buFont typeface="+mj-ea"/>
              <a:buAutoNum type="circleNumDbPlain"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Anti-Forensic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행위 인지 및 로그 생성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r>
              <a:rPr lang="en-US" altLang="ko-KR" sz="1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OK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APP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관련 로그 생성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ko-KR" altLang="en-US" sz="1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진행중 </a:t>
            </a:r>
            <a:r>
              <a:rPr lang="en-US" altLang="ko-KR" sz="1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전화 앱</a:t>
            </a:r>
            <a:r>
              <a:rPr lang="en-US" altLang="ko-KR" sz="1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 앱 완료</a:t>
            </a:r>
            <a:r>
              <a:rPr lang="en-US" altLang="ko-KR" sz="1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서버로 보내기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 </a:t>
            </a:r>
            <a:r>
              <a:rPr lang="en-US" altLang="ko-KR" sz="1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Next Level</a:t>
            </a:r>
          </a:p>
          <a:p>
            <a:pPr marL="457200" indent="-457200">
              <a:buFont typeface="+mj-ea"/>
              <a:buAutoNum type="circleNumDbPlain"/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자동차에도 적용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커널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level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에서 작동시키기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457200" indent="-457200">
              <a:buFont typeface="+mj-ea"/>
              <a:buAutoNum type="circleNumDbPlain"/>
            </a:pP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095305-7B27-601C-1797-18E3F835C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D9435-6859-440C-9426-BC81D69B387D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5B98A45-B0E2-B8C9-DBB8-A0D6E1379659}"/>
              </a:ext>
            </a:extLst>
          </p:cNvPr>
          <p:cNvSpPr txBox="1">
            <a:spLocks/>
          </p:cNvSpPr>
          <p:nvPr/>
        </p:nvSpPr>
        <p:spPr>
          <a:xfrm>
            <a:off x="874806" y="1812897"/>
            <a:ext cx="9870882" cy="667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Timestamp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조작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logcat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–c,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전원 끄기 및 재부팅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File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메타데이터 조작 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buFontTx/>
              <a:buChar char="-"/>
            </a:pP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15767E0-FE32-3C59-FE60-D61A892C5724}"/>
              </a:ext>
            </a:extLst>
          </p:cNvPr>
          <p:cNvSpPr txBox="1">
            <a:spLocks/>
          </p:cNvSpPr>
          <p:nvPr/>
        </p:nvSpPr>
        <p:spPr>
          <a:xfrm>
            <a:off x="874806" y="2860218"/>
            <a:ext cx="9870882" cy="667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전화 앱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SMS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앱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블루투스 앱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차량 진단 앱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내비게이션 앱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Android Auto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관련 앱들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2B7BC23D-2D0B-99FC-2F8D-DF3BCCD31727}"/>
              </a:ext>
            </a:extLst>
          </p:cNvPr>
          <p:cNvSpPr txBox="1">
            <a:spLocks/>
          </p:cNvSpPr>
          <p:nvPr/>
        </p:nvSpPr>
        <p:spPr>
          <a:xfrm>
            <a:off x="838200" y="3907539"/>
            <a:ext cx="9870882" cy="667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NAS? ICT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층 서버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클라우드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12A6208-B5B5-7773-4FD6-7F5004E5CE3A}"/>
              </a:ext>
            </a:extLst>
          </p:cNvPr>
          <p:cNvSpPr txBox="1">
            <a:spLocks/>
          </p:cNvSpPr>
          <p:nvPr/>
        </p:nvSpPr>
        <p:spPr>
          <a:xfrm>
            <a:off x="838200" y="4954860"/>
            <a:ext cx="9870882" cy="667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스마트폰과 자동차와의 통신을 중심으로 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 + 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자동차에서 발생하는 로그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EF459A8-E635-374D-E31A-29EB03B29F0D}"/>
              </a:ext>
            </a:extLst>
          </p:cNvPr>
          <p:cNvSpPr txBox="1">
            <a:spLocks/>
          </p:cNvSpPr>
          <p:nvPr/>
        </p:nvSpPr>
        <p:spPr>
          <a:xfrm>
            <a:off x="874806" y="6044775"/>
            <a:ext cx="9870882" cy="667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0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400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sz="14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eBPF</a:t>
            </a:r>
            <a:r>
              <a:rPr lang="en-US" altLang="ko-KR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.. APP</a:t>
            </a:r>
            <a:r>
              <a:rPr lang="ko-KR" altLang="en-US" sz="14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명시적으로 실행하는 것이 아닌 디폴트로 시작되도록 작동시키는 것이 최종 목표</a:t>
            </a:r>
            <a:endParaRPr lang="en-US" altLang="ko-KR" sz="14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108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</TotalTime>
  <Words>696</Words>
  <Application>Microsoft Office PowerPoint</Application>
  <PresentationFormat>와이드스크린</PresentationFormat>
  <Paragraphs>148</Paragraphs>
  <Slides>18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맑은 고딕</vt:lpstr>
      <vt:lpstr>함초롬바탕</vt:lpstr>
      <vt:lpstr>Arial</vt:lpstr>
      <vt:lpstr>Calibri</vt:lpstr>
      <vt:lpstr>Wingdings</vt:lpstr>
      <vt:lpstr>Office 테마</vt:lpstr>
      <vt:lpstr>Logcat APP/Tool</vt:lpstr>
      <vt:lpstr>PowerPoint 프레젠테이션</vt:lpstr>
      <vt:lpstr>PowerPoint 프레젠테이션</vt:lpstr>
      <vt:lpstr>Logcat App/Tool</vt:lpstr>
      <vt:lpstr>Logcat App/Tool</vt:lpstr>
      <vt:lpstr>Logcat App/Tool</vt:lpstr>
      <vt:lpstr>Logcat App/Tool</vt:lpstr>
      <vt:lpstr>Logcat App/Tool</vt:lpstr>
      <vt:lpstr>Logcat App/Tool</vt:lpstr>
      <vt:lpstr>Logcat App/Tool</vt:lpstr>
      <vt:lpstr>PowerPoint 프레젠테이션</vt:lpstr>
      <vt:lpstr>작동 화면 및 시연</vt:lpstr>
      <vt:lpstr>작동 화면 및 시연</vt:lpstr>
      <vt:lpstr>작동 화면 및 시연</vt:lpstr>
      <vt:lpstr>작동 화면 및 시연</vt:lpstr>
      <vt:lpstr>PowerPoint 프레젠테이션</vt:lpstr>
      <vt:lpstr>방학 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강해인</dc:creator>
  <cp:lastModifiedBy>조민혁</cp:lastModifiedBy>
  <cp:revision>134</cp:revision>
  <dcterms:created xsi:type="dcterms:W3CDTF">2021-12-24T07:48:34Z</dcterms:created>
  <dcterms:modified xsi:type="dcterms:W3CDTF">2025-01-07T12:45:28Z</dcterms:modified>
</cp:coreProperties>
</file>