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9" r:id="rId2"/>
    <p:sldId id="277" r:id="rId3"/>
    <p:sldId id="270" r:id="rId4"/>
    <p:sldId id="256" r:id="rId5"/>
    <p:sldId id="292" r:id="rId6"/>
    <p:sldId id="279" r:id="rId7"/>
    <p:sldId id="289" r:id="rId8"/>
    <p:sldId id="293" r:id="rId9"/>
    <p:sldId id="294" r:id="rId10"/>
    <p:sldId id="29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A461D-CBDC-47E0-B504-A0D78C8D7350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B5F26-A8CF-4519-86F0-846B0D795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828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5A1732C-C6D8-4958-88E6-BD88C5E22657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1732C-C6D8-4958-88E6-BD88C5E2265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571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B5F26-A8CF-4519-86F0-846B0D7954F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480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51F8A-F0D0-C0FC-14B3-6DF2A9AC2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BAF9FBF-D035-9F53-6520-566AC41AC1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F49C781-72A2-40BE-C381-0B72CBD99F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0C36AD-3381-2785-BCFD-2F05A435CA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1732C-C6D8-4958-88E6-BD88C5E2265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527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B5F26-A8CF-4519-86F0-846B0D7954F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967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6F8EED-4829-5A6C-0C24-0A80A1710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46AC89E-FCA7-297E-8A80-D20E37E9B7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F11EE11-92A0-DC64-EA64-121D2EE228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E791D8-CCF1-1D95-810F-173D9D1851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1732C-C6D8-4958-88E6-BD88C5E2265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54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E8B13-7132-19DA-8812-A6096A1D1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30D6F5-838D-A683-17BC-62E5B8592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BF87F5-4523-80A4-27AD-A3EBDAF6D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E4B5-CA91-487A-B000-CDFCD7EE31AB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01499D-4109-2A8B-D416-B8194BA2D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E23C16-984E-6CCE-799D-EE2A2DA66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3036-C8C6-401A-8763-9C275E9A2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658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AB7AA-3529-EE87-6537-472C14F8D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065B1D-8459-7873-8030-6FBA67A1F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074FED-2481-08E4-3346-DC28F3414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E4B5-CA91-487A-B000-CDFCD7EE31AB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A0266C-1918-2A9C-EC23-20772BAB3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37ADBC-6C4F-BCBC-573B-B2752DDCA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3036-C8C6-401A-8763-9C275E9A2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42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E7D616-91F7-C70C-25A6-CC1DDFBCE9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CC8C97-26B7-173B-C4AC-D55295C35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AAB542-ECA7-8208-3EC1-E4D5F0460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E4B5-CA91-487A-B000-CDFCD7EE31AB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4AFC91-78A7-7D1F-0784-0CE8ECF9B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CE69A8-BDB9-A83A-12A5-EC7C45128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3036-C8C6-401A-8763-9C275E9A2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806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Closed Padlock on digital background, cyber security 2157980 Vector Art at  Vecteezy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09" b="253"/>
          <a:stretch/>
        </p:blipFill>
        <p:spPr bwMode="auto">
          <a:xfrm>
            <a:off x="7505423" y="0"/>
            <a:ext cx="4686577" cy="685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 userDrawn="1"/>
        </p:nvSpPr>
        <p:spPr>
          <a:xfrm>
            <a:off x="0" y="-1"/>
            <a:ext cx="9621672" cy="6868055"/>
          </a:xfrm>
          <a:custGeom>
            <a:avLst/>
            <a:gdLst>
              <a:gd name="connsiteX0" fmla="*/ 0 w 8328547"/>
              <a:gd name="connsiteY0" fmla="*/ 0 h 6858000"/>
              <a:gd name="connsiteX1" fmla="*/ 8328547 w 8328547"/>
              <a:gd name="connsiteY1" fmla="*/ 0 h 6858000"/>
              <a:gd name="connsiteX2" fmla="*/ 8328547 w 8328547"/>
              <a:gd name="connsiteY2" fmla="*/ 6858000 h 6858000"/>
              <a:gd name="connsiteX3" fmla="*/ 0 w 8328547"/>
              <a:gd name="connsiteY3" fmla="*/ 6858000 h 6858000"/>
              <a:gd name="connsiteX4" fmla="*/ 0 w 8328547"/>
              <a:gd name="connsiteY4" fmla="*/ 0 h 6858000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5271448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5425024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6689073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8547" h="6871648">
                <a:moveTo>
                  <a:pt x="0" y="0"/>
                </a:moveTo>
                <a:lnTo>
                  <a:pt x="8328547" y="0"/>
                </a:lnTo>
                <a:lnTo>
                  <a:pt x="6689073" y="6871648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109" y="2599223"/>
            <a:ext cx="7691651" cy="79973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이등변 삼각형 9"/>
          <p:cNvSpPr/>
          <p:nvPr userDrawn="1"/>
        </p:nvSpPr>
        <p:spPr>
          <a:xfrm rot="10800000">
            <a:off x="6080911" y="0"/>
            <a:ext cx="3466532" cy="3441724"/>
          </a:xfrm>
          <a:custGeom>
            <a:avLst/>
            <a:gdLst>
              <a:gd name="connsiteX0" fmla="*/ 0 w 3466532"/>
              <a:gd name="connsiteY0" fmla="*/ 3509963 h 3509963"/>
              <a:gd name="connsiteX1" fmla="*/ 1733266 w 3466532"/>
              <a:gd name="connsiteY1" fmla="*/ 0 h 3509963"/>
              <a:gd name="connsiteX2" fmla="*/ 3466532 w 3466532"/>
              <a:gd name="connsiteY2" fmla="*/ 3509963 h 3509963"/>
              <a:gd name="connsiteX3" fmla="*/ 0 w 3466532"/>
              <a:gd name="connsiteY3" fmla="*/ 3509963 h 3509963"/>
              <a:gd name="connsiteX0" fmla="*/ 0 w 3466532"/>
              <a:gd name="connsiteY0" fmla="*/ 3441724 h 3441724"/>
              <a:gd name="connsiteX1" fmla="*/ 941696 w 3466532"/>
              <a:gd name="connsiteY1" fmla="*/ 0 h 3441724"/>
              <a:gd name="connsiteX2" fmla="*/ 3466532 w 3466532"/>
              <a:gd name="connsiteY2" fmla="*/ 3441724 h 3441724"/>
              <a:gd name="connsiteX3" fmla="*/ 0 w 3466532"/>
              <a:gd name="connsiteY3" fmla="*/ 3441724 h 344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6532" h="3441724">
                <a:moveTo>
                  <a:pt x="0" y="3441724"/>
                </a:moveTo>
                <a:lnTo>
                  <a:pt x="941696" y="0"/>
                </a:lnTo>
                <a:lnTo>
                  <a:pt x="3466532" y="3441724"/>
                </a:lnTo>
                <a:lnTo>
                  <a:pt x="0" y="3441724"/>
                </a:lnTo>
                <a:close/>
              </a:path>
            </a:pathLst>
          </a:custGeom>
          <a:solidFill>
            <a:srgbClr val="312D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7"/>
          <p:cNvSpPr/>
          <p:nvPr userDrawn="1"/>
        </p:nvSpPr>
        <p:spPr>
          <a:xfrm rot="10800000">
            <a:off x="7732491" y="-9809"/>
            <a:ext cx="4459509" cy="6877864"/>
          </a:xfrm>
          <a:custGeom>
            <a:avLst/>
            <a:gdLst>
              <a:gd name="connsiteX0" fmla="*/ 0 w 8328547"/>
              <a:gd name="connsiteY0" fmla="*/ 0 h 6858000"/>
              <a:gd name="connsiteX1" fmla="*/ 8328547 w 8328547"/>
              <a:gd name="connsiteY1" fmla="*/ 0 h 6858000"/>
              <a:gd name="connsiteX2" fmla="*/ 8328547 w 8328547"/>
              <a:gd name="connsiteY2" fmla="*/ 6858000 h 6858000"/>
              <a:gd name="connsiteX3" fmla="*/ 0 w 8328547"/>
              <a:gd name="connsiteY3" fmla="*/ 6858000 h 6858000"/>
              <a:gd name="connsiteX4" fmla="*/ 0 w 8328547"/>
              <a:gd name="connsiteY4" fmla="*/ 0 h 6858000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5271448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5425024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6689073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58000"/>
              <a:gd name="connsiteX1" fmla="*/ 8328547 w 8328547"/>
              <a:gd name="connsiteY1" fmla="*/ 0 h 6858000"/>
              <a:gd name="connsiteX2" fmla="*/ 4965392 w 8328547"/>
              <a:gd name="connsiteY2" fmla="*/ 6491800 h 6858000"/>
              <a:gd name="connsiteX3" fmla="*/ 0 w 8328547"/>
              <a:gd name="connsiteY3" fmla="*/ 6858000 h 6858000"/>
              <a:gd name="connsiteX4" fmla="*/ 0 w 8328547"/>
              <a:gd name="connsiteY4" fmla="*/ 0 h 6858000"/>
              <a:gd name="connsiteX0" fmla="*/ 0 w 8328547"/>
              <a:gd name="connsiteY0" fmla="*/ 0 h 6880693"/>
              <a:gd name="connsiteX1" fmla="*/ 8328547 w 8328547"/>
              <a:gd name="connsiteY1" fmla="*/ 0 h 6880693"/>
              <a:gd name="connsiteX2" fmla="*/ 4764573 w 8328547"/>
              <a:gd name="connsiteY2" fmla="*/ 6880693 h 6880693"/>
              <a:gd name="connsiteX3" fmla="*/ 0 w 8328547"/>
              <a:gd name="connsiteY3" fmla="*/ 6858000 h 6880693"/>
              <a:gd name="connsiteX4" fmla="*/ 0 w 8328547"/>
              <a:gd name="connsiteY4" fmla="*/ 0 h 6880693"/>
              <a:gd name="connsiteX0" fmla="*/ 0 w 7073438"/>
              <a:gd name="connsiteY0" fmla="*/ 27133 h 6907826"/>
              <a:gd name="connsiteX1" fmla="*/ 7073438 w 7073438"/>
              <a:gd name="connsiteY1" fmla="*/ 0 h 6907826"/>
              <a:gd name="connsiteX2" fmla="*/ 4764573 w 7073438"/>
              <a:gd name="connsiteY2" fmla="*/ 6907826 h 6907826"/>
              <a:gd name="connsiteX3" fmla="*/ 0 w 7073438"/>
              <a:gd name="connsiteY3" fmla="*/ 6885133 h 6907826"/>
              <a:gd name="connsiteX4" fmla="*/ 0 w 7073438"/>
              <a:gd name="connsiteY4" fmla="*/ 27133 h 6907826"/>
              <a:gd name="connsiteX0" fmla="*/ 0 w 8278343"/>
              <a:gd name="connsiteY0" fmla="*/ 18088 h 6898781"/>
              <a:gd name="connsiteX1" fmla="*/ 8278343 w 8278343"/>
              <a:gd name="connsiteY1" fmla="*/ 0 h 6898781"/>
              <a:gd name="connsiteX2" fmla="*/ 4764573 w 8278343"/>
              <a:gd name="connsiteY2" fmla="*/ 6898781 h 6898781"/>
              <a:gd name="connsiteX3" fmla="*/ 0 w 8278343"/>
              <a:gd name="connsiteY3" fmla="*/ 6876088 h 6898781"/>
              <a:gd name="connsiteX4" fmla="*/ 0 w 8278343"/>
              <a:gd name="connsiteY4" fmla="*/ 18088 h 6898781"/>
              <a:gd name="connsiteX0" fmla="*/ 0 w 8278343"/>
              <a:gd name="connsiteY0" fmla="*/ 18088 h 6898781"/>
              <a:gd name="connsiteX1" fmla="*/ 8278343 w 8278343"/>
              <a:gd name="connsiteY1" fmla="*/ 0 h 6898781"/>
              <a:gd name="connsiteX2" fmla="*/ 4764573 w 8278343"/>
              <a:gd name="connsiteY2" fmla="*/ 6898781 h 6898781"/>
              <a:gd name="connsiteX3" fmla="*/ 0 w 8278343"/>
              <a:gd name="connsiteY3" fmla="*/ 6888775 h 6898781"/>
              <a:gd name="connsiteX4" fmla="*/ 0 w 8278343"/>
              <a:gd name="connsiteY4" fmla="*/ 18088 h 6898781"/>
              <a:gd name="connsiteX0" fmla="*/ 0 w 8278343"/>
              <a:gd name="connsiteY0" fmla="*/ 18088 h 6888775"/>
              <a:gd name="connsiteX1" fmla="*/ 8278343 w 8278343"/>
              <a:gd name="connsiteY1" fmla="*/ 0 h 6888775"/>
              <a:gd name="connsiteX2" fmla="*/ 4711754 w 8278343"/>
              <a:gd name="connsiteY2" fmla="*/ 6879751 h 6888775"/>
              <a:gd name="connsiteX3" fmla="*/ 0 w 8278343"/>
              <a:gd name="connsiteY3" fmla="*/ 6888775 h 6888775"/>
              <a:gd name="connsiteX4" fmla="*/ 0 w 8278343"/>
              <a:gd name="connsiteY4" fmla="*/ 18088 h 6888775"/>
              <a:gd name="connsiteX0" fmla="*/ 0 w 8234328"/>
              <a:gd name="connsiteY0" fmla="*/ 13331 h 6884018"/>
              <a:gd name="connsiteX1" fmla="*/ 8234328 w 8234328"/>
              <a:gd name="connsiteY1" fmla="*/ 0 h 6884018"/>
              <a:gd name="connsiteX2" fmla="*/ 4711754 w 8234328"/>
              <a:gd name="connsiteY2" fmla="*/ 6874994 h 6884018"/>
              <a:gd name="connsiteX3" fmla="*/ 0 w 8234328"/>
              <a:gd name="connsiteY3" fmla="*/ 6884018 h 6884018"/>
              <a:gd name="connsiteX4" fmla="*/ 0 w 8234328"/>
              <a:gd name="connsiteY4" fmla="*/ 13331 h 6884018"/>
              <a:gd name="connsiteX0" fmla="*/ 0 w 8243132"/>
              <a:gd name="connsiteY0" fmla="*/ 8574 h 6879261"/>
              <a:gd name="connsiteX1" fmla="*/ 8243132 w 8243132"/>
              <a:gd name="connsiteY1" fmla="*/ 0 h 6879261"/>
              <a:gd name="connsiteX2" fmla="*/ 4711754 w 8243132"/>
              <a:gd name="connsiteY2" fmla="*/ 6870237 h 6879261"/>
              <a:gd name="connsiteX3" fmla="*/ 0 w 8243132"/>
              <a:gd name="connsiteY3" fmla="*/ 6879261 h 6879261"/>
              <a:gd name="connsiteX4" fmla="*/ 0 w 8243132"/>
              <a:gd name="connsiteY4" fmla="*/ 8574 h 6879261"/>
              <a:gd name="connsiteX0" fmla="*/ 0 w 8243132"/>
              <a:gd name="connsiteY0" fmla="*/ 8574 h 6879261"/>
              <a:gd name="connsiteX1" fmla="*/ 8243132 w 8243132"/>
              <a:gd name="connsiteY1" fmla="*/ 0 h 6879261"/>
              <a:gd name="connsiteX2" fmla="*/ 4755771 w 8243132"/>
              <a:gd name="connsiteY2" fmla="*/ 6870237 h 6879261"/>
              <a:gd name="connsiteX3" fmla="*/ 0 w 8243132"/>
              <a:gd name="connsiteY3" fmla="*/ 6879261 h 6879261"/>
              <a:gd name="connsiteX4" fmla="*/ 0 w 8243132"/>
              <a:gd name="connsiteY4" fmla="*/ 8574 h 6879261"/>
              <a:gd name="connsiteX0" fmla="*/ 0 w 8234328"/>
              <a:gd name="connsiteY0" fmla="*/ 0 h 6870687"/>
              <a:gd name="connsiteX1" fmla="*/ 8234328 w 8234328"/>
              <a:gd name="connsiteY1" fmla="*/ 10456 h 6870687"/>
              <a:gd name="connsiteX2" fmla="*/ 4755771 w 8234328"/>
              <a:gd name="connsiteY2" fmla="*/ 6861663 h 6870687"/>
              <a:gd name="connsiteX3" fmla="*/ 0 w 8234328"/>
              <a:gd name="connsiteY3" fmla="*/ 6870687 h 6870687"/>
              <a:gd name="connsiteX4" fmla="*/ 0 w 8234328"/>
              <a:gd name="connsiteY4" fmla="*/ 0 h 6870687"/>
              <a:gd name="connsiteX0" fmla="*/ 0 w 8243130"/>
              <a:gd name="connsiteY0" fmla="*/ 0 h 6870687"/>
              <a:gd name="connsiteX1" fmla="*/ 8243130 w 8243130"/>
              <a:gd name="connsiteY1" fmla="*/ 10456 h 6870687"/>
              <a:gd name="connsiteX2" fmla="*/ 4755771 w 8243130"/>
              <a:gd name="connsiteY2" fmla="*/ 6861663 h 6870687"/>
              <a:gd name="connsiteX3" fmla="*/ 0 w 8243130"/>
              <a:gd name="connsiteY3" fmla="*/ 6870687 h 6870687"/>
              <a:gd name="connsiteX4" fmla="*/ 0 w 8243130"/>
              <a:gd name="connsiteY4" fmla="*/ 0 h 687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43130" h="6870687">
                <a:moveTo>
                  <a:pt x="0" y="0"/>
                </a:moveTo>
                <a:lnTo>
                  <a:pt x="8243130" y="10456"/>
                </a:lnTo>
                <a:lnTo>
                  <a:pt x="4755771" y="6861663"/>
                </a:lnTo>
                <a:lnTo>
                  <a:pt x="0" y="6870687"/>
                </a:lnTo>
                <a:lnTo>
                  <a:pt x="0" y="0"/>
                </a:lnTo>
                <a:close/>
              </a:path>
            </a:pathLst>
          </a:custGeom>
          <a:solidFill>
            <a:srgbClr val="000099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/>
          <p:cNvSpPr txBox="1"/>
          <p:nvPr userDrawn="1"/>
        </p:nvSpPr>
        <p:spPr>
          <a:xfrm>
            <a:off x="10269764" y="6627315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1200" b="1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omputer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z="1200" b="1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ecurity &amp;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</a:t>
            </a:r>
            <a:r>
              <a:rPr lang="en-US" altLang="ko-KR" sz="1200" b="1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LAB</a:t>
            </a:r>
            <a:endParaRPr lang="ko-KR" altLang="en-US" sz="1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" y="5998180"/>
            <a:ext cx="1446589" cy="1446589"/>
          </a:xfrm>
          <a:prstGeom prst="rect">
            <a:avLst/>
          </a:prstGeom>
        </p:spPr>
      </p:pic>
      <p:sp>
        <p:nvSpPr>
          <p:cNvPr id="23" name="이등변 삼각형 9"/>
          <p:cNvSpPr/>
          <p:nvPr userDrawn="1"/>
        </p:nvSpPr>
        <p:spPr>
          <a:xfrm rot="10800000">
            <a:off x="6080911" y="1"/>
            <a:ext cx="3466532" cy="3441724"/>
          </a:xfrm>
          <a:custGeom>
            <a:avLst/>
            <a:gdLst>
              <a:gd name="connsiteX0" fmla="*/ 0 w 3466532"/>
              <a:gd name="connsiteY0" fmla="*/ 3509963 h 3509963"/>
              <a:gd name="connsiteX1" fmla="*/ 1733266 w 3466532"/>
              <a:gd name="connsiteY1" fmla="*/ 0 h 3509963"/>
              <a:gd name="connsiteX2" fmla="*/ 3466532 w 3466532"/>
              <a:gd name="connsiteY2" fmla="*/ 3509963 h 3509963"/>
              <a:gd name="connsiteX3" fmla="*/ 0 w 3466532"/>
              <a:gd name="connsiteY3" fmla="*/ 3509963 h 3509963"/>
              <a:gd name="connsiteX0" fmla="*/ 0 w 3466532"/>
              <a:gd name="connsiteY0" fmla="*/ 3441724 h 3441724"/>
              <a:gd name="connsiteX1" fmla="*/ 941696 w 3466532"/>
              <a:gd name="connsiteY1" fmla="*/ 0 h 3441724"/>
              <a:gd name="connsiteX2" fmla="*/ 3466532 w 3466532"/>
              <a:gd name="connsiteY2" fmla="*/ 3441724 h 3441724"/>
              <a:gd name="connsiteX3" fmla="*/ 0 w 3466532"/>
              <a:gd name="connsiteY3" fmla="*/ 3441724 h 344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6532" h="3441724">
                <a:moveTo>
                  <a:pt x="0" y="3441724"/>
                </a:moveTo>
                <a:lnTo>
                  <a:pt x="941696" y="0"/>
                </a:lnTo>
                <a:lnTo>
                  <a:pt x="3466532" y="3441724"/>
                </a:lnTo>
                <a:lnTo>
                  <a:pt x="0" y="3441724"/>
                </a:lnTo>
                <a:close/>
              </a:path>
            </a:pathLst>
          </a:custGeom>
          <a:solidFill>
            <a:srgbClr val="161548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5985659" y="0"/>
            <a:ext cx="2584460" cy="3505200"/>
          </a:xfrm>
          <a:prstGeom prst="line">
            <a:avLst/>
          </a:prstGeom>
          <a:ln w="19050">
            <a:solidFill>
              <a:srgbClr val="1715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49551" y="3652335"/>
            <a:ext cx="3438678" cy="701951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44" name="직선 연결선 43"/>
          <p:cNvCxnSpPr/>
          <p:nvPr userDrawn="1"/>
        </p:nvCxnSpPr>
        <p:spPr>
          <a:xfrm>
            <a:off x="318252" y="3502749"/>
            <a:ext cx="8259010" cy="2451"/>
          </a:xfrm>
          <a:prstGeom prst="line">
            <a:avLst/>
          </a:prstGeom>
          <a:ln w="19050">
            <a:solidFill>
              <a:srgbClr val="1715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697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10" descr="Closed Padlock on digital background, cyber security 2157980 Vector Art at  Vecteezy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661"/>
          <a:stretch/>
        </p:blipFill>
        <p:spPr bwMode="auto">
          <a:xfrm>
            <a:off x="1" y="0"/>
            <a:ext cx="2969536" cy="688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9"/>
          <p:cNvSpPr/>
          <p:nvPr userDrawn="1"/>
        </p:nvSpPr>
        <p:spPr>
          <a:xfrm>
            <a:off x="0" y="0"/>
            <a:ext cx="2969537" cy="6858000"/>
          </a:xfrm>
          <a:prstGeom prst="rect">
            <a:avLst/>
          </a:prstGeom>
          <a:solidFill>
            <a:srgbClr val="000099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내용 개체 틀 48"/>
          <p:cNvSpPr>
            <a:spLocks noGrp="1"/>
          </p:cNvSpPr>
          <p:nvPr>
            <p:ph sz="quarter" idx="13"/>
          </p:nvPr>
        </p:nvSpPr>
        <p:spPr>
          <a:xfrm>
            <a:off x="3913931" y="2892481"/>
            <a:ext cx="8093342" cy="73074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+mj-lt"/>
              <a:buNone/>
              <a:defRPr sz="4000" b="1" baseline="0">
                <a:latin typeface="+mn-lt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35" name="TextBox 34"/>
          <p:cNvSpPr txBox="1"/>
          <p:nvPr userDrawn="1"/>
        </p:nvSpPr>
        <p:spPr>
          <a:xfrm>
            <a:off x="10269764" y="6627315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omputer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z="1200" b="1" kern="1200" baseline="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curity &amp;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 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</a:t>
            </a:r>
            <a:endParaRPr lang="ko-KR" alt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0" name="그림 4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" y="5999157"/>
            <a:ext cx="1444633" cy="1444633"/>
          </a:xfrm>
          <a:prstGeom prst="rect">
            <a:avLst/>
          </a:prstGeom>
        </p:spPr>
      </p:pic>
      <p:sp>
        <p:nvSpPr>
          <p:cNvPr id="9" name="육각형 8"/>
          <p:cNvSpPr/>
          <p:nvPr userDrawn="1"/>
        </p:nvSpPr>
        <p:spPr>
          <a:xfrm>
            <a:off x="2190238" y="2575827"/>
            <a:ext cx="1542313" cy="1364048"/>
          </a:xfrm>
          <a:prstGeom prst="hexagon">
            <a:avLst/>
          </a:prstGeom>
          <a:solidFill>
            <a:schemeClr val="bg1"/>
          </a:solidFill>
          <a:ln w="285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4"/>
          </p:nvPr>
        </p:nvSpPr>
        <p:spPr>
          <a:xfrm>
            <a:off x="2416529" y="2800651"/>
            <a:ext cx="9096599" cy="914400"/>
          </a:xfrm>
        </p:spPr>
        <p:txBody>
          <a:bodyPr>
            <a:noAutofit/>
          </a:bodyPr>
          <a:lstStyle>
            <a:lvl1pPr marL="0" indent="0">
              <a:buNone/>
              <a:defRPr sz="6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4763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10" descr="Closed Padlock on digital background, cyber security 2157980 Vector Art at  Vecteezy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661"/>
          <a:stretch/>
        </p:blipFill>
        <p:spPr bwMode="auto">
          <a:xfrm>
            <a:off x="1" y="0"/>
            <a:ext cx="2969536" cy="688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 userDrawn="1"/>
        </p:nvSpPr>
        <p:spPr>
          <a:xfrm>
            <a:off x="0" y="0"/>
            <a:ext cx="2969537" cy="6858000"/>
          </a:xfrm>
          <a:prstGeom prst="rect">
            <a:avLst/>
          </a:prstGeom>
          <a:solidFill>
            <a:srgbClr val="000099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0269764" y="6627315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omputer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z="1200" b="1" kern="1200" baseline="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curity &amp;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 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</a:t>
            </a:r>
            <a:endParaRPr lang="ko-KR" alt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567261" y="511386"/>
            <a:ext cx="17812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  <a:endParaRPr lang="ko-KR" altLang="en-US" sz="4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9" name="그림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" y="5999157"/>
            <a:ext cx="1444633" cy="1444633"/>
          </a:xfrm>
          <a:prstGeom prst="rect">
            <a:avLst/>
          </a:prstGeom>
        </p:spPr>
      </p:pic>
      <p:cxnSp>
        <p:nvCxnSpPr>
          <p:cNvPr id="36" name="직선 연결선 35"/>
          <p:cNvCxnSpPr/>
          <p:nvPr userDrawn="1"/>
        </p:nvCxnSpPr>
        <p:spPr>
          <a:xfrm>
            <a:off x="3317914" y="678745"/>
            <a:ext cx="8267402" cy="0"/>
          </a:xfrm>
          <a:prstGeom prst="line">
            <a:avLst/>
          </a:prstGeom>
          <a:ln w="57150">
            <a:solidFill>
              <a:srgbClr val="1615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 userDrawn="1"/>
        </p:nvCxnSpPr>
        <p:spPr>
          <a:xfrm>
            <a:off x="3317914" y="6260561"/>
            <a:ext cx="8267402" cy="0"/>
          </a:xfrm>
          <a:prstGeom prst="line">
            <a:avLst/>
          </a:prstGeom>
          <a:ln w="57150">
            <a:solidFill>
              <a:srgbClr val="1615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10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6055D-15E4-3410-7B59-88D6832EE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E2A9A0-C0F3-7CD4-3042-37437AF2B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2CC601-4D73-9B73-A647-73BDFCF49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E4B5-CA91-487A-B000-CDFCD7EE31AB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CB80B4-5D79-026E-91CC-77B8FF713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E8654C-FE4C-DCC8-3D52-3AA15632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3036-C8C6-401A-8763-9C275E9A2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864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FC1F9-48CB-B936-7CDD-7806A55DF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017299-744A-9E75-E770-49223234D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BE43A-E125-D6D6-7D0C-29B319664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E4B5-CA91-487A-B000-CDFCD7EE31AB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947F64-2DE6-1119-0F71-BB92965F4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BBC481-7DD4-82F0-1CFD-028B8844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3036-C8C6-401A-8763-9C275E9A2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513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7394E-EC90-59E9-49B1-19F78C250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0A1CA9-DA91-B53E-64E9-9994653D2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2EE9AA-7E48-7ADA-3409-285DC9F76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7EEFDA-6999-33FC-B8B3-815A92F8E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E4B5-CA91-487A-B000-CDFCD7EE31AB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E1C44B-56C9-4EE5-5DAD-EDA0B8D27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86D7C9-F779-DE39-9F8A-051350926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3036-C8C6-401A-8763-9C275E9A2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172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DFC15-88CC-6EF8-FF26-6F2B24D11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CB5867-D313-CA9A-2F3C-E99215BFC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B18F44-B31C-8DD2-9EFA-D3CD8DAA6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F00ABA-DD27-5E26-D151-B541CE962E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E923D7-49B9-CB96-9923-8E78763D96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458AED-55A2-BED8-E126-9FD546A9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E4B5-CA91-487A-B000-CDFCD7EE31AB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FE2853-4944-3CE2-38F7-13C0F9BEE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CD9EA8-9096-4985-2826-5CFBE9E68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3036-C8C6-401A-8763-9C275E9A2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47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1DC9AC-64AA-6358-AEB5-39F6D48A5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D2FF7C-BB3C-6036-93D3-DCBE9586D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E4B5-CA91-487A-B000-CDFCD7EE31AB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73626A-FF60-7460-F56F-C51200A9A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F0C9AB-000B-ED6A-7995-117AB1D1A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3036-C8C6-401A-8763-9C275E9A2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737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4C5B3FB-A511-46B4-8332-76973F296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E4B5-CA91-487A-B000-CDFCD7EE31AB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6EC658-F41F-AB1D-03C7-5CE0EA8AE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6DC59A-7D71-B9A4-2016-B13B00198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3036-C8C6-401A-8763-9C275E9A2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064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822EB-ECA0-5A3A-B438-B4D24EBC8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A6843D-B9A6-BD95-8C6A-8654DF34C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94E217-EA74-DBB6-9E06-F0D340F30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E160E2-835F-D876-27A6-3A84FA57C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E4B5-CA91-487A-B000-CDFCD7EE31AB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46C331-645C-64CC-31A5-E9E9A9DD0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A58D16-DBBF-CFBA-66EC-51066E237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3036-C8C6-401A-8763-9C275E9A2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402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44D21-5030-5100-59D8-6F908EC7A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DCBC53-380F-F2C8-9E96-BF7DF85CE7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DFA94D-4810-188B-6B46-00DC9220E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095E06-8B14-1D97-5EB4-A1F3A36AD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E4B5-CA91-487A-B000-CDFCD7EE31AB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6F8554-D13D-EA33-091F-30AD7E4B0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B7FC7D-8C76-9DDA-F949-737D26288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3036-C8C6-401A-8763-9C275E9A2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218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263188-3D6F-E51F-0011-66F2BFC7B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4B735A-A8B3-49ED-996A-8A7461C03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D47640-52E5-F1D6-3EE0-186548A086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E7E4B5-CA91-487A-B000-CDFCD7EE31AB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47B78A-A870-77C2-1497-EF38E4A81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9C6CBF-2D64-AA32-C3EF-D922D6B6C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833036-C8C6-401A-8763-9C275E9A2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19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emf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0874" y="2228785"/>
            <a:ext cx="7691651" cy="12676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/>
              <a:t>Logcat </a:t>
            </a:r>
            <a:r>
              <a:rPr lang="ko-KR" altLang="en-US" dirty="0"/>
              <a:t>논문 첨부 </a:t>
            </a:r>
            <a:r>
              <a:rPr lang="en-US" altLang="ko-KR" dirty="0"/>
              <a:t>Figure </a:t>
            </a:r>
            <a:r>
              <a:rPr lang="ko-KR" altLang="en-US" dirty="0"/>
              <a:t>및 향후 계획</a:t>
            </a:r>
            <a:endParaRPr lang="ko-KR" altLang="en-US" sz="32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230873" y="3632169"/>
            <a:ext cx="4094547" cy="833685"/>
          </a:xfrm>
        </p:spPr>
        <p:txBody>
          <a:bodyPr>
            <a:normAutofit fontScale="70000" lnSpcReduction="20000"/>
          </a:bodyPr>
          <a:lstStyle/>
          <a:p>
            <a:pPr lvl="0">
              <a:defRPr/>
            </a:pPr>
            <a:r>
              <a:rPr lang="en-US" altLang="ko-KR" dirty="0"/>
              <a:t>2025.02.19</a:t>
            </a:r>
          </a:p>
          <a:p>
            <a:pPr lvl="0">
              <a:defRPr/>
            </a:pPr>
            <a:r>
              <a:rPr lang="ko-KR" altLang="en-US" dirty="0"/>
              <a:t>모바일시스템공학과</a:t>
            </a:r>
            <a:r>
              <a:rPr lang="en-US" altLang="ko-KR" dirty="0"/>
              <a:t> </a:t>
            </a:r>
            <a:r>
              <a:rPr lang="ko-KR" altLang="en-US" dirty="0"/>
              <a:t>조민혁</a:t>
            </a:r>
            <a:endParaRPr lang="en-US" altLang="ko-KR" dirty="0"/>
          </a:p>
          <a:p>
            <a:pPr lvl="0">
              <a:defRPr/>
            </a:pPr>
            <a:r>
              <a:rPr lang="ko-KR" altLang="en-US" dirty="0"/>
              <a:t>소프트웨어학과</a:t>
            </a:r>
            <a:r>
              <a:rPr lang="en-US" altLang="ko-KR" dirty="0"/>
              <a:t> </a:t>
            </a:r>
            <a:r>
              <a:rPr lang="ko-KR" altLang="en-US" dirty="0"/>
              <a:t>이승민</a:t>
            </a:r>
            <a:r>
              <a:rPr lang="en-US" altLang="ko-KR" dirty="0"/>
              <a:t>, </a:t>
            </a:r>
            <a:r>
              <a:rPr lang="ko-KR" altLang="en-US" dirty="0"/>
              <a:t>정성원</a:t>
            </a:r>
            <a:endParaRPr lang="en-US" altLang="ko-KR" dirty="0">
              <a:solidFill>
                <a:srgbClr val="0000FF"/>
              </a:solidFill>
            </a:endParaRPr>
          </a:p>
          <a:p>
            <a:pPr lvl="0">
              <a:defRPr/>
            </a:pP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9EDDF8-B762-44B9-7A2A-BF1B7C31B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35F14F-F9D2-0768-F30F-5E1A81DFFD3C}"/>
              </a:ext>
            </a:extLst>
          </p:cNvPr>
          <p:cNvSpPr txBox="1"/>
          <p:nvPr/>
        </p:nvSpPr>
        <p:spPr>
          <a:xfrm>
            <a:off x="321012" y="197346"/>
            <a:ext cx="1107980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b="1" dirty="0">
                <a:latin typeface="함초롬바탕"/>
              </a:rPr>
              <a:t>논문 관련 </a:t>
            </a:r>
            <a:r>
              <a:rPr lang="en-US" altLang="ko-KR" b="1" dirty="0">
                <a:latin typeface="함초롬바탕"/>
              </a:rPr>
              <a:t>(</a:t>
            </a:r>
            <a:r>
              <a:rPr lang="ko-KR" altLang="en-US" b="1" dirty="0">
                <a:latin typeface="함초롬바탕"/>
              </a:rPr>
              <a:t>목표</a:t>
            </a:r>
            <a:r>
              <a:rPr lang="en-US" altLang="ko-KR" b="1" dirty="0">
                <a:latin typeface="함초롬바탕"/>
              </a:rPr>
              <a:t>: 2</a:t>
            </a:r>
            <a:r>
              <a:rPr lang="ko-KR" altLang="en-US" b="1" dirty="0">
                <a:latin typeface="함초롬바탕"/>
              </a:rPr>
              <a:t>월 </a:t>
            </a:r>
            <a:r>
              <a:rPr lang="en-US" altLang="ko-KR" b="1" dirty="0">
                <a:latin typeface="함초롬바탕"/>
              </a:rPr>
              <a:t>28</a:t>
            </a:r>
            <a:r>
              <a:rPr lang="ko-KR" altLang="en-US" b="1" dirty="0">
                <a:latin typeface="함초롬바탕"/>
              </a:rPr>
              <a:t>일까지 초안 완성</a:t>
            </a:r>
            <a:r>
              <a:rPr lang="en-US" altLang="ko-KR" b="1" dirty="0">
                <a:latin typeface="함초롬바탕"/>
              </a:rPr>
              <a:t>)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latin typeface="함초롬바탕"/>
              </a:rPr>
              <a:t>로그 서버 전송 방식 로직 수정 </a:t>
            </a:r>
            <a:r>
              <a:rPr lang="en-US" altLang="ko-KR" dirty="0">
                <a:latin typeface="함초롬바탕"/>
              </a:rPr>
              <a:t>(</a:t>
            </a:r>
            <a:r>
              <a:rPr lang="ko-KR" altLang="en-US" dirty="0">
                <a:latin typeface="함초롬바탕"/>
              </a:rPr>
              <a:t>전송 파일명</a:t>
            </a:r>
            <a:r>
              <a:rPr lang="en-US" altLang="ko-KR" dirty="0">
                <a:latin typeface="함초롬바탕"/>
              </a:rPr>
              <a:t>: AndroidID_AntiForensic.txt)</a:t>
            </a: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dirty="0">
                <a:latin typeface="함초롬바탕"/>
              </a:rPr>
              <a:t>파일 크기 </a:t>
            </a:r>
            <a:r>
              <a:rPr lang="en-US" altLang="ko-KR" dirty="0">
                <a:latin typeface="함초롬바탕"/>
              </a:rPr>
              <a:t>256KB, 512KB </a:t>
            </a:r>
            <a:r>
              <a:rPr lang="ko-KR" altLang="en-US" dirty="0">
                <a:latin typeface="함초롬바탕"/>
              </a:rPr>
              <a:t>되면 </a:t>
            </a:r>
            <a:r>
              <a:rPr lang="en-US" altLang="ko-KR" dirty="0">
                <a:latin typeface="함초롬바탕"/>
              </a:rPr>
              <a:t>(</a:t>
            </a:r>
            <a:r>
              <a:rPr lang="ko-KR" altLang="en-US" dirty="0" err="1">
                <a:latin typeface="함초롬바탕"/>
              </a:rPr>
              <a:t>링버퍼</a:t>
            </a:r>
            <a:r>
              <a:rPr lang="ko-KR" altLang="en-US" dirty="0">
                <a:latin typeface="함초롬바탕"/>
              </a:rPr>
              <a:t> 크기 만큼 </a:t>
            </a:r>
            <a:r>
              <a:rPr lang="en-US" altLang="ko-KR" dirty="0">
                <a:latin typeface="함초롬바탕"/>
              </a:rPr>
              <a:t>..) </a:t>
            </a:r>
            <a:r>
              <a:rPr lang="ko-KR" altLang="en-US" dirty="0">
                <a:latin typeface="함초롬바탕"/>
              </a:rPr>
              <a:t>서버로 전송</a:t>
            </a:r>
            <a:r>
              <a:rPr lang="en-US" altLang="ko-KR" dirty="0">
                <a:latin typeface="함초롬바탕"/>
              </a:rPr>
              <a:t>. (</a:t>
            </a:r>
            <a:r>
              <a:rPr lang="ko-KR" altLang="en-US" dirty="0">
                <a:latin typeface="함초롬바탕"/>
              </a:rPr>
              <a:t>이때</a:t>
            </a:r>
            <a:r>
              <a:rPr lang="en-US" altLang="ko-KR" dirty="0">
                <a:latin typeface="함초롬바탕"/>
              </a:rPr>
              <a:t>, hash.txt</a:t>
            </a:r>
            <a:r>
              <a:rPr lang="ko-KR" altLang="en-US" dirty="0">
                <a:latin typeface="함초롬바탕"/>
              </a:rPr>
              <a:t>도 같이 전송</a:t>
            </a:r>
            <a:r>
              <a:rPr lang="en-US" altLang="ko-KR" dirty="0">
                <a:latin typeface="함초롬바탕"/>
              </a:rPr>
              <a:t>)</a:t>
            </a: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dirty="0">
                <a:latin typeface="함초롬바탕"/>
              </a:rPr>
              <a:t>Logcat –c </a:t>
            </a:r>
            <a:r>
              <a:rPr lang="ko-KR" altLang="en-US" dirty="0">
                <a:latin typeface="함초롬바탕"/>
              </a:rPr>
              <a:t>감지되면 서버로 전송</a:t>
            </a:r>
            <a:endParaRPr lang="en-US" altLang="ko-KR" dirty="0">
              <a:latin typeface="함초롬바탕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dirty="0">
                <a:latin typeface="함초롬바탕"/>
              </a:rPr>
              <a:t>전원 꺼지거나 </a:t>
            </a:r>
            <a:r>
              <a:rPr lang="ko-KR" altLang="en-US" dirty="0" err="1">
                <a:latin typeface="함초롬바탕"/>
              </a:rPr>
              <a:t>재부팅되면</a:t>
            </a:r>
            <a:r>
              <a:rPr lang="ko-KR" altLang="en-US" dirty="0">
                <a:latin typeface="함초롬바탕"/>
              </a:rPr>
              <a:t> 서버로 전송</a:t>
            </a:r>
            <a:endParaRPr lang="en-US" altLang="ko-KR" dirty="0">
              <a:latin typeface="함초롬바탕"/>
            </a:endParaRPr>
          </a:p>
          <a:p>
            <a:pPr marL="285750" indent="-285750">
              <a:lnSpc>
                <a:spcPct val="300000"/>
              </a:lnSpc>
              <a:buFontTx/>
              <a:buChar char="-"/>
            </a:pPr>
            <a:r>
              <a:rPr lang="en-US" altLang="ko-KR" dirty="0">
                <a:latin typeface="함초롬바탕"/>
              </a:rPr>
              <a:t>Analyzer</a:t>
            </a:r>
            <a:r>
              <a:rPr lang="ko-KR" altLang="en-US" dirty="0">
                <a:latin typeface="함초롬바탕"/>
              </a:rPr>
              <a:t>에서 </a:t>
            </a:r>
            <a:r>
              <a:rPr lang="en-US" altLang="ko-KR" dirty="0">
                <a:latin typeface="함초롬바탕"/>
              </a:rPr>
              <a:t>Timeline </a:t>
            </a:r>
            <a:r>
              <a:rPr lang="ko-KR" altLang="en-US" dirty="0">
                <a:latin typeface="함초롬바탕"/>
              </a:rPr>
              <a:t>재구성 부분 로직 수정</a:t>
            </a:r>
            <a:endParaRPr lang="en-US" altLang="ko-KR" dirty="0">
              <a:latin typeface="함초롬바탕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dirty="0">
                <a:latin typeface="함초롬바탕"/>
              </a:rPr>
              <a:t>Timestamp Manipulation Event </a:t>
            </a:r>
            <a:r>
              <a:rPr lang="ko-KR" altLang="en-US" dirty="0">
                <a:latin typeface="함초롬바탕"/>
              </a:rPr>
              <a:t>발생하지 않았으면 기기 </a:t>
            </a:r>
            <a:r>
              <a:rPr lang="en-US" altLang="ko-KR" dirty="0">
                <a:latin typeface="함초롬바탕"/>
              </a:rPr>
              <a:t>Timestamp</a:t>
            </a:r>
            <a:r>
              <a:rPr lang="ko-KR" altLang="en-US" dirty="0">
                <a:latin typeface="함초롬바탕"/>
              </a:rPr>
              <a:t>로 사용자 행위 재구성</a:t>
            </a:r>
            <a:endParaRPr lang="en-US" altLang="ko-KR" dirty="0">
              <a:latin typeface="함초롬바탕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dirty="0">
                <a:latin typeface="함초롬바탕"/>
              </a:rPr>
              <a:t>Timestamp Manipulation Event </a:t>
            </a:r>
            <a:r>
              <a:rPr lang="ko-KR" altLang="en-US" dirty="0">
                <a:latin typeface="함초롬바탕"/>
              </a:rPr>
              <a:t>발생 시 기기 및 서버 </a:t>
            </a:r>
            <a:r>
              <a:rPr lang="en-US" altLang="ko-KR" dirty="0">
                <a:latin typeface="함초롬바탕"/>
              </a:rPr>
              <a:t>Timestamp</a:t>
            </a:r>
            <a:r>
              <a:rPr lang="ko-KR" altLang="en-US" dirty="0">
                <a:latin typeface="함초롬바탕"/>
              </a:rPr>
              <a:t>로 사용자 행위 재구성하여 교차 검증</a:t>
            </a:r>
            <a:endParaRPr lang="en-US" altLang="ko-KR" dirty="0">
              <a:latin typeface="함초롬바탕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dirty="0">
                <a:latin typeface="함초롬바탕"/>
              </a:rPr>
              <a:t>Report Design </a:t>
            </a:r>
            <a:r>
              <a:rPr lang="ko-KR" altLang="en-US" dirty="0">
                <a:latin typeface="함초롬바탕"/>
              </a:rPr>
              <a:t>예쁘게 구성하기</a:t>
            </a:r>
            <a:endParaRPr lang="en-US" altLang="ko-KR" dirty="0">
              <a:latin typeface="함초롬바탕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함초롬바탕"/>
              </a:rPr>
              <a:t>- </a:t>
            </a:r>
            <a:r>
              <a:rPr lang="ko-KR" altLang="en-US" dirty="0">
                <a:latin typeface="함초롬바탕"/>
              </a:rPr>
              <a:t>코드 로직이 모두 완료되면 </a:t>
            </a:r>
            <a:r>
              <a:rPr lang="en-US" altLang="ko-KR" dirty="0">
                <a:latin typeface="함초롬바탕"/>
              </a:rPr>
              <a:t>Latex Algorithm </a:t>
            </a:r>
            <a:r>
              <a:rPr lang="ko-KR" altLang="en-US" dirty="0">
                <a:latin typeface="함초롬바탕"/>
              </a:rPr>
              <a:t>작성 </a:t>
            </a:r>
            <a:r>
              <a:rPr lang="en-US" altLang="ko-KR" dirty="0">
                <a:latin typeface="함초롬바탕"/>
              </a:rPr>
              <a:t>(</a:t>
            </a:r>
            <a:r>
              <a:rPr lang="ko-KR" altLang="en-US" dirty="0">
                <a:latin typeface="함초롬바탕"/>
              </a:rPr>
              <a:t>총 </a:t>
            </a:r>
            <a:r>
              <a:rPr lang="en-US" altLang="ko-KR" dirty="0">
                <a:latin typeface="함초롬바탕"/>
              </a:rPr>
              <a:t>8</a:t>
            </a:r>
            <a:r>
              <a:rPr lang="ko-KR" altLang="en-US" dirty="0">
                <a:latin typeface="함초롬바탕"/>
              </a:rPr>
              <a:t>개의 </a:t>
            </a:r>
            <a:r>
              <a:rPr lang="en-US" altLang="ko-KR" dirty="0">
                <a:latin typeface="함초롬바탕"/>
              </a:rPr>
              <a:t>Algorithm </a:t>
            </a:r>
            <a:r>
              <a:rPr lang="ko-KR" altLang="en-US" dirty="0">
                <a:latin typeface="함초롬바탕"/>
              </a:rPr>
              <a:t>예상</a:t>
            </a:r>
            <a:r>
              <a:rPr lang="en-US" altLang="ko-KR" dirty="0">
                <a:latin typeface="함초롬바탕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함초롬바탕"/>
            </a:endParaRPr>
          </a:p>
        </p:txBody>
      </p:sp>
    </p:spTree>
    <p:extLst>
      <p:ext uri="{BB962C8B-B14F-4D97-AF65-F5344CB8AC3E}">
        <p14:creationId xmlns:p14="http://schemas.microsoft.com/office/powerpoint/2010/main" val="2155445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3665116" y="1054093"/>
            <a:ext cx="5995283" cy="529786"/>
          </a:xfrm>
          <a:prstGeom prst="roundRect">
            <a:avLst/>
          </a:prstGeom>
          <a:solidFill>
            <a:srgbClr val="0E0D4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육각형 10"/>
          <p:cNvSpPr/>
          <p:nvPr/>
        </p:nvSpPr>
        <p:spPr>
          <a:xfrm>
            <a:off x="3311539" y="940953"/>
            <a:ext cx="854800" cy="756000"/>
          </a:xfrm>
          <a:prstGeom prst="hexagon">
            <a:avLst/>
          </a:prstGeom>
          <a:solidFill>
            <a:srgbClr val="0E0D42"/>
          </a:solidFill>
          <a:ln w="285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29168" y="11347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49463" y="1134723"/>
            <a:ext cx="5753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Logcat Tool Process &amp; System Architecture</a:t>
            </a:r>
          </a:p>
        </p:txBody>
      </p:sp>
      <p:sp>
        <p:nvSpPr>
          <p:cNvPr id="6" name="모서리가 둥근 직사각형 9">
            <a:extLst>
              <a:ext uri="{FF2B5EF4-FFF2-40B4-BE49-F238E27FC236}">
                <a16:creationId xmlns:a16="http://schemas.microsoft.com/office/drawing/2014/main" id="{CBD6AFFD-6519-1C91-7343-536782056A6B}"/>
              </a:ext>
            </a:extLst>
          </p:cNvPr>
          <p:cNvSpPr/>
          <p:nvPr/>
        </p:nvSpPr>
        <p:spPr>
          <a:xfrm>
            <a:off x="3665116" y="3025204"/>
            <a:ext cx="5995283" cy="529786"/>
          </a:xfrm>
          <a:prstGeom prst="roundRect">
            <a:avLst/>
          </a:prstGeom>
          <a:solidFill>
            <a:srgbClr val="0E0D4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육각형 6">
            <a:extLst>
              <a:ext uri="{FF2B5EF4-FFF2-40B4-BE49-F238E27FC236}">
                <a16:creationId xmlns:a16="http://schemas.microsoft.com/office/drawing/2014/main" id="{80E32281-8AE5-74D0-9E73-87C061097B8D}"/>
              </a:ext>
            </a:extLst>
          </p:cNvPr>
          <p:cNvSpPr/>
          <p:nvPr/>
        </p:nvSpPr>
        <p:spPr>
          <a:xfrm>
            <a:off x="3311539" y="2912064"/>
            <a:ext cx="854800" cy="756000"/>
          </a:xfrm>
          <a:prstGeom prst="hexagon">
            <a:avLst/>
          </a:prstGeom>
          <a:solidFill>
            <a:srgbClr val="0E0D42"/>
          </a:solidFill>
          <a:ln w="285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ACD95-8A2D-EF1C-32A6-DEB4C1EEA8D8}"/>
              </a:ext>
            </a:extLst>
          </p:cNvPr>
          <p:cNvSpPr txBox="1"/>
          <p:nvPr/>
        </p:nvSpPr>
        <p:spPr>
          <a:xfrm>
            <a:off x="3529168" y="31058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C4BAE4-8F04-9A6C-06F2-C91E5D33045F}"/>
              </a:ext>
            </a:extLst>
          </p:cNvPr>
          <p:cNvSpPr txBox="1"/>
          <p:nvPr/>
        </p:nvSpPr>
        <p:spPr>
          <a:xfrm>
            <a:off x="4491354" y="310583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향후 계획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8" name="모서리가 둥근 직사각형 9">
            <a:extLst>
              <a:ext uri="{FF2B5EF4-FFF2-40B4-BE49-F238E27FC236}">
                <a16:creationId xmlns:a16="http://schemas.microsoft.com/office/drawing/2014/main" id="{98E5BC99-4E42-3A9E-3A66-EAD1AAF4F999}"/>
              </a:ext>
            </a:extLst>
          </p:cNvPr>
          <p:cNvSpPr/>
          <p:nvPr/>
        </p:nvSpPr>
        <p:spPr>
          <a:xfrm>
            <a:off x="3665116" y="2028641"/>
            <a:ext cx="5995283" cy="529786"/>
          </a:xfrm>
          <a:prstGeom prst="roundRect">
            <a:avLst/>
          </a:prstGeom>
          <a:solidFill>
            <a:srgbClr val="0E0D4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육각형 18">
            <a:extLst>
              <a:ext uri="{FF2B5EF4-FFF2-40B4-BE49-F238E27FC236}">
                <a16:creationId xmlns:a16="http://schemas.microsoft.com/office/drawing/2014/main" id="{E232CDAF-948F-1E08-9D8B-B506C962DABB}"/>
              </a:ext>
            </a:extLst>
          </p:cNvPr>
          <p:cNvSpPr/>
          <p:nvPr/>
        </p:nvSpPr>
        <p:spPr>
          <a:xfrm>
            <a:off x="3311539" y="1915501"/>
            <a:ext cx="854800" cy="756000"/>
          </a:xfrm>
          <a:prstGeom prst="hexagon">
            <a:avLst/>
          </a:prstGeom>
          <a:solidFill>
            <a:srgbClr val="0E0D42"/>
          </a:solidFill>
          <a:ln w="285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8A6898-4047-1604-DED2-722B6FFD79A2}"/>
              </a:ext>
            </a:extLst>
          </p:cNvPr>
          <p:cNvSpPr txBox="1"/>
          <p:nvPr/>
        </p:nvSpPr>
        <p:spPr>
          <a:xfrm>
            <a:off x="3529168" y="21092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A6EF68-52D5-FBD4-530B-1F5E1C7FD718}"/>
              </a:ext>
            </a:extLst>
          </p:cNvPr>
          <p:cNvSpPr txBox="1"/>
          <p:nvPr/>
        </p:nvSpPr>
        <p:spPr>
          <a:xfrm>
            <a:off x="4491354" y="2109271"/>
            <a:ext cx="204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Analyzer Process</a:t>
            </a:r>
          </a:p>
        </p:txBody>
      </p:sp>
    </p:spTree>
    <p:extLst>
      <p:ext uri="{BB962C8B-B14F-4D97-AF65-F5344CB8AC3E}">
        <p14:creationId xmlns:p14="http://schemas.microsoft.com/office/powerpoint/2010/main" val="1052378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3"/>
          </p:nvPr>
        </p:nvSpPr>
        <p:spPr>
          <a:xfrm>
            <a:off x="3987827" y="2892481"/>
            <a:ext cx="7540224" cy="730741"/>
          </a:xfrm>
        </p:spPr>
        <p:txBody>
          <a:bodyPr>
            <a:noAutofit/>
          </a:bodyPr>
          <a:lstStyle/>
          <a:p>
            <a:r>
              <a:rPr lang="en-US" altLang="ko-KR" sz="3000" b="1" dirty="0"/>
              <a:t>Logcat Tool Process &amp; System Architecture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2481181" y="2800651"/>
            <a:ext cx="1146399" cy="914400"/>
          </a:xfrm>
        </p:spPr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024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25995514-4F15-8E87-E258-B5F16240D3BC}"/>
              </a:ext>
            </a:extLst>
          </p:cNvPr>
          <p:cNvSpPr/>
          <p:nvPr/>
        </p:nvSpPr>
        <p:spPr>
          <a:xfrm>
            <a:off x="2546867" y="46485"/>
            <a:ext cx="2091759" cy="6811515"/>
          </a:xfrm>
          <a:prstGeom prst="down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394B4E-4B47-3688-45C6-6A87D3C550AC}"/>
              </a:ext>
            </a:extLst>
          </p:cNvPr>
          <p:cNvSpPr txBox="1"/>
          <p:nvPr/>
        </p:nvSpPr>
        <p:spPr>
          <a:xfrm>
            <a:off x="9159766" y="58641"/>
            <a:ext cx="2554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Logcat </a:t>
            </a:r>
            <a:r>
              <a:rPr lang="ko-KR" altLang="en-US" sz="1200" b="1" dirty="0"/>
              <a:t>도구의 프로세스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152F903-7169-C75B-B716-F3E83867AC69}"/>
              </a:ext>
            </a:extLst>
          </p:cNvPr>
          <p:cNvSpPr/>
          <p:nvPr/>
        </p:nvSpPr>
        <p:spPr>
          <a:xfrm>
            <a:off x="1067883" y="1793134"/>
            <a:ext cx="1781092" cy="445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cs typeface="Times New Roman" panose="02020603050405020304" pitchFamily="18" charset="0"/>
              </a:rPr>
              <a:t>Broadcast Identification Stage</a:t>
            </a:r>
            <a:endParaRPr lang="ko-KR" altLang="en-US" sz="12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30" name="순서도: 판단 29">
            <a:extLst>
              <a:ext uri="{FF2B5EF4-FFF2-40B4-BE49-F238E27FC236}">
                <a16:creationId xmlns:a16="http://schemas.microsoft.com/office/drawing/2014/main" id="{D94607D1-C026-DC2E-7044-C99C8E4FA70A}"/>
              </a:ext>
            </a:extLst>
          </p:cNvPr>
          <p:cNvSpPr/>
          <p:nvPr/>
        </p:nvSpPr>
        <p:spPr>
          <a:xfrm>
            <a:off x="4917734" y="752907"/>
            <a:ext cx="2180690" cy="717331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cs typeface="Times New Roman" panose="02020603050405020304" pitchFamily="18" charset="0"/>
              </a:rPr>
              <a:t>Is there a broadcast?</a:t>
            </a:r>
            <a:endParaRPr lang="ko-KR" altLang="en-US" sz="12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2BFEFF59-0FFF-DE44-CAD1-A28E9F540C33}"/>
              </a:ext>
            </a:extLst>
          </p:cNvPr>
          <p:cNvSpPr/>
          <p:nvPr/>
        </p:nvSpPr>
        <p:spPr>
          <a:xfrm>
            <a:off x="4917735" y="46485"/>
            <a:ext cx="2180689" cy="403510"/>
          </a:xfrm>
          <a:prstGeom prst="flowChartTermina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Event Detection</a:t>
            </a:r>
            <a:endParaRPr lang="ko-KR" altLang="en-US" sz="14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30C2A79-0E71-085B-1CB1-7D2B2C242919}"/>
              </a:ext>
            </a:extLst>
          </p:cNvPr>
          <p:cNvSpPr/>
          <p:nvPr/>
        </p:nvSpPr>
        <p:spPr>
          <a:xfrm>
            <a:off x="6829301" y="1818472"/>
            <a:ext cx="1722383" cy="4088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cs typeface="Times New Roman" panose="02020603050405020304" pitchFamily="18" charset="0"/>
              </a:rPr>
              <a:t>Construct Evasion Mechanism</a:t>
            </a:r>
            <a:endParaRPr lang="ko-KR" altLang="en-US" sz="12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E2A3FB9-BB05-2DC7-8124-68C19A575F97}"/>
              </a:ext>
            </a:extLst>
          </p:cNvPr>
          <p:cNvSpPr/>
          <p:nvPr/>
        </p:nvSpPr>
        <p:spPr>
          <a:xfrm>
            <a:off x="6829301" y="2743304"/>
            <a:ext cx="1722383" cy="4088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cs typeface="Times New Roman" panose="02020603050405020304" pitchFamily="18" charset="0"/>
              </a:rPr>
              <a:t>Event Detection</a:t>
            </a:r>
            <a:endParaRPr lang="ko-KR" altLang="en-US" sz="12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5C1A3C9-D7B7-3548-9675-CB600DC790FF}"/>
              </a:ext>
            </a:extLst>
          </p:cNvPr>
          <p:cNvSpPr/>
          <p:nvPr/>
        </p:nvSpPr>
        <p:spPr>
          <a:xfrm>
            <a:off x="5146888" y="3754819"/>
            <a:ext cx="1722383" cy="5439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cs typeface="Times New Roman" panose="02020603050405020304" pitchFamily="18" charset="0"/>
              </a:rPr>
              <a:t>Event Detection-Based Log Generation</a:t>
            </a:r>
            <a:endParaRPr lang="ko-KR" altLang="en-US" sz="12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C68481E-BA19-1822-F1CD-74E6CF6A3E19}"/>
              </a:ext>
            </a:extLst>
          </p:cNvPr>
          <p:cNvSpPr/>
          <p:nvPr/>
        </p:nvSpPr>
        <p:spPr>
          <a:xfrm>
            <a:off x="5146888" y="4631733"/>
            <a:ext cx="1722383" cy="50812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cs typeface="Times New Roman" panose="02020603050405020304" pitchFamily="18" charset="0"/>
              </a:rPr>
              <a:t>Transmit Logs to the Server and Store them on the</a:t>
            </a:r>
            <a:r>
              <a:rPr lang="ko-KR" altLang="en-US" sz="11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ko-KR" sz="1100" b="1" dirty="0">
                <a:solidFill>
                  <a:schemeClr val="tx1"/>
                </a:solidFill>
                <a:cs typeface="Times New Roman" panose="02020603050405020304" pitchFamily="18" charset="0"/>
              </a:rPr>
              <a:t>Server</a:t>
            </a:r>
            <a:endParaRPr lang="ko-KR" altLang="en-US" sz="11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46" name="순서도: 수행의 시작/종료 45">
            <a:extLst>
              <a:ext uri="{FF2B5EF4-FFF2-40B4-BE49-F238E27FC236}">
                <a16:creationId xmlns:a16="http://schemas.microsoft.com/office/drawing/2014/main" id="{544537AB-A537-DC3F-2B76-DD3856DCD222}"/>
              </a:ext>
            </a:extLst>
          </p:cNvPr>
          <p:cNvSpPr/>
          <p:nvPr/>
        </p:nvSpPr>
        <p:spPr>
          <a:xfrm>
            <a:off x="4917735" y="6350684"/>
            <a:ext cx="2180689" cy="379477"/>
          </a:xfrm>
          <a:prstGeom prst="flowChartTermina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END</a:t>
            </a:r>
            <a:endParaRPr lang="ko-KR" altLang="en-US" sz="14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0465E4F-3EAA-88B7-8C4B-DA7F281EFA0F}"/>
              </a:ext>
            </a:extLst>
          </p:cNvPr>
          <p:cNvSpPr/>
          <p:nvPr/>
        </p:nvSpPr>
        <p:spPr>
          <a:xfrm>
            <a:off x="1177413" y="49049"/>
            <a:ext cx="1751738" cy="445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cs typeface="Times New Roman" panose="02020603050405020304" pitchFamily="18" charset="0"/>
              </a:rPr>
              <a:t>Predefined Behavior Monitoring Stage</a:t>
            </a:r>
            <a:endParaRPr lang="ko-KR" altLang="en-US" sz="12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D8A5674-1B74-E5A5-4EE7-FDEC189177CA}"/>
              </a:ext>
            </a:extLst>
          </p:cNvPr>
          <p:cNvSpPr/>
          <p:nvPr/>
        </p:nvSpPr>
        <p:spPr>
          <a:xfrm>
            <a:off x="1067883" y="3776354"/>
            <a:ext cx="1781092" cy="5439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cs typeface="Times New Roman" panose="02020603050405020304" pitchFamily="18" charset="0"/>
              </a:rPr>
              <a:t>Log Generation Stage</a:t>
            </a:r>
            <a:endParaRPr lang="ko-KR" altLang="en-US" sz="12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7E4F84F-42FE-8FCD-A0D0-7FDD5BF008C0}"/>
              </a:ext>
            </a:extLst>
          </p:cNvPr>
          <p:cNvSpPr/>
          <p:nvPr/>
        </p:nvSpPr>
        <p:spPr>
          <a:xfrm>
            <a:off x="1067883" y="4613838"/>
            <a:ext cx="1781092" cy="5439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cs typeface="Times New Roman" panose="02020603050405020304" pitchFamily="18" charset="0"/>
              </a:rPr>
              <a:t>Log Storage Stage</a:t>
            </a:r>
            <a:endParaRPr lang="ko-KR" altLang="en-US" sz="12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A755D08C-EB4C-CC3F-96E0-C097D8653670}"/>
              </a:ext>
            </a:extLst>
          </p:cNvPr>
          <p:cNvCxnSpPr>
            <a:cxnSpLocks/>
            <a:stCxn id="32" idx="2"/>
            <a:endCxn id="30" idx="0"/>
          </p:cNvCxnSpPr>
          <p:nvPr/>
        </p:nvCxnSpPr>
        <p:spPr>
          <a:xfrm flipH="1">
            <a:off x="6008079" y="449995"/>
            <a:ext cx="1" cy="3029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50181BD9-A51D-0FD3-A43E-80E6AE80DD13}"/>
              </a:ext>
            </a:extLst>
          </p:cNvPr>
          <p:cNvCxnSpPr>
            <a:cxnSpLocks/>
            <a:stCxn id="30" idx="1"/>
            <a:endCxn id="39" idx="0"/>
          </p:cNvCxnSpPr>
          <p:nvPr/>
        </p:nvCxnSpPr>
        <p:spPr>
          <a:xfrm rot="10800000" flipV="1">
            <a:off x="4349310" y="1111572"/>
            <a:ext cx="568424" cy="69762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91AEB754-5E5E-7BF8-2577-6FA280EA829E}"/>
              </a:ext>
            </a:extLst>
          </p:cNvPr>
          <p:cNvCxnSpPr>
            <a:cxnSpLocks/>
            <a:stCxn id="30" idx="3"/>
            <a:endCxn id="40" idx="0"/>
          </p:cNvCxnSpPr>
          <p:nvPr/>
        </p:nvCxnSpPr>
        <p:spPr>
          <a:xfrm>
            <a:off x="7098424" y="1111573"/>
            <a:ext cx="592069" cy="70689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699F1205-F80B-8BA9-1A73-EB6BB859BF00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7690493" y="2227364"/>
            <a:ext cx="0" cy="5159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76AB8E3C-BD0F-00CD-A8FC-DA37000B8E37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>
            <a:off x="6008080" y="4298729"/>
            <a:ext cx="0" cy="333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391FE19F-7A05-ACFD-00BC-F210009078A0}"/>
              </a:ext>
            </a:extLst>
          </p:cNvPr>
          <p:cNvCxnSpPr>
            <a:cxnSpLocks/>
          </p:cNvCxnSpPr>
          <p:nvPr/>
        </p:nvCxnSpPr>
        <p:spPr>
          <a:xfrm>
            <a:off x="969579" y="3602416"/>
            <a:ext cx="7582105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564E83F3-9CF5-0D35-BA1C-DB3B2BE0CB0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47797" y="1922337"/>
            <a:ext cx="1235869" cy="1832843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1BE8C285-F7A9-8116-3726-64D3327C148F}"/>
              </a:ext>
            </a:extLst>
          </p:cNvPr>
          <p:cNvCxnSpPr>
            <a:cxnSpLocks/>
          </p:cNvCxnSpPr>
          <p:nvPr/>
        </p:nvCxnSpPr>
        <p:spPr>
          <a:xfrm rot="5400000">
            <a:off x="6788016" y="2554216"/>
            <a:ext cx="296614" cy="1508340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A07DC84E-6514-07B5-DF5B-F0C481AFEA99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6008080" y="3450014"/>
            <a:ext cx="0" cy="304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0A152F3-6759-B7E1-E7FF-4E497DFB6446}"/>
              </a:ext>
            </a:extLst>
          </p:cNvPr>
          <p:cNvSpPr txBox="1"/>
          <p:nvPr/>
        </p:nvSpPr>
        <p:spPr>
          <a:xfrm>
            <a:off x="4599664" y="853739"/>
            <a:ext cx="636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cs typeface="Times New Roman" panose="02020603050405020304" pitchFamily="18" charset="0"/>
              </a:rPr>
              <a:t>Yes</a:t>
            </a:r>
            <a:endParaRPr lang="ko-KR" altLang="en-US" sz="1200" b="1" dirty="0"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D6E387-D96D-0824-D5E7-C06BEDF6849D}"/>
              </a:ext>
            </a:extLst>
          </p:cNvPr>
          <p:cNvSpPr txBox="1"/>
          <p:nvPr/>
        </p:nvSpPr>
        <p:spPr>
          <a:xfrm>
            <a:off x="7046733" y="856786"/>
            <a:ext cx="636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cs typeface="Times New Roman" panose="02020603050405020304" pitchFamily="18" charset="0"/>
              </a:rPr>
              <a:t>No</a:t>
            </a:r>
            <a:endParaRPr lang="ko-KR" altLang="en-US" sz="1200" b="1" dirty="0">
              <a:cs typeface="Times New Roman" panose="02020603050405020304" pitchFamily="18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A549B5-DB71-5129-C132-5F8778D98999}"/>
              </a:ext>
            </a:extLst>
          </p:cNvPr>
          <p:cNvSpPr/>
          <p:nvPr/>
        </p:nvSpPr>
        <p:spPr>
          <a:xfrm>
            <a:off x="5146888" y="5508647"/>
            <a:ext cx="1722383" cy="4537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cs typeface="Times New Roman" panose="02020603050405020304" pitchFamily="18" charset="0"/>
              </a:rPr>
              <a:t>Utilized Stored Log Data for Analysis</a:t>
            </a:r>
            <a:endParaRPr lang="ko-KR" altLang="en-US" sz="12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C7C4F47-6B38-5683-9719-AC227CBD8791}"/>
              </a:ext>
            </a:extLst>
          </p:cNvPr>
          <p:cNvCxnSpPr>
            <a:cxnSpLocks/>
            <a:stCxn id="45" idx="2"/>
            <a:endCxn id="9" idx="0"/>
          </p:cNvCxnSpPr>
          <p:nvPr/>
        </p:nvCxnSpPr>
        <p:spPr>
          <a:xfrm>
            <a:off x="6008080" y="5139854"/>
            <a:ext cx="0" cy="3687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7D918F5-F04F-CD1F-6143-5A07A803E14A}"/>
              </a:ext>
            </a:extLst>
          </p:cNvPr>
          <p:cNvCxnSpPr>
            <a:cxnSpLocks/>
            <a:stCxn id="9" idx="2"/>
            <a:endCxn id="46" idx="0"/>
          </p:cNvCxnSpPr>
          <p:nvPr/>
        </p:nvCxnSpPr>
        <p:spPr>
          <a:xfrm>
            <a:off x="6008080" y="5962387"/>
            <a:ext cx="0" cy="3882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5FDB0D-1EFC-08A9-643D-C524BF03D5FF}"/>
              </a:ext>
            </a:extLst>
          </p:cNvPr>
          <p:cNvSpPr/>
          <p:nvPr/>
        </p:nvSpPr>
        <p:spPr>
          <a:xfrm>
            <a:off x="1067883" y="5378865"/>
            <a:ext cx="1781092" cy="5439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cs typeface="Times New Roman" panose="02020603050405020304" pitchFamily="18" charset="0"/>
              </a:rPr>
              <a:t>Log</a:t>
            </a:r>
            <a:r>
              <a:rPr lang="ko-KR" altLang="en-US" sz="12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  <a:cs typeface="Times New Roman" panose="02020603050405020304" pitchFamily="18" charset="0"/>
              </a:rPr>
              <a:t>Analysis Stage</a:t>
            </a:r>
            <a:endParaRPr lang="ko-KR" altLang="en-US" sz="12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10FC8D2-248F-9C85-7CE2-71F8AAEC9993}"/>
              </a:ext>
            </a:extLst>
          </p:cNvPr>
          <p:cNvSpPr/>
          <p:nvPr/>
        </p:nvSpPr>
        <p:spPr>
          <a:xfrm>
            <a:off x="3488118" y="1809198"/>
            <a:ext cx="1722383" cy="403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cs typeface="Times New Roman" panose="02020603050405020304" pitchFamily="18" charset="0"/>
              </a:rPr>
              <a:t>Receive Broadcast</a:t>
            </a:r>
            <a:endParaRPr lang="ko-KR" altLang="en-US" sz="12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DF14D75-655F-2C2A-EC7B-330F9C96C071}"/>
              </a:ext>
            </a:extLst>
          </p:cNvPr>
          <p:cNvCxnSpPr>
            <a:cxnSpLocks/>
          </p:cNvCxnSpPr>
          <p:nvPr/>
        </p:nvCxnSpPr>
        <p:spPr>
          <a:xfrm>
            <a:off x="969579" y="4465231"/>
            <a:ext cx="7582105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E0A43B3-AB9D-20CD-4184-3C05FB9145B6}"/>
              </a:ext>
            </a:extLst>
          </p:cNvPr>
          <p:cNvCxnSpPr>
            <a:cxnSpLocks/>
          </p:cNvCxnSpPr>
          <p:nvPr/>
        </p:nvCxnSpPr>
        <p:spPr>
          <a:xfrm>
            <a:off x="969579" y="5268306"/>
            <a:ext cx="7582105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B95DD08-45BC-6F28-85DF-02DC0E89E600}"/>
              </a:ext>
            </a:extLst>
          </p:cNvPr>
          <p:cNvCxnSpPr>
            <a:cxnSpLocks/>
          </p:cNvCxnSpPr>
          <p:nvPr/>
        </p:nvCxnSpPr>
        <p:spPr>
          <a:xfrm>
            <a:off x="969579" y="6151275"/>
            <a:ext cx="7583193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684FCD6-F711-7A03-BF4D-0CB4C3D00767}"/>
              </a:ext>
            </a:extLst>
          </p:cNvPr>
          <p:cNvCxnSpPr>
            <a:cxnSpLocks/>
          </p:cNvCxnSpPr>
          <p:nvPr/>
        </p:nvCxnSpPr>
        <p:spPr>
          <a:xfrm>
            <a:off x="969579" y="538650"/>
            <a:ext cx="7582105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AECFAC8-7B79-658D-D3D7-9876EDBA512B}"/>
              </a:ext>
            </a:extLst>
          </p:cNvPr>
          <p:cNvSpPr txBox="1"/>
          <p:nvPr/>
        </p:nvSpPr>
        <p:spPr>
          <a:xfrm>
            <a:off x="3292657" y="5482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Step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067036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9E232-13AB-A898-D9E3-1EF38BB9C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>
            <a:extLst>
              <a:ext uri="{FF2B5EF4-FFF2-40B4-BE49-F238E27FC236}">
                <a16:creationId xmlns:a16="http://schemas.microsoft.com/office/drawing/2014/main" id="{A089AC4B-91CC-0FF9-3751-1DFD7EE68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30894" y="1790659"/>
            <a:ext cx="2495868" cy="2115703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370E2000-939D-C42F-1A0D-1D2D06402C18}"/>
              </a:ext>
            </a:extLst>
          </p:cNvPr>
          <p:cNvSpPr/>
          <p:nvPr/>
        </p:nvSpPr>
        <p:spPr>
          <a:xfrm>
            <a:off x="4502559" y="2456929"/>
            <a:ext cx="1048407" cy="9065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F75E08F1-8ABE-66B0-D8F2-774F2A01F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8113" y="-1191017"/>
            <a:ext cx="1200765" cy="61517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2ED6509F-DA1A-2AEE-E92C-A8387BAA6D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617" y="-758850"/>
            <a:ext cx="1106124" cy="514614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19F3EABA-D331-C35D-A12D-1BD0600EC736}"/>
              </a:ext>
            </a:extLst>
          </p:cNvPr>
          <p:cNvSpPr/>
          <p:nvPr/>
        </p:nvSpPr>
        <p:spPr>
          <a:xfrm>
            <a:off x="4768747" y="610428"/>
            <a:ext cx="6997519" cy="32959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8E5896D-4CC4-E0E8-3EC8-F819F2AFCF2D}"/>
              </a:ext>
            </a:extLst>
          </p:cNvPr>
          <p:cNvCxnSpPr/>
          <p:nvPr/>
        </p:nvCxnSpPr>
        <p:spPr>
          <a:xfrm>
            <a:off x="3778828" y="2650057"/>
            <a:ext cx="9899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1056F7E-F03A-9F75-923A-C899A8C4E568}"/>
              </a:ext>
            </a:extLst>
          </p:cNvPr>
          <p:cNvCxnSpPr>
            <a:cxnSpLocks/>
          </p:cNvCxnSpPr>
          <p:nvPr/>
        </p:nvCxnSpPr>
        <p:spPr>
          <a:xfrm>
            <a:off x="3778828" y="1980022"/>
            <a:ext cx="880073" cy="6700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88EE4109-CE98-2D08-CBCA-5EF658182C79}"/>
              </a:ext>
            </a:extLst>
          </p:cNvPr>
          <p:cNvCxnSpPr/>
          <p:nvPr/>
        </p:nvCxnSpPr>
        <p:spPr>
          <a:xfrm flipV="1">
            <a:off x="3778828" y="2650057"/>
            <a:ext cx="880073" cy="10326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7A526D79-CB02-FB54-47F3-C296804D1639}"/>
              </a:ext>
            </a:extLst>
          </p:cNvPr>
          <p:cNvSpPr/>
          <p:nvPr/>
        </p:nvSpPr>
        <p:spPr>
          <a:xfrm>
            <a:off x="4878593" y="2442573"/>
            <a:ext cx="1285915" cy="39413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MainActivity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7179B4A-92E4-2FFF-1214-7F2AD13A8381}"/>
              </a:ext>
            </a:extLst>
          </p:cNvPr>
          <p:cNvSpPr/>
          <p:nvPr/>
        </p:nvSpPr>
        <p:spPr>
          <a:xfrm>
            <a:off x="5033162" y="2382604"/>
            <a:ext cx="524204" cy="177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CDD6671-37B4-054B-843C-FDEE6A022BFA}"/>
              </a:ext>
            </a:extLst>
          </p:cNvPr>
          <p:cNvSpPr/>
          <p:nvPr/>
        </p:nvSpPr>
        <p:spPr>
          <a:xfrm>
            <a:off x="5026762" y="2353892"/>
            <a:ext cx="524204" cy="177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main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46571E75-5EE5-0B5A-EF40-95FADE7A257B}"/>
              </a:ext>
            </a:extLst>
          </p:cNvPr>
          <p:cNvSpPr/>
          <p:nvPr/>
        </p:nvSpPr>
        <p:spPr>
          <a:xfrm>
            <a:off x="6531837" y="911952"/>
            <a:ext cx="4601930" cy="118326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5D6B15B-A8AB-8935-9060-F8453838A5E6}"/>
              </a:ext>
            </a:extLst>
          </p:cNvPr>
          <p:cNvSpPr/>
          <p:nvPr/>
        </p:nvSpPr>
        <p:spPr>
          <a:xfrm>
            <a:off x="6686407" y="851983"/>
            <a:ext cx="524204" cy="177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768D504-2A20-23B1-D0EF-98BC52EBBB61}"/>
              </a:ext>
            </a:extLst>
          </p:cNvPr>
          <p:cNvSpPr/>
          <p:nvPr/>
        </p:nvSpPr>
        <p:spPr>
          <a:xfrm>
            <a:off x="6680007" y="851983"/>
            <a:ext cx="626084" cy="148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Service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E5C7C86-B80D-7C19-438B-91D07CDCDAAF}"/>
              </a:ext>
            </a:extLst>
          </p:cNvPr>
          <p:cNvSpPr/>
          <p:nvPr/>
        </p:nvSpPr>
        <p:spPr>
          <a:xfrm>
            <a:off x="6614030" y="3413362"/>
            <a:ext cx="1535536" cy="39413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BootReceiver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CA956B4-DF66-8B7A-7FDA-13717D5F5E35}"/>
              </a:ext>
            </a:extLst>
          </p:cNvPr>
          <p:cNvSpPr/>
          <p:nvPr/>
        </p:nvSpPr>
        <p:spPr>
          <a:xfrm>
            <a:off x="6768599" y="3353393"/>
            <a:ext cx="524204" cy="177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E6E83FA-4610-395E-5C24-69BEBFF72BBD}"/>
              </a:ext>
            </a:extLst>
          </p:cNvPr>
          <p:cNvSpPr/>
          <p:nvPr/>
        </p:nvSpPr>
        <p:spPr>
          <a:xfrm>
            <a:off x="6762199" y="3324681"/>
            <a:ext cx="740980" cy="177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Receiver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0173E7FA-456F-EA7E-197E-CA2608596196}"/>
              </a:ext>
            </a:extLst>
          </p:cNvPr>
          <p:cNvSpPr/>
          <p:nvPr/>
        </p:nvSpPr>
        <p:spPr>
          <a:xfrm>
            <a:off x="6624571" y="1041456"/>
            <a:ext cx="2002222" cy="22597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>
                <a:solidFill>
                  <a:schemeClr val="tx1"/>
                </a:solidFill>
              </a:rPr>
              <a:t>AntiForensicLoggingService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45D0419C-66A5-3465-D1C0-37961F56113C}"/>
              </a:ext>
            </a:extLst>
          </p:cNvPr>
          <p:cNvSpPr/>
          <p:nvPr/>
        </p:nvSpPr>
        <p:spPr>
          <a:xfrm>
            <a:off x="6624571" y="1389825"/>
            <a:ext cx="2002222" cy="22597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>
                <a:solidFill>
                  <a:schemeClr val="tx1"/>
                </a:solidFill>
              </a:rPr>
              <a:t>CallLoggingService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C88AA99D-125D-DC4A-E75B-581902493992}"/>
              </a:ext>
            </a:extLst>
          </p:cNvPr>
          <p:cNvSpPr/>
          <p:nvPr/>
        </p:nvSpPr>
        <p:spPr>
          <a:xfrm>
            <a:off x="6624571" y="1738194"/>
            <a:ext cx="2002222" cy="22597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>
                <a:solidFill>
                  <a:schemeClr val="tx1"/>
                </a:solidFill>
              </a:rPr>
              <a:t>MessageLoggingService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A936292A-3389-B27B-C88B-ED88E5F60F1C}"/>
              </a:ext>
            </a:extLst>
          </p:cNvPr>
          <p:cNvSpPr/>
          <p:nvPr/>
        </p:nvSpPr>
        <p:spPr>
          <a:xfrm>
            <a:off x="8832802" y="1040938"/>
            <a:ext cx="2002222" cy="22597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>
                <a:solidFill>
                  <a:schemeClr val="tx1"/>
                </a:solidFill>
              </a:rPr>
              <a:t>FileLoggingService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024" name="사각형: 둥근 모서리 1023">
            <a:extLst>
              <a:ext uri="{FF2B5EF4-FFF2-40B4-BE49-F238E27FC236}">
                <a16:creationId xmlns:a16="http://schemas.microsoft.com/office/drawing/2014/main" id="{65C077A0-DC2C-6ADD-B769-D3B3CE48EB8E}"/>
              </a:ext>
            </a:extLst>
          </p:cNvPr>
          <p:cNvSpPr/>
          <p:nvPr/>
        </p:nvSpPr>
        <p:spPr>
          <a:xfrm>
            <a:off x="8832802" y="1390156"/>
            <a:ext cx="2002222" cy="22597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>
                <a:solidFill>
                  <a:schemeClr val="tx1"/>
                </a:solidFill>
              </a:rPr>
              <a:t>BluetoothLoggingService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025" name="사각형: 둥근 모서리 1024">
            <a:extLst>
              <a:ext uri="{FF2B5EF4-FFF2-40B4-BE49-F238E27FC236}">
                <a16:creationId xmlns:a16="http://schemas.microsoft.com/office/drawing/2014/main" id="{885F9129-7D29-CD7E-948D-488AB1011BF3}"/>
              </a:ext>
            </a:extLst>
          </p:cNvPr>
          <p:cNvSpPr/>
          <p:nvPr/>
        </p:nvSpPr>
        <p:spPr>
          <a:xfrm>
            <a:off x="8832802" y="1730482"/>
            <a:ext cx="2002222" cy="22597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>
                <a:solidFill>
                  <a:schemeClr val="tx1"/>
                </a:solidFill>
              </a:rPr>
              <a:t>AppRunningLoggingService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033" name="사각형: 둥근 모서리 1032">
            <a:extLst>
              <a:ext uri="{FF2B5EF4-FFF2-40B4-BE49-F238E27FC236}">
                <a16:creationId xmlns:a16="http://schemas.microsoft.com/office/drawing/2014/main" id="{00F5E85B-764E-34C8-4530-4D9FF968D5B9}"/>
              </a:ext>
            </a:extLst>
          </p:cNvPr>
          <p:cNvSpPr/>
          <p:nvPr/>
        </p:nvSpPr>
        <p:spPr>
          <a:xfrm>
            <a:off x="9337299" y="2469880"/>
            <a:ext cx="2266463" cy="130158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34" name="직사각형 1033">
            <a:extLst>
              <a:ext uri="{FF2B5EF4-FFF2-40B4-BE49-F238E27FC236}">
                <a16:creationId xmlns:a16="http://schemas.microsoft.com/office/drawing/2014/main" id="{ABC2FD76-DC97-6F85-EE76-A9D4AA456E0E}"/>
              </a:ext>
            </a:extLst>
          </p:cNvPr>
          <p:cNvSpPr/>
          <p:nvPr/>
        </p:nvSpPr>
        <p:spPr>
          <a:xfrm>
            <a:off x="9491869" y="2584627"/>
            <a:ext cx="524204" cy="177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5" name="직사각형 1034">
            <a:extLst>
              <a:ext uri="{FF2B5EF4-FFF2-40B4-BE49-F238E27FC236}">
                <a16:creationId xmlns:a16="http://schemas.microsoft.com/office/drawing/2014/main" id="{819ADF1A-B153-76B6-1A82-E478E3B3D570}"/>
              </a:ext>
            </a:extLst>
          </p:cNvPr>
          <p:cNvSpPr/>
          <p:nvPr/>
        </p:nvSpPr>
        <p:spPr>
          <a:xfrm>
            <a:off x="9496060" y="2370094"/>
            <a:ext cx="823172" cy="2048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Manager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036" name="사각형: 둥근 모서리 1035">
            <a:extLst>
              <a:ext uri="{FF2B5EF4-FFF2-40B4-BE49-F238E27FC236}">
                <a16:creationId xmlns:a16="http://schemas.microsoft.com/office/drawing/2014/main" id="{343EE17B-D5ED-DEAB-1A27-14D3038CE423}"/>
              </a:ext>
            </a:extLst>
          </p:cNvPr>
          <p:cNvSpPr/>
          <p:nvPr/>
        </p:nvSpPr>
        <p:spPr>
          <a:xfrm>
            <a:off x="9430033" y="2923771"/>
            <a:ext cx="2002222" cy="22597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>
                <a:solidFill>
                  <a:schemeClr val="tx1"/>
                </a:solidFill>
              </a:rPr>
              <a:t>HashManager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037" name="사각형: 둥근 모서리 1036">
            <a:extLst>
              <a:ext uri="{FF2B5EF4-FFF2-40B4-BE49-F238E27FC236}">
                <a16:creationId xmlns:a16="http://schemas.microsoft.com/office/drawing/2014/main" id="{62614AA8-9BDE-4D5F-832A-94957C4A21F5}"/>
              </a:ext>
            </a:extLst>
          </p:cNvPr>
          <p:cNvSpPr/>
          <p:nvPr/>
        </p:nvSpPr>
        <p:spPr>
          <a:xfrm>
            <a:off x="9430033" y="3210274"/>
            <a:ext cx="2002222" cy="22597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>
                <a:solidFill>
                  <a:schemeClr val="tx1"/>
                </a:solidFill>
              </a:rPr>
              <a:t>LogFileManager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038" name="사각형: 둥근 모서리 1037">
            <a:extLst>
              <a:ext uri="{FF2B5EF4-FFF2-40B4-BE49-F238E27FC236}">
                <a16:creationId xmlns:a16="http://schemas.microsoft.com/office/drawing/2014/main" id="{2E9C00DE-647C-FBCE-EDD8-5EA511478021}"/>
              </a:ext>
            </a:extLst>
          </p:cNvPr>
          <p:cNvSpPr/>
          <p:nvPr/>
        </p:nvSpPr>
        <p:spPr>
          <a:xfrm>
            <a:off x="9430033" y="3470838"/>
            <a:ext cx="2002222" cy="22597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>
                <a:solidFill>
                  <a:schemeClr val="tx1"/>
                </a:solidFill>
              </a:rPr>
              <a:t>ServerManager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043" name="직사각형 1042">
            <a:extLst>
              <a:ext uri="{FF2B5EF4-FFF2-40B4-BE49-F238E27FC236}">
                <a16:creationId xmlns:a16="http://schemas.microsoft.com/office/drawing/2014/main" id="{BE55E76C-5BBD-7E46-21A8-763F266A86D2}"/>
              </a:ext>
            </a:extLst>
          </p:cNvPr>
          <p:cNvSpPr/>
          <p:nvPr/>
        </p:nvSpPr>
        <p:spPr>
          <a:xfrm>
            <a:off x="4878593" y="506406"/>
            <a:ext cx="1141141" cy="27493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8A15DB33-5EDD-8043-C3F8-00EB8BCDDD94}"/>
              </a:ext>
            </a:extLst>
          </p:cNvPr>
          <p:cNvSpPr txBox="1"/>
          <p:nvPr/>
        </p:nvSpPr>
        <p:spPr>
          <a:xfrm>
            <a:off x="4961565" y="506406"/>
            <a:ext cx="1710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/>
              <a:t>DroidMonitor</a:t>
            </a:r>
            <a:endParaRPr lang="ko-KR" altLang="en-US" sz="1000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9F3EABA-D331-C35D-A12D-1BD0600EC736}"/>
              </a:ext>
            </a:extLst>
          </p:cNvPr>
          <p:cNvSpPr/>
          <p:nvPr/>
        </p:nvSpPr>
        <p:spPr>
          <a:xfrm>
            <a:off x="4768747" y="4229547"/>
            <a:ext cx="6997519" cy="1883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E55E76C-5BBD-7E46-21A8-763F266A86D2}"/>
              </a:ext>
            </a:extLst>
          </p:cNvPr>
          <p:cNvSpPr/>
          <p:nvPr/>
        </p:nvSpPr>
        <p:spPr>
          <a:xfrm>
            <a:off x="4992052" y="4079586"/>
            <a:ext cx="1735437" cy="27493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3" name="TextBox 44">
            <a:extLst>
              <a:ext uri="{FF2B5EF4-FFF2-40B4-BE49-F238E27FC236}">
                <a16:creationId xmlns:a16="http://schemas.microsoft.com/office/drawing/2014/main" id="{8A15DB33-5EDD-8043-C3F8-00EB8BCDDD94}"/>
              </a:ext>
            </a:extLst>
          </p:cNvPr>
          <p:cNvSpPr txBox="1"/>
          <p:nvPr/>
        </p:nvSpPr>
        <p:spPr>
          <a:xfrm>
            <a:off x="5075025" y="4079586"/>
            <a:ext cx="1710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/>
              <a:t>Remote Storage Server</a:t>
            </a:r>
            <a:endParaRPr lang="ko-KR" altLang="en-US" sz="1000" b="1" dirty="0"/>
          </a:p>
        </p:txBody>
      </p:sp>
      <p:cxnSp>
        <p:nvCxnSpPr>
          <p:cNvPr id="4" name="꺾인 연결선 3"/>
          <p:cNvCxnSpPr>
            <a:stCxn id="50" idx="3"/>
            <a:endCxn id="54" idx="1"/>
          </p:cNvCxnSpPr>
          <p:nvPr/>
        </p:nvCxnSpPr>
        <p:spPr>
          <a:xfrm flipV="1">
            <a:off x="6164508" y="1503582"/>
            <a:ext cx="367329" cy="113606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50" idx="3"/>
            <a:endCxn id="57" idx="1"/>
          </p:cNvCxnSpPr>
          <p:nvPr/>
        </p:nvCxnSpPr>
        <p:spPr>
          <a:xfrm>
            <a:off x="6164508" y="2639642"/>
            <a:ext cx="449522" cy="970789"/>
          </a:xfrm>
          <a:prstGeom prst="bentConnector3">
            <a:avLst>
              <a:gd name="adj1" fmla="val 4050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54" idx="3"/>
            <a:endCxn id="1033" idx="0"/>
          </p:cNvCxnSpPr>
          <p:nvPr/>
        </p:nvCxnSpPr>
        <p:spPr>
          <a:xfrm flipH="1">
            <a:off x="10470531" y="1503582"/>
            <a:ext cx="663236" cy="966298"/>
          </a:xfrm>
          <a:prstGeom prst="bentConnector4">
            <a:avLst>
              <a:gd name="adj1" fmla="val -34467"/>
              <a:gd name="adj2" fmla="val 8061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1033" idx="2"/>
            <a:endCxn id="68" idx="0"/>
          </p:cNvCxnSpPr>
          <p:nvPr/>
        </p:nvCxnSpPr>
        <p:spPr>
          <a:xfrm rot="5400000">
            <a:off x="8022295" y="2107522"/>
            <a:ext cx="784292" cy="4112180"/>
          </a:xfrm>
          <a:prstGeom prst="bentConnector3">
            <a:avLst>
              <a:gd name="adj1" fmla="val 8216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사각형: 둥근 모서리 49">
            <a:extLst>
              <a:ext uri="{FF2B5EF4-FFF2-40B4-BE49-F238E27FC236}">
                <a16:creationId xmlns:a16="http://schemas.microsoft.com/office/drawing/2014/main" id="{7A526D79-CB02-FB54-47F3-C296804D1639}"/>
              </a:ext>
            </a:extLst>
          </p:cNvPr>
          <p:cNvSpPr/>
          <p:nvPr/>
        </p:nvSpPr>
        <p:spPr>
          <a:xfrm>
            <a:off x="5033162" y="4649439"/>
            <a:ext cx="3213014" cy="130027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CDD6671-37B4-054B-843C-FDEE6A022BFA}"/>
              </a:ext>
            </a:extLst>
          </p:cNvPr>
          <p:cNvSpPr/>
          <p:nvPr/>
        </p:nvSpPr>
        <p:spPr>
          <a:xfrm>
            <a:off x="5313805" y="4555758"/>
            <a:ext cx="2089091" cy="2068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WAS (Web Application Server)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9" name="사각형: 둥근 모서리 56">
            <a:extLst>
              <a:ext uri="{FF2B5EF4-FFF2-40B4-BE49-F238E27FC236}">
                <a16:creationId xmlns:a16="http://schemas.microsoft.com/office/drawing/2014/main" id="{8E5C7C86-B80D-7C19-438B-91D07CDCDAAF}"/>
              </a:ext>
            </a:extLst>
          </p:cNvPr>
          <p:cNvSpPr/>
          <p:nvPr/>
        </p:nvSpPr>
        <p:spPr>
          <a:xfrm>
            <a:off x="5259441" y="5013446"/>
            <a:ext cx="1190955" cy="53345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Web Server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7" name="사각형: 둥근 모서리 56">
            <a:extLst>
              <a:ext uri="{FF2B5EF4-FFF2-40B4-BE49-F238E27FC236}">
                <a16:creationId xmlns:a16="http://schemas.microsoft.com/office/drawing/2014/main" id="{8E5C7C86-B80D-7C19-438B-91D07CDCDAAF}"/>
              </a:ext>
            </a:extLst>
          </p:cNvPr>
          <p:cNvSpPr/>
          <p:nvPr/>
        </p:nvSpPr>
        <p:spPr>
          <a:xfrm>
            <a:off x="6714811" y="5013446"/>
            <a:ext cx="1348485" cy="53345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Web Container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6479159" y="5216822"/>
            <a:ext cx="2072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 flipH="1" flipV="1">
            <a:off x="6474991" y="5345436"/>
            <a:ext cx="207606" cy="14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원통 78"/>
          <p:cNvSpPr/>
          <p:nvPr/>
        </p:nvSpPr>
        <p:spPr>
          <a:xfrm>
            <a:off x="9664415" y="4834028"/>
            <a:ext cx="1767840" cy="853440"/>
          </a:xfrm>
          <a:prstGeom prst="can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Database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3" name="왼쪽/오른쪽 화살표 82"/>
          <p:cNvSpPr/>
          <p:nvPr/>
        </p:nvSpPr>
        <p:spPr>
          <a:xfrm>
            <a:off x="8364819" y="5013446"/>
            <a:ext cx="1037622" cy="533457"/>
          </a:xfrm>
          <a:prstGeom prst="leftRightArrow">
            <a:avLst>
              <a:gd name="adj1" fmla="val 29223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1A42D4D3-40AF-AE22-17B7-0BD7F7FED747}"/>
              </a:ext>
            </a:extLst>
          </p:cNvPr>
          <p:cNvCxnSpPr>
            <a:cxnSpLocks/>
            <a:stCxn id="54" idx="2"/>
          </p:cNvCxnSpPr>
          <p:nvPr/>
        </p:nvCxnSpPr>
        <p:spPr>
          <a:xfrm rot="16200000" flipH="1">
            <a:off x="8467147" y="2460867"/>
            <a:ext cx="1250608" cy="519298"/>
          </a:xfrm>
          <a:prstGeom prst="bentConnector3">
            <a:avLst>
              <a:gd name="adj1" fmla="val 100425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C4A0A23-FDA7-B249-6F25-7321CA7E25F9}"/>
              </a:ext>
            </a:extLst>
          </p:cNvPr>
          <p:cNvCxnSpPr>
            <a:cxnSpLocks/>
          </p:cNvCxnSpPr>
          <p:nvPr/>
        </p:nvCxnSpPr>
        <p:spPr>
          <a:xfrm>
            <a:off x="8832801" y="3044748"/>
            <a:ext cx="504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85D3A46-E68B-8A14-9A58-8052C3AC14ED}"/>
              </a:ext>
            </a:extLst>
          </p:cNvPr>
          <p:cNvSpPr txBox="1"/>
          <p:nvPr/>
        </p:nvSpPr>
        <p:spPr>
          <a:xfrm>
            <a:off x="-80712" y="0"/>
            <a:ext cx="2554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시스템 아키텍처</a:t>
            </a:r>
            <a:endParaRPr lang="en-US" altLang="ko-KR" sz="1200" b="1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4D52396-1A41-F073-7550-FBC4A5D8E324}"/>
              </a:ext>
            </a:extLst>
          </p:cNvPr>
          <p:cNvGrpSpPr/>
          <p:nvPr/>
        </p:nvGrpSpPr>
        <p:grpSpPr>
          <a:xfrm>
            <a:off x="739229" y="3981067"/>
            <a:ext cx="2786837" cy="2471510"/>
            <a:chOff x="866796" y="3966699"/>
            <a:chExt cx="2786837" cy="247151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3021E4C-9A91-B5BA-A18C-38E209A57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93576" y="3966699"/>
              <a:ext cx="946594" cy="395525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F889EF1-4E33-3914-7E7B-EC387D206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62459" y="6078236"/>
              <a:ext cx="808827" cy="359973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274E298-2AE4-4E72-F1E8-3FC2E10EFC32}"/>
                </a:ext>
              </a:extLst>
            </p:cNvPr>
            <p:cNvSpPr/>
            <p:nvPr/>
          </p:nvSpPr>
          <p:spPr>
            <a:xfrm>
              <a:off x="1474807" y="4371153"/>
              <a:ext cx="2178826" cy="16913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4EA5D55-5160-0D33-47D8-EAB4F2E5CFBD}"/>
                </a:ext>
              </a:extLst>
            </p:cNvPr>
            <p:cNvSpPr/>
            <p:nvPr/>
          </p:nvSpPr>
          <p:spPr>
            <a:xfrm>
              <a:off x="1549984" y="4276910"/>
              <a:ext cx="779415" cy="2065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Analyzer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ABA7287-2134-7897-501E-54324E025D9B}"/>
                </a:ext>
              </a:extLst>
            </p:cNvPr>
            <p:cNvSpPr/>
            <p:nvPr/>
          </p:nvSpPr>
          <p:spPr>
            <a:xfrm>
              <a:off x="1297759" y="5078735"/>
              <a:ext cx="386784" cy="23725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FE6206C9-D9B6-8FDB-263E-DB2A6E22DA72}"/>
                </a:ext>
              </a:extLst>
            </p:cNvPr>
            <p:cNvSpPr/>
            <p:nvPr/>
          </p:nvSpPr>
          <p:spPr>
            <a:xfrm rot="10800000">
              <a:off x="866796" y="4961304"/>
              <a:ext cx="627827" cy="456996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E2B97EF-9653-56E6-30F7-B4C2C984717F}"/>
                </a:ext>
              </a:extLst>
            </p:cNvPr>
            <p:cNvSpPr/>
            <p:nvPr/>
          </p:nvSpPr>
          <p:spPr>
            <a:xfrm>
              <a:off x="1486908" y="5059315"/>
              <a:ext cx="386784" cy="26097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24F000EE-B29A-AE3F-ED30-1F47C76B16B6}"/>
                </a:ext>
              </a:extLst>
            </p:cNvPr>
            <p:cNvSpPr/>
            <p:nvPr/>
          </p:nvSpPr>
          <p:spPr>
            <a:xfrm>
              <a:off x="1654119" y="4534737"/>
              <a:ext cx="1820203" cy="30325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Log Extraction Stage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A28D4870-4CE3-DA7C-A3CB-0AD4BB4FA00A}"/>
                </a:ext>
              </a:extLst>
            </p:cNvPr>
            <p:cNvSpPr/>
            <p:nvPr/>
          </p:nvSpPr>
          <p:spPr>
            <a:xfrm>
              <a:off x="1662591" y="4873120"/>
              <a:ext cx="1820203" cy="33597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Event Occurrence Identification Stage</a:t>
              </a:r>
              <a:endParaRPr lang="ko-KR" altLang="en-US" sz="1000" b="1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7F91FC9F-AA64-22BB-76F3-FDBBB7043A97}"/>
                </a:ext>
              </a:extLst>
            </p:cNvPr>
            <p:cNvSpPr/>
            <p:nvPr/>
          </p:nvSpPr>
          <p:spPr>
            <a:xfrm>
              <a:off x="1654434" y="5260356"/>
              <a:ext cx="1820203" cy="33597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Timeline Reconstruction Stage</a:t>
              </a:r>
              <a:endParaRPr lang="ko-KR" altLang="en-US" sz="1000" b="1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FF80A071-47D4-4C9E-3504-7A17922F3080}"/>
                </a:ext>
              </a:extLst>
            </p:cNvPr>
            <p:cNvSpPr/>
            <p:nvPr/>
          </p:nvSpPr>
          <p:spPr>
            <a:xfrm>
              <a:off x="1656625" y="5647592"/>
              <a:ext cx="1820203" cy="31729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Report Generation Stage</a:t>
              </a:r>
              <a:endParaRPr lang="ko-KR" altLang="en-US" sz="1000" b="1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왼쪽/오른쪽 화살표 82">
            <a:extLst>
              <a:ext uri="{FF2B5EF4-FFF2-40B4-BE49-F238E27FC236}">
                <a16:creationId xmlns:a16="http://schemas.microsoft.com/office/drawing/2014/main" id="{4A7AFE74-51BC-29D2-2393-73DB386DD33E}"/>
              </a:ext>
            </a:extLst>
          </p:cNvPr>
          <p:cNvSpPr/>
          <p:nvPr/>
        </p:nvSpPr>
        <p:spPr>
          <a:xfrm>
            <a:off x="3621279" y="4937442"/>
            <a:ext cx="1037622" cy="533457"/>
          </a:xfrm>
          <a:prstGeom prst="leftRightArrow">
            <a:avLst>
              <a:gd name="adj1" fmla="val 29223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 descr="Report icon vector sign and symbol isolated on white background, Report logo  concept 스톡 벡터 | Adobe Stock">
            <a:extLst>
              <a:ext uri="{FF2B5EF4-FFF2-40B4-BE49-F238E27FC236}">
                <a16:creationId xmlns:a16="http://schemas.microsoft.com/office/drawing/2014/main" id="{280565B0-9144-B660-C8F6-7A672A39C7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2" r="18898" b="21081"/>
          <a:stretch/>
        </p:blipFill>
        <p:spPr bwMode="auto">
          <a:xfrm>
            <a:off x="181460" y="4852360"/>
            <a:ext cx="519237" cy="652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A4CF7A1-8DDF-740E-CB61-A090B0D95FD5}"/>
              </a:ext>
            </a:extLst>
          </p:cNvPr>
          <p:cNvSpPr txBox="1"/>
          <p:nvPr/>
        </p:nvSpPr>
        <p:spPr>
          <a:xfrm>
            <a:off x="127164" y="5522687"/>
            <a:ext cx="6278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Report</a:t>
            </a:r>
            <a:endParaRPr lang="ko-KR" altLang="en-US" sz="1000" b="1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17412228-586E-4BDF-4CDA-EF33C46F945D}"/>
              </a:ext>
            </a:extLst>
          </p:cNvPr>
          <p:cNvSpPr/>
          <p:nvPr/>
        </p:nvSpPr>
        <p:spPr>
          <a:xfrm>
            <a:off x="9430033" y="2658661"/>
            <a:ext cx="2002222" cy="22597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>
                <a:solidFill>
                  <a:schemeClr val="tx1"/>
                </a:solidFill>
              </a:rPr>
              <a:t>FileMonitorManager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909EC16B-A994-827A-A9F2-A3C28DB02261}"/>
              </a:ext>
            </a:extLst>
          </p:cNvPr>
          <p:cNvCxnSpPr>
            <a:cxnSpLocks/>
          </p:cNvCxnSpPr>
          <p:nvPr/>
        </p:nvCxnSpPr>
        <p:spPr>
          <a:xfrm>
            <a:off x="8832368" y="2771650"/>
            <a:ext cx="504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83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202CA-086A-CE0D-4ECF-246BA42AB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9F45260-6C42-163D-534D-3DB9BD42C8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987827" y="2892481"/>
            <a:ext cx="7540224" cy="730741"/>
          </a:xfrm>
        </p:spPr>
        <p:txBody>
          <a:bodyPr>
            <a:noAutofit/>
          </a:bodyPr>
          <a:lstStyle/>
          <a:p>
            <a:r>
              <a:rPr lang="en-US" altLang="ko-KR" sz="3000" dirty="0"/>
              <a:t>Analyzer Process</a:t>
            </a:r>
            <a:endParaRPr lang="en-US" altLang="ko-KR" sz="3000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26D978-3A37-0B66-FD87-A2C444087F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81181" y="2800651"/>
            <a:ext cx="1146399" cy="914400"/>
          </a:xfr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5419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D7717394-2AE5-43C4-C5EC-40A5DC1E0C8D}"/>
              </a:ext>
            </a:extLst>
          </p:cNvPr>
          <p:cNvSpPr/>
          <p:nvPr/>
        </p:nvSpPr>
        <p:spPr>
          <a:xfrm>
            <a:off x="3738809" y="105859"/>
            <a:ext cx="2091759" cy="6811515"/>
          </a:xfrm>
          <a:prstGeom prst="down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D424B06A-4DD9-D855-07A5-A7B344C9249F}"/>
              </a:ext>
            </a:extLst>
          </p:cNvPr>
          <p:cNvSpPr/>
          <p:nvPr/>
        </p:nvSpPr>
        <p:spPr>
          <a:xfrm>
            <a:off x="7239465" y="104714"/>
            <a:ext cx="2180689" cy="627536"/>
          </a:xfrm>
          <a:prstGeom prst="flowChartTermina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cs typeface="Times New Roman" panose="02020603050405020304" pitchFamily="18" charset="0"/>
              </a:rPr>
              <a:t>Start Analysis</a:t>
            </a:r>
            <a:endParaRPr lang="ko-KR" altLang="en-US" sz="16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673CC91-71E1-4FE9-F353-F3545D8D0E95}"/>
              </a:ext>
            </a:extLst>
          </p:cNvPr>
          <p:cNvSpPr/>
          <p:nvPr/>
        </p:nvSpPr>
        <p:spPr>
          <a:xfrm>
            <a:off x="2001209" y="1311596"/>
            <a:ext cx="1844771" cy="445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cs typeface="Times New Roman" panose="02020603050405020304" pitchFamily="18" charset="0"/>
              </a:rPr>
              <a:t>Log Extraction Stage</a:t>
            </a:r>
            <a:endParaRPr lang="ko-KR" altLang="en-US" sz="12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4B940CE-6AF2-23FC-C099-659DF93819AE}"/>
              </a:ext>
            </a:extLst>
          </p:cNvPr>
          <p:cNvSpPr/>
          <p:nvPr/>
        </p:nvSpPr>
        <p:spPr>
          <a:xfrm>
            <a:off x="7247898" y="1275063"/>
            <a:ext cx="2172808" cy="6038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cs typeface="Times New Roman" panose="02020603050405020304" pitchFamily="18" charset="0"/>
              </a:rPr>
              <a:t>Extract Logs for the Incident Period from Server Storage</a:t>
            </a:r>
            <a:endParaRPr lang="ko-KR" altLang="en-US" sz="11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6" name="순서도: 수행의 시작/종료 15">
            <a:extLst>
              <a:ext uri="{FF2B5EF4-FFF2-40B4-BE49-F238E27FC236}">
                <a16:creationId xmlns:a16="http://schemas.microsoft.com/office/drawing/2014/main" id="{B68E9537-FCC7-DDF8-B1BA-087247C526D3}"/>
              </a:ext>
            </a:extLst>
          </p:cNvPr>
          <p:cNvSpPr/>
          <p:nvPr/>
        </p:nvSpPr>
        <p:spPr>
          <a:xfrm>
            <a:off x="7359378" y="6000052"/>
            <a:ext cx="2180689" cy="569179"/>
          </a:xfrm>
          <a:prstGeom prst="flowChartTermina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cs typeface="Times New Roman" panose="02020603050405020304" pitchFamily="18" charset="0"/>
              </a:rPr>
              <a:t>Generate and extract the final analysis report</a:t>
            </a:r>
            <a:endParaRPr lang="ko-KR" altLang="en-US" sz="12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8AC94E-9229-53A5-CDFA-DACDD6A8A37E}"/>
              </a:ext>
            </a:extLst>
          </p:cNvPr>
          <p:cNvSpPr txBox="1"/>
          <p:nvPr/>
        </p:nvSpPr>
        <p:spPr>
          <a:xfrm>
            <a:off x="291662" y="105859"/>
            <a:ext cx="2554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분석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프로세스 </a:t>
            </a:r>
            <a:endParaRPr lang="en-US" altLang="ko-KR" sz="1200" b="1" dirty="0"/>
          </a:p>
          <a:p>
            <a:r>
              <a:rPr lang="en-US" altLang="ko-KR" sz="1200" b="1" dirty="0"/>
              <a:t>- </a:t>
            </a:r>
            <a:r>
              <a:rPr lang="ko-KR" altLang="en-US" sz="1200" b="1" dirty="0" err="1"/>
              <a:t>백앤드에서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API </a:t>
            </a:r>
            <a:r>
              <a:rPr lang="ko-KR" altLang="en-US" sz="1200" b="1" dirty="0"/>
              <a:t>구현 예정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F78746D-E247-C030-07E1-570D721FADDA}"/>
              </a:ext>
            </a:extLst>
          </p:cNvPr>
          <p:cNvSpPr/>
          <p:nvPr/>
        </p:nvSpPr>
        <p:spPr>
          <a:xfrm>
            <a:off x="1706787" y="4230858"/>
            <a:ext cx="2434966" cy="445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cs typeface="Times New Roman" panose="02020603050405020304" pitchFamily="18" charset="0"/>
              </a:rPr>
              <a:t>Timeline Reconstruction Stage</a:t>
            </a:r>
            <a:endParaRPr lang="ko-KR" altLang="en-US" sz="12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79F56C48-84AB-F344-D084-B61513F920BD}"/>
              </a:ext>
            </a:extLst>
          </p:cNvPr>
          <p:cNvCxnSpPr>
            <a:stCxn id="4" idx="2"/>
            <a:endCxn id="14" idx="0"/>
          </p:cNvCxnSpPr>
          <p:nvPr/>
        </p:nvCxnSpPr>
        <p:spPr>
          <a:xfrm>
            <a:off x="8329810" y="732250"/>
            <a:ext cx="4492" cy="5428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B37FBE-56EC-8892-296A-9A077FECEE43}"/>
              </a:ext>
            </a:extLst>
          </p:cNvPr>
          <p:cNvSpPr/>
          <p:nvPr/>
        </p:nvSpPr>
        <p:spPr>
          <a:xfrm>
            <a:off x="7255223" y="2318016"/>
            <a:ext cx="2172808" cy="69668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cs typeface="Times New Roman" panose="02020603050405020304" pitchFamily="18" charset="0"/>
              </a:rPr>
              <a:t>Analyze Extracted Log Messages to Determine whether a Predefined Event has Occurred</a:t>
            </a:r>
            <a:endParaRPr lang="ko-KR" altLang="en-US" sz="1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9CF6C8-6C81-F35C-2190-940262E7171C}"/>
              </a:ext>
            </a:extLst>
          </p:cNvPr>
          <p:cNvSpPr/>
          <p:nvPr/>
        </p:nvSpPr>
        <p:spPr>
          <a:xfrm>
            <a:off x="5591417" y="4631178"/>
            <a:ext cx="2172808" cy="7306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cs typeface="Times New Roman" panose="02020603050405020304" pitchFamily="18" charset="0"/>
              </a:rPr>
              <a:t>Reconstruct User Activity Based on the Device and Server Timestamps of  Log Messages</a:t>
            </a:r>
            <a:endParaRPr lang="ko-KR" altLang="en-US" sz="11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A4DF1A-FD32-6E42-A984-1797321620D1}"/>
              </a:ext>
            </a:extLst>
          </p:cNvPr>
          <p:cNvSpPr txBox="1"/>
          <p:nvPr/>
        </p:nvSpPr>
        <p:spPr>
          <a:xfrm>
            <a:off x="4489671" y="171822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Step</a:t>
            </a:r>
            <a:endParaRPr lang="ko-KR" altLang="en-US" sz="1400" b="1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6586E3F-EAB0-5C0B-1AA3-F96479B5A241}"/>
              </a:ext>
            </a:extLst>
          </p:cNvPr>
          <p:cNvCxnSpPr>
            <a:cxnSpLocks/>
            <a:stCxn id="14" idx="2"/>
            <a:endCxn id="2" idx="0"/>
          </p:cNvCxnSpPr>
          <p:nvPr/>
        </p:nvCxnSpPr>
        <p:spPr>
          <a:xfrm>
            <a:off x="8334302" y="1878911"/>
            <a:ext cx="7325" cy="4391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931D816-A64B-6B48-6003-3E1C285334B0}"/>
              </a:ext>
            </a:extLst>
          </p:cNvPr>
          <p:cNvCxnSpPr>
            <a:cxnSpLocks/>
          </p:cNvCxnSpPr>
          <p:nvPr/>
        </p:nvCxnSpPr>
        <p:spPr>
          <a:xfrm>
            <a:off x="1814226" y="2049078"/>
            <a:ext cx="9429635" cy="224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B6F78CE-E550-FCC0-1940-6B186ABA8610}"/>
              </a:ext>
            </a:extLst>
          </p:cNvPr>
          <p:cNvSpPr/>
          <p:nvPr/>
        </p:nvSpPr>
        <p:spPr>
          <a:xfrm>
            <a:off x="1706787" y="5875680"/>
            <a:ext cx="2434966" cy="445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cs typeface="Times New Roman" panose="02020603050405020304" pitchFamily="18" charset="0"/>
              </a:rPr>
              <a:t>Report Generation Stage</a:t>
            </a:r>
            <a:endParaRPr lang="ko-KR" altLang="en-US" sz="12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45D7706-9D2C-87B8-8B57-F2187E58F766}"/>
              </a:ext>
            </a:extLst>
          </p:cNvPr>
          <p:cNvSpPr/>
          <p:nvPr/>
        </p:nvSpPr>
        <p:spPr>
          <a:xfrm>
            <a:off x="1706034" y="2454722"/>
            <a:ext cx="2435120" cy="445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cs typeface="Times New Roman" panose="02020603050405020304" pitchFamily="18" charset="0"/>
              </a:rPr>
              <a:t>Event Occurrence Identification Stage</a:t>
            </a:r>
            <a:endParaRPr lang="ko-KR" altLang="en-US" sz="12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F5C0568-8558-5A8B-2A6C-BCD33DADDE79}"/>
              </a:ext>
            </a:extLst>
          </p:cNvPr>
          <p:cNvSpPr/>
          <p:nvPr/>
        </p:nvSpPr>
        <p:spPr>
          <a:xfrm>
            <a:off x="9071053" y="4631178"/>
            <a:ext cx="2172808" cy="7306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cs typeface="Times New Roman" panose="02020603050405020304" pitchFamily="18" charset="0"/>
              </a:rPr>
              <a:t>Reconstruct User Activity Based on the Device Timestamps of Log Messages</a:t>
            </a:r>
            <a:endParaRPr lang="ko-KR" altLang="en-US" sz="11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0" name="순서도: 판단 9">
            <a:extLst>
              <a:ext uri="{FF2B5EF4-FFF2-40B4-BE49-F238E27FC236}">
                <a16:creationId xmlns:a16="http://schemas.microsoft.com/office/drawing/2014/main" id="{CFEC2186-16CB-B161-329B-65A65DA7FE64}"/>
              </a:ext>
            </a:extLst>
          </p:cNvPr>
          <p:cNvSpPr/>
          <p:nvPr/>
        </p:nvSpPr>
        <p:spPr>
          <a:xfrm>
            <a:off x="7026251" y="3527062"/>
            <a:ext cx="2638635" cy="789064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cs typeface="Times New Roman" panose="02020603050405020304" pitchFamily="18" charset="0"/>
              </a:rPr>
              <a:t>Has Timestamp Manipulation Event Occurred?</a:t>
            </a:r>
            <a:endParaRPr lang="ko-KR" altLang="en-US" sz="1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A50DC05-D033-151F-AFAC-34CB46662E90}"/>
              </a:ext>
            </a:extLst>
          </p:cNvPr>
          <p:cNvCxnSpPr>
            <a:stCxn id="2" idx="2"/>
            <a:endCxn id="10" idx="0"/>
          </p:cNvCxnSpPr>
          <p:nvPr/>
        </p:nvCxnSpPr>
        <p:spPr>
          <a:xfrm>
            <a:off x="8341627" y="3014697"/>
            <a:ext cx="3942" cy="5123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044E846-B2DC-09A6-D5CA-8990C1BF6C46}"/>
              </a:ext>
            </a:extLst>
          </p:cNvPr>
          <p:cNvCxnSpPr>
            <a:stCxn id="10" idx="2"/>
            <a:endCxn id="6" idx="0"/>
          </p:cNvCxnSpPr>
          <p:nvPr/>
        </p:nvCxnSpPr>
        <p:spPr>
          <a:xfrm flipH="1">
            <a:off x="6677821" y="4316126"/>
            <a:ext cx="1667748" cy="315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E2232CD-2FBF-3342-F81E-44EF53C8B651}"/>
              </a:ext>
            </a:extLst>
          </p:cNvPr>
          <p:cNvCxnSpPr>
            <a:stCxn id="10" idx="2"/>
            <a:endCxn id="3" idx="0"/>
          </p:cNvCxnSpPr>
          <p:nvPr/>
        </p:nvCxnSpPr>
        <p:spPr>
          <a:xfrm>
            <a:off x="8345569" y="4316126"/>
            <a:ext cx="1811888" cy="315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ED943F36-BC28-72E9-8E79-1F1E87D07F6A}"/>
              </a:ext>
            </a:extLst>
          </p:cNvPr>
          <p:cNvCxnSpPr>
            <a:stCxn id="3" idx="2"/>
            <a:endCxn id="16" idx="0"/>
          </p:cNvCxnSpPr>
          <p:nvPr/>
        </p:nvCxnSpPr>
        <p:spPr>
          <a:xfrm rot="5400000">
            <a:off x="8984481" y="4827076"/>
            <a:ext cx="638218" cy="170773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E5C8D1A8-1F80-763E-66E8-08032402A819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7402188" y="4637466"/>
            <a:ext cx="323166" cy="177190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4AA1331-85A3-2757-D42E-89330FBEF85D}"/>
              </a:ext>
            </a:extLst>
          </p:cNvPr>
          <p:cNvSpPr txBox="1"/>
          <p:nvPr/>
        </p:nvSpPr>
        <p:spPr>
          <a:xfrm>
            <a:off x="7102573" y="4193014"/>
            <a:ext cx="4301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Yes</a:t>
            </a:r>
            <a:endParaRPr lang="ko-KR" altLang="en-US" sz="1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275124-CBD7-B1AA-5B45-CEE98B0A232F}"/>
              </a:ext>
            </a:extLst>
          </p:cNvPr>
          <p:cNvSpPr txBox="1"/>
          <p:nvPr/>
        </p:nvSpPr>
        <p:spPr>
          <a:xfrm>
            <a:off x="9140975" y="4189521"/>
            <a:ext cx="4301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No</a:t>
            </a:r>
            <a:endParaRPr lang="ko-KR" altLang="en-US" sz="1000" b="1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CA58D900-224C-47A3-F3BD-BC2F162B38F5}"/>
              </a:ext>
            </a:extLst>
          </p:cNvPr>
          <p:cNvCxnSpPr>
            <a:cxnSpLocks/>
          </p:cNvCxnSpPr>
          <p:nvPr/>
        </p:nvCxnSpPr>
        <p:spPr>
          <a:xfrm>
            <a:off x="1820709" y="946596"/>
            <a:ext cx="9429635" cy="246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88BE4B1-95B0-DEEC-14BE-0573D9E4CB32}"/>
              </a:ext>
            </a:extLst>
          </p:cNvPr>
          <p:cNvCxnSpPr>
            <a:cxnSpLocks/>
          </p:cNvCxnSpPr>
          <p:nvPr/>
        </p:nvCxnSpPr>
        <p:spPr>
          <a:xfrm>
            <a:off x="1859618" y="3242341"/>
            <a:ext cx="9429635" cy="224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40C6FA31-0666-6A0E-5E7F-74F07632EE57}"/>
              </a:ext>
            </a:extLst>
          </p:cNvPr>
          <p:cNvCxnSpPr>
            <a:cxnSpLocks/>
          </p:cNvCxnSpPr>
          <p:nvPr/>
        </p:nvCxnSpPr>
        <p:spPr>
          <a:xfrm>
            <a:off x="1917986" y="5508894"/>
            <a:ext cx="9429635" cy="224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23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01CA6A-C801-F65E-4A09-F65149C0F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D143E9D-4DBD-E11B-0ED5-E69F31303B8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987827" y="2892481"/>
            <a:ext cx="7540224" cy="730741"/>
          </a:xfrm>
        </p:spPr>
        <p:txBody>
          <a:bodyPr>
            <a:noAutofit/>
          </a:bodyPr>
          <a:lstStyle/>
          <a:p>
            <a:r>
              <a:rPr lang="ko-KR" altLang="en-US" sz="3000" b="1" dirty="0"/>
              <a:t>향후 계획</a:t>
            </a:r>
            <a:endParaRPr lang="en-US" altLang="ko-KR" sz="3000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1BD8B4-46B4-AD11-1030-98FB41944F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81181" y="2800651"/>
            <a:ext cx="1146399" cy="914400"/>
          </a:xfrm>
        </p:spPr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6000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DA3891-1C5C-4385-132A-8D0F3A7A8BD3}"/>
              </a:ext>
            </a:extLst>
          </p:cNvPr>
          <p:cNvSpPr txBox="1"/>
          <p:nvPr/>
        </p:nvSpPr>
        <p:spPr>
          <a:xfrm>
            <a:off x="243190" y="343260"/>
            <a:ext cx="11079805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b="1" dirty="0">
                <a:latin typeface="함초롬바탕"/>
              </a:rPr>
              <a:t>특허 관련</a:t>
            </a:r>
            <a:endParaRPr lang="en-US" altLang="ko-KR" b="1" dirty="0">
              <a:latin typeface="함초롬바탕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latin typeface="함초롬바탕"/>
              </a:rPr>
              <a:t>변리사님께 이벤트 처리 방식 </a:t>
            </a:r>
            <a:r>
              <a:rPr lang="en-US" altLang="ko-KR" dirty="0">
                <a:latin typeface="함초롬바탕"/>
              </a:rPr>
              <a:t>(Broadcast, Observer, Accessibility, Pattern)</a:t>
            </a:r>
            <a:r>
              <a:rPr lang="ko-KR" altLang="en-US" dirty="0">
                <a:latin typeface="함초롬바탕"/>
              </a:rPr>
              <a:t> </a:t>
            </a:r>
            <a:r>
              <a:rPr lang="en-US" altLang="ko-KR" dirty="0">
                <a:latin typeface="함초롬바탕"/>
              </a:rPr>
              <a:t>Table</a:t>
            </a:r>
            <a:r>
              <a:rPr lang="ko-KR" altLang="en-US" dirty="0">
                <a:latin typeface="함초롬바탕"/>
              </a:rPr>
              <a:t>로 만들어서 </a:t>
            </a:r>
            <a:r>
              <a:rPr lang="ko-KR" altLang="en-US" dirty="0" err="1">
                <a:latin typeface="함초롬바탕"/>
              </a:rPr>
              <a:t>보내드리기</a:t>
            </a:r>
            <a:endParaRPr lang="en-US" altLang="ko-KR" dirty="0">
              <a:latin typeface="함초롬바탕"/>
            </a:endParaRPr>
          </a:p>
        </p:txBody>
      </p:sp>
    </p:spTree>
    <p:extLst>
      <p:ext uri="{BB962C8B-B14F-4D97-AF65-F5344CB8AC3E}">
        <p14:creationId xmlns:p14="http://schemas.microsoft.com/office/powerpoint/2010/main" val="2996184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1685</TotalTime>
  <Words>369</Words>
  <Application>Microsoft Office PowerPoint</Application>
  <PresentationFormat>와이드스크린</PresentationFormat>
  <Paragraphs>97</Paragraphs>
  <Slides>10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맑은 고딕</vt:lpstr>
      <vt:lpstr>함초롬바탕</vt:lpstr>
      <vt:lpstr>Arial</vt:lpstr>
      <vt:lpstr>Calibri</vt:lpstr>
      <vt:lpstr>Times New Roman</vt:lpstr>
      <vt:lpstr>Wingdings</vt:lpstr>
      <vt:lpstr>Office 테마</vt:lpstr>
      <vt:lpstr>Logcat 논문 첨부 Figure 및 향후 계획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조민혁</dc:creator>
  <cp:lastModifiedBy>조민혁 조</cp:lastModifiedBy>
  <cp:revision>31</cp:revision>
  <dcterms:created xsi:type="dcterms:W3CDTF">2025-02-08T08:32:02Z</dcterms:created>
  <dcterms:modified xsi:type="dcterms:W3CDTF">2025-02-19T05:58:55Z</dcterms:modified>
</cp:coreProperties>
</file>