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77" r:id="rId3"/>
    <p:sldId id="269" r:id="rId4"/>
    <p:sldId id="280" r:id="rId5"/>
    <p:sldId id="294" r:id="rId6"/>
    <p:sldId id="295" r:id="rId7"/>
    <p:sldId id="296" r:id="rId8"/>
    <p:sldId id="297" r:id="rId9"/>
    <p:sldId id="300" r:id="rId10"/>
    <p:sldId id="299" r:id="rId11"/>
    <p:sldId id="301" r:id="rId12"/>
    <p:sldId id="302" r:id="rId13"/>
    <p:sldId id="27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4EDB091-F02C-F7EC-AB17-D2D0645FCFC2}" name="조민혁" initials="민조" userId="S::32204292@dankook.ac.kr::0553ee86-ec54-446a-822c-aaf74fbbc52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C4E"/>
    <a:srgbClr val="100F2B"/>
    <a:srgbClr val="171547"/>
    <a:srgbClr val="0000FF"/>
    <a:srgbClr val="161548"/>
    <a:srgbClr val="0E0D42"/>
    <a:srgbClr val="000099"/>
    <a:srgbClr val="262523"/>
    <a:srgbClr val="312D2E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2022" y="-11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C1D07-2AFA-4C91-A22F-B9A60EAA7E27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14425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1732C-C6D8-4958-88E6-BD88C5E22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3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5A1732C-C6D8-4958-88E6-BD88C5E2265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1732C-C6D8-4958-88E6-BD88C5E226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71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14CCB-3309-5103-0D61-5CFD456C2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1551EEE-B12E-7CE9-ECA8-2B42442AD2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0D1A7F-70E1-FBF6-8E6D-3FA311BA1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045B7-ABCA-297E-EB7D-AA680472A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1732C-C6D8-4958-88E6-BD88C5E2265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31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9" b="253"/>
          <a:stretch/>
        </p:blipFill>
        <p:spPr bwMode="auto">
          <a:xfrm>
            <a:off x="7505423" y="0"/>
            <a:ext cx="4686577" cy="685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0" y="-1"/>
            <a:ext cx="9621672" cy="6868055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8547" h="6871648">
                <a:moveTo>
                  <a:pt x="0" y="0"/>
                </a:moveTo>
                <a:lnTo>
                  <a:pt x="8328547" y="0"/>
                </a:lnTo>
                <a:lnTo>
                  <a:pt x="6689073" y="6871648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109" y="2599223"/>
            <a:ext cx="7691651" cy="79973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이등변 삼각형 9"/>
          <p:cNvSpPr/>
          <p:nvPr userDrawn="1"/>
        </p:nvSpPr>
        <p:spPr>
          <a:xfrm rot="10800000">
            <a:off x="6080911" y="0"/>
            <a:ext cx="3466532" cy="3441724"/>
          </a:xfrm>
          <a:custGeom>
            <a:avLst/>
            <a:gdLst>
              <a:gd name="connsiteX0" fmla="*/ 0 w 3466532"/>
              <a:gd name="connsiteY0" fmla="*/ 3509963 h 3509963"/>
              <a:gd name="connsiteX1" fmla="*/ 1733266 w 3466532"/>
              <a:gd name="connsiteY1" fmla="*/ 0 h 3509963"/>
              <a:gd name="connsiteX2" fmla="*/ 3466532 w 3466532"/>
              <a:gd name="connsiteY2" fmla="*/ 3509963 h 3509963"/>
              <a:gd name="connsiteX3" fmla="*/ 0 w 3466532"/>
              <a:gd name="connsiteY3" fmla="*/ 3509963 h 3509963"/>
              <a:gd name="connsiteX0" fmla="*/ 0 w 3466532"/>
              <a:gd name="connsiteY0" fmla="*/ 3441724 h 3441724"/>
              <a:gd name="connsiteX1" fmla="*/ 941696 w 3466532"/>
              <a:gd name="connsiteY1" fmla="*/ 0 h 3441724"/>
              <a:gd name="connsiteX2" fmla="*/ 3466532 w 3466532"/>
              <a:gd name="connsiteY2" fmla="*/ 3441724 h 3441724"/>
              <a:gd name="connsiteX3" fmla="*/ 0 w 3466532"/>
              <a:gd name="connsiteY3" fmla="*/ 3441724 h 344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6532" h="3441724">
                <a:moveTo>
                  <a:pt x="0" y="3441724"/>
                </a:moveTo>
                <a:lnTo>
                  <a:pt x="941696" y="0"/>
                </a:lnTo>
                <a:lnTo>
                  <a:pt x="3466532" y="3441724"/>
                </a:lnTo>
                <a:lnTo>
                  <a:pt x="0" y="3441724"/>
                </a:lnTo>
                <a:close/>
              </a:path>
            </a:pathLst>
          </a:custGeom>
          <a:solidFill>
            <a:srgbClr val="31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7"/>
          <p:cNvSpPr/>
          <p:nvPr userDrawn="1"/>
        </p:nvSpPr>
        <p:spPr>
          <a:xfrm rot="10800000">
            <a:off x="7732491" y="-9809"/>
            <a:ext cx="4459509" cy="6877864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4965392 w 8328547"/>
              <a:gd name="connsiteY2" fmla="*/ 64918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80693"/>
              <a:gd name="connsiteX1" fmla="*/ 8328547 w 8328547"/>
              <a:gd name="connsiteY1" fmla="*/ 0 h 6880693"/>
              <a:gd name="connsiteX2" fmla="*/ 4764573 w 8328547"/>
              <a:gd name="connsiteY2" fmla="*/ 6880693 h 6880693"/>
              <a:gd name="connsiteX3" fmla="*/ 0 w 8328547"/>
              <a:gd name="connsiteY3" fmla="*/ 6858000 h 6880693"/>
              <a:gd name="connsiteX4" fmla="*/ 0 w 8328547"/>
              <a:gd name="connsiteY4" fmla="*/ 0 h 6880693"/>
              <a:gd name="connsiteX0" fmla="*/ 0 w 7073438"/>
              <a:gd name="connsiteY0" fmla="*/ 27133 h 6907826"/>
              <a:gd name="connsiteX1" fmla="*/ 7073438 w 7073438"/>
              <a:gd name="connsiteY1" fmla="*/ 0 h 6907826"/>
              <a:gd name="connsiteX2" fmla="*/ 4764573 w 7073438"/>
              <a:gd name="connsiteY2" fmla="*/ 6907826 h 6907826"/>
              <a:gd name="connsiteX3" fmla="*/ 0 w 7073438"/>
              <a:gd name="connsiteY3" fmla="*/ 6885133 h 6907826"/>
              <a:gd name="connsiteX4" fmla="*/ 0 w 7073438"/>
              <a:gd name="connsiteY4" fmla="*/ 27133 h 6907826"/>
              <a:gd name="connsiteX0" fmla="*/ 0 w 8278343"/>
              <a:gd name="connsiteY0" fmla="*/ 18088 h 6898781"/>
              <a:gd name="connsiteX1" fmla="*/ 8278343 w 8278343"/>
              <a:gd name="connsiteY1" fmla="*/ 0 h 6898781"/>
              <a:gd name="connsiteX2" fmla="*/ 4764573 w 8278343"/>
              <a:gd name="connsiteY2" fmla="*/ 6898781 h 6898781"/>
              <a:gd name="connsiteX3" fmla="*/ 0 w 8278343"/>
              <a:gd name="connsiteY3" fmla="*/ 6876088 h 6898781"/>
              <a:gd name="connsiteX4" fmla="*/ 0 w 8278343"/>
              <a:gd name="connsiteY4" fmla="*/ 18088 h 6898781"/>
              <a:gd name="connsiteX0" fmla="*/ 0 w 8278343"/>
              <a:gd name="connsiteY0" fmla="*/ 18088 h 6898781"/>
              <a:gd name="connsiteX1" fmla="*/ 8278343 w 8278343"/>
              <a:gd name="connsiteY1" fmla="*/ 0 h 6898781"/>
              <a:gd name="connsiteX2" fmla="*/ 4764573 w 8278343"/>
              <a:gd name="connsiteY2" fmla="*/ 6898781 h 6898781"/>
              <a:gd name="connsiteX3" fmla="*/ 0 w 8278343"/>
              <a:gd name="connsiteY3" fmla="*/ 6888775 h 6898781"/>
              <a:gd name="connsiteX4" fmla="*/ 0 w 8278343"/>
              <a:gd name="connsiteY4" fmla="*/ 18088 h 6898781"/>
              <a:gd name="connsiteX0" fmla="*/ 0 w 8278343"/>
              <a:gd name="connsiteY0" fmla="*/ 18088 h 6888775"/>
              <a:gd name="connsiteX1" fmla="*/ 8278343 w 8278343"/>
              <a:gd name="connsiteY1" fmla="*/ 0 h 6888775"/>
              <a:gd name="connsiteX2" fmla="*/ 4711754 w 8278343"/>
              <a:gd name="connsiteY2" fmla="*/ 6879751 h 6888775"/>
              <a:gd name="connsiteX3" fmla="*/ 0 w 8278343"/>
              <a:gd name="connsiteY3" fmla="*/ 6888775 h 6888775"/>
              <a:gd name="connsiteX4" fmla="*/ 0 w 8278343"/>
              <a:gd name="connsiteY4" fmla="*/ 18088 h 6888775"/>
              <a:gd name="connsiteX0" fmla="*/ 0 w 8234328"/>
              <a:gd name="connsiteY0" fmla="*/ 13331 h 6884018"/>
              <a:gd name="connsiteX1" fmla="*/ 8234328 w 8234328"/>
              <a:gd name="connsiteY1" fmla="*/ 0 h 6884018"/>
              <a:gd name="connsiteX2" fmla="*/ 4711754 w 8234328"/>
              <a:gd name="connsiteY2" fmla="*/ 6874994 h 6884018"/>
              <a:gd name="connsiteX3" fmla="*/ 0 w 8234328"/>
              <a:gd name="connsiteY3" fmla="*/ 6884018 h 6884018"/>
              <a:gd name="connsiteX4" fmla="*/ 0 w 8234328"/>
              <a:gd name="connsiteY4" fmla="*/ 13331 h 6884018"/>
              <a:gd name="connsiteX0" fmla="*/ 0 w 8243132"/>
              <a:gd name="connsiteY0" fmla="*/ 8574 h 6879261"/>
              <a:gd name="connsiteX1" fmla="*/ 8243132 w 8243132"/>
              <a:gd name="connsiteY1" fmla="*/ 0 h 6879261"/>
              <a:gd name="connsiteX2" fmla="*/ 4711754 w 8243132"/>
              <a:gd name="connsiteY2" fmla="*/ 6870237 h 6879261"/>
              <a:gd name="connsiteX3" fmla="*/ 0 w 8243132"/>
              <a:gd name="connsiteY3" fmla="*/ 6879261 h 6879261"/>
              <a:gd name="connsiteX4" fmla="*/ 0 w 8243132"/>
              <a:gd name="connsiteY4" fmla="*/ 8574 h 6879261"/>
              <a:gd name="connsiteX0" fmla="*/ 0 w 8243132"/>
              <a:gd name="connsiteY0" fmla="*/ 8574 h 6879261"/>
              <a:gd name="connsiteX1" fmla="*/ 8243132 w 8243132"/>
              <a:gd name="connsiteY1" fmla="*/ 0 h 6879261"/>
              <a:gd name="connsiteX2" fmla="*/ 4755771 w 8243132"/>
              <a:gd name="connsiteY2" fmla="*/ 6870237 h 6879261"/>
              <a:gd name="connsiteX3" fmla="*/ 0 w 8243132"/>
              <a:gd name="connsiteY3" fmla="*/ 6879261 h 6879261"/>
              <a:gd name="connsiteX4" fmla="*/ 0 w 8243132"/>
              <a:gd name="connsiteY4" fmla="*/ 8574 h 6879261"/>
              <a:gd name="connsiteX0" fmla="*/ 0 w 8234328"/>
              <a:gd name="connsiteY0" fmla="*/ 0 h 6870687"/>
              <a:gd name="connsiteX1" fmla="*/ 8234328 w 8234328"/>
              <a:gd name="connsiteY1" fmla="*/ 10456 h 6870687"/>
              <a:gd name="connsiteX2" fmla="*/ 4755771 w 8234328"/>
              <a:gd name="connsiteY2" fmla="*/ 6861663 h 6870687"/>
              <a:gd name="connsiteX3" fmla="*/ 0 w 8234328"/>
              <a:gd name="connsiteY3" fmla="*/ 6870687 h 6870687"/>
              <a:gd name="connsiteX4" fmla="*/ 0 w 8234328"/>
              <a:gd name="connsiteY4" fmla="*/ 0 h 6870687"/>
              <a:gd name="connsiteX0" fmla="*/ 0 w 8243130"/>
              <a:gd name="connsiteY0" fmla="*/ 0 h 6870687"/>
              <a:gd name="connsiteX1" fmla="*/ 8243130 w 8243130"/>
              <a:gd name="connsiteY1" fmla="*/ 10456 h 6870687"/>
              <a:gd name="connsiteX2" fmla="*/ 4755771 w 8243130"/>
              <a:gd name="connsiteY2" fmla="*/ 6861663 h 6870687"/>
              <a:gd name="connsiteX3" fmla="*/ 0 w 8243130"/>
              <a:gd name="connsiteY3" fmla="*/ 6870687 h 6870687"/>
              <a:gd name="connsiteX4" fmla="*/ 0 w 8243130"/>
              <a:gd name="connsiteY4" fmla="*/ 0 h 687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3130" h="6870687">
                <a:moveTo>
                  <a:pt x="0" y="0"/>
                </a:moveTo>
                <a:lnTo>
                  <a:pt x="8243130" y="10456"/>
                </a:lnTo>
                <a:lnTo>
                  <a:pt x="4755771" y="6861663"/>
                </a:lnTo>
                <a:lnTo>
                  <a:pt x="0" y="6870687"/>
                </a:lnTo>
                <a:lnTo>
                  <a:pt x="0" y="0"/>
                </a:lnTo>
                <a:close/>
              </a:path>
            </a:pathLst>
          </a:cu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LAB</a:t>
            </a:r>
            <a:endParaRPr lang="ko-KR" altLang="en-US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8180"/>
            <a:ext cx="1446589" cy="1446589"/>
          </a:xfrm>
          <a:prstGeom prst="rect">
            <a:avLst/>
          </a:prstGeom>
        </p:spPr>
      </p:pic>
      <p:sp>
        <p:nvSpPr>
          <p:cNvPr id="23" name="이등변 삼각형 9"/>
          <p:cNvSpPr/>
          <p:nvPr userDrawn="1"/>
        </p:nvSpPr>
        <p:spPr>
          <a:xfrm rot="10800000">
            <a:off x="6080911" y="1"/>
            <a:ext cx="3466532" cy="3441724"/>
          </a:xfrm>
          <a:custGeom>
            <a:avLst/>
            <a:gdLst>
              <a:gd name="connsiteX0" fmla="*/ 0 w 3466532"/>
              <a:gd name="connsiteY0" fmla="*/ 3509963 h 3509963"/>
              <a:gd name="connsiteX1" fmla="*/ 1733266 w 3466532"/>
              <a:gd name="connsiteY1" fmla="*/ 0 h 3509963"/>
              <a:gd name="connsiteX2" fmla="*/ 3466532 w 3466532"/>
              <a:gd name="connsiteY2" fmla="*/ 3509963 h 3509963"/>
              <a:gd name="connsiteX3" fmla="*/ 0 w 3466532"/>
              <a:gd name="connsiteY3" fmla="*/ 3509963 h 3509963"/>
              <a:gd name="connsiteX0" fmla="*/ 0 w 3466532"/>
              <a:gd name="connsiteY0" fmla="*/ 3441724 h 3441724"/>
              <a:gd name="connsiteX1" fmla="*/ 941696 w 3466532"/>
              <a:gd name="connsiteY1" fmla="*/ 0 h 3441724"/>
              <a:gd name="connsiteX2" fmla="*/ 3466532 w 3466532"/>
              <a:gd name="connsiteY2" fmla="*/ 3441724 h 3441724"/>
              <a:gd name="connsiteX3" fmla="*/ 0 w 3466532"/>
              <a:gd name="connsiteY3" fmla="*/ 3441724 h 344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6532" h="3441724">
                <a:moveTo>
                  <a:pt x="0" y="3441724"/>
                </a:moveTo>
                <a:lnTo>
                  <a:pt x="941696" y="0"/>
                </a:lnTo>
                <a:lnTo>
                  <a:pt x="3466532" y="3441724"/>
                </a:lnTo>
                <a:lnTo>
                  <a:pt x="0" y="3441724"/>
                </a:lnTo>
                <a:close/>
              </a:path>
            </a:pathLst>
          </a:custGeom>
          <a:solidFill>
            <a:srgbClr val="161548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5985659" y="0"/>
            <a:ext cx="2584460" cy="3505200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49551" y="3652335"/>
            <a:ext cx="3438678" cy="701951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44" name="직선 연결선 43"/>
          <p:cNvCxnSpPr/>
          <p:nvPr userDrawn="1"/>
        </p:nvCxnSpPr>
        <p:spPr>
          <a:xfrm>
            <a:off x="318252" y="3502749"/>
            <a:ext cx="8259010" cy="2451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8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50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28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81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2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61"/>
          <a:stretch/>
        </p:blipFill>
        <p:spPr bwMode="auto">
          <a:xfrm>
            <a:off x="1" y="0"/>
            <a:ext cx="2969536" cy="68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0" y="0"/>
            <a:ext cx="2969537" cy="6858000"/>
          </a:xfrm>
          <a:prstGeom prst="rect">
            <a:avLst/>
          </a:pr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567261" y="511386"/>
            <a:ext cx="1781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endParaRPr lang="ko-KR" altLang="en-US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cxnSp>
        <p:nvCxnSpPr>
          <p:cNvPr id="36" name="직선 연결선 35"/>
          <p:cNvCxnSpPr/>
          <p:nvPr userDrawn="1"/>
        </p:nvCxnSpPr>
        <p:spPr>
          <a:xfrm>
            <a:off x="3317914" y="678745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>
          <a:xfrm>
            <a:off x="3317914" y="6260561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2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 descr="Cybersecurity in Medical: Cybersecurity Trends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11"/>
          <a:stretch/>
        </p:blipFill>
        <p:spPr bwMode="auto">
          <a:xfrm>
            <a:off x="-3176" y="0"/>
            <a:ext cx="12195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6"/>
          <p:cNvSpPr/>
          <p:nvPr userDrawn="1"/>
        </p:nvSpPr>
        <p:spPr>
          <a:xfrm>
            <a:off x="0" y="-8214"/>
            <a:ext cx="12191999" cy="6866214"/>
          </a:xfrm>
          <a:custGeom>
            <a:avLst/>
            <a:gdLst>
              <a:gd name="connsiteX0" fmla="*/ 0 w 12192000"/>
              <a:gd name="connsiteY0" fmla="*/ 0 h 6904314"/>
              <a:gd name="connsiteX1" fmla="*/ 12192000 w 12192000"/>
              <a:gd name="connsiteY1" fmla="*/ 0 h 6904314"/>
              <a:gd name="connsiteX2" fmla="*/ 12192000 w 12192000"/>
              <a:gd name="connsiteY2" fmla="*/ 6904314 h 6904314"/>
              <a:gd name="connsiteX3" fmla="*/ 0 w 12192000"/>
              <a:gd name="connsiteY3" fmla="*/ 6904314 h 6904314"/>
              <a:gd name="connsiteX4" fmla="*/ 0 w 12192000"/>
              <a:gd name="connsiteY4" fmla="*/ 0 h 6904314"/>
              <a:gd name="connsiteX0" fmla="*/ 0 w 12192000"/>
              <a:gd name="connsiteY0" fmla="*/ 0 h 6904314"/>
              <a:gd name="connsiteX1" fmla="*/ 12192000 w 12192000"/>
              <a:gd name="connsiteY1" fmla="*/ 0 h 6904314"/>
              <a:gd name="connsiteX2" fmla="*/ 12192000 w 12192000"/>
              <a:gd name="connsiteY2" fmla="*/ 6904314 h 6904314"/>
              <a:gd name="connsiteX3" fmla="*/ 0 w 12192000"/>
              <a:gd name="connsiteY3" fmla="*/ 6856689 h 6904314"/>
              <a:gd name="connsiteX4" fmla="*/ 0 w 12192000"/>
              <a:gd name="connsiteY4" fmla="*/ 0 h 6904314"/>
              <a:gd name="connsiteX0" fmla="*/ 0 w 12192000"/>
              <a:gd name="connsiteY0" fmla="*/ 0 h 6856689"/>
              <a:gd name="connsiteX1" fmla="*/ 12192000 w 12192000"/>
              <a:gd name="connsiteY1" fmla="*/ 0 h 6856689"/>
              <a:gd name="connsiteX2" fmla="*/ 9134475 w 12192000"/>
              <a:gd name="connsiteY2" fmla="*/ 6847164 h 6856689"/>
              <a:gd name="connsiteX3" fmla="*/ 0 w 12192000"/>
              <a:gd name="connsiteY3" fmla="*/ 6856689 h 6856689"/>
              <a:gd name="connsiteX4" fmla="*/ 0 w 12192000"/>
              <a:gd name="connsiteY4" fmla="*/ 0 h 6856689"/>
              <a:gd name="connsiteX0" fmla="*/ 0 w 9153525"/>
              <a:gd name="connsiteY0" fmla="*/ 9525 h 6866214"/>
              <a:gd name="connsiteX1" fmla="*/ 9153525 w 9153525"/>
              <a:gd name="connsiteY1" fmla="*/ 0 h 6866214"/>
              <a:gd name="connsiteX2" fmla="*/ 9134475 w 9153525"/>
              <a:gd name="connsiteY2" fmla="*/ 6856689 h 6866214"/>
              <a:gd name="connsiteX3" fmla="*/ 0 w 9153525"/>
              <a:gd name="connsiteY3" fmla="*/ 6866214 h 6866214"/>
              <a:gd name="connsiteX4" fmla="*/ 0 w 9153525"/>
              <a:gd name="connsiteY4" fmla="*/ 9525 h 686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6866214">
                <a:moveTo>
                  <a:pt x="0" y="9525"/>
                </a:moveTo>
                <a:lnTo>
                  <a:pt x="9153525" y="0"/>
                </a:lnTo>
                <a:lnTo>
                  <a:pt x="9134475" y="6856689"/>
                </a:lnTo>
                <a:lnTo>
                  <a:pt x="0" y="6866214"/>
                </a:lnTo>
                <a:lnTo>
                  <a:pt x="0" y="9525"/>
                </a:lnTo>
                <a:close/>
              </a:path>
            </a:pathLst>
          </a:custGeom>
          <a:solidFill>
            <a:srgbClr val="100F2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7"/>
          <p:cNvSpPr/>
          <p:nvPr userDrawn="1"/>
        </p:nvSpPr>
        <p:spPr>
          <a:xfrm>
            <a:off x="-13359" y="754743"/>
            <a:ext cx="12224105" cy="5286782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5237978 w 8328547"/>
              <a:gd name="connsiteY2" fmla="*/ 1474148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10993 w 8339540"/>
              <a:gd name="connsiteY0" fmla="*/ 0 h 1549400"/>
              <a:gd name="connsiteX1" fmla="*/ 8339540 w 8339540"/>
              <a:gd name="connsiteY1" fmla="*/ 0 h 1549400"/>
              <a:gd name="connsiteX2" fmla="*/ 5248971 w 8339540"/>
              <a:gd name="connsiteY2" fmla="*/ 1474148 h 1549400"/>
              <a:gd name="connsiteX3" fmla="*/ 0 w 8339540"/>
              <a:gd name="connsiteY3" fmla="*/ 1549400 h 1549400"/>
              <a:gd name="connsiteX4" fmla="*/ 10993 w 8339540"/>
              <a:gd name="connsiteY4" fmla="*/ 0 h 1549400"/>
              <a:gd name="connsiteX0" fmla="*/ 10993 w 10580652"/>
              <a:gd name="connsiteY0" fmla="*/ 0 h 5157148"/>
              <a:gd name="connsiteX1" fmla="*/ 8339540 w 10580652"/>
              <a:gd name="connsiteY1" fmla="*/ 0 h 5157148"/>
              <a:gd name="connsiteX2" fmla="*/ 10580652 w 10580652"/>
              <a:gd name="connsiteY2" fmla="*/ 5157148 h 5157148"/>
              <a:gd name="connsiteX3" fmla="*/ 0 w 10580652"/>
              <a:gd name="connsiteY3" fmla="*/ 1549400 h 5157148"/>
              <a:gd name="connsiteX4" fmla="*/ 10993 w 10580652"/>
              <a:gd name="connsiteY4" fmla="*/ 0 h 5157148"/>
              <a:gd name="connsiteX0" fmla="*/ 10993 w 10580652"/>
              <a:gd name="connsiteY0" fmla="*/ 0 h 5157148"/>
              <a:gd name="connsiteX1" fmla="*/ 10571151 w 10580652"/>
              <a:gd name="connsiteY1" fmla="*/ 1587500 h 5157148"/>
              <a:gd name="connsiteX2" fmla="*/ 10580652 w 10580652"/>
              <a:gd name="connsiteY2" fmla="*/ 5157148 h 5157148"/>
              <a:gd name="connsiteX3" fmla="*/ 0 w 10580652"/>
              <a:gd name="connsiteY3" fmla="*/ 1549400 h 5157148"/>
              <a:gd name="connsiteX4" fmla="*/ 10993 w 10580652"/>
              <a:gd name="connsiteY4" fmla="*/ 0 h 5157148"/>
              <a:gd name="connsiteX0" fmla="*/ 488 w 10570147"/>
              <a:gd name="connsiteY0" fmla="*/ 0 h 5461000"/>
              <a:gd name="connsiteX1" fmla="*/ 10560646 w 10570147"/>
              <a:gd name="connsiteY1" fmla="*/ 1587500 h 5461000"/>
              <a:gd name="connsiteX2" fmla="*/ 10570147 w 10570147"/>
              <a:gd name="connsiteY2" fmla="*/ 5157148 h 5461000"/>
              <a:gd name="connsiteX3" fmla="*/ 11481 w 10570147"/>
              <a:gd name="connsiteY3" fmla="*/ 5461000 h 5461000"/>
              <a:gd name="connsiteX4" fmla="*/ 488 w 10570147"/>
              <a:gd name="connsiteY4" fmla="*/ 0 h 5461000"/>
              <a:gd name="connsiteX0" fmla="*/ 488 w 10570147"/>
              <a:gd name="connsiteY0" fmla="*/ 0 h 4229100"/>
              <a:gd name="connsiteX1" fmla="*/ 10560646 w 10570147"/>
              <a:gd name="connsiteY1" fmla="*/ 355600 h 4229100"/>
              <a:gd name="connsiteX2" fmla="*/ 10570147 w 10570147"/>
              <a:gd name="connsiteY2" fmla="*/ 3925248 h 4229100"/>
              <a:gd name="connsiteX3" fmla="*/ 11481 w 10570147"/>
              <a:gd name="connsiteY3" fmla="*/ 4229100 h 4229100"/>
              <a:gd name="connsiteX4" fmla="*/ 488 w 10570147"/>
              <a:gd name="connsiteY4" fmla="*/ 0 h 4229100"/>
              <a:gd name="connsiteX0" fmla="*/ 488 w 10570147"/>
              <a:gd name="connsiteY0" fmla="*/ 0 h 4325704"/>
              <a:gd name="connsiteX1" fmla="*/ 10560646 w 10570147"/>
              <a:gd name="connsiteY1" fmla="*/ 355600 h 4325704"/>
              <a:gd name="connsiteX2" fmla="*/ 10570147 w 10570147"/>
              <a:gd name="connsiteY2" fmla="*/ 3925248 h 4325704"/>
              <a:gd name="connsiteX3" fmla="*/ 11481 w 10570147"/>
              <a:gd name="connsiteY3" fmla="*/ 4325704 h 4325704"/>
              <a:gd name="connsiteX4" fmla="*/ 488 w 10570147"/>
              <a:gd name="connsiteY4" fmla="*/ 0 h 4325704"/>
              <a:gd name="connsiteX0" fmla="*/ 488 w 10570147"/>
              <a:gd name="connsiteY0" fmla="*/ 0 h 4003691"/>
              <a:gd name="connsiteX1" fmla="*/ 10560646 w 10570147"/>
              <a:gd name="connsiteY1" fmla="*/ 355600 h 4003691"/>
              <a:gd name="connsiteX2" fmla="*/ 10570147 w 10570147"/>
              <a:gd name="connsiteY2" fmla="*/ 3925248 h 4003691"/>
              <a:gd name="connsiteX3" fmla="*/ 11481 w 10570147"/>
              <a:gd name="connsiteY3" fmla="*/ 4003691 h 4003691"/>
              <a:gd name="connsiteX4" fmla="*/ 488 w 10570147"/>
              <a:gd name="connsiteY4" fmla="*/ 0 h 4003691"/>
              <a:gd name="connsiteX0" fmla="*/ 1056 w 10570715"/>
              <a:gd name="connsiteY0" fmla="*/ 0 h 4035892"/>
              <a:gd name="connsiteX1" fmla="*/ 10561214 w 10570715"/>
              <a:gd name="connsiteY1" fmla="*/ 355600 h 4035892"/>
              <a:gd name="connsiteX2" fmla="*/ 10570715 w 10570715"/>
              <a:gd name="connsiteY2" fmla="*/ 3925248 h 4035892"/>
              <a:gd name="connsiteX3" fmla="*/ 1067 w 10570715"/>
              <a:gd name="connsiteY3" fmla="*/ 4035892 h 4035892"/>
              <a:gd name="connsiteX4" fmla="*/ 1056 w 10570715"/>
              <a:gd name="connsiteY4" fmla="*/ 0 h 4035892"/>
              <a:gd name="connsiteX0" fmla="*/ 1056 w 10570715"/>
              <a:gd name="connsiteY0" fmla="*/ 0 h 4035892"/>
              <a:gd name="connsiteX1" fmla="*/ 10561214 w 10570715"/>
              <a:gd name="connsiteY1" fmla="*/ 217822 h 4035892"/>
              <a:gd name="connsiteX2" fmla="*/ 10570715 w 10570715"/>
              <a:gd name="connsiteY2" fmla="*/ 3925248 h 4035892"/>
              <a:gd name="connsiteX3" fmla="*/ 1067 w 10570715"/>
              <a:gd name="connsiteY3" fmla="*/ 4035892 h 4035892"/>
              <a:gd name="connsiteX4" fmla="*/ 1056 w 10570715"/>
              <a:gd name="connsiteY4" fmla="*/ 0 h 40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0715" h="4035892">
                <a:moveTo>
                  <a:pt x="1056" y="0"/>
                </a:moveTo>
                <a:lnTo>
                  <a:pt x="10561214" y="217822"/>
                </a:lnTo>
                <a:lnTo>
                  <a:pt x="10570715" y="3925248"/>
                </a:lnTo>
                <a:lnTo>
                  <a:pt x="1067" y="4035892"/>
                </a:lnTo>
                <a:cubicBezTo>
                  <a:pt x="4731" y="3519425"/>
                  <a:pt x="-2608" y="516467"/>
                  <a:pt x="105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48"/>
          <p:cNvSpPr>
            <a:spLocks noGrp="1"/>
          </p:cNvSpPr>
          <p:nvPr>
            <p:ph sz="quarter" idx="13"/>
          </p:nvPr>
        </p:nvSpPr>
        <p:spPr>
          <a:xfrm>
            <a:off x="1570718" y="2897415"/>
            <a:ext cx="9050564" cy="577850"/>
          </a:xfrm>
        </p:spPr>
        <p:txBody>
          <a:bodyPr>
            <a:noAutofit/>
          </a:bodyPr>
          <a:lstStyle>
            <a:lvl1pPr marL="0" indent="0" algn="ctr">
              <a:buFont typeface="+mj-lt"/>
              <a:buNone/>
              <a:defRPr sz="3200" b="1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LAB</a:t>
            </a:r>
            <a:endParaRPr lang="ko-KR" altLang="en-US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cxnSp>
        <p:nvCxnSpPr>
          <p:cNvPr id="21" name="직선 연결선 20"/>
          <p:cNvCxnSpPr/>
          <p:nvPr userDrawn="1"/>
        </p:nvCxnSpPr>
        <p:spPr>
          <a:xfrm>
            <a:off x="1570718" y="3655709"/>
            <a:ext cx="9050564" cy="19049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 userDrawn="1"/>
        </p:nvSpPr>
        <p:spPr>
          <a:xfrm>
            <a:off x="10618289" y="3626593"/>
            <a:ext cx="93980" cy="96330"/>
          </a:xfrm>
          <a:prstGeom prst="ellipse">
            <a:avLst/>
          </a:prstGeom>
          <a:solidFill>
            <a:srgbClr val="171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 userDrawn="1"/>
        </p:nvSpPr>
        <p:spPr>
          <a:xfrm>
            <a:off x="1479119" y="3607544"/>
            <a:ext cx="93980" cy="96330"/>
          </a:xfrm>
          <a:prstGeom prst="ellipse">
            <a:avLst/>
          </a:prstGeom>
          <a:solidFill>
            <a:srgbClr val="171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7541260" y="3903367"/>
            <a:ext cx="3077755" cy="786253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18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61"/>
          <a:stretch/>
        </p:blipFill>
        <p:spPr bwMode="auto">
          <a:xfrm>
            <a:off x="1" y="0"/>
            <a:ext cx="2969536" cy="68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 userDrawn="1"/>
        </p:nvSpPr>
        <p:spPr>
          <a:xfrm>
            <a:off x="0" y="0"/>
            <a:ext cx="2969537" cy="6858000"/>
          </a:xfrm>
          <a:prstGeom prst="rect">
            <a:avLst/>
          </a:pr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내용 개체 틀 48"/>
          <p:cNvSpPr>
            <a:spLocks noGrp="1"/>
          </p:cNvSpPr>
          <p:nvPr>
            <p:ph sz="quarter" idx="13"/>
          </p:nvPr>
        </p:nvSpPr>
        <p:spPr>
          <a:xfrm>
            <a:off x="3913931" y="2892481"/>
            <a:ext cx="8093342" cy="7307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4000" b="1" baseline="0">
                <a:latin typeface="+mn-lt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0" name="그림 4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sp>
        <p:nvSpPr>
          <p:cNvPr id="9" name="육각형 8"/>
          <p:cNvSpPr/>
          <p:nvPr userDrawn="1"/>
        </p:nvSpPr>
        <p:spPr>
          <a:xfrm>
            <a:off x="2190238" y="2575827"/>
            <a:ext cx="1542313" cy="1364048"/>
          </a:xfrm>
          <a:prstGeom prst="hexagon">
            <a:avLst/>
          </a:prstGeom>
          <a:solidFill>
            <a:schemeClr val="bg1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2416529" y="2800651"/>
            <a:ext cx="9096599" cy="914400"/>
          </a:xfrm>
        </p:spPr>
        <p:txBody>
          <a:bodyPr>
            <a:noAutofit/>
          </a:bodyPr>
          <a:lstStyle>
            <a:lvl1pPr marL="0" indent="0">
              <a:buNone/>
              <a:defRPr sz="6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23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75479" y="106386"/>
            <a:ext cx="11041039" cy="43812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698500"/>
            <a:ext cx="10515600" cy="5478463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v"/>
              <a:defRPr sz="2000"/>
            </a:lvl1pPr>
            <a:lvl2pPr marL="5400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1800"/>
            </a:lvl2pPr>
            <a:lvl3pPr marL="900000">
              <a:lnSpc>
                <a:spcPct val="150000"/>
              </a:lnSpc>
              <a:defRPr sz="1600"/>
            </a:lvl3pPr>
            <a:lvl4pPr marL="1188000">
              <a:lnSpc>
                <a:spcPct val="150000"/>
              </a:lnSpc>
              <a:defRPr sz="1400"/>
            </a:lvl4pPr>
            <a:lvl5pPr marL="144000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810247" y="6556375"/>
            <a:ext cx="57150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/>
              <a:t>-</a:t>
            </a:r>
            <a:fld id="{249D9435-6859-440C-9426-BC81D69B387D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575479" y="563302"/>
            <a:ext cx="11041039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8180"/>
            <a:ext cx="1446589" cy="14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513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61"/>
          <a:stretch/>
        </p:blipFill>
        <p:spPr bwMode="auto">
          <a:xfrm>
            <a:off x="1" y="0"/>
            <a:ext cx="2969536" cy="68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0" y="0"/>
            <a:ext cx="2969537" cy="6858000"/>
          </a:xfrm>
          <a:prstGeom prst="rect">
            <a:avLst/>
          </a:pr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6251279" y="2675021"/>
            <a:ext cx="243848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17914" y="678745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3317914" y="6260561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06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6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5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04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3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63" r:id="rId5"/>
    <p:sldLayoutId id="2147483664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>
            <a:lumMod val="95000"/>
            <a:lumOff val="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0874" y="2228785"/>
            <a:ext cx="7691651" cy="12676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도구 개발 계획서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230873" y="3632169"/>
            <a:ext cx="4094547" cy="83368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2024.11.07</a:t>
            </a:r>
          </a:p>
          <a:p>
            <a:pPr lvl="0">
              <a:defRPr/>
            </a:pPr>
            <a:r>
              <a:rPr lang="ko-KR" altLang="en-US" dirty="0"/>
              <a:t>모바일시스템공학과</a:t>
            </a:r>
            <a:r>
              <a:rPr lang="en-US" altLang="ko-KR" dirty="0"/>
              <a:t> </a:t>
            </a:r>
            <a:r>
              <a:rPr lang="ko-KR" altLang="en-US" dirty="0"/>
              <a:t>조민혁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16DCE-006F-A903-A36C-361FEECC5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00B25-100C-D7AF-79FA-58FD8246DD5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관련 자료 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8FAC3-C72D-5311-9F9D-F7146250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1" dirty="0"/>
              <a:t>11</a:t>
            </a:r>
            <a:r>
              <a:rPr lang="ko-KR" altLang="en-US" sz="1800" b="1" dirty="0"/>
              <a:t>월</a:t>
            </a:r>
            <a:r>
              <a:rPr lang="en-US" altLang="ko-KR" sz="1800" b="1" dirty="0"/>
              <a:t>4</a:t>
            </a:r>
            <a:r>
              <a:rPr lang="ko-KR" altLang="en-US" sz="1800" b="1" dirty="0"/>
              <a:t>일 </a:t>
            </a:r>
            <a:r>
              <a:rPr lang="en-US" altLang="ko-KR" sz="1800" b="1" dirty="0"/>
              <a:t>~ 11</a:t>
            </a:r>
            <a:r>
              <a:rPr lang="ko-KR" altLang="en-US" sz="1800" b="1" dirty="0"/>
              <a:t>월 </a:t>
            </a:r>
            <a:r>
              <a:rPr lang="en-US" altLang="ko-KR" sz="1800" b="1" dirty="0"/>
              <a:t>8</a:t>
            </a:r>
            <a:r>
              <a:rPr lang="ko-KR" altLang="en-US" sz="1800" b="1" dirty="0"/>
              <a:t>일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관련 자료 찾기</a:t>
            </a:r>
            <a:r>
              <a:rPr lang="en-US" altLang="ko-KR" sz="1800" b="1" dirty="0"/>
              <a:t>)</a:t>
            </a:r>
          </a:p>
          <a:p>
            <a:pPr marL="0" indent="0">
              <a:buNone/>
            </a:pPr>
            <a:r>
              <a:rPr lang="en-US" altLang="ko-KR" sz="1600" b="1" dirty="0"/>
              <a:t># </a:t>
            </a:r>
            <a:r>
              <a:rPr lang="ko-KR" altLang="en-US" sz="1600" b="1" dirty="0"/>
              <a:t>안티 포렌식 행위 및 종류  </a:t>
            </a:r>
            <a:r>
              <a:rPr lang="en-US" altLang="ko-KR" sz="1600" b="1" dirty="0"/>
              <a:t>-&gt; {</a:t>
            </a:r>
            <a:r>
              <a:rPr lang="ko-KR" altLang="en-US" sz="1600" b="1" dirty="0"/>
              <a:t>데이터 파괴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데이터 암호화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데이터 조작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분석 시간 증가</a:t>
            </a:r>
            <a:r>
              <a:rPr lang="en-US" altLang="ko-KR" sz="1600" b="1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- </a:t>
            </a:r>
            <a:r>
              <a:rPr lang="ko-KR" altLang="en-US" sz="1400" dirty="0"/>
              <a:t>모바일 기기</a:t>
            </a:r>
            <a:r>
              <a:rPr lang="en-US" altLang="ko-KR" sz="1400" dirty="0"/>
              <a:t>(Android)</a:t>
            </a:r>
            <a:r>
              <a:rPr lang="ko-KR" altLang="en-US" sz="1400" dirty="0"/>
              <a:t>에서 가능한 안티 포렌식 행위 위주 </a:t>
            </a:r>
            <a:endParaRPr lang="en-US" altLang="ko-KR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- </a:t>
            </a:r>
            <a:r>
              <a:rPr lang="ko-KR" altLang="en-US" sz="1400" dirty="0"/>
              <a:t>로그 남는 거 위주</a:t>
            </a:r>
            <a:r>
              <a:rPr lang="en-US" altLang="ko-KR" sz="14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en-US" altLang="ko-KR" sz="1400" dirty="0"/>
              <a:t>Timestamp </a:t>
            </a:r>
            <a:r>
              <a:rPr lang="ko-KR" altLang="en-US" sz="1400" dirty="0"/>
              <a:t>조작</a:t>
            </a:r>
            <a:endParaRPr lang="en-US" altLang="ko-KR" sz="1400" dirty="0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en-US" altLang="ko-KR" sz="1400" dirty="0"/>
              <a:t>Logcat –c</a:t>
            </a:r>
            <a:r>
              <a:rPr lang="ko-KR" altLang="en-US" sz="1400" dirty="0"/>
              <a:t>를 통한 로그 버퍼 비우기</a:t>
            </a:r>
            <a:endParaRPr lang="en-US" altLang="ko-KR" sz="1400" dirty="0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ko-KR" altLang="en-US" sz="1400" dirty="0"/>
              <a:t>전원 끄기 및 시스템 재부팅</a:t>
            </a:r>
            <a:endParaRPr lang="en-US" altLang="ko-KR" sz="1400" dirty="0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ko-KR" altLang="en-US" sz="1400" dirty="0"/>
              <a:t>공장 초기화</a:t>
            </a:r>
            <a:endParaRPr lang="en-US" altLang="ko-KR" sz="1400" dirty="0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ko-KR" altLang="en-US" sz="1400" dirty="0"/>
              <a:t>로그 기록 비활성화</a:t>
            </a:r>
            <a:endParaRPr lang="en-US" altLang="ko-KR" sz="14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-&gt; </a:t>
            </a:r>
            <a:r>
              <a:rPr lang="ko-KR" altLang="en-US" sz="1400" dirty="0"/>
              <a:t>해당 부분 </a:t>
            </a:r>
            <a:r>
              <a:rPr lang="en-US" altLang="ko-KR" sz="1400" dirty="0"/>
              <a:t>logcat</a:t>
            </a:r>
            <a:r>
              <a:rPr lang="ko-KR" altLang="en-US" sz="1400" dirty="0"/>
              <a:t>에서 로그 어떻게 남는지 확인 필요</a:t>
            </a:r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707925-417F-F82F-FE42-14E55D11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854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9DEBC-E828-6FA7-6A7C-7BBDE82D9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0E7AA-7EF0-E8A0-E316-D4EC73B961F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Timestamp </a:t>
            </a:r>
            <a:r>
              <a:rPr lang="ko-KR" altLang="en-US" sz="2400" dirty="0"/>
              <a:t>조작</a:t>
            </a:r>
            <a:endParaRPr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8EB02-90E9-7310-DE9D-EB5B43EF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b="1" dirty="0"/>
              <a:t>Timestamp </a:t>
            </a:r>
            <a:r>
              <a:rPr lang="ko-KR" altLang="en-US" sz="1800" b="1" dirty="0"/>
              <a:t>조작</a:t>
            </a:r>
            <a:endParaRPr lang="en-US" altLang="ko-KR" sz="1800" b="1" dirty="0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endParaRPr lang="en-US" altLang="ko-KR" sz="18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b="1" dirty="0"/>
              <a:t> </a:t>
            </a:r>
            <a:r>
              <a:rPr lang="en-US" altLang="ko-KR" sz="1400" dirty="0"/>
              <a:t>- </a:t>
            </a:r>
            <a:r>
              <a:rPr lang="ko-KR" altLang="en-US" sz="1400" dirty="0"/>
              <a:t>날짜 및 시간 조작 방법 </a:t>
            </a:r>
            <a:r>
              <a:rPr lang="en-US" altLang="ko-KR" sz="1400" dirty="0"/>
              <a:t>: ‘</a:t>
            </a:r>
            <a:r>
              <a:rPr lang="ko-KR" altLang="en-US" sz="1400" dirty="0"/>
              <a:t>설정</a:t>
            </a:r>
            <a:r>
              <a:rPr lang="en-US" altLang="ko-KR" sz="1400" dirty="0"/>
              <a:t>-&gt;</a:t>
            </a:r>
            <a:r>
              <a:rPr lang="ko-KR" altLang="en-US" sz="1400" dirty="0"/>
              <a:t>일반</a:t>
            </a:r>
            <a:r>
              <a:rPr lang="en-US" altLang="ko-KR" sz="1400" dirty="0"/>
              <a:t>-&gt;</a:t>
            </a:r>
            <a:r>
              <a:rPr lang="ko-KR" altLang="en-US" sz="1400" dirty="0"/>
              <a:t>날짜 및 시간</a:t>
            </a:r>
            <a:r>
              <a:rPr lang="en-US" altLang="ko-KR" sz="1400" dirty="0"/>
              <a:t>-&gt;</a:t>
            </a:r>
            <a:r>
              <a:rPr lang="ko-KR" altLang="en-US" sz="1400" dirty="0"/>
              <a:t>조작</a:t>
            </a:r>
            <a:r>
              <a:rPr lang="en-US" altLang="ko-KR" sz="1400" dirty="0"/>
              <a:t>’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/>
              <a:t> - </a:t>
            </a:r>
            <a:r>
              <a:rPr lang="ko-KR" altLang="en-US" sz="1400" dirty="0"/>
              <a:t>이후 생성되는 로그 키워드</a:t>
            </a:r>
            <a:endParaRPr lang="en-US" altLang="ko-KR" sz="1400" dirty="0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en-US" altLang="ko-KR" sz="1400" dirty="0" err="1"/>
              <a:t>timeChanged</a:t>
            </a:r>
            <a:endParaRPr lang="en-US" altLang="ko-KR" sz="1400" dirty="0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en-US" altLang="ko-KR" sz="1400" dirty="0"/>
              <a:t>set system clock</a:t>
            </a: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en-US" altLang="ko-KR" sz="1400" dirty="0"/>
              <a:t>Time is changed</a:t>
            </a: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en-US" altLang="ko-KR" sz="1400" dirty="0"/>
              <a:t>TIME_CHANGED</a:t>
            </a: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en-US" altLang="ko-KR" sz="1400" dirty="0" err="1"/>
              <a:t>onTimeChanged</a:t>
            </a:r>
            <a:r>
              <a:rPr lang="en-US" altLang="ko-KR" sz="1400" dirty="0"/>
              <a:t>()</a:t>
            </a: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lang="en-US" altLang="ko-KR" sz="1400" dirty="0"/>
              <a:t>ACTION_TIME_CHANGED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7910FE-E681-0E69-E29D-4AE95B59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423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E16D4-BB89-1EA4-B8C1-E37FEED46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DE8B8-60E2-025A-B9F9-7D5672ECEC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Logcat –c</a:t>
            </a:r>
            <a:r>
              <a:rPr lang="ko-KR" altLang="en-US" sz="2400" dirty="0"/>
              <a:t>를 통한 로그 버퍼 비우기</a:t>
            </a:r>
            <a:endParaRPr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006CE-8E82-33A4-2677-7D5BDD2FB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b="1" dirty="0"/>
              <a:t>Logcat –c</a:t>
            </a:r>
            <a:r>
              <a:rPr lang="ko-KR" altLang="en-US" sz="1800" b="1" dirty="0"/>
              <a:t>를 통한 로그 버퍼 비우기</a:t>
            </a:r>
            <a:endParaRPr lang="en-US" altLang="ko-KR" sz="18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</a:t>
            </a:r>
            <a:r>
              <a:rPr lang="ko-KR" altLang="en-US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링버퍼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(main, system, crash, kernel)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비우는 명령어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따로 로그 남지 않음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비이상적 패턴으로 감지 필요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B0CC2C-1512-7002-A717-BB62A8C8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DE3548-4184-70F5-0280-253706B3F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52" y="2329370"/>
            <a:ext cx="9478698" cy="10383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C48DB2-6423-E597-B11C-2A811A6BB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52" y="3836903"/>
            <a:ext cx="9345329" cy="9812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CBC408-7267-9E5B-C300-E4E5125748AB}"/>
              </a:ext>
            </a:extLst>
          </p:cNvPr>
          <p:cNvSpPr txBox="1"/>
          <p:nvPr/>
        </p:nvSpPr>
        <p:spPr>
          <a:xfrm>
            <a:off x="4707172" y="3429000"/>
            <a:ext cx="294993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logcat –c </a:t>
            </a:r>
            <a:r>
              <a:rPr lang="ko-KR" altLang="en-US" sz="1050" b="1" dirty="0"/>
              <a:t>실행 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872B3-9AA9-6AF9-A70C-EF625253D6ED}"/>
              </a:ext>
            </a:extLst>
          </p:cNvPr>
          <p:cNvSpPr txBox="1"/>
          <p:nvPr/>
        </p:nvSpPr>
        <p:spPr>
          <a:xfrm>
            <a:off x="4770783" y="4881274"/>
            <a:ext cx="23535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logcat –c </a:t>
            </a:r>
            <a:r>
              <a:rPr lang="ko-KR" altLang="en-US" sz="1050" b="1" dirty="0"/>
              <a:t>실행 후</a:t>
            </a:r>
          </a:p>
          <a:p>
            <a:endParaRPr lang="ko-KR" altLang="en-US" sz="105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3BDE69-0A50-87DC-7655-25B758FF8A1F}"/>
              </a:ext>
            </a:extLst>
          </p:cNvPr>
          <p:cNvSpPr/>
          <p:nvPr/>
        </p:nvSpPr>
        <p:spPr>
          <a:xfrm>
            <a:off x="4640912" y="2569914"/>
            <a:ext cx="1306664" cy="20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6D42FF-04B7-A313-CD47-E504FEF912AA}"/>
              </a:ext>
            </a:extLst>
          </p:cNvPr>
          <p:cNvSpPr/>
          <p:nvPr/>
        </p:nvSpPr>
        <p:spPr>
          <a:xfrm>
            <a:off x="5000045" y="2775884"/>
            <a:ext cx="1381703" cy="20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4BDCA4-B615-8DE3-F495-FD985728F8A0}"/>
              </a:ext>
            </a:extLst>
          </p:cNvPr>
          <p:cNvSpPr/>
          <p:nvPr/>
        </p:nvSpPr>
        <p:spPr>
          <a:xfrm>
            <a:off x="4640912" y="4060844"/>
            <a:ext cx="1306664" cy="20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08A8AB-6A46-4595-E4B1-14E394833AB7}"/>
              </a:ext>
            </a:extLst>
          </p:cNvPr>
          <p:cNvSpPr/>
          <p:nvPr/>
        </p:nvSpPr>
        <p:spPr>
          <a:xfrm>
            <a:off x="4957636" y="4263389"/>
            <a:ext cx="1381703" cy="20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F06FB1-C59A-A707-11FE-03BB5BF65F11}"/>
              </a:ext>
            </a:extLst>
          </p:cNvPr>
          <p:cNvSpPr txBox="1"/>
          <p:nvPr/>
        </p:nvSpPr>
        <p:spPr>
          <a:xfrm>
            <a:off x="835051" y="5359931"/>
            <a:ext cx="9345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-&gt; </a:t>
            </a:r>
            <a:r>
              <a:rPr lang="ko-KR" altLang="en-US" b="1" dirty="0"/>
              <a:t>버퍼가 꽉 차지 않았는 데 버퍼가 비워지는 것으로 안티 포렌식 행위 탐지 가능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>
                <a:solidFill>
                  <a:srgbClr val="FF0000"/>
                </a:solidFill>
              </a:rPr>
              <a:t>단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어떻게 효율적으로 모니터링 </a:t>
            </a:r>
            <a:r>
              <a:rPr lang="ko-KR" altLang="en-US" dirty="0" err="1">
                <a:solidFill>
                  <a:srgbClr val="FF0000"/>
                </a:solidFill>
              </a:rPr>
              <a:t>해야할</a:t>
            </a:r>
            <a:r>
              <a:rPr lang="ko-KR" altLang="en-US" dirty="0">
                <a:solidFill>
                  <a:srgbClr val="FF0000"/>
                </a:solidFill>
              </a:rPr>
              <a:t> 지는 고민 필요 </a:t>
            </a:r>
            <a:r>
              <a:rPr lang="en-US" altLang="ko-KR" dirty="0">
                <a:solidFill>
                  <a:srgbClr val="FF0000"/>
                </a:solidFill>
              </a:rPr>
              <a:t>..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955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941699" y="2599941"/>
            <a:ext cx="9646448" cy="13997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감사합니다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49D9435-6859-440C-9426-BC81D69B387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6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665116" y="1054093"/>
            <a:ext cx="5995283" cy="529786"/>
          </a:xfrm>
          <a:prstGeom prst="roundRect">
            <a:avLst/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/>
          <p:nvPr/>
        </p:nvSpPr>
        <p:spPr>
          <a:xfrm>
            <a:off x="3311539" y="940953"/>
            <a:ext cx="854800" cy="756000"/>
          </a:xfrm>
          <a:prstGeom prst="hexagon">
            <a:avLst/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9168" y="1134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1354" y="1134723"/>
            <a:ext cx="257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Logcat </a:t>
            </a:r>
            <a:r>
              <a:rPr lang="ko-KR" altLang="en-US" b="1" dirty="0">
                <a:solidFill>
                  <a:schemeClr val="bg1"/>
                </a:solidFill>
              </a:rPr>
              <a:t>도구 개발 계획서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2" name="모서리가 둥근 직사각형 9">
            <a:extLst>
              <a:ext uri="{FF2B5EF4-FFF2-40B4-BE49-F238E27FC236}">
                <a16:creationId xmlns:a16="http://schemas.microsoft.com/office/drawing/2014/main" id="{CAD6BE9C-C829-F288-9FCB-9CAF574796EB}"/>
              </a:ext>
            </a:extLst>
          </p:cNvPr>
          <p:cNvSpPr/>
          <p:nvPr/>
        </p:nvSpPr>
        <p:spPr>
          <a:xfrm>
            <a:off x="3665116" y="3313588"/>
            <a:ext cx="5995283" cy="529786"/>
          </a:xfrm>
          <a:prstGeom prst="roundRect">
            <a:avLst/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육각형 2">
            <a:extLst>
              <a:ext uri="{FF2B5EF4-FFF2-40B4-BE49-F238E27FC236}">
                <a16:creationId xmlns:a16="http://schemas.microsoft.com/office/drawing/2014/main" id="{C090AF5A-1BB5-5E58-B852-71CD82125411}"/>
              </a:ext>
            </a:extLst>
          </p:cNvPr>
          <p:cNvSpPr/>
          <p:nvPr/>
        </p:nvSpPr>
        <p:spPr>
          <a:xfrm>
            <a:off x="3311539" y="3200448"/>
            <a:ext cx="854800" cy="756000"/>
          </a:xfrm>
          <a:prstGeom prst="hexagon">
            <a:avLst/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40A71-DCE5-0EE1-0589-BD9DA1074A2E}"/>
              </a:ext>
            </a:extLst>
          </p:cNvPr>
          <p:cNvSpPr txBox="1"/>
          <p:nvPr/>
        </p:nvSpPr>
        <p:spPr>
          <a:xfrm>
            <a:off x="3529168" y="33942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CFDA9-3BB4-834A-820B-9BA5612DBE65}"/>
              </a:ext>
            </a:extLst>
          </p:cNvPr>
          <p:cNvSpPr txBox="1"/>
          <p:nvPr/>
        </p:nvSpPr>
        <p:spPr>
          <a:xfrm>
            <a:off x="4491354" y="339421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관련 자료 찾기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7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3987827" y="2892481"/>
            <a:ext cx="7540224" cy="730741"/>
          </a:xfrm>
        </p:spPr>
        <p:txBody>
          <a:bodyPr/>
          <a:lstStyle/>
          <a:p>
            <a:r>
              <a:rPr lang="en-US" altLang="ko-KR" dirty="0"/>
              <a:t>Logcat </a:t>
            </a:r>
            <a:r>
              <a:rPr lang="ko-KR" altLang="en-US" dirty="0"/>
              <a:t>도구 개발 계획서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2481181" y="2800651"/>
            <a:ext cx="1146399" cy="914400"/>
          </a:xfrm>
        </p:spPr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02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Logcat </a:t>
            </a:r>
            <a:r>
              <a:rPr lang="ko-KR" altLang="en-US" dirty="0"/>
              <a:t>도구 개발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E0ACD-F40E-469C-CB2C-1BB183222744}"/>
              </a:ext>
            </a:extLst>
          </p:cNvPr>
          <p:cNvSpPr txBox="1"/>
          <p:nvPr/>
        </p:nvSpPr>
        <p:spPr>
          <a:xfrm>
            <a:off x="575478" y="1084445"/>
            <a:ext cx="116165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b="1" dirty="0"/>
              <a:t>Logcat</a:t>
            </a:r>
            <a:r>
              <a:rPr lang="ko-KR" altLang="en-US" sz="2400" b="1" dirty="0"/>
              <a:t>의 문제점</a:t>
            </a:r>
            <a:endParaRPr lang="en-US" altLang="ko-KR" sz="2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Logcat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 로그 데이터를 명령어를 통해 간편하게 볼 수 있다는 장점이 있지만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전원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OFF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 로그 데이터가 삭제된다는 특성이 있음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1E2268-495B-B1A0-FC53-5229ACF4FDD3}"/>
              </a:ext>
            </a:extLst>
          </p:cNvPr>
          <p:cNvSpPr txBox="1"/>
          <p:nvPr/>
        </p:nvSpPr>
        <p:spPr>
          <a:xfrm>
            <a:off x="573488" y="3067088"/>
            <a:ext cx="1161652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400" b="1" dirty="0"/>
              <a:t>목적</a:t>
            </a:r>
            <a:endParaRPr lang="en-US" altLang="ko-KR" sz="2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휘발성 로그가 재부팅 또는 전원 꺼짐 감지 시 비휘발성 영역으로 옮겨져서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안티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포렌식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키워드만 남기고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삭제한다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포렌식 수사 관점에서 개발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효율적인 포렌식 수사가 될 수 있도록 기여하는 측면에서 개발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453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9FE74-4263-57F0-322F-69B6F22C5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46562-7748-757B-9FFC-8F5605BA3D5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개발 계획서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514D0-1EB2-5EF8-0408-1515467D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1" dirty="0"/>
              <a:t>Logcat </a:t>
            </a:r>
            <a:r>
              <a:rPr lang="ko-KR" altLang="en-US" sz="1800" b="1" dirty="0"/>
              <a:t>도구 개발 계획서 </a:t>
            </a:r>
            <a:r>
              <a:rPr lang="en-US" altLang="ko-KR" sz="1800" b="1" dirty="0"/>
              <a:t>- 1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참여 인원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포렌식 팀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조민혁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이승민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머신러닝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팀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정성원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0" indent="0">
              <a:buNone/>
            </a:pP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개요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logcat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 시스템 전원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OFF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또는 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재부팅하면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기존 로그가 사라지는 특성이 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따라서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사전에 정의된 특정 안티 포렌식 행위가 감지되면 로그를 따로 옮겨 저장할 필요가 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5C74BE-EA7E-8ABF-3425-D5C9BE29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70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35F14-5984-0853-3E97-9EDC0B152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A7095-80FE-F6CC-57B8-358EE438F91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개발 계획서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9F7EC-18B5-1048-DE60-B38AA3AA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1" dirty="0"/>
              <a:t>Logcat </a:t>
            </a:r>
            <a:r>
              <a:rPr lang="ko-KR" altLang="en-US" sz="1800" b="1" dirty="0"/>
              <a:t>도구 개발 계획서 </a:t>
            </a:r>
            <a:r>
              <a:rPr lang="en-US" altLang="ko-KR" sz="1800" b="1" dirty="0"/>
              <a:t>- 2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대상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OS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-&gt; Android 14, Galaxy 21</a:t>
            </a:r>
          </a:p>
          <a:p>
            <a:pPr marL="0" indent="0">
              <a:buNone/>
            </a:pP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작동 방식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도구니까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백그라운드 작동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UI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없음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5E66FA-6D20-C4A5-6C89-3FF32587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7C33F-1D59-D28F-0854-0EB4EC731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8E581-3C47-E99D-6FD3-FF0CEDCBE7F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개발 계획서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94BF1-15D1-A38D-B3CA-08DFCE4BD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2100" b="1" dirty="0"/>
              <a:t>Logcat </a:t>
            </a:r>
            <a:r>
              <a:rPr lang="ko-KR" altLang="en-US" sz="2100" b="1" dirty="0"/>
              <a:t>도구 개발 계획서 </a:t>
            </a:r>
            <a:r>
              <a:rPr lang="en-US" altLang="ko-KR" sz="2100" b="1" dirty="0"/>
              <a:t>- 3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1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로직</a:t>
            </a:r>
            <a:endParaRPr lang="en-US" altLang="ko-KR" sz="21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2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STEP 1) </a:t>
            </a:r>
            <a:r>
              <a:rPr lang="ko-KR" altLang="en-US" sz="2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안티 포렌식 행위 감지</a:t>
            </a:r>
          </a:p>
          <a:p>
            <a:pPr marL="0" indent="0">
              <a:buNone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안티 포렌식 행위 종류 정리 및 해당 로그 메시지 확인 필요 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안티 포렌식 행위 종류는 인터넷으로 정리 가능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로그 메시지는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logcat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실험 해보면서 확인 필요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0" indent="0">
              <a:buNone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해당 안티 포렌식 행위 발생할 때 내부적으로 호출되는 함수 종류 찾기 필요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2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STEP 2) </a:t>
            </a:r>
            <a:r>
              <a:rPr lang="ko-KR" altLang="en-US" sz="2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내부적으로 </a:t>
            </a:r>
            <a:r>
              <a:rPr lang="en-US" altLang="ko-KR" sz="2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logcat </a:t>
            </a:r>
            <a:r>
              <a:rPr lang="ko-KR" altLang="en-US" sz="2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작동 후 </a:t>
            </a:r>
            <a:r>
              <a:rPr lang="en-US" altLang="ko-KR" sz="2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</a:t>
            </a:r>
            <a:r>
              <a:rPr lang="ko-KR" altLang="en-US" sz="2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포렌식 로그</a:t>
            </a:r>
            <a:r>
              <a:rPr lang="en-US" altLang="ko-KR" sz="2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 </a:t>
            </a:r>
            <a:r>
              <a:rPr lang="ko-KR" altLang="en-US" sz="2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비휘발성 영역으로 옮긴다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초기 버전에서는 휴대폰 내 내부 저장소로 옮김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비휘발성 영역 내부 저장소 종류 파악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buFont typeface="Wingdings" panose="05000000000000000000" pitchFamily="2" charset="2"/>
              <a:buChar char="è"/>
            </a:pPr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2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STEP 3) </a:t>
            </a:r>
            <a:r>
              <a:rPr lang="ko-KR" altLang="en-US" sz="2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추후 조회 시 해당 로그 데이터를 보면서 안티 포렌식 행위 확신 가능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초기 버전 제작된 후 교수님께서 말씀하신 것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교수님 피드백 얻으면서 추가하면서 확장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EX) NAS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서버로 옮기기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...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904A2A-B997-B9C0-43F3-4568D4CF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63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8CD2E-A01D-1E86-39F2-A2F3F5BF9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D7F12-7C04-80B1-805D-782142FFA51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개발 계획서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7618E-D7AA-CDFD-B713-09454A914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1800" b="1" dirty="0"/>
              <a:t>Logcat </a:t>
            </a:r>
            <a:r>
              <a:rPr lang="ko-KR" altLang="en-US" sz="1800" b="1" dirty="0"/>
              <a:t>도구 개발 계획서 </a:t>
            </a:r>
            <a:r>
              <a:rPr lang="en-US" altLang="ko-KR" sz="1800" b="1" dirty="0"/>
              <a:t>- 4</a:t>
            </a:r>
            <a:endParaRPr lang="ko-KR" altLang="en-US" sz="1600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목표 기간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12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전에는 끝내고 싶음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학기 중에는 바쁘니까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..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연구실 시간에 할 일 끝내는 게 목표</a:t>
            </a:r>
          </a:p>
          <a:p>
            <a:pPr marL="0" indent="0"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연구실 시간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(10:00 ~ 17:00)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하기</a:t>
            </a:r>
          </a:p>
          <a:p>
            <a:pPr marL="0" indent="0">
              <a:buNone/>
            </a:pPr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2)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일단은 초기 버전 만드는 거 목표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루팅되지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않은 휴대폰에서 작동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- 11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~ 8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관련 자료 찾기 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안티 포렌식 행위 종류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해당 로그 메시지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안티 포렌식 행위 발생 시 호출되는 함수 종류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비휘발성 내부 저장소 종류 파악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- 11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11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~ 15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 설계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(Android Studio)</a:t>
            </a:r>
          </a:p>
          <a:p>
            <a:pPr marL="0" indent="0">
              <a:buNone/>
            </a:pP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- 11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18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~ 29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 및 테스트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빠르게 구현할 수록 좋음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BE701B-C1EC-760B-E2CA-2D8C6AC3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93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41E8B-5325-0E24-56AA-AE67D723F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6B3BC65-E02D-CFFB-E1F4-C19C792DD4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87827" y="2892481"/>
            <a:ext cx="7540224" cy="730741"/>
          </a:xfrm>
        </p:spPr>
        <p:txBody>
          <a:bodyPr/>
          <a:lstStyle/>
          <a:p>
            <a:r>
              <a:rPr lang="ko-KR" altLang="en-US" dirty="0"/>
              <a:t>관련 자료 찾기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F50142-4664-761F-E4B3-8808F4435B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81181" y="2800651"/>
            <a:ext cx="1146399" cy="91440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32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</TotalTime>
  <Words>632</Words>
  <Application>Microsoft Office PowerPoint</Application>
  <PresentationFormat>와이드스크린</PresentationFormat>
  <Paragraphs>117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함초롬바탕</vt:lpstr>
      <vt:lpstr>Arial</vt:lpstr>
      <vt:lpstr>Calibri</vt:lpstr>
      <vt:lpstr>Wingdings</vt:lpstr>
      <vt:lpstr>Office 테마</vt:lpstr>
      <vt:lpstr>도구 개발 계획서</vt:lpstr>
      <vt:lpstr>PowerPoint 프레젠테이션</vt:lpstr>
      <vt:lpstr>PowerPoint 프레젠테이션</vt:lpstr>
      <vt:lpstr>Logcat 도구 개발</vt:lpstr>
      <vt:lpstr>개발 계획서</vt:lpstr>
      <vt:lpstr>개발 계획서</vt:lpstr>
      <vt:lpstr>개발 계획서</vt:lpstr>
      <vt:lpstr>개발 계획서</vt:lpstr>
      <vt:lpstr>PowerPoint 프레젠테이션</vt:lpstr>
      <vt:lpstr>관련 자료 찾기</vt:lpstr>
      <vt:lpstr>Timestamp 조작</vt:lpstr>
      <vt:lpstr>Logcat –c를 통한 로그 버퍼 비우기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강해인</dc:creator>
  <cp:lastModifiedBy>조민혁</cp:lastModifiedBy>
  <cp:revision>133</cp:revision>
  <dcterms:created xsi:type="dcterms:W3CDTF">2021-12-24T07:48:34Z</dcterms:created>
  <dcterms:modified xsi:type="dcterms:W3CDTF">2024-11-06T08:21:48Z</dcterms:modified>
</cp:coreProperties>
</file>