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73" r:id="rId2"/>
    <p:sldId id="277" r:id="rId3"/>
    <p:sldId id="269" r:id="rId4"/>
    <p:sldId id="280" r:id="rId5"/>
    <p:sldId id="282" r:id="rId6"/>
    <p:sldId id="283" r:id="rId7"/>
    <p:sldId id="287" r:id="rId8"/>
    <p:sldId id="284" r:id="rId9"/>
    <p:sldId id="285" r:id="rId10"/>
    <p:sldId id="286" r:id="rId11"/>
    <p:sldId id="288" r:id="rId12"/>
    <p:sldId id="294" r:id="rId13"/>
    <p:sldId id="289" r:id="rId14"/>
    <p:sldId id="290" r:id="rId15"/>
    <p:sldId id="291" r:id="rId16"/>
    <p:sldId id="292" r:id="rId17"/>
    <p:sldId id="293" r:id="rId18"/>
    <p:sldId id="298" r:id="rId19"/>
    <p:sldId id="295" r:id="rId20"/>
    <p:sldId id="296" r:id="rId21"/>
    <p:sldId id="297" r:id="rId22"/>
    <p:sldId id="299" r:id="rId23"/>
    <p:sldId id="306" r:id="rId24"/>
    <p:sldId id="300" r:id="rId25"/>
    <p:sldId id="301" r:id="rId26"/>
    <p:sldId id="302" r:id="rId27"/>
    <p:sldId id="307" r:id="rId28"/>
    <p:sldId id="304" r:id="rId29"/>
    <p:sldId id="279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EDB091-F02C-F7EC-AB17-D2D0645FCFC2}" name="조민혁" initials="민조" userId="S::32204292@dankook.ac.kr::0553ee86-ec54-446a-822c-aaf74fbbc5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D1C4E"/>
    <a:srgbClr val="100F2B"/>
    <a:srgbClr val="171547"/>
    <a:srgbClr val="161548"/>
    <a:srgbClr val="0E0D42"/>
    <a:srgbClr val="000099"/>
    <a:srgbClr val="262523"/>
    <a:srgbClr val="312D2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022" y="-11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1D07-2AFA-4C91-A22F-B9A60EAA7E27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14425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1732C-C6D8-4958-88E6-BD88C5E2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3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B6A13-7DFB-0F04-76BE-A33022EA3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2A1301-7AF3-999E-941C-522B578B2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C496F1-4729-4B5E-357A-FC2C16873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B66A3-9FBF-D824-A93B-058EC2F4C5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399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E32BA-08A3-9CF1-E253-0CF8A6C7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CBCC84-C2FE-1184-3CCE-5B8598311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8C4553-0F71-8425-6810-3C9DA240D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9998C-5FCF-397F-E5AE-026104458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7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D8C30-64FD-1EEC-6EA4-BD84D4B33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76717E-5D41-FA8E-FB7A-336BD36DD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5D10C-13B4-5BE3-9BB5-DE7B88C4D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E00DCA-7CDB-5C9C-972F-698C3606A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95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60F5-E580-1AD3-40A6-81F98774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5248A1-50B9-3E59-3DD2-3E7F3113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3B1EBA-8D14-5D8A-AAFD-CC30D254A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5ED3C0-197C-7671-3770-98E5C10B4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5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13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51279" y="2675021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3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1272776" y="2197917"/>
            <a:ext cx="9646448" cy="1399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Forensic Detection of Timestamp Manipulation</a:t>
            </a:r>
            <a:br>
              <a:rPr lang="en-US" altLang="ko-KR" sz="3200" dirty="0"/>
            </a:br>
            <a:r>
              <a:rPr lang="en-US" altLang="ko-KR" sz="3200" dirty="0"/>
              <a:t>for Digital Forensic Investigation</a:t>
            </a:r>
            <a:br>
              <a:rPr lang="en-US" altLang="ko-KR" sz="3200" dirty="0"/>
            </a:br>
            <a:r>
              <a:rPr lang="en-US" altLang="ko-KR" sz="3200" dirty="0"/>
              <a:t> 		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288891" y="3931347"/>
            <a:ext cx="4972513" cy="786253"/>
          </a:xfrm>
        </p:spPr>
        <p:txBody>
          <a:bodyPr>
            <a:normAutofit/>
          </a:bodyPr>
          <a:lstStyle/>
          <a:p>
            <a:r>
              <a:rPr lang="en-US" altLang="ko-KR" sz="1600" b="0" dirty="0">
                <a:solidFill>
                  <a:schemeClr val="bg2">
                    <a:lumMod val="50000"/>
                  </a:schemeClr>
                </a:solidFill>
              </a:rPr>
              <a:t>By</a:t>
            </a:r>
            <a:r>
              <a:rPr lang="ko-KR" altLang="en-US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600" b="0" dirty="0">
                <a:solidFill>
                  <a:schemeClr val="bg2">
                    <a:lumMod val="50000"/>
                  </a:schemeClr>
                </a:solidFill>
              </a:rPr>
              <a:t>JUNGHOON OH, SANGJIN LEE, And HYUNUK HWANG</a:t>
            </a:r>
          </a:p>
          <a:p>
            <a:pPr algn="ctr"/>
            <a:r>
              <a:rPr lang="en-US" altLang="ko-KR" sz="1100" b="0" i="1" dirty="0"/>
              <a:t>Digital Object Identifier 10.1109/ACCESS.2024.3395644</a:t>
            </a:r>
            <a:endParaRPr lang="ko-KR" altLang="en-US" sz="1100" b="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9D9435-6859-440C-9426-BC81D69B38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C6D3C60D-CAC3-3D04-6D39-4E73B1A3E889}"/>
              </a:ext>
            </a:extLst>
          </p:cNvPr>
          <p:cNvSpPr txBox="1">
            <a:spLocks/>
          </p:cNvSpPr>
          <p:nvPr/>
        </p:nvSpPr>
        <p:spPr>
          <a:xfrm>
            <a:off x="6755662" y="5059350"/>
            <a:ext cx="5338272" cy="786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600" dirty="0"/>
              <a:t>2024.11.11 (Mon)</a:t>
            </a:r>
          </a:p>
          <a:p>
            <a:pPr lvl="0">
              <a:defRPr/>
            </a:pPr>
            <a:r>
              <a:rPr lang="ko-KR" altLang="en-US" sz="1600" dirty="0"/>
              <a:t> </a:t>
            </a:r>
            <a:r>
              <a:rPr lang="en-US" altLang="ko-KR" sz="1600" dirty="0"/>
              <a:t>Min–hyuk Cho in Mobile System Eng.</a:t>
            </a:r>
          </a:p>
        </p:txBody>
      </p:sp>
    </p:spTree>
    <p:extLst>
      <p:ext uri="{BB962C8B-B14F-4D97-AF65-F5344CB8AC3E}">
        <p14:creationId xmlns:p14="http://schemas.microsoft.com/office/powerpoint/2010/main" val="267110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E12EE-7F4B-26E7-5771-C3659D0B2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07D1F-487C-8492-0C83-50B4951B79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Background Knowledge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15B1E-991D-B5F7-9C40-0B14D546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E3472-0F9F-055C-13AE-43BEBA31B59A}"/>
              </a:ext>
            </a:extLst>
          </p:cNvPr>
          <p:cNvSpPr txBox="1"/>
          <p:nvPr/>
        </p:nvSpPr>
        <p:spPr>
          <a:xfrm>
            <a:off x="636104" y="930303"/>
            <a:ext cx="10980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$</a:t>
            </a:r>
            <a:r>
              <a:rPr lang="en-US" altLang="ko-KR" sz="2000" b="1" dirty="0" err="1"/>
              <a:t>LogFile</a:t>
            </a:r>
            <a:endParaRPr lang="en-US" altLang="ko-KR" sz="2000" b="1" dirty="0"/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$MFT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엔트리의 어느 속성의 어느 위치에서 어느 정도의 데이터가 업데이트 되었는지 반영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전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기록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37334-BEAF-283D-4CDF-2530A045632B}"/>
              </a:ext>
            </a:extLst>
          </p:cNvPr>
          <p:cNvSpPr txBox="1"/>
          <p:nvPr/>
        </p:nvSpPr>
        <p:spPr>
          <a:xfrm>
            <a:off x="636104" y="3039642"/>
            <a:ext cx="111685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$</a:t>
            </a:r>
            <a:r>
              <a:rPr lang="en-US" altLang="ko-KR" sz="2000" b="1" dirty="0" err="1"/>
              <a:t>UsnJrnl</a:t>
            </a:r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NTFS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로그를 기록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시스템에서 발생하는 모든 변경 이벤트를 기록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원인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대한 기록</a:t>
            </a:r>
          </a:p>
        </p:txBody>
      </p:sp>
    </p:spTree>
    <p:extLst>
      <p:ext uri="{BB962C8B-B14F-4D97-AF65-F5344CB8AC3E}">
        <p14:creationId xmlns:p14="http://schemas.microsoft.com/office/powerpoint/2010/main" val="195294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0A355-D857-8153-17E3-1ACCA13A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13B02-6A09-D4CD-8A48-F4964873C4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Background Knowledge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6A63B-2ED3-74EC-93F1-A69EFBC1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2288D-F308-DA2F-4887-3F9B50FD4CC0}"/>
              </a:ext>
            </a:extLst>
          </p:cNvPr>
          <p:cNvSpPr txBox="1"/>
          <p:nvPr/>
        </p:nvSpPr>
        <p:spPr>
          <a:xfrm>
            <a:off x="1213899" y="2238135"/>
            <a:ext cx="976420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        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배경 지식 정리</a:t>
            </a: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“$</a:t>
            </a:r>
            <a:r>
              <a:rPr lang="en-US" altLang="ko-KR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</a:t>
            </a:r>
            <a:r>
              <a:rPr lang="en-US" altLang="ko-KR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UsnJrnl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타임스탬프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작업이 발생 했는 지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가능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“$STANDARD_INFORMATION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$FILE_NAME 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타임스탬프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조작 가능성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가능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63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25518-5C01-4181-DFBD-37C42C32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FD8856-B53B-F75E-9C3E-275CB5ADB7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b="1" dirty="0"/>
              <a:t>Proposed Detection Algorithm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61EDA-907A-918E-7F18-580EA7B97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77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0A0B-B4D6-62F8-E2B3-CCC758F1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C8AE5-C811-40BE-781F-F45780B28F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Proposed Detection Algorithm - 1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FCF526-4DDF-A8E4-1DD3-D6F16E0B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D130A-F3F7-9BEB-96A6-EFC6080E04A7}"/>
              </a:ext>
            </a:extLst>
          </p:cNvPr>
          <p:cNvSpPr txBox="1"/>
          <p:nvPr/>
        </p:nvSpPr>
        <p:spPr>
          <a:xfrm>
            <a:off x="575479" y="850790"/>
            <a:ext cx="1104103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Detection Method with $</a:t>
            </a:r>
            <a:r>
              <a:rPr lang="en-US" altLang="ko-KR" sz="2400" b="1" dirty="0" err="1"/>
              <a:t>LogFile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1) $</a:t>
            </a:r>
            <a:r>
              <a:rPr lang="en-US" altLang="ko-KR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타임스탬프 변경 이벤트 발생 파일 찾아 추출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2)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 내용이 타임스탬프 조작에 의한 것인지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단순 변경인 것인지 파악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3)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파일 시스템 </a:t>
            </a:r>
            <a:r>
              <a:rPr lang="ko-KR" altLang="en-US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터널링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여부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937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70758-79EF-8900-18DC-71DFB401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CA62C-D7CB-6538-AA89-62AC7EB8D51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Proposed Detection Algorithm - 1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BA7DF-B8E5-BD5E-628A-DA103F61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3B8DBD-5570-D720-E8CA-E4491FBD0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12" y="950725"/>
            <a:ext cx="12197512" cy="495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1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EF2E4-A4BC-10F9-8EF3-35C5704F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E30BC-E421-D11D-026A-690E316F43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STEP 1 of Proposed Detection Algorithm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428D3B-055F-2CC7-2C6F-E3B6B03E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28342-7334-F4F6-7A16-82B1A0BB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2" y="1136826"/>
            <a:ext cx="4981695" cy="3502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C0A772-20EC-6277-9C65-BEAC7FD3246D}"/>
              </a:ext>
            </a:extLst>
          </p:cNvPr>
          <p:cNvSpPr txBox="1"/>
          <p:nvPr/>
        </p:nvSpPr>
        <p:spPr>
          <a:xfrm>
            <a:off x="5153187" y="1394847"/>
            <a:ext cx="69742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1) $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타임스탬프 변경 이벤트 발생 파일 찾아 추출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Timestamp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기록 부분 가져오기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Timestamp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이력 있나 확인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LSN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확인하여 해당 파일의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MFT Entry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파일에 대해 관련 이벤트 수집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Entry Number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계산하여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MFT Entry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확인 가능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95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445F-8778-7F9C-E056-C0C0B28CF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E6E4B-9C58-9705-320C-88DD8403FC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STEP 2 of Proposed Detection Algorithm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D1B876-EAE6-7DB8-79C1-6ABCBBC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0806AD-287B-D9D4-FFE1-8FC1AFAC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65" y="918812"/>
            <a:ext cx="3248478" cy="5020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93522-6662-BDAF-64FE-881EA7658000}"/>
              </a:ext>
            </a:extLst>
          </p:cNvPr>
          <p:cNvSpPr txBox="1"/>
          <p:nvPr/>
        </p:nvSpPr>
        <p:spPr>
          <a:xfrm>
            <a:off x="4123052" y="1177871"/>
            <a:ext cx="81056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2)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추출 내용이 타임스탬프 조작에 의한 것인지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단순 변경인 것인지 파악</a:t>
            </a:r>
            <a:endParaRPr lang="en-US" altLang="ko-KR" sz="1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b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CASE 1)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직전에 파일 생성 이벤트가 있는 경우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이전 생성 시간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이후 생성 시간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비교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이전 수정 시간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과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이후 수정 시간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비교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* CASE 2)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직전에 파일 생성 이벤트 없는 경우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이전 생성 시간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과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이후 생성 시간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비교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*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 고려 사항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$SI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모든 시간 정보의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nanosecond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세팅 시 시간 조작으로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판단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94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4DBA1-F7F5-4A20-A740-1FD47C7F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BF20-D542-5BDB-AA59-74D08D6A49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STEP 3 of Proposed Detection Algorithm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3DBACD-5D82-C30F-8568-F90FCA31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4672A4-6F67-7EBB-4E40-CBFE4337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87" y="937865"/>
            <a:ext cx="3734321" cy="4982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344C42-FC42-321B-1B8D-F10796FA38B3}"/>
              </a:ext>
            </a:extLst>
          </p:cNvPr>
          <p:cNvSpPr txBox="1"/>
          <p:nvPr/>
        </p:nvSpPr>
        <p:spPr>
          <a:xfrm>
            <a:off x="5013702" y="984142"/>
            <a:ext cx="64705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3)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파일 시스템 </a:t>
            </a:r>
            <a:r>
              <a:rPr lang="ko-KR" altLang="en-US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터널링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여부 확인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/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3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실험을 각각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 이내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수행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후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B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이름으로 생성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2)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이름 변경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B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이름으로 변경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3)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경로 변경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B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이전 경로로 이동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만약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터널링에 의한 것으로 시간 조작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만약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False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조작에 의한 것으로 판단</a:t>
            </a:r>
          </a:p>
        </p:txBody>
      </p:sp>
    </p:spTree>
    <p:extLst>
      <p:ext uri="{BB962C8B-B14F-4D97-AF65-F5344CB8AC3E}">
        <p14:creationId xmlns:p14="http://schemas.microsoft.com/office/powerpoint/2010/main" val="265180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5D5D-0D3C-C4EF-C016-9E67D5C8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2E51A-A57F-9BB3-EB1C-E4D5A3BAE9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Proposed Detection Algorithm - 2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BC7864-94F3-07A7-234D-B75174A0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045B7-1881-E3C9-9951-F7C307A9AE5B}"/>
              </a:ext>
            </a:extLst>
          </p:cNvPr>
          <p:cNvSpPr txBox="1"/>
          <p:nvPr/>
        </p:nvSpPr>
        <p:spPr>
          <a:xfrm>
            <a:off x="575479" y="850790"/>
            <a:ext cx="1104103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Detection Method with $</a:t>
            </a:r>
            <a:r>
              <a:rPr lang="en-US" altLang="ko-KR" sz="2000" b="1" dirty="0" err="1"/>
              <a:t>UsnJrnl</a:t>
            </a:r>
            <a:endParaRPr lang="en-US" altLang="ko-K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탐지 패턴을 가진 파일 정보 수집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2)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비이상적 패턴 발생하는지 파악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3)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파일 시스템 </a:t>
            </a:r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터널링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여부 확인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15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71C31-3F8B-45B8-9E06-A8642D8C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04E6D-0617-AE4C-5C97-BB56DE4C05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STEP 1 of Proposed Detection Algorithm - 2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EED63C-A91A-8D4D-1F9F-D9764D32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36673E-7C7C-6AC4-7E47-029479D6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238"/>
            <a:ext cx="12192000" cy="5075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8139AE-46A0-9FEB-B827-A95157FC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810" y="3125597"/>
            <a:ext cx="94476" cy="1338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667D62-9EAC-E6AF-3729-B79549DA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472" y="2484830"/>
            <a:ext cx="94476" cy="133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68117E-F2E9-211C-CE38-70A62C33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405" y="2157209"/>
            <a:ext cx="103924" cy="1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1354" y="1134723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65116" y="189072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311539" y="177758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29168" y="19713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1354" y="1971353"/>
            <a:ext cx="242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Background Knowledge</a:t>
            </a:r>
          </a:p>
        </p:txBody>
      </p:sp>
      <p:sp>
        <p:nvSpPr>
          <p:cNvPr id="2" name="모서리가 둥근 직사각형 13">
            <a:extLst>
              <a:ext uri="{FF2B5EF4-FFF2-40B4-BE49-F238E27FC236}">
                <a16:creationId xmlns:a16="http://schemas.microsoft.com/office/drawing/2014/main" id="{73757658-904B-F5FF-B718-E82DB4C7DBA0}"/>
              </a:ext>
            </a:extLst>
          </p:cNvPr>
          <p:cNvSpPr/>
          <p:nvPr/>
        </p:nvSpPr>
        <p:spPr>
          <a:xfrm>
            <a:off x="3665116" y="272735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B207A941-C2E3-3E95-3923-2981BC7C8D4F}"/>
              </a:ext>
            </a:extLst>
          </p:cNvPr>
          <p:cNvSpPr/>
          <p:nvPr/>
        </p:nvSpPr>
        <p:spPr>
          <a:xfrm>
            <a:off x="3311539" y="261421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27F04-4452-8056-E1E0-E481DB93A9E0}"/>
              </a:ext>
            </a:extLst>
          </p:cNvPr>
          <p:cNvSpPr txBox="1"/>
          <p:nvPr/>
        </p:nvSpPr>
        <p:spPr>
          <a:xfrm>
            <a:off x="3529168" y="28079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16804-09A5-C0D3-A001-6726DE7E8B99}"/>
              </a:ext>
            </a:extLst>
          </p:cNvPr>
          <p:cNvSpPr txBox="1"/>
          <p:nvPr/>
        </p:nvSpPr>
        <p:spPr>
          <a:xfrm>
            <a:off x="4491354" y="2807983"/>
            <a:ext cx="307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Proposed Detection Algorithm</a:t>
            </a:r>
          </a:p>
        </p:txBody>
      </p:sp>
      <p:sp>
        <p:nvSpPr>
          <p:cNvPr id="6" name="모서리가 둥근 직사각형 13">
            <a:extLst>
              <a:ext uri="{FF2B5EF4-FFF2-40B4-BE49-F238E27FC236}">
                <a16:creationId xmlns:a16="http://schemas.microsoft.com/office/drawing/2014/main" id="{0C968E8D-39F6-0AA8-6448-46BF3F180B4B}"/>
              </a:ext>
            </a:extLst>
          </p:cNvPr>
          <p:cNvSpPr/>
          <p:nvPr/>
        </p:nvSpPr>
        <p:spPr>
          <a:xfrm>
            <a:off x="3665116" y="356398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B325775F-EAF4-9863-CAF6-F52896C9B7E0}"/>
              </a:ext>
            </a:extLst>
          </p:cNvPr>
          <p:cNvSpPr/>
          <p:nvPr/>
        </p:nvSpPr>
        <p:spPr>
          <a:xfrm>
            <a:off x="3311539" y="345084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FAF71-6A6C-C352-1F78-BF8A9BF9D35D}"/>
              </a:ext>
            </a:extLst>
          </p:cNvPr>
          <p:cNvSpPr txBox="1"/>
          <p:nvPr/>
        </p:nvSpPr>
        <p:spPr>
          <a:xfrm>
            <a:off x="3529168" y="3644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B1E14-ADC1-0C52-20BF-FF977FD584B8}"/>
              </a:ext>
            </a:extLst>
          </p:cNvPr>
          <p:cNvSpPr txBox="1"/>
          <p:nvPr/>
        </p:nvSpPr>
        <p:spPr>
          <a:xfrm>
            <a:off x="4491354" y="3644613"/>
            <a:ext cx="447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Implementation and Performance Evaluation</a:t>
            </a:r>
          </a:p>
        </p:txBody>
      </p:sp>
      <p:sp>
        <p:nvSpPr>
          <p:cNvPr id="22" name="모서리가 둥근 직사각형 13">
            <a:extLst>
              <a:ext uri="{FF2B5EF4-FFF2-40B4-BE49-F238E27FC236}">
                <a16:creationId xmlns:a16="http://schemas.microsoft.com/office/drawing/2014/main" id="{C17795C5-62A8-63BF-3AAC-93F20D02C73C}"/>
              </a:ext>
            </a:extLst>
          </p:cNvPr>
          <p:cNvSpPr/>
          <p:nvPr/>
        </p:nvSpPr>
        <p:spPr>
          <a:xfrm>
            <a:off x="3665116" y="440061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육각형 22">
            <a:extLst>
              <a:ext uri="{FF2B5EF4-FFF2-40B4-BE49-F238E27FC236}">
                <a16:creationId xmlns:a16="http://schemas.microsoft.com/office/drawing/2014/main" id="{CC4C0E46-609C-48A4-7AD3-0F2B1EFE7213}"/>
              </a:ext>
            </a:extLst>
          </p:cNvPr>
          <p:cNvSpPr/>
          <p:nvPr/>
        </p:nvSpPr>
        <p:spPr>
          <a:xfrm>
            <a:off x="3311539" y="428747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27E567-8205-DC4B-2AC0-33207BFA7828}"/>
              </a:ext>
            </a:extLst>
          </p:cNvPr>
          <p:cNvSpPr txBox="1"/>
          <p:nvPr/>
        </p:nvSpPr>
        <p:spPr>
          <a:xfrm>
            <a:off x="3529168" y="44812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BE3E63-F4A6-BCF1-4F2C-AFFFCFCAE360}"/>
              </a:ext>
            </a:extLst>
          </p:cNvPr>
          <p:cNvSpPr txBox="1"/>
          <p:nvPr/>
        </p:nvSpPr>
        <p:spPr>
          <a:xfrm>
            <a:off x="4491354" y="44812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237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B98E0-6B24-8D39-BE61-684A88A34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4F107-18D7-0246-BD93-74C902936DB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STEP 2 of Proposed Detection Algorithm - 2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9BC32F-5518-14FA-721A-97FB2B2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1CBC70-A443-F99B-F29A-8C55894D6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769" y="916663"/>
            <a:ext cx="5921016" cy="398855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CD94CB3-D115-8911-80CE-5FE329D008F2}"/>
              </a:ext>
            </a:extLst>
          </p:cNvPr>
          <p:cNvSpPr/>
          <p:nvPr/>
        </p:nvSpPr>
        <p:spPr>
          <a:xfrm>
            <a:off x="1067119" y="1030027"/>
            <a:ext cx="3639127" cy="226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B8FDE-28EC-B305-C555-57A6D63B4FDD}"/>
              </a:ext>
            </a:extLst>
          </p:cNvPr>
          <p:cNvSpPr txBox="1"/>
          <p:nvPr/>
        </p:nvSpPr>
        <p:spPr>
          <a:xfrm>
            <a:off x="5929745" y="1246072"/>
            <a:ext cx="62253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1)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탐지 패턴을 가진 파일 정보 수집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/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BASIC_INFO_CHANGE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reason_flag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추가되는 시간과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CLOSE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reason_flag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추가되는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비교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 이내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면 기본 탐지 패턴에 추가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패턴들의 정보 수집</a:t>
            </a:r>
          </a:p>
        </p:txBody>
      </p:sp>
    </p:spTree>
    <p:extLst>
      <p:ext uri="{BB962C8B-B14F-4D97-AF65-F5344CB8AC3E}">
        <p14:creationId xmlns:p14="http://schemas.microsoft.com/office/powerpoint/2010/main" val="1989257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19D54-FA8E-E3B5-215A-743ED5DDA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C27CA-3B0E-4B7B-F81E-F44C2FEDFA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STEP 3 of Proposed Detection Algorithm - 2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FB0CD0-2135-BC5D-FB9E-0449A5E3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BEEB56-08AB-E4E2-E675-78945AED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6" y="874070"/>
            <a:ext cx="3709553" cy="557480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454FCBF-757C-04E7-FD36-819D3D2A3BCE}"/>
              </a:ext>
            </a:extLst>
          </p:cNvPr>
          <p:cNvSpPr/>
          <p:nvPr/>
        </p:nvSpPr>
        <p:spPr>
          <a:xfrm>
            <a:off x="1041538" y="1155888"/>
            <a:ext cx="2638387" cy="190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96B0C-FCE6-69D0-7164-4567EED6A8FB}"/>
              </a:ext>
            </a:extLst>
          </p:cNvPr>
          <p:cNvSpPr txBox="1"/>
          <p:nvPr/>
        </p:nvSpPr>
        <p:spPr>
          <a:xfrm>
            <a:off x="4858329" y="1061633"/>
            <a:ext cx="722283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2)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비이상적 패턴 발생 파악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* CASE 1)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생성 이벤트 존재하는 경우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해당 이벤트 타임스탬프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$SI-E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비교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탐지 패턴 발생 시간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$SI-E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차이가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초를 초과하는지 확인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CASE 2)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생성 이벤트 존재하지 않는 경우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기본 탐지 패턴 발생 시간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$SI-E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비교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543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5C6AC-233B-7FBC-554A-2D52DA5B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413AB-A88B-121B-56F1-20C9EF61E0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Proposed Detection Algorithm - 2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5F030C-8324-80F0-68C1-9CD93C1E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D42BD1-8019-A806-06C7-273947D6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52" y="683019"/>
            <a:ext cx="3896269" cy="57348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B524FF-F318-A3DB-8143-E2A20C5D6259}"/>
              </a:ext>
            </a:extLst>
          </p:cNvPr>
          <p:cNvSpPr/>
          <p:nvPr/>
        </p:nvSpPr>
        <p:spPr>
          <a:xfrm>
            <a:off x="1040452" y="931163"/>
            <a:ext cx="3399812" cy="190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6BC64-67C1-8DA6-7743-2A2ACD333D87}"/>
              </a:ext>
            </a:extLst>
          </p:cNvPr>
          <p:cNvSpPr txBox="1"/>
          <p:nvPr/>
        </p:nvSpPr>
        <p:spPr>
          <a:xfrm>
            <a:off x="5041411" y="931163"/>
            <a:ext cx="647054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3) 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파일 시스템 </a:t>
            </a:r>
            <a:r>
              <a:rPr lang="ko-KR" altLang="en-US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터널링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여부 확인</a:t>
            </a:r>
            <a:endParaRPr lang="en-US" altLang="ko-KR" sz="2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/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3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가지 실험을 각각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 이내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수행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1)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후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B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이름으로 생성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2)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이름 변경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B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이름으로 변경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3)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경로 변경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B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A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이전 경로로 이동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만약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터널링에 의한 것으로 시간 조작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만약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False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조작에 의한 것으로 판단</a:t>
            </a:r>
          </a:p>
        </p:txBody>
      </p:sp>
    </p:spTree>
    <p:extLst>
      <p:ext uri="{BB962C8B-B14F-4D97-AF65-F5344CB8AC3E}">
        <p14:creationId xmlns:p14="http://schemas.microsoft.com/office/powerpoint/2010/main" val="22349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0F784-473D-E9E3-7E2B-9A32ED4C9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B6A73F7-D0A9-3C5C-D9F1-FC4460B70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6" y="2892481"/>
            <a:ext cx="7992363" cy="730741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Implementation and Performance Evaluation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2A489-F026-C87C-C4BC-7951A59B1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17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14556-C2AF-0C4E-3DD4-1D5B8FC1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6DDBD-4619-EF3E-1E63-15819E6FEC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b="1" dirty="0"/>
              <a:t>Implementation – NTFS log tracker v1.9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EDFFF-D276-92F1-6E39-03B5E4A5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61497-0A5A-5495-0235-E8EBDFEF5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7" y="1731247"/>
            <a:ext cx="1050754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1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49F04-0F38-65D4-2D16-BC3DB70F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16488-7409-4B05-BFB1-5F0DF81E6D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b="1" dirty="0"/>
              <a:t>Evaluation – Data Set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4B8EB-8C6F-5C8B-CB88-56341DBE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165E10-7D07-524B-3D69-055DFBFE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01" y="614055"/>
            <a:ext cx="7169692" cy="3341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83603-0B26-2D9B-1D7B-5EEFD91075F8}"/>
              </a:ext>
            </a:extLst>
          </p:cNvPr>
          <p:cNvSpPr txBox="1"/>
          <p:nvPr/>
        </p:nvSpPr>
        <p:spPr>
          <a:xfrm>
            <a:off x="575479" y="4024620"/>
            <a:ext cx="76251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arabicParenR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No.1~3: $SI-C, $SI-M, $SI-MAC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100-</a:t>
            </a: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나노초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0)</a:t>
            </a:r>
          </a:p>
          <a:p>
            <a:pPr marL="342900" indent="-342900">
              <a:buFont typeface="+mj-ea"/>
              <a:buAutoNum type="arabicParenR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arabicParenR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No.4~6: $SI-C, $SI-M, $SI-MAC 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arabicParenR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arabicParenR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No.7~9: $SI-C, $SI-M, $SI-MACE 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342900" indent="-342900">
              <a:buFont typeface="+mj-ea"/>
              <a:buAutoNum type="arabicParenR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No.10: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시스템 터널링으로 인한 조작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arabicParenR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arabicParenR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No.11: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동일 경로에 있는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$SI-MAEC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실험 파일 조작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342900" indent="-342900">
              <a:buFont typeface="+mj-ea"/>
              <a:buAutoNum type="arabicParenR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arabicParenR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No.12: $SI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$FN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 조작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과거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B7D10D-74E6-A55D-5D2A-1C6B936BC7B2}"/>
              </a:ext>
            </a:extLst>
          </p:cNvPr>
          <p:cNvSpPr/>
          <p:nvPr/>
        </p:nvSpPr>
        <p:spPr>
          <a:xfrm>
            <a:off x="2634713" y="1430350"/>
            <a:ext cx="984142" cy="204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E680D9-2CB1-ED9D-4E21-26DE3F80A4CF}"/>
              </a:ext>
            </a:extLst>
          </p:cNvPr>
          <p:cNvSpPr/>
          <p:nvPr/>
        </p:nvSpPr>
        <p:spPr>
          <a:xfrm>
            <a:off x="2634714" y="2046265"/>
            <a:ext cx="984142" cy="204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69EF60-7F68-1E38-6F78-6AA9D8CCA61C}"/>
              </a:ext>
            </a:extLst>
          </p:cNvPr>
          <p:cNvSpPr/>
          <p:nvPr/>
        </p:nvSpPr>
        <p:spPr>
          <a:xfrm>
            <a:off x="2634712" y="2625931"/>
            <a:ext cx="1356101" cy="2047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3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6E76D-86EC-5195-0827-F7A115D8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F5297-5F87-75C0-8552-4798821F25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2400" b="1" dirty="0"/>
              <a:t>Evaluation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F6E6B-6C0E-655F-F200-DDAADA16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31B1AB-D718-DF74-8D83-7AA34B23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38" y="754466"/>
            <a:ext cx="10174120" cy="55919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824804-AAB8-6FA9-BE53-0DD4BDCCDA3D}"/>
              </a:ext>
            </a:extLst>
          </p:cNvPr>
          <p:cNvSpPr/>
          <p:nvPr/>
        </p:nvSpPr>
        <p:spPr>
          <a:xfrm>
            <a:off x="7632915" y="1252120"/>
            <a:ext cx="1270861" cy="4923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11BC6B-58FC-CBC2-7591-C4CF4D0581ED}"/>
              </a:ext>
            </a:extLst>
          </p:cNvPr>
          <p:cNvSpPr/>
          <p:nvPr/>
        </p:nvSpPr>
        <p:spPr>
          <a:xfrm>
            <a:off x="9872420" y="1255995"/>
            <a:ext cx="1131377" cy="4923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286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4FF93-8EB0-8D7D-7108-7216FEE24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31BDD3-19E0-BDF0-80F3-60D3087634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b="1" dirty="0"/>
              <a:t>Conclusion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F9AF3-3A50-409B-3D3F-031C79C25A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282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3F35D-40CA-4F81-886A-BDA7EB6F5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98CD-6E70-C839-A6F6-3B60AC5B33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991FF0-B59A-BF62-7171-4D718481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D6755-C770-F15F-2D8B-3EFC6C8D9FDE}"/>
              </a:ext>
            </a:extLst>
          </p:cNvPr>
          <p:cNvSpPr txBox="1"/>
          <p:nvPr/>
        </p:nvSpPr>
        <p:spPr>
          <a:xfrm>
            <a:off x="575479" y="834837"/>
            <a:ext cx="11342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Conclusion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세계적으로 많이 쓰이는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NTFS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에서의 타임스탬프 조작 탐지 알고리즘을 제안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제안된 알고리즘을 기반으로 도구 제작 후 다양한 시나리오에 대해 검증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제작된 도구는 다양한 시나리오에 대해 올바른 탐지를 할 수 있었고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오탐을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줄일 수 있었음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b="1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“</a:t>
            </a:r>
            <a:r>
              <a:rPr lang="ko-KR" altLang="en-US" b="1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제시된 알고리즘을 통해 디지털 포렌식 조사 과정에서 조사관들이 파일 타임스탬프 조작을 탐지하는 데 기여</a:t>
            </a:r>
            <a:r>
              <a:rPr lang="en-US" altLang="ko-KR" b="1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476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941699" y="2599941"/>
            <a:ext cx="9646448" cy="1399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감사합니다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9D9435-6859-440C-9426-BC81D69B387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6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b="1" dirty="0"/>
              <a:t>Introduction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EC19E-69AC-288D-3482-A3920C99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513977D-92D7-FADB-268B-C21FBAD0D4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41699" y="2599941"/>
            <a:ext cx="9646448" cy="1399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QnA</a:t>
            </a:r>
            <a:r>
              <a:rPr lang="ko-KR" altLang="en-US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D4AC6-CAB2-589E-D2F0-D9F159CC03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9D9435-6859-440C-9426-BC81D69B387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6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/>
              <a:t>Introduction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AF38-B239-187C-7CDF-A9B68D9DD542}"/>
              </a:ext>
            </a:extLst>
          </p:cNvPr>
          <p:cNvSpPr txBox="1"/>
          <p:nvPr/>
        </p:nvSpPr>
        <p:spPr>
          <a:xfrm>
            <a:off x="575479" y="787814"/>
            <a:ext cx="88020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디지털 포렌식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정보의 무결성을 보존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하고 데이터에 대한 엄격한 보관 체계를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유지하면서 데이터를 식별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검사 및 분석하는 데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과학적 방법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적용 하는 것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– NIST SP 800-86</a:t>
            </a: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안티 포렌식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데이터를 은폐 또는 파괴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 접근하지 못하도록 하는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기술 및 행위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NIST SP 800-86</a:t>
            </a: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타임스탬프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 생성 시 언제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몇 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몇 분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몇 초에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생성되었는 지 알려주는 정보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디지털 포렌식 분석에 있어서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기본적이면서 중요한 정보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</a:t>
            </a:r>
            <a:r>
              <a:rPr lang="en-US" altLang="ko-KR" sz="2000" b="1" i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b="1" i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범죄자는 타임스탬프를 조작하여 포렌식 수사를 어렵게 할 수 있다</a:t>
            </a:r>
            <a:r>
              <a:rPr lang="en-US" altLang="ko-KR" sz="2000" b="1" i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ko-KR" altLang="en-US" sz="2000" b="1" i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Picture 2" descr="Digital Forensics ...">
            <a:extLst>
              <a:ext uri="{FF2B5EF4-FFF2-40B4-BE49-F238E27FC236}">
                <a16:creationId xmlns:a16="http://schemas.microsoft.com/office/drawing/2014/main" id="{B7156DF7-7C2F-B95E-F593-B22943BEF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425" y="787814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What are Anti-forensics? Techniques to ...">
            <a:extLst>
              <a:ext uri="{FF2B5EF4-FFF2-40B4-BE49-F238E27FC236}">
                <a16:creationId xmlns:a16="http://schemas.microsoft.com/office/drawing/2014/main" id="{A2FCFCE7-F0E8-B7E4-48B1-04A65A22B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424" y="2743835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Timestamp - Free business and finance icons">
            <a:extLst>
              <a:ext uri="{FF2B5EF4-FFF2-40B4-BE49-F238E27FC236}">
                <a16:creationId xmlns:a16="http://schemas.microsoft.com/office/drawing/2014/main" id="{5D913FBC-3C4B-A72F-0E10-10116CEA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07" y="4699856"/>
            <a:ext cx="1940907" cy="194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2568-67FA-DD73-E50B-F74141FF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95B77-28D9-738D-F2A0-583DCD2A57E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/>
              <a:t>Introduction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C6096-C61F-EC8B-C71E-358883A3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DDFF8-E851-63C8-0240-B210F16B95EB}"/>
              </a:ext>
            </a:extLst>
          </p:cNvPr>
          <p:cNvSpPr txBox="1"/>
          <p:nvPr/>
        </p:nvSpPr>
        <p:spPr>
          <a:xfrm>
            <a:off x="324843" y="2921168"/>
            <a:ext cx="115423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	           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 논문의 필요성</a:t>
            </a: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타임스탬프 조작을 효과적으로 탐지하기 위한 알고리즘 제안 필요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2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47E30-24C8-7A11-8558-C49584403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4839-CA27-2854-3B81-47D2445F97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/>
              <a:t>Introduction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A8F67-583A-E4FB-ACE4-A7FB75A2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A886D-A1CA-5FC9-EC0C-EF4182C40F42}"/>
              </a:ext>
            </a:extLst>
          </p:cNvPr>
          <p:cNvSpPr txBox="1"/>
          <p:nvPr/>
        </p:nvSpPr>
        <p:spPr>
          <a:xfrm>
            <a:off x="0" y="2396282"/>
            <a:ext cx="11867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	                    </a:t>
            </a:r>
            <a:r>
              <a: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본 논문의 목표</a:t>
            </a:r>
            <a:endParaRPr lang="en-US" altLang="ko-KR" sz="2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“NTFS 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시스템에서 발생하는 타임스탬프 조작을 효과적이고 정확하게 탐지하는 알고리즘을 개발한다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  <a:p>
            <a:pPr algn="ctr"/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개발한 알고리즘을 바탕으로 많은 시나리오에 대해 타임스탬프 조작 탐지 성능을 검증한다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endParaRPr lang="ko-KR" altLang="en-US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0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21E78-4808-C171-D6BB-12EF1793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AA2CEB-3752-48A1-433E-E33EEFC48E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b="1" dirty="0"/>
              <a:t>Background Knowledge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51BD16-FA17-6FFE-46CD-A21223738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5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D25C8-58D8-4308-EE5B-A7ED4D55B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1EADA-AA42-5380-6956-AEB492BEAEB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Background Knowledge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6243C-CDA5-70C8-6C0D-4A7448CB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53198-8C04-A0A5-4B01-C4C6C7AD3F93}"/>
              </a:ext>
            </a:extLst>
          </p:cNvPr>
          <p:cNvSpPr txBox="1"/>
          <p:nvPr/>
        </p:nvSpPr>
        <p:spPr>
          <a:xfrm>
            <a:off x="575479" y="858741"/>
            <a:ext cx="115582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400" b="1" dirty="0"/>
              <a:t>NTFS (New Technology File System)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Windows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표준 파일 시스템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시스템에 존재하는 모든 파일과 디렉터리에 대한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메타데이터 정보 저장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MFT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저널링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기능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통해 파일 시스템의 무결성을 유지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$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$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UsnJrnl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타임스탬프 정보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M (Modified) 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내용이 마지막으로 수정된 시간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A (Accessed) 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파일이 마지막으로 접근된 시간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C (Created) :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파일이 생성된 시간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E (Entry Modified) : $MFT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엔트리가 업데이트된 시간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7A5FED-2230-A394-A938-B8BB90A1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38" y="4336817"/>
            <a:ext cx="591585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11D32-E885-C250-E765-A75A71C7D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B253-E31B-25AD-B7D9-C38FB5A687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Background Knowledge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5EDAD-E6F2-1E42-DE25-1D17359E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957B5-8DC2-E719-598B-625207DE9E92}"/>
              </a:ext>
            </a:extLst>
          </p:cNvPr>
          <p:cNvSpPr txBox="1"/>
          <p:nvPr/>
        </p:nvSpPr>
        <p:spPr>
          <a:xfrm>
            <a:off x="575479" y="874643"/>
            <a:ext cx="114786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MFT (Master File Table)</a:t>
            </a:r>
          </a:p>
          <a:p>
            <a:endParaRPr lang="en-US" altLang="ko-KR" dirty="0"/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시스템에 존재하는 모든 파일과 디렉터리에 대한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 저장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MFT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엔트리 단위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구성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파일과 폴더의 메타데이터는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하나 이상의 엔트리에 저장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엔트리는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속성 단위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구성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8E112A-AB14-7F57-FB9C-41110835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59" y="5011309"/>
            <a:ext cx="7561619" cy="1164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C6B68E-03BF-0CB2-E9DC-57448C8E6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62" y="682478"/>
            <a:ext cx="5240960" cy="43904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B1918A0-944D-3DA0-641A-71CA2F3553A1}"/>
              </a:ext>
            </a:extLst>
          </p:cNvPr>
          <p:cNvSpPr/>
          <p:nvPr/>
        </p:nvSpPr>
        <p:spPr>
          <a:xfrm>
            <a:off x="7736619" y="1478943"/>
            <a:ext cx="2902226" cy="190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A9EA5D-429F-47AC-04F0-BD0042B2894C}"/>
              </a:ext>
            </a:extLst>
          </p:cNvPr>
          <p:cNvSpPr/>
          <p:nvPr/>
        </p:nvSpPr>
        <p:spPr>
          <a:xfrm>
            <a:off x="7736619" y="4751495"/>
            <a:ext cx="2902226" cy="190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438F7-6F22-233F-AE4C-4FCD0FDE3609}"/>
              </a:ext>
            </a:extLst>
          </p:cNvPr>
          <p:cNvSpPr txBox="1"/>
          <p:nvPr/>
        </p:nvSpPr>
        <p:spPr>
          <a:xfrm>
            <a:off x="575479" y="3577277"/>
            <a:ext cx="57140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$STANDARD_INFORMATION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윈도우 탐색기에서 확인 가능한 파일 및 폴더의 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정보</a:t>
            </a:r>
            <a:endParaRPr lang="en-US" altLang="ko-KR" sz="16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b="1" dirty="0"/>
              <a:t>$FILE_NAME</a:t>
            </a:r>
            <a:endParaRPr lang="en-US" altLang="ko-KR" sz="1600" b="1" dirty="0"/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이름 또는 위치가 변경될 때 </a:t>
            </a:r>
            <a:r>
              <a:rPr lang="ko-KR" altLang="en-US" sz="16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 정보 갱신</a:t>
            </a:r>
          </a:p>
        </p:txBody>
      </p:sp>
    </p:spTree>
    <p:extLst>
      <p:ext uri="{BB962C8B-B14F-4D97-AF65-F5344CB8AC3E}">
        <p14:creationId xmlns:p14="http://schemas.microsoft.com/office/powerpoint/2010/main" val="404906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1219</Words>
  <Application>Microsoft Office PowerPoint</Application>
  <PresentationFormat>와이드스크린</PresentationFormat>
  <Paragraphs>270</Paragraphs>
  <Slides>30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함초롬바탕</vt:lpstr>
      <vt:lpstr>Arial</vt:lpstr>
      <vt:lpstr>Calibri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Introduction</vt:lpstr>
      <vt:lpstr>Introduction</vt:lpstr>
      <vt:lpstr>Introduction</vt:lpstr>
      <vt:lpstr>PowerPoint 프레젠테이션</vt:lpstr>
      <vt:lpstr>Background Knowledge</vt:lpstr>
      <vt:lpstr>Background Knowledge</vt:lpstr>
      <vt:lpstr>Background Knowledge</vt:lpstr>
      <vt:lpstr>Background Knowledge</vt:lpstr>
      <vt:lpstr>PowerPoint 프레젠테이션</vt:lpstr>
      <vt:lpstr>Proposed Detection Algorithm - 1</vt:lpstr>
      <vt:lpstr>Proposed Detection Algorithm - 1</vt:lpstr>
      <vt:lpstr>STEP 1 of Proposed Detection Algorithm</vt:lpstr>
      <vt:lpstr>STEP 2 of Proposed Detection Algorithm</vt:lpstr>
      <vt:lpstr>STEP 3 of Proposed Detection Algorithm</vt:lpstr>
      <vt:lpstr>Proposed Detection Algorithm - 2</vt:lpstr>
      <vt:lpstr>STEP 1 of Proposed Detection Algorithm - 2</vt:lpstr>
      <vt:lpstr>STEP 2 of Proposed Detection Algorithm - 2</vt:lpstr>
      <vt:lpstr>STEP 3 of Proposed Detection Algorithm - 2</vt:lpstr>
      <vt:lpstr>Proposed Detection Algorithm - 2</vt:lpstr>
      <vt:lpstr>PowerPoint 프레젠테이션</vt:lpstr>
      <vt:lpstr>Implementation – NTFS log tracker v1.9</vt:lpstr>
      <vt:lpstr>Evaluation – Data Set</vt:lpstr>
      <vt:lpstr>Evaluation</vt:lpstr>
      <vt:lpstr>PowerPoint 프레젠테이션</vt:lpstr>
      <vt:lpstr>Conclusion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강해인</dc:creator>
  <cp:lastModifiedBy>조민혁 조</cp:lastModifiedBy>
  <cp:revision>135</cp:revision>
  <dcterms:created xsi:type="dcterms:W3CDTF">2021-12-24T07:48:34Z</dcterms:created>
  <dcterms:modified xsi:type="dcterms:W3CDTF">2024-11-11T02:02:19Z</dcterms:modified>
</cp:coreProperties>
</file>