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4"/>
  </p:notesMasterIdLst>
  <p:sldIdLst>
    <p:sldId id="256" r:id="rId2"/>
    <p:sldId id="257" r:id="rId3"/>
    <p:sldId id="258" r:id="rId4"/>
    <p:sldId id="259" r:id="rId5"/>
    <p:sldId id="277" r:id="rId6"/>
    <p:sldId id="27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84"/>
      </p:cViewPr>
      <p:guideLst/>
    </p:cSldViewPr>
  </p:slideViewPr>
  <p:notesTextViewPr>
    <p:cViewPr>
      <p:scale>
        <a:sx n="1" d="1"/>
        <a:sy n="1" d="1"/>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6589887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846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2431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4096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61841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36821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29683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91564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37564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41246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22265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6821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0658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0221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389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1886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CA" dirty="0" smtClean="0"/>
              <a:t>- USSD similar to text messaging</a:t>
            </a:r>
            <a:endParaRPr dirty="0"/>
          </a:p>
        </p:txBody>
      </p:sp>
    </p:spTree>
    <p:extLst>
      <p:ext uri="{BB962C8B-B14F-4D97-AF65-F5344CB8AC3E}">
        <p14:creationId xmlns:p14="http://schemas.microsoft.com/office/powerpoint/2010/main" val="22229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mtClean="0"/>
              <a:t>NFC is supported by google and has been in development for a long time</a:t>
            </a:r>
          </a:p>
          <a:p>
            <a:pPr marL="171450" indent="-171450">
              <a:buFontTx/>
              <a:buChar char="-"/>
            </a:pPr>
            <a:r>
              <a:rPr lang="en-CA" baseline="0" smtClean="0"/>
              <a:t>Sound Wave Payment: can detect the source direction and signal strength to minimize the threat of man-in-the-middle attacks</a:t>
            </a:r>
            <a:endParaRPr lang="en-US" baseline="0" smtClean="0"/>
          </a:p>
        </p:txBody>
      </p:sp>
    </p:spTree>
    <p:extLst>
      <p:ext uri="{BB962C8B-B14F-4D97-AF65-F5344CB8AC3E}">
        <p14:creationId xmlns:p14="http://schemas.microsoft.com/office/powerpoint/2010/main" val="301872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1632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90926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4945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5618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5176499"/>
          </a:xfrm>
          <a:prstGeom prst="rect">
            <a:avLst/>
          </a:prstGeom>
          <a:gradFill>
            <a:gsLst>
              <a:gs pos="0">
                <a:srgbClr val="003171"/>
              </a:gs>
              <a:gs pos="100000">
                <a:srgbClr val="549FFF"/>
              </a:gs>
            </a:gsLst>
            <a:lin ang="7920000" scaled="0"/>
          </a:gra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flipH="1">
            <a:off x="-3832" y="12039"/>
            <a:ext cx="10925833"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flipH="1">
            <a:off x="14659" y="660"/>
            <a:ext cx="10500940"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b" anchorCtr="0">
            <a:noAutofit/>
          </a:bodyPr>
          <a:lstStyle/>
          <a:p>
            <a:pPr>
              <a:spcBef>
                <a:spcPts val="0"/>
              </a:spcBef>
              <a:buNone/>
            </a:pPr>
            <a:endParaRPr/>
          </a:p>
        </p:txBody>
      </p:sp>
      <p:sp>
        <p:nvSpPr>
          <p:cNvPr id="11" name="Shape 11"/>
          <p:cNvSpPr/>
          <p:nvPr/>
        </p:nvSpPr>
        <p:spPr>
          <a:xfrm>
            <a:off x="-846666" y="-661"/>
            <a:ext cx="2167466"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lIns="91425" tIns="45700" rIns="91425" bIns="45700" anchor="ctr" anchorCtr="0">
            <a:noAutofit/>
          </a:bodyPr>
          <a:lstStyle/>
          <a:p>
            <a:pPr>
              <a:spcBef>
                <a:spcPts val="0"/>
              </a:spcBef>
              <a:buNone/>
            </a:pPr>
            <a:endParaRPr/>
          </a:p>
        </p:txBody>
      </p:sp>
      <p:sp>
        <p:nvSpPr>
          <p:cNvPr id="12" name="Shape 12"/>
          <p:cNvSpPr/>
          <p:nvPr/>
        </p:nvSpPr>
        <p:spPr>
          <a:xfrm rot="10800000" flipH="1">
            <a:off x="-524933" y="131"/>
            <a:ext cx="1403434"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ctrTitle"/>
          </p:nvPr>
        </p:nvSpPr>
        <p:spPr>
          <a:xfrm>
            <a:off x="1082040" y="1242060"/>
            <a:ext cx="7050900" cy="1102500"/>
          </a:xfrm>
          <a:prstGeom prst="rect">
            <a:avLst/>
          </a:prstGeom>
        </p:spPr>
        <p:txBody>
          <a:bodyPr lIns="91425" tIns="91425" rIns="91425" b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1082040" y="2423159"/>
            <a:ext cx="7035899" cy="694199"/>
          </a:xfrm>
          <a:prstGeom prst="rect">
            <a:avLst/>
          </a:prstGeom>
        </p:spPr>
        <p:txBody>
          <a:bodyPr lIns="91425" tIns="91425" rIns="91425" b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3" name="Shape 23"/>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244242"/>
            <a:ext cx="4038599" cy="3630300"/>
          </a:xfrm>
          <a:prstGeom prst="rect">
            <a:avLst/>
          </a:prstGeom>
        </p:spPr>
        <p:txBody>
          <a:bodyPr lIns="91425" tIns="91425" rIns="91425" b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
        <p:nvSpPr>
          <p:cNvPr id="27" name="Shape 27"/>
          <p:cNvSpPr txBox="1">
            <a:spLocks noGrp="1"/>
          </p:cNvSpPr>
          <p:nvPr>
            <p:ph type="body" idx="2"/>
          </p:nvPr>
        </p:nvSpPr>
        <p:spPr>
          <a:xfrm>
            <a:off x="4648200" y="1244242"/>
            <a:ext cx="4038599" cy="3630300"/>
          </a:xfrm>
          <a:prstGeom prst="rect">
            <a:avLst/>
          </a:prstGeom>
        </p:spPr>
        <p:txBody>
          <a:bodyPr lIns="91425" tIns="91425" rIns="91425" b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1" name="Shape 31"/>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32" name="Shape 3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grpSp>
        <p:nvGrpSpPr>
          <p:cNvPr id="34" name="Shape 34"/>
          <p:cNvGrpSpPr/>
          <p:nvPr/>
        </p:nvGrpSpPr>
        <p:grpSpPr>
          <a:xfrm>
            <a:off x="-6264" y="3700039"/>
            <a:ext cx="9150267" cy="2325488"/>
            <a:chOff x="-6264" y="4933386"/>
            <a:chExt cx="9150267" cy="3100650"/>
          </a:xfrm>
        </p:grpSpPr>
        <p:sp>
          <p:nvSpPr>
            <p:cNvPr id="35" name="Shape 35"/>
            <p:cNvSpPr/>
            <p:nvPr/>
          </p:nvSpPr>
          <p:spPr>
            <a:xfrm>
              <a:off x="-7" y="5537200"/>
              <a:ext cx="9144008" cy="1574769"/>
            </a:xfrm>
            <a:custGeom>
              <a:avLst/>
              <a:gdLst/>
              <a:ahLst/>
              <a:cxnLst/>
              <a:rect l="0" t="0" r="0" b="0"/>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rot="5400000" flipH="1">
              <a:off x="3018543" y="1908578"/>
              <a:ext cx="3100650" cy="9150266"/>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a:off x="-7" y="5740400"/>
              <a:ext cx="9144010" cy="1574769"/>
            </a:xfrm>
            <a:custGeom>
              <a:avLst/>
              <a:gdLst/>
              <a:ahLst/>
              <a:cxnLst/>
              <a:rect l="0" t="0" r="0" b="0"/>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grpSp>
      <p:sp>
        <p:nvSpPr>
          <p:cNvPr id="38" name="Shape 38"/>
          <p:cNvSpPr txBox="1">
            <a:spLocks noGrp="1"/>
          </p:cNvSpPr>
          <p:nvPr>
            <p:ph type="body" idx="1"/>
          </p:nvPr>
        </p:nvSpPr>
        <p:spPr>
          <a:xfrm>
            <a:off x="1792288" y="4025503"/>
            <a:ext cx="5486399" cy="603599"/>
          </a:xfrm>
          <a:prstGeom prst="rect">
            <a:avLst/>
          </a:prstGeom>
        </p:spPr>
        <p:txBody>
          <a:bodyPr lIns="91425" tIns="91425" rIns="91425" bIns="91425" anchor="ctr" anchorCtr="0"/>
          <a:lstStyle>
            <a:lvl1pPr algn="ctr">
              <a:spcBef>
                <a:spcPts val="0"/>
              </a:spcBef>
              <a:buSzPct val="100000"/>
              <a:buNone/>
              <a:defRPr sz="24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chemeClr val="accent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95400"/>
            <a:ext cx="8229600" cy="3394500"/>
          </a:xfrm>
          <a:prstGeom prst="rect">
            <a:avLst/>
          </a:prstGeom>
          <a:noFill/>
          <a:ln>
            <a:noFill/>
          </a:ln>
        </p:spPr>
        <p:txBody>
          <a:bodyPr lIns="91425" tIns="91425" rIns="91425" b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Mobile_payme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en.wikipedia.org/wiki/Apple_Inc." TargetMode="External"/><Relationship Id="rId4" Type="http://schemas.openxmlformats.org/officeDocument/2006/relationships/hyperlink" Target="http://en.wikipedia.org/wiki/Digital_wall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1082040" y="1242060"/>
            <a:ext cx="7050900" cy="1102500"/>
          </a:xfrm>
          <a:prstGeom prst="rect">
            <a:avLst/>
          </a:prstGeom>
        </p:spPr>
        <p:txBody>
          <a:bodyPr lIns="91425" tIns="91425" rIns="91425" bIns="91425" anchor="b" anchorCtr="0">
            <a:noAutofit/>
          </a:bodyPr>
          <a:lstStyle/>
          <a:p>
            <a:pPr>
              <a:spcBef>
                <a:spcPts val="0"/>
              </a:spcBef>
              <a:buNone/>
            </a:pPr>
            <a:r>
              <a:rPr lang="en"/>
              <a:t>Mobile Commerce</a:t>
            </a:r>
          </a:p>
        </p:txBody>
      </p:sp>
      <p:sp>
        <p:nvSpPr>
          <p:cNvPr id="42" name="Shape 42"/>
          <p:cNvSpPr txBox="1">
            <a:spLocks noGrp="1"/>
          </p:cNvSpPr>
          <p:nvPr>
            <p:ph type="subTitle" idx="1"/>
          </p:nvPr>
        </p:nvSpPr>
        <p:spPr>
          <a:xfrm>
            <a:off x="1082040" y="2423159"/>
            <a:ext cx="7035899" cy="694199"/>
          </a:xfrm>
          <a:prstGeom prst="rect">
            <a:avLst/>
          </a:prstGeom>
        </p:spPr>
        <p:txBody>
          <a:bodyPr lIns="91425" tIns="91425" rIns="91425" bIns="91425" anchor="t" anchorCtr="0">
            <a:noAutofit/>
          </a:bodyPr>
          <a:lstStyle/>
          <a:p>
            <a:pPr>
              <a:spcBef>
                <a:spcPts val="0"/>
              </a:spcBef>
              <a:buNone/>
            </a:pPr>
            <a:r>
              <a:rPr lang="en"/>
              <a:t>ADM 3378</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57200" y="1244250"/>
            <a:ext cx="4182000" cy="3630300"/>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a:t>An independent service provider enables mobile payments</a:t>
            </a:r>
          </a:p>
          <a:p>
            <a:pPr marL="457200" lvl="0" indent="-381000" rtl="0">
              <a:spcBef>
                <a:spcPts val="0"/>
              </a:spcBef>
              <a:buClr>
                <a:schemeClr val="dk2"/>
              </a:buClr>
              <a:buSzPct val="100000"/>
              <a:buFont typeface="Arial"/>
              <a:buChar char="●"/>
            </a:pPr>
            <a:r>
              <a:rPr lang="en" sz="2400"/>
              <a:t>Seeks to avoid pre-existing payment systems to processing costs for transactions</a:t>
            </a:r>
          </a:p>
          <a:p>
            <a:pPr marL="457200" lvl="0" indent="-381000">
              <a:spcBef>
                <a:spcPts val="0"/>
              </a:spcBef>
              <a:buClr>
                <a:schemeClr val="dk2"/>
              </a:buClr>
              <a:buSzPct val="100000"/>
              <a:buFont typeface="Arial"/>
              <a:buChar char="●"/>
            </a:pPr>
            <a:r>
              <a:rPr lang="en" sz="2400"/>
              <a:t>May design and distribute an application for an NFC-enabled device </a:t>
            </a:r>
          </a:p>
        </p:txBody>
      </p:sp>
      <p:sp>
        <p:nvSpPr>
          <p:cNvPr id="86" name="Shape 86"/>
          <p:cNvSpPr txBox="1">
            <a:spLocks noGrp="1"/>
          </p:cNvSpPr>
          <p:nvPr>
            <p:ph type="title"/>
          </p:nvPr>
        </p:nvSpPr>
        <p:spPr>
          <a:xfrm>
            <a:off x="914400" y="336603"/>
            <a:ext cx="8229600" cy="994200"/>
          </a:xfrm>
          <a:prstGeom prst="rect">
            <a:avLst/>
          </a:prstGeom>
        </p:spPr>
        <p:txBody>
          <a:bodyPr lIns="91425" tIns="91425" rIns="91425" bIns="91425" anchor="b" anchorCtr="0">
            <a:noAutofit/>
          </a:bodyPr>
          <a:lstStyle/>
          <a:p>
            <a:pPr>
              <a:spcBef>
                <a:spcPts val="0"/>
              </a:spcBef>
              <a:buNone/>
            </a:pPr>
            <a:r>
              <a:rPr lang="en"/>
              <a:t>Independent or Peer-to-Peer Model </a:t>
            </a:r>
          </a:p>
        </p:txBody>
      </p:sp>
      <p:pic>
        <p:nvPicPr>
          <p:cNvPr id="87" name="Shape 87"/>
          <p:cNvPicPr preferRelativeResize="0"/>
          <p:nvPr/>
        </p:nvPicPr>
        <p:blipFill>
          <a:blip r:embed="rId3">
            <a:alphaModFix/>
          </a:blip>
          <a:stretch>
            <a:fillRect/>
          </a:stretch>
        </p:blipFill>
        <p:spPr>
          <a:xfrm>
            <a:off x="4739175" y="1701600"/>
            <a:ext cx="4181999" cy="271558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457200" y="1244250"/>
            <a:ext cx="4196400" cy="3630300"/>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a:t>Requires the co-operation of both MNOs, banks and possibly a third party to manage the mobile application itself</a:t>
            </a:r>
          </a:p>
          <a:p>
            <a:pPr marL="457200" lvl="0" indent="-381000" rtl="0">
              <a:spcBef>
                <a:spcPts val="0"/>
              </a:spcBef>
              <a:buClr>
                <a:schemeClr val="dk2"/>
              </a:buClr>
              <a:buSzPct val="100000"/>
              <a:buFont typeface="Arial"/>
              <a:buChar char="●"/>
            </a:pPr>
            <a:r>
              <a:rPr lang="en" sz="2400"/>
              <a:t>Revenue generated by:</a:t>
            </a:r>
          </a:p>
          <a:p>
            <a:pPr marL="914400" lvl="1" indent="-381000">
              <a:spcBef>
                <a:spcPts val="0"/>
              </a:spcBef>
              <a:buClr>
                <a:schemeClr val="dk2"/>
              </a:buClr>
              <a:buSzPct val="100000"/>
              <a:buFont typeface="Courier New"/>
              <a:buChar char="o"/>
            </a:pPr>
            <a:r>
              <a:rPr lang="en" sz="2400"/>
              <a:t>splitting the revenue generated through merchant fees</a:t>
            </a:r>
          </a:p>
        </p:txBody>
      </p:sp>
      <p:sp>
        <p:nvSpPr>
          <p:cNvPr id="93" name="Shape 93"/>
          <p:cNvSpPr txBox="1">
            <a:spLocks noGrp="1"/>
          </p:cNvSpPr>
          <p:nvPr>
            <p:ph type="title"/>
          </p:nvPr>
        </p:nvSpPr>
        <p:spPr>
          <a:xfrm>
            <a:off x="1062950" y="250053"/>
            <a:ext cx="8229600" cy="994200"/>
          </a:xfrm>
          <a:prstGeom prst="rect">
            <a:avLst/>
          </a:prstGeom>
        </p:spPr>
        <p:txBody>
          <a:bodyPr lIns="91425" tIns="91425" rIns="91425" bIns="91425" anchor="b" anchorCtr="0">
            <a:noAutofit/>
          </a:bodyPr>
          <a:lstStyle/>
          <a:p>
            <a:pPr>
              <a:spcBef>
                <a:spcPts val="0"/>
              </a:spcBef>
              <a:buNone/>
            </a:pPr>
            <a:r>
              <a:rPr lang="en"/>
              <a:t>Collaborative Model</a:t>
            </a:r>
          </a:p>
        </p:txBody>
      </p:sp>
      <p:pic>
        <p:nvPicPr>
          <p:cNvPr id="94" name="Shape 94"/>
          <p:cNvPicPr preferRelativeResize="0"/>
          <p:nvPr/>
        </p:nvPicPr>
        <p:blipFill>
          <a:blip r:embed="rId3">
            <a:alphaModFix/>
          </a:blip>
          <a:stretch>
            <a:fillRect/>
          </a:stretch>
        </p:blipFill>
        <p:spPr>
          <a:xfrm>
            <a:off x="5072000" y="1700287"/>
            <a:ext cx="3879699" cy="29723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457200" y="1200167"/>
            <a:ext cx="8229600" cy="3630300"/>
          </a:xfrm>
          <a:prstGeom prst="rect">
            <a:avLst/>
          </a:prstGeom>
        </p:spPr>
        <p:txBody>
          <a:bodyPr lIns="91425" tIns="91425" rIns="91425" bIns="91425" anchor="t" anchorCtr="0">
            <a:noAutofit/>
          </a:bodyPr>
          <a:lstStyle/>
          <a:p>
            <a:pPr rtl="0">
              <a:spcBef>
                <a:spcPts val="0"/>
              </a:spcBef>
              <a:buNone/>
            </a:pPr>
            <a:r>
              <a:rPr lang="en" sz="1800" dirty="0"/>
              <a:t>Alipay Wallet is the mobile application version of Alipay (Third-party online payment platform with no transaction fees), which allows consumer to purchase goods and services in shops using their smartphone (Available for Android, iPhone, and Windows phones) </a:t>
            </a:r>
          </a:p>
          <a:p>
            <a:pPr lvl="0" rtl="0">
              <a:spcBef>
                <a:spcPts val="0"/>
              </a:spcBef>
              <a:buNone/>
            </a:pPr>
            <a:r>
              <a:rPr lang="en" sz="1800" dirty="0"/>
              <a:t>Alipay: </a:t>
            </a:r>
          </a:p>
          <a:p>
            <a:pPr marL="457200" lvl="0" indent="-342900" rtl="0">
              <a:spcBef>
                <a:spcPts val="0"/>
              </a:spcBef>
              <a:buClr>
                <a:schemeClr val="dk2"/>
              </a:buClr>
              <a:buSzPct val="100000"/>
              <a:buFont typeface="Trebuchet MS"/>
              <a:buChar char="-"/>
            </a:pPr>
            <a:r>
              <a:rPr lang="en" sz="1800" dirty="0"/>
              <a:t>300 Million users</a:t>
            </a:r>
          </a:p>
          <a:p>
            <a:pPr marL="457200" lvl="0" indent="-342900" rtl="0">
              <a:spcBef>
                <a:spcPts val="0"/>
              </a:spcBef>
              <a:buClr>
                <a:schemeClr val="dk2"/>
              </a:buClr>
              <a:buSzPct val="100000"/>
              <a:buFont typeface="Trebuchet MS"/>
              <a:buChar char="-"/>
            </a:pPr>
            <a:r>
              <a:rPr lang="en" sz="1800" dirty="0"/>
              <a:t> Total transaction </a:t>
            </a:r>
            <a:r>
              <a:rPr lang="en" sz="1800" dirty="0" smtClean="0"/>
              <a:t>(2013): </a:t>
            </a:r>
            <a:r>
              <a:rPr lang="en" sz="1800" dirty="0"/>
              <a:t>$12.5 Billion</a:t>
            </a:r>
          </a:p>
          <a:p>
            <a:pPr lvl="0" rtl="0">
              <a:spcBef>
                <a:spcPts val="0"/>
              </a:spcBef>
              <a:buNone/>
            </a:pPr>
            <a:endParaRPr sz="1800" dirty="0"/>
          </a:p>
          <a:p>
            <a:pPr rtl="0">
              <a:spcBef>
                <a:spcPts val="0"/>
              </a:spcBef>
              <a:buNone/>
            </a:pPr>
            <a:r>
              <a:rPr lang="en" sz="1800" dirty="0"/>
              <a:t>Alipay Wallet: </a:t>
            </a:r>
          </a:p>
          <a:p>
            <a:pPr marL="457200" lvl="0" indent="-342900" rtl="0">
              <a:spcBef>
                <a:spcPts val="0"/>
              </a:spcBef>
              <a:buClr>
                <a:schemeClr val="dk2"/>
              </a:buClr>
              <a:buSzPct val="100000"/>
              <a:buFont typeface="Trebuchet MS"/>
              <a:buChar char="-"/>
            </a:pPr>
            <a:r>
              <a:rPr lang="en" sz="1800" dirty="0"/>
              <a:t>The largest mobile payment platform in the world </a:t>
            </a:r>
          </a:p>
          <a:p>
            <a:pPr marL="457200" lvl="0" indent="-342900" rtl="0">
              <a:spcBef>
                <a:spcPts val="0"/>
              </a:spcBef>
              <a:buClr>
                <a:schemeClr val="dk2"/>
              </a:buClr>
              <a:buSzPct val="100000"/>
              <a:buFont typeface="Trebuchet MS"/>
              <a:buChar char="-"/>
            </a:pPr>
            <a:r>
              <a:rPr lang="en" sz="1800" dirty="0"/>
              <a:t>190 Million active users </a:t>
            </a:r>
          </a:p>
          <a:p>
            <a:pPr marL="457200" lvl="0" indent="-342900" rtl="0">
              <a:spcBef>
                <a:spcPts val="0"/>
              </a:spcBef>
              <a:buClr>
                <a:schemeClr val="dk2"/>
              </a:buClr>
              <a:buSzPct val="100000"/>
              <a:buFont typeface="Trebuchet MS"/>
              <a:buChar char="-"/>
            </a:pPr>
            <a:r>
              <a:rPr lang="en" sz="1800" dirty="0"/>
              <a:t>Total Volume of mobile transaction: $150 Billion </a:t>
            </a:r>
          </a:p>
          <a:p>
            <a:pPr marL="457200" lvl="0" indent="-342900" rtl="0">
              <a:spcBef>
                <a:spcPts val="0"/>
              </a:spcBef>
              <a:buClr>
                <a:schemeClr val="dk2"/>
              </a:buClr>
              <a:buSzPct val="100000"/>
              <a:buFont typeface="Trebuchet MS"/>
              <a:buChar char="-"/>
            </a:pPr>
            <a:r>
              <a:rPr lang="en" sz="1800" dirty="0"/>
              <a:t>Total mobile transaction </a:t>
            </a:r>
            <a:r>
              <a:rPr lang="en" sz="1800" dirty="0" smtClean="0"/>
              <a:t>(2013): </a:t>
            </a:r>
            <a:r>
              <a:rPr lang="en" sz="1800" dirty="0"/>
              <a:t>$2.8 Billion </a:t>
            </a:r>
          </a:p>
          <a:p>
            <a:pPr>
              <a:spcBef>
                <a:spcPts val="0"/>
              </a:spcBef>
              <a:buNone/>
            </a:pPr>
            <a:endParaRPr dirty="0"/>
          </a:p>
        </p:txBody>
      </p:sp>
      <p:sp>
        <p:nvSpPr>
          <p:cNvPr id="100" name="Shape 100"/>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Alipay Wallet  </a:t>
            </a:r>
          </a:p>
        </p:txBody>
      </p:sp>
      <p:pic>
        <p:nvPicPr>
          <p:cNvPr id="101" name="Shape 101"/>
          <p:cNvPicPr preferRelativeResize="0"/>
          <p:nvPr/>
        </p:nvPicPr>
        <p:blipFill>
          <a:blip r:embed="rId3">
            <a:alphaModFix/>
          </a:blip>
          <a:stretch>
            <a:fillRect/>
          </a:stretch>
        </p:blipFill>
        <p:spPr>
          <a:xfrm>
            <a:off x="6215075" y="2183125"/>
            <a:ext cx="2471724" cy="28003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457200" y="1244242"/>
            <a:ext cx="8229600" cy="3630300"/>
          </a:xfrm>
          <a:prstGeom prst="rect">
            <a:avLst/>
          </a:prstGeom>
          <a:ln w="9525" cap="flat">
            <a:solidFill>
              <a:schemeClr val="dk2"/>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1800" dirty="0">
                <a:solidFill>
                  <a:schemeClr val="dk1"/>
                </a:solidFill>
                <a:latin typeface="Arial"/>
                <a:ea typeface="Arial"/>
                <a:cs typeface="Arial"/>
                <a:sym typeface="Arial"/>
              </a:rPr>
              <a:t>Apple Pay is a</a:t>
            </a:r>
            <a:r>
              <a:rPr lang="en" sz="1800" dirty="0">
                <a:solidFill>
                  <a:schemeClr val="dk1"/>
                </a:solidFill>
                <a:latin typeface="Arial"/>
                <a:ea typeface="Arial"/>
                <a:cs typeface="Arial"/>
                <a:sym typeface="Arial"/>
                <a:hlinkClick r:id="rId3"/>
              </a:rPr>
              <a:t> mobile payment</a:t>
            </a:r>
            <a:r>
              <a:rPr lang="en" sz="1800" dirty="0">
                <a:solidFill>
                  <a:schemeClr val="dk1"/>
                </a:solidFill>
                <a:latin typeface="Arial"/>
                <a:ea typeface="Arial"/>
                <a:cs typeface="Arial"/>
                <a:sym typeface="Arial"/>
              </a:rPr>
              <a:t> and</a:t>
            </a:r>
            <a:r>
              <a:rPr lang="en" sz="1800" dirty="0">
                <a:solidFill>
                  <a:schemeClr val="dk1"/>
                </a:solidFill>
                <a:latin typeface="Arial"/>
                <a:ea typeface="Arial"/>
                <a:cs typeface="Arial"/>
                <a:sym typeface="Arial"/>
                <a:hlinkClick r:id="rId4"/>
              </a:rPr>
              <a:t> digital wallet</a:t>
            </a:r>
            <a:r>
              <a:rPr lang="en" sz="1800" dirty="0">
                <a:solidFill>
                  <a:schemeClr val="dk1"/>
                </a:solidFill>
                <a:latin typeface="Arial"/>
                <a:ea typeface="Arial"/>
                <a:cs typeface="Arial"/>
                <a:sym typeface="Arial"/>
              </a:rPr>
              <a:t> service by</a:t>
            </a:r>
            <a:r>
              <a:rPr lang="en" sz="1800" dirty="0">
                <a:solidFill>
                  <a:schemeClr val="dk1"/>
                </a:solidFill>
                <a:latin typeface="Arial"/>
                <a:ea typeface="Arial"/>
                <a:cs typeface="Arial"/>
                <a:sym typeface="Arial"/>
                <a:hlinkClick r:id="rId5"/>
              </a:rPr>
              <a:t> Apple Inc.</a:t>
            </a:r>
            <a:r>
              <a:rPr lang="en" sz="1800" dirty="0">
                <a:solidFill>
                  <a:schemeClr val="dk1"/>
                </a:solidFill>
                <a:latin typeface="Arial"/>
                <a:ea typeface="Arial"/>
                <a:cs typeface="Arial"/>
                <a:sym typeface="Arial"/>
              </a:rPr>
              <a:t> Apple Pay lets users make payments using A</a:t>
            </a:r>
            <a:r>
              <a:rPr lang="en" sz="1800" dirty="0" smtClean="0">
                <a:solidFill>
                  <a:schemeClr val="dk1"/>
                </a:solidFill>
                <a:latin typeface="Arial"/>
                <a:ea typeface="Arial"/>
                <a:cs typeface="Arial"/>
                <a:sym typeface="Arial"/>
              </a:rPr>
              <a:t>pple </a:t>
            </a:r>
            <a:r>
              <a:rPr lang="en" sz="1800" dirty="0">
                <a:solidFill>
                  <a:schemeClr val="dk1"/>
                </a:solidFill>
                <a:latin typeface="Arial"/>
                <a:ea typeface="Arial"/>
                <a:cs typeface="Arial"/>
                <a:sym typeface="Arial"/>
              </a:rPr>
              <a:t>devices. Users can use their iPhone, Apple Watch, or iPad to pay in a </a:t>
            </a:r>
            <a:r>
              <a:rPr lang="en" sz="1800" dirty="0" smtClean="0">
                <a:solidFill>
                  <a:schemeClr val="dk1"/>
                </a:solidFill>
                <a:latin typeface="Arial"/>
                <a:ea typeface="Arial"/>
                <a:cs typeface="Arial"/>
                <a:sym typeface="Arial"/>
              </a:rPr>
              <a:t>simple, </a:t>
            </a:r>
            <a:r>
              <a:rPr lang="en" sz="1800" dirty="0">
                <a:solidFill>
                  <a:schemeClr val="dk1"/>
                </a:solidFill>
                <a:latin typeface="Arial"/>
                <a:ea typeface="Arial"/>
                <a:cs typeface="Arial"/>
                <a:sym typeface="Arial"/>
              </a:rPr>
              <a:t>secure, and private way.</a:t>
            </a:r>
          </a:p>
          <a:p>
            <a:pPr rtl="0">
              <a:spcBef>
                <a:spcPts val="0"/>
              </a:spcBef>
              <a:buNone/>
            </a:pPr>
            <a:endParaRPr sz="1800" dirty="0">
              <a:solidFill>
                <a:schemeClr val="dk1"/>
              </a:solidFill>
              <a:latin typeface="Arial"/>
              <a:ea typeface="Arial"/>
              <a:cs typeface="Arial"/>
              <a:sym typeface="Arial"/>
            </a:endParaRPr>
          </a:p>
          <a:p>
            <a:pPr rtl="0">
              <a:spcBef>
                <a:spcPts val="0"/>
              </a:spcBef>
              <a:buNone/>
            </a:pPr>
            <a:endParaRPr sz="1800" dirty="0">
              <a:solidFill>
                <a:schemeClr val="dk1"/>
              </a:solidFill>
              <a:latin typeface="Arial"/>
              <a:ea typeface="Arial"/>
              <a:cs typeface="Arial"/>
              <a:sym typeface="Arial"/>
            </a:endParaRPr>
          </a:p>
          <a:p>
            <a:pPr marL="457200" lvl="0" indent="-342900" rtl="0">
              <a:spcBef>
                <a:spcPts val="0"/>
              </a:spcBef>
              <a:buClr>
                <a:schemeClr val="dk1"/>
              </a:buClr>
              <a:buSzPct val="100000"/>
              <a:buFont typeface="Arial"/>
              <a:buChar char="-"/>
            </a:pPr>
            <a:r>
              <a:rPr lang="en" sz="1800" dirty="0">
                <a:solidFill>
                  <a:schemeClr val="dk1"/>
                </a:solidFill>
                <a:latin typeface="Arial"/>
                <a:ea typeface="Arial"/>
                <a:cs typeface="Arial"/>
                <a:sym typeface="Arial"/>
              </a:rPr>
              <a:t>One touch to pay with Touch ID</a:t>
            </a:r>
          </a:p>
          <a:p>
            <a:pPr marL="457200" lvl="0" indent="-342900" rtl="0">
              <a:spcBef>
                <a:spcPts val="0"/>
              </a:spcBef>
              <a:buClr>
                <a:schemeClr val="dk1"/>
              </a:buClr>
              <a:buSzPct val="100000"/>
              <a:buFont typeface="Arial"/>
              <a:buChar char="-"/>
            </a:pPr>
            <a:r>
              <a:rPr lang="en" sz="1800" dirty="0">
                <a:solidFill>
                  <a:schemeClr val="dk1"/>
                </a:solidFill>
                <a:latin typeface="Arial"/>
                <a:ea typeface="Arial"/>
                <a:cs typeface="Arial"/>
                <a:sym typeface="Arial"/>
              </a:rPr>
              <a:t>Pay with a single touch within apps</a:t>
            </a:r>
          </a:p>
          <a:p>
            <a:pPr marL="457200" lvl="0" indent="-342900" rtl="0">
              <a:spcBef>
                <a:spcPts val="0"/>
              </a:spcBef>
              <a:buClr>
                <a:schemeClr val="dk1"/>
              </a:buClr>
              <a:buSzPct val="100000"/>
              <a:buFont typeface="Arial"/>
              <a:buChar char="-"/>
            </a:pPr>
            <a:r>
              <a:rPr lang="en" sz="1800" dirty="0">
                <a:solidFill>
                  <a:schemeClr val="dk1"/>
                </a:solidFill>
                <a:latin typeface="Arial"/>
                <a:ea typeface="Arial"/>
                <a:cs typeface="Arial"/>
                <a:sym typeface="Arial"/>
              </a:rPr>
              <a:t>Add the credit or debit card to </a:t>
            </a:r>
            <a:r>
              <a:rPr lang="en" sz="1800" dirty="0" smtClean="0">
                <a:solidFill>
                  <a:schemeClr val="dk1"/>
                </a:solidFill>
                <a:latin typeface="Arial"/>
                <a:ea typeface="Arial"/>
                <a:cs typeface="Arial"/>
                <a:sym typeface="Arial"/>
              </a:rPr>
              <a:t>Passbook</a:t>
            </a:r>
          </a:p>
          <a:p>
            <a:pPr marL="457200" lvl="0" indent="-342900" rtl="0">
              <a:spcBef>
                <a:spcPts val="0"/>
              </a:spcBef>
              <a:buClr>
                <a:schemeClr val="dk1"/>
              </a:buClr>
              <a:buSzPct val="100000"/>
              <a:buFont typeface="Arial"/>
              <a:buChar char="-"/>
            </a:pPr>
            <a:endParaRPr lang="en" sz="1800" dirty="0">
              <a:solidFill>
                <a:schemeClr val="dk1"/>
              </a:solidFill>
              <a:latin typeface="Arial"/>
              <a:ea typeface="Arial"/>
              <a:cs typeface="Arial"/>
              <a:sym typeface="Arial"/>
            </a:endParaRPr>
          </a:p>
          <a:p>
            <a:pPr marL="457200" lvl="0" indent="-342900" rtl="0">
              <a:spcBef>
                <a:spcPts val="0"/>
              </a:spcBef>
              <a:buClr>
                <a:schemeClr val="dk1"/>
              </a:buClr>
              <a:buSzPct val="100000"/>
              <a:buFont typeface="Arial"/>
              <a:buChar char="-"/>
            </a:pPr>
            <a:endParaRPr lang="en" sz="1800" dirty="0" smtClean="0">
              <a:solidFill>
                <a:schemeClr val="dk1"/>
              </a:solidFill>
              <a:latin typeface="Arial"/>
              <a:ea typeface="Arial"/>
              <a:cs typeface="Arial"/>
              <a:sym typeface="Arial"/>
            </a:endParaRPr>
          </a:p>
          <a:p>
            <a:pPr marL="457200" lvl="0" indent="-342900" rtl="0">
              <a:spcBef>
                <a:spcPts val="0"/>
              </a:spcBef>
              <a:buClr>
                <a:schemeClr val="dk1"/>
              </a:buClr>
              <a:buSzPct val="100000"/>
              <a:buFont typeface="Arial"/>
              <a:buChar char="-"/>
            </a:pPr>
            <a:endParaRPr lang="en" sz="1800" dirty="0">
              <a:solidFill>
                <a:schemeClr val="dk1"/>
              </a:solidFill>
              <a:latin typeface="Arial"/>
              <a:ea typeface="Arial"/>
              <a:cs typeface="Arial"/>
              <a:sym typeface="Arial"/>
            </a:endParaRPr>
          </a:p>
          <a:p>
            <a:pPr lvl="0"/>
            <a:r>
              <a:rPr lang="en-CA" sz="1200" dirty="0" smtClean="0"/>
              <a:t>http</a:t>
            </a:r>
            <a:r>
              <a:rPr lang="en-CA" sz="1200" dirty="0"/>
              <a:t>://www.theverge.com/2014/9/16/6204999/iphone-6-nfc-chip-locked-to-apple-pay#ooid=JrcHI3cDo6P9WbwZtLPsrmN47s3xpkL-</a:t>
            </a:r>
            <a:endParaRPr sz="1200" dirty="0">
              <a:solidFill>
                <a:schemeClr val="dk1"/>
              </a:solidFill>
              <a:latin typeface="Arial"/>
              <a:ea typeface="Arial"/>
              <a:cs typeface="Arial"/>
              <a:sym typeface="Arial"/>
            </a:endParaRPr>
          </a:p>
          <a:p>
            <a:pPr rtl="0">
              <a:spcBef>
                <a:spcPts val="0"/>
              </a:spcBef>
              <a:buNone/>
            </a:pPr>
            <a:endParaRPr sz="1800" dirty="0">
              <a:solidFill>
                <a:schemeClr val="dk1"/>
              </a:solidFill>
              <a:latin typeface="Arial"/>
              <a:ea typeface="Arial"/>
              <a:cs typeface="Arial"/>
              <a:sym typeface="Arial"/>
            </a:endParaRPr>
          </a:p>
          <a:p>
            <a:pPr>
              <a:spcBef>
                <a:spcPts val="0"/>
              </a:spcBef>
              <a:buNone/>
            </a:pPr>
            <a:r>
              <a:rPr lang="en" sz="1800" dirty="0">
                <a:solidFill>
                  <a:schemeClr val="dk1"/>
                </a:solidFill>
                <a:latin typeface="Arial"/>
                <a:ea typeface="Arial"/>
                <a:cs typeface="Arial"/>
                <a:sym typeface="Arial"/>
              </a:rPr>
              <a:t> </a:t>
            </a:r>
          </a:p>
        </p:txBody>
      </p:sp>
      <p:sp>
        <p:nvSpPr>
          <p:cNvPr id="107" name="Shape 107"/>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Apple Pay </a:t>
            </a:r>
          </a:p>
        </p:txBody>
      </p:sp>
      <p:pic>
        <p:nvPicPr>
          <p:cNvPr id="108" name="Shape 108"/>
          <p:cNvPicPr preferRelativeResize="0"/>
          <p:nvPr/>
        </p:nvPicPr>
        <p:blipFill>
          <a:blip r:embed="rId6">
            <a:alphaModFix/>
          </a:blip>
          <a:stretch>
            <a:fillRect/>
          </a:stretch>
        </p:blipFill>
        <p:spPr>
          <a:xfrm>
            <a:off x="6304375" y="2348525"/>
            <a:ext cx="2159199" cy="23538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dirty="0" smtClean="0"/>
              <a:t>Allows </a:t>
            </a:r>
            <a:r>
              <a:rPr lang="en" sz="2400" dirty="0"/>
              <a:t>customers to make transactions via mobile application</a:t>
            </a:r>
            <a:r>
              <a:rPr lang="en" sz="2400" dirty="0" smtClean="0"/>
              <a:t>, even </a:t>
            </a:r>
            <a:r>
              <a:rPr lang="en" sz="2400" dirty="0"/>
              <a:t>on non-NFC enabled </a:t>
            </a:r>
            <a:r>
              <a:rPr lang="en" sz="2400" dirty="0" smtClean="0"/>
              <a:t>phones.</a:t>
            </a:r>
            <a:endParaRPr lang="en" sz="2400" dirty="0"/>
          </a:p>
          <a:p>
            <a:pPr marL="457200" lvl="0" indent="-381000" rtl="0">
              <a:spcBef>
                <a:spcPts val="0"/>
              </a:spcBef>
              <a:buClr>
                <a:schemeClr val="dk2"/>
              </a:buClr>
              <a:buSzPct val="100000"/>
              <a:buFont typeface="Arial"/>
              <a:buChar char="●"/>
            </a:pPr>
            <a:r>
              <a:rPr lang="en" sz="2400" dirty="0"/>
              <a:t>Alipay creates a unique, disposable barcode.</a:t>
            </a:r>
          </a:p>
          <a:p>
            <a:pPr marL="457200" lvl="0" indent="-381000" rtl="0">
              <a:spcBef>
                <a:spcPts val="0"/>
              </a:spcBef>
              <a:buClr>
                <a:schemeClr val="dk2"/>
              </a:buClr>
              <a:buSzPct val="100000"/>
              <a:buFont typeface="Arial"/>
              <a:buChar char="●"/>
            </a:pPr>
            <a:r>
              <a:rPr lang="en" sz="2400" dirty="0"/>
              <a:t>Two way payments are accepted by retailer.         </a:t>
            </a:r>
          </a:p>
          <a:p>
            <a:pPr marL="457200" lvl="0" indent="-381000" rtl="0">
              <a:spcBef>
                <a:spcPts val="0"/>
              </a:spcBef>
              <a:buClr>
                <a:schemeClr val="dk2"/>
              </a:buClr>
              <a:buSzPct val="100000"/>
              <a:buFont typeface="Arial"/>
              <a:buChar char="●"/>
            </a:pPr>
            <a:r>
              <a:rPr lang="en" sz="2400" dirty="0"/>
              <a:t>Alipay has enabled payments to be made offline via sound wave technology.</a:t>
            </a:r>
          </a:p>
          <a:p>
            <a:pPr marL="457200" lvl="0" indent="-381000">
              <a:spcBef>
                <a:spcPts val="0"/>
              </a:spcBef>
              <a:buClr>
                <a:schemeClr val="dk2"/>
              </a:buClr>
              <a:buSzPct val="100000"/>
              <a:buFont typeface="Arial"/>
              <a:buChar char="●"/>
            </a:pPr>
            <a:r>
              <a:rPr lang="en" sz="2400" dirty="0"/>
              <a:t>Mobile terminal service includes all advantages of cross-border website payment.</a:t>
            </a:r>
          </a:p>
        </p:txBody>
      </p:sp>
      <p:sp>
        <p:nvSpPr>
          <p:cNvPr id="114" name="Shape 114"/>
          <p:cNvSpPr txBox="1">
            <a:spLocks noGrp="1"/>
          </p:cNvSpPr>
          <p:nvPr>
            <p:ph type="title"/>
          </p:nvPr>
        </p:nvSpPr>
        <p:spPr>
          <a:xfrm>
            <a:off x="914400" y="250053"/>
            <a:ext cx="8229600" cy="994200"/>
          </a:xfrm>
          <a:prstGeom prst="rect">
            <a:avLst/>
          </a:prstGeom>
        </p:spPr>
        <p:txBody>
          <a:bodyPr lIns="91425" tIns="91425" rIns="91425" bIns="91425" anchor="b" anchorCtr="0">
            <a:noAutofit/>
          </a:bodyPr>
          <a:lstStyle/>
          <a:p>
            <a:pPr>
              <a:spcBef>
                <a:spcPts val="0"/>
              </a:spcBef>
              <a:buNone/>
            </a:pPr>
            <a:r>
              <a:rPr lang="en"/>
              <a:t>Advantages of Alipay Wallet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419100">
              <a:spcBef>
                <a:spcPts val="0"/>
              </a:spcBef>
              <a:buClr>
                <a:schemeClr val="dk2"/>
              </a:buClr>
              <a:buSzPct val="100000"/>
              <a:buFont typeface="Arial"/>
              <a:buChar char="●"/>
            </a:pPr>
            <a:r>
              <a:rPr lang="en" sz="3000" dirty="0"/>
              <a:t>C</a:t>
            </a:r>
            <a:r>
              <a:rPr lang="en" sz="3000" dirty="0" smtClean="0"/>
              <a:t>ustomers </a:t>
            </a:r>
            <a:r>
              <a:rPr lang="en" sz="3000" dirty="0"/>
              <a:t>need to spend much time to set-up and make the verification through their email and mobile phone. Moreover, customers need the verify their bank account and their debit/credit card in order to link up with their Alipay account.</a:t>
            </a:r>
          </a:p>
        </p:txBody>
      </p:sp>
      <p:sp>
        <p:nvSpPr>
          <p:cNvPr id="120" name="Shape 120"/>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Disadvantages of Alipay Wallet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dirty="0"/>
              <a:t>More convenient. Customers can pay in store without their debit/credit card.</a:t>
            </a:r>
          </a:p>
          <a:p>
            <a:pPr marL="457200" lvl="0" indent="-381000" rtl="0">
              <a:spcBef>
                <a:spcPts val="0"/>
              </a:spcBef>
              <a:buClr>
                <a:schemeClr val="dk2"/>
              </a:buClr>
              <a:buSzPct val="100000"/>
              <a:buFont typeface="Arial"/>
              <a:buChar char="●"/>
            </a:pPr>
            <a:r>
              <a:rPr lang="en" sz="2400" dirty="0"/>
              <a:t>More secure. C</a:t>
            </a:r>
            <a:r>
              <a:rPr lang="en" sz="2400" dirty="0" smtClean="0"/>
              <a:t>ustomers </a:t>
            </a:r>
            <a:r>
              <a:rPr lang="en" sz="2400" dirty="0"/>
              <a:t>can provide their own touch ID which is unique and cannot be duplicated. In addition, Apple </a:t>
            </a:r>
            <a:r>
              <a:rPr lang="en" sz="2400" dirty="0" smtClean="0"/>
              <a:t>can </a:t>
            </a:r>
            <a:r>
              <a:rPr lang="en" sz="2400" dirty="0"/>
              <a:t>protect customer’s accounts even if customers lose their device.</a:t>
            </a:r>
          </a:p>
          <a:p>
            <a:pPr marL="457200" lvl="0" indent="-381000">
              <a:spcBef>
                <a:spcPts val="0"/>
              </a:spcBef>
              <a:buClr>
                <a:schemeClr val="dk2"/>
              </a:buClr>
              <a:buSzPct val="100000"/>
              <a:buFont typeface="Arial"/>
              <a:buChar char="●"/>
            </a:pPr>
            <a:r>
              <a:rPr lang="en" sz="2400" dirty="0" smtClean="0"/>
              <a:t>Keeps purchases </a:t>
            </a:r>
            <a:r>
              <a:rPr lang="en" sz="2400" dirty="0"/>
              <a:t>private. Apple </a:t>
            </a:r>
            <a:r>
              <a:rPr lang="en" sz="2400" dirty="0" smtClean="0"/>
              <a:t>Pay </a:t>
            </a:r>
            <a:r>
              <a:rPr lang="en" sz="2400" dirty="0"/>
              <a:t>doesn’t store the details of customers transactions. </a:t>
            </a:r>
            <a:r>
              <a:rPr lang="en" sz="2400" dirty="0" smtClean="0"/>
              <a:t>Also, </a:t>
            </a:r>
            <a:r>
              <a:rPr lang="en" sz="2400" dirty="0"/>
              <a:t>customers </a:t>
            </a:r>
            <a:r>
              <a:rPr lang="en" sz="2400" dirty="0" smtClean="0"/>
              <a:t>do not </a:t>
            </a:r>
            <a:r>
              <a:rPr lang="en" sz="2400" dirty="0"/>
              <a:t>need to show their </a:t>
            </a:r>
            <a:r>
              <a:rPr lang="en" sz="2400" dirty="0" smtClean="0"/>
              <a:t>Debit/credit card.</a:t>
            </a:r>
            <a:endParaRPr lang="en" sz="2400" dirty="0"/>
          </a:p>
        </p:txBody>
      </p:sp>
      <p:sp>
        <p:nvSpPr>
          <p:cNvPr id="126" name="Shape 126"/>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Advantages of Apple Pay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431800" rtl="0">
              <a:spcBef>
                <a:spcPts val="0"/>
              </a:spcBef>
              <a:buClr>
                <a:schemeClr val="dk2"/>
              </a:buClr>
              <a:buSzPct val="100000"/>
              <a:buFont typeface="Arial"/>
              <a:buChar char="●"/>
            </a:pPr>
            <a:r>
              <a:rPr lang="en" dirty="0"/>
              <a:t>Only </a:t>
            </a:r>
            <a:r>
              <a:rPr lang="en" dirty="0" smtClean="0"/>
              <a:t>works using </a:t>
            </a:r>
            <a:r>
              <a:rPr lang="en" dirty="0"/>
              <a:t>NFC technology. Apple </a:t>
            </a:r>
            <a:r>
              <a:rPr lang="en" dirty="0" smtClean="0"/>
              <a:t>Pay </a:t>
            </a:r>
            <a:r>
              <a:rPr lang="en" dirty="0"/>
              <a:t>only compatible with iPhone 6 and iPhone 6 plus.</a:t>
            </a:r>
          </a:p>
          <a:p>
            <a:pPr marL="457200" lvl="0" indent="-431800" rtl="0">
              <a:spcBef>
                <a:spcPts val="0"/>
              </a:spcBef>
              <a:buClr>
                <a:schemeClr val="dk2"/>
              </a:buClr>
              <a:buSzPct val="100000"/>
              <a:buFont typeface="Arial"/>
              <a:buChar char="●"/>
            </a:pPr>
            <a:r>
              <a:rPr lang="en" dirty="0"/>
              <a:t>Must </a:t>
            </a:r>
            <a:r>
              <a:rPr lang="en" dirty="0" smtClean="0"/>
              <a:t>work within a network </a:t>
            </a:r>
            <a:r>
              <a:rPr lang="en" dirty="0"/>
              <a:t>environment.</a:t>
            </a:r>
          </a:p>
          <a:p>
            <a:pPr marL="457200" lvl="0" indent="-431800">
              <a:spcBef>
                <a:spcPts val="0"/>
              </a:spcBef>
              <a:buClr>
                <a:schemeClr val="dk2"/>
              </a:buClr>
              <a:buSzPct val="100000"/>
              <a:buFont typeface="Arial"/>
              <a:buChar char="●"/>
            </a:pPr>
            <a:r>
              <a:rPr lang="en" dirty="0"/>
              <a:t>Not </a:t>
            </a:r>
            <a:r>
              <a:rPr lang="en" dirty="0" smtClean="0"/>
              <a:t>popular with </a:t>
            </a:r>
            <a:r>
              <a:rPr lang="en" dirty="0"/>
              <a:t>all stores.</a:t>
            </a:r>
          </a:p>
        </p:txBody>
      </p:sp>
      <p:sp>
        <p:nvSpPr>
          <p:cNvPr id="132" name="Shape 132"/>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Disadvantages of Apple Pay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a:spcBef>
                <a:spcPts val="0"/>
              </a:spcBef>
              <a:buNone/>
            </a:pPr>
            <a:endParaRPr/>
          </a:p>
        </p:txBody>
      </p:sp>
      <p:sp>
        <p:nvSpPr>
          <p:cNvPr id="138" name="Shape 138"/>
          <p:cNvSpPr txBox="1">
            <a:spLocks noGrp="1"/>
          </p:cNvSpPr>
          <p:nvPr>
            <p:ph type="title"/>
          </p:nvPr>
        </p:nvSpPr>
        <p:spPr>
          <a:xfrm>
            <a:off x="457200" y="250050"/>
            <a:ext cx="8561099" cy="994200"/>
          </a:xfrm>
          <a:prstGeom prst="rect">
            <a:avLst/>
          </a:prstGeom>
        </p:spPr>
        <p:txBody>
          <a:bodyPr lIns="91425" tIns="91425" rIns="91425" bIns="91425" anchor="b" anchorCtr="0">
            <a:noAutofit/>
          </a:bodyPr>
          <a:lstStyle/>
          <a:p>
            <a:pPr>
              <a:spcBef>
                <a:spcPts val="0"/>
              </a:spcBef>
              <a:buNone/>
            </a:pPr>
            <a:r>
              <a:rPr lang="en"/>
              <a:t>Applications and Solutions: AlipayWallet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a:spcBef>
                <a:spcPts val="0"/>
              </a:spcBef>
              <a:buNone/>
            </a:pPr>
            <a:endParaRPr/>
          </a:p>
        </p:txBody>
      </p:sp>
      <p:sp>
        <p:nvSpPr>
          <p:cNvPr id="144" name="Shape 144"/>
          <p:cNvSpPr txBox="1">
            <a:spLocks noGrp="1"/>
          </p:cNvSpPr>
          <p:nvPr>
            <p:ph type="title"/>
          </p:nvPr>
        </p:nvSpPr>
        <p:spPr>
          <a:xfrm>
            <a:off x="287400" y="250050"/>
            <a:ext cx="8569200" cy="994200"/>
          </a:xfrm>
          <a:prstGeom prst="rect">
            <a:avLst/>
          </a:prstGeom>
        </p:spPr>
        <p:txBody>
          <a:bodyPr lIns="91425" tIns="91425" rIns="91425" bIns="91425" anchor="b" anchorCtr="0">
            <a:noAutofit/>
          </a:bodyPr>
          <a:lstStyle/>
          <a:p>
            <a:pPr>
              <a:spcBef>
                <a:spcPts val="0"/>
              </a:spcBef>
              <a:buNone/>
            </a:pPr>
            <a:r>
              <a:rPr lang="en"/>
              <a:t>Applications and Solutions: Tenpay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914400" y="1319092"/>
            <a:ext cx="8229600" cy="3630300"/>
          </a:xfrm>
          <a:prstGeom prst="rect">
            <a:avLst/>
          </a:prstGeom>
        </p:spPr>
        <p:txBody>
          <a:bodyPr lIns="91425" tIns="91425" rIns="91425" bIns="91425" anchor="t" anchorCtr="0">
            <a:noAutofit/>
          </a:bodyPr>
          <a:lstStyle/>
          <a:p>
            <a:pPr marL="457200" lvl="0" indent="-431800">
              <a:spcBef>
                <a:spcPts val="0"/>
              </a:spcBef>
              <a:buClr>
                <a:schemeClr val="dk2"/>
              </a:buClr>
              <a:buFont typeface="Arial"/>
              <a:buChar char="●"/>
            </a:pPr>
            <a:endParaRPr/>
          </a:p>
        </p:txBody>
      </p:sp>
      <p:sp>
        <p:nvSpPr>
          <p:cNvPr id="48" name="Shape 48"/>
          <p:cNvSpPr txBox="1">
            <a:spLocks noGrp="1"/>
          </p:cNvSpPr>
          <p:nvPr>
            <p:ph type="title"/>
          </p:nvPr>
        </p:nvSpPr>
        <p:spPr>
          <a:xfrm>
            <a:off x="914400" y="250053"/>
            <a:ext cx="8229600" cy="994200"/>
          </a:xfrm>
          <a:prstGeom prst="rect">
            <a:avLst/>
          </a:prstGeom>
        </p:spPr>
        <p:txBody>
          <a:bodyPr lIns="91425" tIns="91425" rIns="91425" bIns="91425" anchor="b" anchorCtr="0">
            <a:noAutofit/>
          </a:bodyPr>
          <a:lstStyle/>
          <a:p>
            <a:pPr>
              <a:spcBef>
                <a:spcPts val="0"/>
              </a:spcBef>
              <a:buNone/>
            </a:pPr>
            <a:r>
              <a:rPr lang="en"/>
              <a:t>Agenda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r>
              <a:rPr lang="en"/>
              <a:t>General Security Threats for NFC</a:t>
            </a:r>
          </a:p>
          <a:p>
            <a:pPr marL="457200" lvl="0" indent="-431800" rtl="0">
              <a:spcBef>
                <a:spcPts val="0"/>
              </a:spcBef>
              <a:buClr>
                <a:schemeClr val="dk2"/>
              </a:buClr>
              <a:buSzPct val="100000"/>
              <a:buFont typeface="Arial"/>
              <a:buChar char="●"/>
            </a:pPr>
            <a:r>
              <a:rPr lang="en"/>
              <a:t>Eavesdropping</a:t>
            </a:r>
          </a:p>
          <a:p>
            <a:pPr marL="457200" lvl="0" indent="-431800" rtl="0">
              <a:spcBef>
                <a:spcPts val="0"/>
              </a:spcBef>
              <a:buClr>
                <a:schemeClr val="dk2"/>
              </a:buClr>
              <a:buSzPct val="100000"/>
              <a:buFont typeface="Arial"/>
              <a:buChar char="●"/>
            </a:pPr>
            <a:r>
              <a:rPr lang="en"/>
              <a:t>Data Corruption</a:t>
            </a:r>
          </a:p>
          <a:p>
            <a:pPr marL="457200" lvl="0" indent="-431800" rtl="0">
              <a:spcBef>
                <a:spcPts val="0"/>
              </a:spcBef>
              <a:buClr>
                <a:schemeClr val="dk2"/>
              </a:buClr>
              <a:buSzPct val="100000"/>
              <a:buFont typeface="Arial"/>
              <a:buChar char="●"/>
            </a:pPr>
            <a:r>
              <a:rPr lang="en"/>
              <a:t>Data Modification/Data Insertion</a:t>
            </a:r>
          </a:p>
          <a:p>
            <a:pPr marL="457200" lvl="0" indent="-431800">
              <a:spcBef>
                <a:spcPts val="0"/>
              </a:spcBef>
              <a:buClr>
                <a:schemeClr val="dk2"/>
              </a:buClr>
              <a:buSzPct val="100000"/>
              <a:buFont typeface="Arial"/>
              <a:buChar char="●"/>
            </a:pPr>
            <a:r>
              <a:rPr lang="en"/>
              <a:t>Man-in-the-Middle Attacks</a:t>
            </a:r>
          </a:p>
        </p:txBody>
      </p:sp>
      <p:sp>
        <p:nvSpPr>
          <p:cNvPr id="150" name="Shape 150"/>
          <p:cNvSpPr txBox="1">
            <a:spLocks noGrp="1"/>
          </p:cNvSpPr>
          <p:nvPr>
            <p:ph type="title"/>
          </p:nvPr>
        </p:nvSpPr>
        <p:spPr>
          <a:xfrm>
            <a:off x="852850" y="205978"/>
            <a:ext cx="8229600" cy="994200"/>
          </a:xfrm>
          <a:prstGeom prst="rect">
            <a:avLst/>
          </a:prstGeom>
        </p:spPr>
        <p:txBody>
          <a:bodyPr lIns="91425" tIns="91425" rIns="91425" bIns="91425" anchor="b" anchorCtr="0">
            <a:noAutofit/>
          </a:bodyPr>
          <a:lstStyle/>
          <a:p>
            <a:pPr>
              <a:spcBef>
                <a:spcPts val="0"/>
              </a:spcBef>
              <a:buNone/>
            </a:pPr>
            <a:r>
              <a:rPr lang="en"/>
              <a:t>Privacy and Legal Issues</a:t>
            </a:r>
          </a:p>
        </p:txBody>
      </p:sp>
      <p:pic>
        <p:nvPicPr>
          <p:cNvPr id="151" name="Shape 151"/>
          <p:cNvPicPr preferRelativeResize="0"/>
          <p:nvPr/>
        </p:nvPicPr>
        <p:blipFill>
          <a:blip r:embed="rId3">
            <a:alphaModFix/>
          </a:blip>
          <a:stretch>
            <a:fillRect/>
          </a:stretch>
        </p:blipFill>
        <p:spPr>
          <a:xfrm>
            <a:off x="6885700" y="205975"/>
            <a:ext cx="2196750" cy="15047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r>
              <a:rPr lang="en"/>
              <a:t>Financial Consumer Protection</a:t>
            </a:r>
          </a:p>
          <a:p>
            <a:pPr marL="457200" lvl="0" indent="-431800" rtl="0">
              <a:spcBef>
                <a:spcPts val="0"/>
              </a:spcBef>
              <a:buClr>
                <a:schemeClr val="dk2"/>
              </a:buClr>
              <a:buSzPct val="100000"/>
              <a:buFont typeface="Arial"/>
              <a:buChar char="●"/>
            </a:pPr>
            <a:r>
              <a:rPr lang="en"/>
              <a:t>Disclosure and Transparency</a:t>
            </a:r>
          </a:p>
          <a:p>
            <a:pPr marL="457200" lvl="0" indent="-431800" rtl="0">
              <a:spcBef>
                <a:spcPts val="0"/>
              </a:spcBef>
              <a:buClr>
                <a:schemeClr val="dk2"/>
              </a:buClr>
              <a:buSzPct val="100000"/>
              <a:buFont typeface="Arial"/>
              <a:buChar char="●"/>
            </a:pPr>
            <a:r>
              <a:rPr lang="en"/>
              <a:t>Protection of Consumer Privacy</a:t>
            </a:r>
          </a:p>
          <a:p>
            <a:pPr marL="457200" lvl="0" indent="-431800" rtl="0">
              <a:spcBef>
                <a:spcPts val="0"/>
              </a:spcBef>
              <a:buClr>
                <a:schemeClr val="dk2"/>
              </a:buClr>
              <a:buSzPct val="100000"/>
              <a:buFont typeface="Arial"/>
              <a:buChar char="●"/>
            </a:pPr>
            <a:r>
              <a:rPr lang="en"/>
              <a:t>Protection of Consumer Data</a:t>
            </a:r>
          </a:p>
          <a:p>
            <a:pPr marL="457200" lvl="0" indent="-431800">
              <a:spcBef>
                <a:spcPts val="0"/>
              </a:spcBef>
              <a:buClr>
                <a:schemeClr val="dk2"/>
              </a:buClr>
              <a:buSzPct val="100000"/>
              <a:buFont typeface="Arial"/>
              <a:buChar char="●"/>
            </a:pPr>
            <a:r>
              <a:rPr lang="en"/>
              <a:t>Protection Against Fraud</a:t>
            </a:r>
          </a:p>
        </p:txBody>
      </p:sp>
      <p:sp>
        <p:nvSpPr>
          <p:cNvPr id="157" name="Shape 157"/>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Privacy and Legal Issues (cont.)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a:spcBef>
                <a:spcPts val="0"/>
              </a:spcBef>
              <a:buNone/>
            </a:pPr>
            <a:endParaRPr/>
          </a:p>
        </p:txBody>
      </p:sp>
      <p:sp>
        <p:nvSpPr>
          <p:cNvPr id="163" name="Shape 163"/>
          <p:cNvSpPr txBox="1">
            <a:spLocks noGrp="1"/>
          </p:cNvSpPr>
          <p:nvPr>
            <p:ph type="title"/>
          </p:nvPr>
        </p:nvSpPr>
        <p:spPr>
          <a:xfrm>
            <a:off x="828875" y="250053"/>
            <a:ext cx="8229600" cy="994200"/>
          </a:xfrm>
          <a:prstGeom prst="rect">
            <a:avLst/>
          </a:prstGeom>
        </p:spPr>
        <p:txBody>
          <a:bodyPr lIns="91425" tIns="91425" rIns="91425" bIns="91425" anchor="b" anchorCtr="0">
            <a:noAutofit/>
          </a:bodyPr>
          <a:lstStyle/>
          <a:p>
            <a:pPr>
              <a:spcBef>
                <a:spcPts val="0"/>
              </a:spcBef>
              <a:buNone/>
            </a:pPr>
            <a:r>
              <a:rPr lang="en"/>
              <a:t>Conclusion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57200" y="1200167"/>
            <a:ext cx="8229600" cy="3630300"/>
          </a:xfrm>
          <a:prstGeom prst="rect">
            <a:avLst/>
          </a:prstGeom>
        </p:spPr>
        <p:txBody>
          <a:bodyPr lIns="91425" tIns="91425" rIns="91425" bIns="91425" anchor="t" anchorCtr="0">
            <a:noAutofit/>
          </a:bodyPr>
          <a:lstStyle/>
          <a:p>
            <a:pPr lvl="0" rtl="0">
              <a:spcBef>
                <a:spcPts val="0"/>
              </a:spcBef>
              <a:buNone/>
            </a:pPr>
            <a:endParaRPr sz="2400"/>
          </a:p>
          <a:p>
            <a:pPr lvl="0" rtl="0">
              <a:spcBef>
                <a:spcPts val="0"/>
              </a:spcBef>
              <a:buClr>
                <a:schemeClr val="dk1"/>
              </a:buClr>
              <a:buSzPct val="45833"/>
              <a:buFont typeface="Arial"/>
              <a:buNone/>
            </a:pPr>
            <a:r>
              <a:rPr lang="en" sz="2400"/>
              <a:t>The use of wireless handheld devices such as cellular phones and laptops to conduct commercial transactions online. Mobile commerce transactions continues to grow, and the term includes the purchase and sale of a wide range of goods and services, online banking, bill payment, information delivery and so on. Also known as m-commerce.</a:t>
            </a:r>
          </a:p>
          <a:p>
            <a:pPr>
              <a:spcBef>
                <a:spcPts val="0"/>
              </a:spcBef>
              <a:buNone/>
            </a:pPr>
            <a:endParaRPr/>
          </a:p>
        </p:txBody>
      </p:sp>
      <p:sp>
        <p:nvSpPr>
          <p:cNvPr id="54" name="Shape 54"/>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t>Mobile Commerce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1247775" y="1200178"/>
            <a:ext cx="8229600" cy="3630300"/>
          </a:xfrm>
          <a:prstGeom prst="rect">
            <a:avLst/>
          </a:prstGeom>
        </p:spPr>
        <p:txBody>
          <a:bodyPr lIns="91425" tIns="91425" rIns="91425" bIns="91425" anchor="t" anchorCtr="0">
            <a:noAutofit/>
          </a:bodyPr>
          <a:lstStyle/>
          <a:p>
            <a:pPr>
              <a:spcBef>
                <a:spcPts val="0"/>
              </a:spcBef>
            </a:pPr>
            <a:r>
              <a:rPr lang="en-CA" sz="2400" dirty="0" smtClean="0"/>
              <a:t>USSD (Unstructured Supplementary Service Data)</a:t>
            </a:r>
          </a:p>
          <a:p>
            <a:pPr lvl="1"/>
            <a:r>
              <a:rPr lang="en-CA" sz="1600" dirty="0" smtClean="0"/>
              <a:t>- 4% usage rate</a:t>
            </a:r>
          </a:p>
          <a:p>
            <a:pPr lvl="1"/>
            <a:r>
              <a:rPr lang="en-CA" sz="1600" dirty="0" smtClean="0"/>
              <a:t>- Used mostly in developing countries</a:t>
            </a:r>
          </a:p>
          <a:p>
            <a:pPr lvl="1"/>
            <a:r>
              <a:rPr lang="en-CA" sz="1600" dirty="0" smtClean="0"/>
              <a:t>- Pros: Easy to use, easy to implement</a:t>
            </a:r>
          </a:p>
          <a:p>
            <a:pPr lvl="1"/>
            <a:r>
              <a:rPr lang="en-CA" sz="1600" dirty="0" smtClean="0"/>
              <a:t>- Cons: Plain text (low security), missing security layers</a:t>
            </a:r>
          </a:p>
          <a:p>
            <a:pPr lvl="1"/>
            <a:endParaRPr lang="en-CA" sz="1600" dirty="0" smtClean="0"/>
          </a:p>
          <a:p>
            <a:pPr>
              <a:spcBef>
                <a:spcPts val="0"/>
              </a:spcBef>
            </a:pPr>
            <a:r>
              <a:rPr lang="en-CA" sz="2400" dirty="0" smtClean="0"/>
              <a:t>BLE (Bluetooth Low Energy)</a:t>
            </a:r>
          </a:p>
          <a:p>
            <a:pPr lvl="8"/>
            <a:r>
              <a:rPr lang="en-CA" sz="1600" dirty="0" smtClean="0"/>
              <a:t>- 1Mbit/sec transfer rate, 10mW max power, 50m range</a:t>
            </a:r>
          </a:p>
          <a:p>
            <a:pPr lvl="8"/>
            <a:r>
              <a:rPr lang="en-CA" sz="1600" dirty="0" smtClean="0"/>
              <a:t>- 40% usage rate</a:t>
            </a:r>
          </a:p>
          <a:p>
            <a:pPr lvl="8"/>
            <a:r>
              <a:rPr lang="en-CA" sz="1600" dirty="0" smtClean="0"/>
              <a:t>- Pros: Most smartphones enabled, easy, low power, support</a:t>
            </a:r>
          </a:p>
          <a:p>
            <a:pPr lvl="8"/>
            <a:r>
              <a:rPr lang="en-CA" sz="1600" dirty="0" smtClean="0"/>
              <a:t>- Cons: Security (range), no backward compatibility</a:t>
            </a:r>
          </a:p>
          <a:p>
            <a:pPr marL="457200" indent="-457200">
              <a:spcBef>
                <a:spcPts val="0"/>
              </a:spcBef>
              <a:buFontTx/>
              <a:buChar char="-"/>
            </a:pPr>
            <a:endParaRPr lang="en-CA" dirty="0" smtClean="0"/>
          </a:p>
        </p:txBody>
      </p:sp>
      <p:sp>
        <p:nvSpPr>
          <p:cNvPr id="60" name="Shape 60"/>
          <p:cNvSpPr txBox="1">
            <a:spLocks noGrp="1"/>
          </p:cNvSpPr>
          <p:nvPr>
            <p:ph type="title"/>
          </p:nvPr>
        </p:nvSpPr>
        <p:spPr>
          <a:xfrm>
            <a:off x="842150" y="205978"/>
            <a:ext cx="8229600" cy="994200"/>
          </a:xfrm>
          <a:prstGeom prst="rect">
            <a:avLst/>
          </a:prstGeom>
        </p:spPr>
        <p:txBody>
          <a:bodyPr lIns="91425" tIns="91425" rIns="91425" bIns="91425" anchor="b" anchorCtr="0">
            <a:noAutofit/>
          </a:bodyPr>
          <a:lstStyle/>
          <a:p>
            <a:pPr>
              <a:spcBef>
                <a:spcPts val="0"/>
              </a:spcBef>
              <a:buNone/>
            </a:pPr>
            <a:r>
              <a:rPr lang="en" dirty="0" smtClean="0"/>
              <a:t>Technologies</a:t>
            </a:r>
            <a:endParaRPr lang="en"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66800" y="1120417"/>
            <a:ext cx="8229600" cy="3630300"/>
          </a:xfrm>
        </p:spPr>
        <p:txBody>
          <a:bodyPr/>
          <a:lstStyle/>
          <a:p>
            <a:r>
              <a:rPr lang="en-CA" dirty="0"/>
              <a:t>SMS (Short Message Service</a:t>
            </a:r>
            <a:r>
              <a:rPr lang="en-CA" dirty="0" smtClean="0"/>
              <a:t>)</a:t>
            </a:r>
          </a:p>
          <a:p>
            <a:pPr lvl="5"/>
            <a:r>
              <a:rPr lang="en-CA" sz="1600" dirty="0" smtClean="0"/>
              <a:t>- 51% usage rate</a:t>
            </a:r>
          </a:p>
          <a:p>
            <a:pPr lvl="5"/>
            <a:r>
              <a:rPr lang="en-CA" sz="1600" dirty="0" smtClean="0"/>
              <a:t>- Pros: On nearly all mobile devices worldwide, Easy</a:t>
            </a:r>
          </a:p>
          <a:p>
            <a:pPr lvl="5"/>
            <a:r>
              <a:rPr lang="en-CA" sz="1600" dirty="0" smtClean="0"/>
              <a:t>- Cons: Expensive, asynchronous, lack of encryption</a:t>
            </a:r>
            <a:endParaRPr lang="en-CA" sz="1600" dirty="0"/>
          </a:p>
          <a:p>
            <a:r>
              <a:rPr lang="en-CA" dirty="0"/>
              <a:t>WAP (Wireless Application Protocol</a:t>
            </a:r>
            <a:r>
              <a:rPr lang="en-CA" dirty="0" smtClean="0"/>
              <a:t>)</a:t>
            </a:r>
          </a:p>
          <a:p>
            <a:pPr lvl="5"/>
            <a:r>
              <a:rPr lang="en-CA" sz="1600" dirty="0" smtClean="0"/>
              <a:t>- 38% usage rate</a:t>
            </a:r>
          </a:p>
          <a:p>
            <a:pPr lvl="5"/>
            <a:r>
              <a:rPr lang="en-CA" sz="1600" dirty="0" smtClean="0"/>
              <a:t>- Pros: Better security than SMS / USSD / BLE, familiar (LTE), synchronous</a:t>
            </a:r>
          </a:p>
          <a:p>
            <a:pPr lvl="5"/>
            <a:r>
              <a:rPr lang="en-CA" sz="1600" dirty="0" smtClean="0"/>
              <a:t>- Cons: Expensive (pay for data)</a:t>
            </a:r>
            <a:endParaRPr lang="en-CA" sz="1600" dirty="0"/>
          </a:p>
          <a:p>
            <a:r>
              <a:rPr lang="en-CA" dirty="0"/>
              <a:t>QR </a:t>
            </a:r>
            <a:r>
              <a:rPr lang="en-CA" dirty="0" smtClean="0"/>
              <a:t>codes</a:t>
            </a:r>
          </a:p>
          <a:p>
            <a:r>
              <a:rPr lang="en-CA" sz="1600" dirty="0" smtClean="0"/>
              <a:t>- 16% usage rate</a:t>
            </a:r>
          </a:p>
          <a:p>
            <a:r>
              <a:rPr lang="en-CA" sz="1600" dirty="0" smtClean="0"/>
              <a:t>- Pros: easy to use, convenient, good for adding information</a:t>
            </a:r>
          </a:p>
          <a:p>
            <a:r>
              <a:rPr lang="en-CA" sz="1600" dirty="0" smtClean="0"/>
              <a:t>- Cons: Only available on smartphones, security risks</a:t>
            </a:r>
            <a:endParaRPr lang="en-CA" sz="1600" dirty="0"/>
          </a:p>
          <a:p>
            <a:endParaRPr lang="en-US" dirty="0"/>
          </a:p>
        </p:txBody>
      </p:sp>
      <p:sp>
        <p:nvSpPr>
          <p:cNvPr id="3" name="Title 2"/>
          <p:cNvSpPr>
            <a:spLocks noGrp="1"/>
          </p:cNvSpPr>
          <p:nvPr>
            <p:ph type="title"/>
          </p:nvPr>
        </p:nvSpPr>
        <p:spPr/>
        <p:txBody>
          <a:bodyPr/>
          <a:lstStyle/>
          <a:p>
            <a:r>
              <a:rPr lang="en" dirty="0" smtClean="0"/>
              <a:t>Technologies</a:t>
            </a:r>
            <a:endParaRPr lang="en-US" dirty="0"/>
          </a:p>
        </p:txBody>
      </p:sp>
    </p:spTree>
    <p:extLst>
      <p:ext uri="{BB962C8B-B14F-4D97-AF65-F5344CB8AC3E}">
        <p14:creationId xmlns:p14="http://schemas.microsoft.com/office/powerpoint/2010/main" val="37677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47725" y="1063267"/>
            <a:ext cx="8229600" cy="3630300"/>
          </a:xfrm>
        </p:spPr>
        <p:txBody>
          <a:bodyPr/>
          <a:lstStyle/>
          <a:p>
            <a:r>
              <a:rPr lang="en-CA" dirty="0"/>
              <a:t>NFC (Apple Pay</a:t>
            </a:r>
            <a:r>
              <a:rPr lang="en-CA" dirty="0" smtClean="0"/>
              <a:t>)</a:t>
            </a:r>
          </a:p>
          <a:p>
            <a:r>
              <a:rPr lang="en-CA" sz="1600" dirty="0" smtClean="0"/>
              <a:t>- Uses magnetic fields to send and receive information</a:t>
            </a:r>
          </a:p>
          <a:p>
            <a:r>
              <a:rPr lang="en-CA" sz="1600" dirty="0" smtClean="0"/>
              <a:t>- 8% usage rate (2013) – more since iPhone 6</a:t>
            </a:r>
          </a:p>
          <a:p>
            <a:r>
              <a:rPr lang="en-CA" sz="1600" dirty="0" smtClean="0"/>
              <a:t>- Pros: ~ 15-second processing, convenient, secure, compatible with RFID</a:t>
            </a:r>
          </a:p>
          <a:p>
            <a:r>
              <a:rPr lang="en-CA" sz="1600" dirty="0" smtClean="0"/>
              <a:t>- Cons: Needs additional hardware (SD/SIM), must download value-added services</a:t>
            </a:r>
          </a:p>
          <a:p>
            <a:endParaRPr lang="en-CA" sz="1600" dirty="0"/>
          </a:p>
          <a:p>
            <a:r>
              <a:rPr lang="en-CA" dirty="0"/>
              <a:t>Sound Wave Payment (</a:t>
            </a:r>
            <a:r>
              <a:rPr lang="en-CA" dirty="0" err="1"/>
              <a:t>Alipay</a:t>
            </a:r>
            <a:r>
              <a:rPr lang="en-CA" dirty="0"/>
              <a:t> Wallet</a:t>
            </a:r>
            <a:r>
              <a:rPr lang="en-CA" dirty="0" smtClean="0"/>
              <a:t>)</a:t>
            </a:r>
          </a:p>
          <a:p>
            <a:r>
              <a:rPr lang="en-CA" sz="1600" dirty="0" smtClean="0"/>
              <a:t>- Uses ultrasonic sound waves to send information, which can be embedded in sound clips</a:t>
            </a:r>
          </a:p>
          <a:p>
            <a:r>
              <a:rPr lang="en-CA" sz="1600" dirty="0" smtClean="0"/>
              <a:t>- No usage statistics, but implemented in </a:t>
            </a:r>
            <a:r>
              <a:rPr lang="en-CA" sz="1600" dirty="0" err="1" smtClean="0"/>
              <a:t>Alipay</a:t>
            </a:r>
            <a:r>
              <a:rPr lang="en-CA" sz="1600" dirty="0" smtClean="0"/>
              <a:t> Wallet, so widely used</a:t>
            </a:r>
          </a:p>
          <a:p>
            <a:r>
              <a:rPr lang="en-CA" sz="1600" dirty="0" smtClean="0"/>
              <a:t>- Pros: No extra hardware needed for the consumer, low cost for retailer, easy</a:t>
            </a:r>
          </a:p>
          <a:p>
            <a:r>
              <a:rPr lang="en-CA" sz="1600" dirty="0" smtClean="0"/>
              <a:t>- Cons: Signal interference (environment-dependent), security</a:t>
            </a:r>
          </a:p>
          <a:p>
            <a:pPr marL="457200" indent="-457200">
              <a:buFontTx/>
              <a:buChar char="-"/>
            </a:pPr>
            <a:endParaRPr lang="en-CA" sz="1600" dirty="0"/>
          </a:p>
          <a:p>
            <a:endParaRPr lang="en-US" dirty="0"/>
          </a:p>
        </p:txBody>
      </p:sp>
      <p:sp>
        <p:nvSpPr>
          <p:cNvPr id="3" name="Title 2"/>
          <p:cNvSpPr>
            <a:spLocks noGrp="1"/>
          </p:cNvSpPr>
          <p:nvPr>
            <p:ph type="title"/>
          </p:nvPr>
        </p:nvSpPr>
        <p:spPr/>
        <p:txBody>
          <a:bodyPr/>
          <a:lstStyle/>
          <a:p>
            <a:r>
              <a:rPr lang="en" dirty="0" smtClean="0"/>
              <a:t>Technologies</a:t>
            </a:r>
            <a:endParaRPr lang="en-US" dirty="0"/>
          </a:p>
        </p:txBody>
      </p:sp>
    </p:spTree>
    <p:extLst>
      <p:ext uri="{BB962C8B-B14F-4D97-AF65-F5344CB8AC3E}">
        <p14:creationId xmlns:p14="http://schemas.microsoft.com/office/powerpoint/2010/main" val="18469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431800" rtl="0">
              <a:spcBef>
                <a:spcPts val="0"/>
              </a:spcBef>
              <a:buClr>
                <a:schemeClr val="dk2"/>
              </a:buClr>
              <a:buSzPct val="100000"/>
              <a:buFont typeface="Arial"/>
              <a:buChar char="●"/>
            </a:pPr>
            <a:r>
              <a:rPr lang="en"/>
              <a:t>Four main business models</a:t>
            </a:r>
          </a:p>
          <a:p>
            <a:pPr lvl="0" rtl="0">
              <a:spcBef>
                <a:spcPts val="0"/>
              </a:spcBef>
              <a:buNone/>
            </a:pPr>
            <a:endParaRPr/>
          </a:p>
          <a:p>
            <a:pPr marL="914400" lvl="1" indent="-406400" rtl="0">
              <a:spcBef>
                <a:spcPts val="0"/>
              </a:spcBef>
              <a:buClr>
                <a:schemeClr val="dk2"/>
              </a:buClr>
              <a:buSzPct val="87500"/>
              <a:buFont typeface="Courier New"/>
              <a:buChar char="o"/>
            </a:pPr>
            <a:r>
              <a:rPr lang="en"/>
              <a:t>MNO Driven or Operator Centric Model</a:t>
            </a:r>
          </a:p>
          <a:p>
            <a:pPr marL="914400" lvl="1" indent="-406400" rtl="0">
              <a:spcBef>
                <a:spcPts val="0"/>
              </a:spcBef>
              <a:buClr>
                <a:schemeClr val="dk2"/>
              </a:buClr>
              <a:buSzPct val="87500"/>
              <a:buFont typeface="Courier New"/>
              <a:buChar char="o"/>
            </a:pPr>
            <a:r>
              <a:rPr lang="en"/>
              <a:t>Bank Centric Model</a:t>
            </a:r>
          </a:p>
          <a:p>
            <a:pPr marL="914400" lvl="1" indent="-406400" rtl="0">
              <a:spcBef>
                <a:spcPts val="0"/>
              </a:spcBef>
              <a:buClr>
                <a:schemeClr val="dk2"/>
              </a:buClr>
              <a:buSzPct val="87500"/>
              <a:buFont typeface="Courier New"/>
              <a:buChar char="o"/>
            </a:pPr>
            <a:r>
              <a:rPr lang="en"/>
              <a:t>Independent or Peer-to-Peer Model</a:t>
            </a:r>
          </a:p>
          <a:p>
            <a:pPr marL="914400" lvl="1" indent="-406400">
              <a:spcBef>
                <a:spcPts val="0"/>
              </a:spcBef>
              <a:buClr>
                <a:schemeClr val="dk2"/>
              </a:buClr>
              <a:buSzPct val="87500"/>
              <a:buFont typeface="Courier New"/>
              <a:buChar char="o"/>
            </a:pPr>
            <a:r>
              <a:rPr lang="en"/>
              <a:t>Collaborative Model</a:t>
            </a:r>
          </a:p>
        </p:txBody>
      </p:sp>
      <p:sp>
        <p:nvSpPr>
          <p:cNvPr id="66" name="Shape 66"/>
          <p:cNvSpPr txBox="1">
            <a:spLocks noGrp="1"/>
          </p:cNvSpPr>
          <p:nvPr>
            <p:ph type="title"/>
          </p:nvPr>
        </p:nvSpPr>
        <p:spPr>
          <a:xfrm>
            <a:off x="914400" y="250053"/>
            <a:ext cx="8229600" cy="994200"/>
          </a:xfrm>
          <a:prstGeom prst="rect">
            <a:avLst/>
          </a:prstGeom>
        </p:spPr>
        <p:txBody>
          <a:bodyPr lIns="91425" tIns="91425" rIns="91425" bIns="91425" anchor="b" anchorCtr="0">
            <a:noAutofit/>
          </a:bodyPr>
          <a:lstStyle/>
          <a:p>
            <a:pPr>
              <a:spcBef>
                <a:spcPts val="0"/>
              </a:spcBef>
              <a:buNone/>
            </a:pPr>
            <a:r>
              <a:rPr lang="en"/>
              <a:t>Business Models and Strategy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200" y="1244250"/>
            <a:ext cx="4196400" cy="3630300"/>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a:t>Mobile network providers (MNOs) design and distribute their own mobile applications </a:t>
            </a:r>
          </a:p>
          <a:p>
            <a:pPr marL="457200" lvl="0" indent="-381000" rtl="0">
              <a:spcBef>
                <a:spcPts val="0"/>
              </a:spcBef>
              <a:buClr>
                <a:schemeClr val="dk2"/>
              </a:buClr>
              <a:buSzPct val="100000"/>
              <a:buFont typeface="Arial"/>
              <a:buChar char="●"/>
            </a:pPr>
            <a:r>
              <a:rPr lang="en" sz="2400"/>
              <a:t>Revenue generated by:</a:t>
            </a:r>
          </a:p>
          <a:p>
            <a:pPr marL="914400" lvl="1" indent="-381000" rtl="0">
              <a:spcBef>
                <a:spcPts val="0"/>
              </a:spcBef>
              <a:buClr>
                <a:schemeClr val="dk2"/>
              </a:buClr>
              <a:buSzPct val="100000"/>
              <a:buFont typeface="Courier New"/>
              <a:buChar char="o"/>
            </a:pPr>
            <a:r>
              <a:rPr lang="en" sz="2400"/>
              <a:t>charging to regular phone bill</a:t>
            </a:r>
          </a:p>
          <a:p>
            <a:pPr marL="914400" lvl="1" indent="-381000">
              <a:spcBef>
                <a:spcPts val="0"/>
              </a:spcBef>
              <a:buClr>
                <a:schemeClr val="dk2"/>
              </a:buClr>
              <a:buSzPct val="100000"/>
              <a:buFont typeface="Courier New"/>
              <a:buChar char="o"/>
            </a:pPr>
            <a:r>
              <a:rPr lang="en" sz="2400"/>
              <a:t>prepaying for service</a:t>
            </a:r>
          </a:p>
        </p:txBody>
      </p:sp>
      <p:sp>
        <p:nvSpPr>
          <p:cNvPr id="72" name="Shape 72"/>
          <p:cNvSpPr txBox="1">
            <a:spLocks noGrp="1"/>
          </p:cNvSpPr>
          <p:nvPr>
            <p:ph type="title"/>
          </p:nvPr>
        </p:nvSpPr>
        <p:spPr>
          <a:xfrm>
            <a:off x="914400" y="322178"/>
            <a:ext cx="8229600" cy="994200"/>
          </a:xfrm>
          <a:prstGeom prst="rect">
            <a:avLst/>
          </a:prstGeom>
        </p:spPr>
        <p:txBody>
          <a:bodyPr lIns="91425" tIns="91425" rIns="91425" bIns="91425" anchor="b" anchorCtr="0">
            <a:noAutofit/>
          </a:bodyPr>
          <a:lstStyle/>
          <a:p>
            <a:pPr>
              <a:spcBef>
                <a:spcPts val="0"/>
              </a:spcBef>
              <a:buNone/>
            </a:pPr>
            <a:r>
              <a:rPr lang="en"/>
              <a:t>MNO Driven or Operator Centric Model</a:t>
            </a:r>
          </a:p>
        </p:txBody>
      </p:sp>
      <p:pic>
        <p:nvPicPr>
          <p:cNvPr id="73" name="Shape 73"/>
          <p:cNvPicPr preferRelativeResize="0"/>
          <p:nvPr/>
        </p:nvPicPr>
        <p:blipFill>
          <a:blip r:embed="rId3">
            <a:alphaModFix/>
          </a:blip>
          <a:stretch>
            <a:fillRect/>
          </a:stretch>
        </p:blipFill>
        <p:spPr>
          <a:xfrm>
            <a:off x="4898800" y="1637546"/>
            <a:ext cx="4059400" cy="24975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457200" y="1244250"/>
            <a:ext cx="4081199" cy="3630300"/>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 sz="2400"/>
              <a:t>Takes existing four corners model and puts it into a mobile context</a:t>
            </a:r>
          </a:p>
          <a:p>
            <a:pPr marL="457200" lvl="0" indent="-381000" rtl="0">
              <a:spcBef>
                <a:spcPts val="0"/>
              </a:spcBef>
              <a:buClr>
                <a:schemeClr val="dk2"/>
              </a:buClr>
              <a:buSzPct val="100000"/>
              <a:buFont typeface="Arial"/>
              <a:buChar char="●"/>
            </a:pPr>
            <a:r>
              <a:rPr lang="en" sz="2400"/>
              <a:t>Revenue generated by:</a:t>
            </a:r>
          </a:p>
          <a:p>
            <a:pPr marL="914400" lvl="1" indent="-381000">
              <a:spcBef>
                <a:spcPts val="0"/>
              </a:spcBef>
              <a:buClr>
                <a:schemeClr val="dk2"/>
              </a:buClr>
              <a:buSzPct val="100000"/>
              <a:buFont typeface="Courier New"/>
              <a:buChar char="o"/>
            </a:pPr>
            <a:r>
              <a:rPr lang="en" sz="2400"/>
              <a:t>applying transaction fees for customers</a:t>
            </a:r>
          </a:p>
        </p:txBody>
      </p:sp>
      <p:sp>
        <p:nvSpPr>
          <p:cNvPr id="79" name="Shape 79"/>
          <p:cNvSpPr txBox="1">
            <a:spLocks noGrp="1"/>
          </p:cNvSpPr>
          <p:nvPr>
            <p:ph type="title"/>
          </p:nvPr>
        </p:nvSpPr>
        <p:spPr>
          <a:xfrm>
            <a:off x="914400" y="250053"/>
            <a:ext cx="8229600" cy="994200"/>
          </a:xfrm>
          <a:prstGeom prst="rect">
            <a:avLst/>
          </a:prstGeom>
        </p:spPr>
        <p:txBody>
          <a:bodyPr lIns="91425" tIns="91425" rIns="91425" bIns="91425" anchor="b" anchorCtr="0">
            <a:noAutofit/>
          </a:bodyPr>
          <a:lstStyle/>
          <a:p>
            <a:pPr>
              <a:spcBef>
                <a:spcPts val="0"/>
              </a:spcBef>
              <a:buNone/>
            </a:pPr>
            <a:r>
              <a:rPr lang="en"/>
              <a:t>Bank Centric Model </a:t>
            </a:r>
          </a:p>
        </p:txBody>
      </p:sp>
      <p:pic>
        <p:nvPicPr>
          <p:cNvPr id="80" name="Shape 80"/>
          <p:cNvPicPr preferRelativeResize="0"/>
          <p:nvPr/>
        </p:nvPicPr>
        <p:blipFill>
          <a:blip r:embed="rId3">
            <a:alphaModFix/>
          </a:blip>
          <a:stretch>
            <a:fillRect/>
          </a:stretch>
        </p:blipFill>
        <p:spPr>
          <a:xfrm>
            <a:off x="4667075" y="1712500"/>
            <a:ext cx="4169249" cy="26937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986</Words>
  <Application>Microsoft Office PowerPoint</Application>
  <PresentationFormat>On-screen Show (16:9)</PresentationFormat>
  <Paragraphs>127</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 New</vt:lpstr>
      <vt:lpstr>Trebuchet MS</vt:lpstr>
      <vt:lpstr>wave</vt:lpstr>
      <vt:lpstr>Mobile Commerce</vt:lpstr>
      <vt:lpstr>Agenda</vt:lpstr>
      <vt:lpstr>Mobile Commerce </vt:lpstr>
      <vt:lpstr>Technologies</vt:lpstr>
      <vt:lpstr>Technologies</vt:lpstr>
      <vt:lpstr>Technologies</vt:lpstr>
      <vt:lpstr>Business Models and Strategy</vt:lpstr>
      <vt:lpstr>MNO Driven or Operator Centric Model</vt:lpstr>
      <vt:lpstr>Bank Centric Model </vt:lpstr>
      <vt:lpstr>Independent or Peer-to-Peer Model </vt:lpstr>
      <vt:lpstr>Collaborative Model</vt:lpstr>
      <vt:lpstr>Alipay Wallet  </vt:lpstr>
      <vt:lpstr>Apple Pay </vt:lpstr>
      <vt:lpstr>Advantages of Alipay Wallet</vt:lpstr>
      <vt:lpstr>Disadvantages of Alipay Wallet</vt:lpstr>
      <vt:lpstr>Advantages of Apple Pay</vt:lpstr>
      <vt:lpstr>Disadvantages of Apple Pay</vt:lpstr>
      <vt:lpstr>Applications and Solutions: AlipayWallet </vt:lpstr>
      <vt:lpstr>Applications and Solutions: Tenpay</vt:lpstr>
      <vt:lpstr>Privacy and Legal Issues</vt:lpstr>
      <vt:lpstr>Privacy and Legal Issues (cont.)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Commerce</dc:title>
  <cp:lastModifiedBy>Ben Norris</cp:lastModifiedBy>
  <cp:revision>13</cp:revision>
  <dcterms:modified xsi:type="dcterms:W3CDTF">2014-11-20T23:24:36Z</dcterms:modified>
</cp:coreProperties>
</file>