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3" r:id="rId15"/>
    <p:sldId id="274" r:id="rId16"/>
    <p:sldId id="275" r:id="rId17"/>
    <p:sldId id="276" r:id="rId18"/>
    <p:sldId id="267" r:id="rId19"/>
    <p:sldId id="268" r:id="rId20"/>
    <p:sldId id="269" r:id="rId21"/>
    <p:sldId id="270" r:id="rId22"/>
    <p:sldId id="271" r:id="rId23"/>
    <p:sldId id="272" r:id="rId24"/>
    <p:sldId id="279" r:id="rId2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056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050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5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41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007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568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149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1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5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161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693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80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42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552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39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717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862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36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77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10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41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20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17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94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51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bile_payme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://en.wikipedia.org/wiki/Apple_Inc." TargetMode="External"/><Relationship Id="rId4" Type="http://schemas.openxmlformats.org/officeDocument/2006/relationships/hyperlink" Target="http://en.wikipedia.org/wiki/Digital_wall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046540" y="6705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</a:t>
            </a:r>
            <a:r>
              <a:rPr lang="en" dirty="0" smtClean="0"/>
              <a:t>Payment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061550" y="1945145"/>
            <a:ext cx="7035899" cy="282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dirty="0"/>
              <a:t>ADM 3378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Jenny Guan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Stephanie Morrison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Ben Norris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Justyn Rennicks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 smtClean="0"/>
              <a:t>Yawen </a:t>
            </a:r>
            <a:r>
              <a:rPr lang="en" sz="1800" dirty="0"/>
              <a:t>Yuan</a:t>
            </a:r>
          </a:p>
          <a:p>
            <a:pPr rtl="0">
              <a:spcBef>
                <a:spcPts val="0"/>
              </a:spcBef>
              <a:buNone/>
            </a:pPr>
            <a:r>
              <a:rPr lang="en-US" altLang="zh-CN" sz="1800" dirty="0" smtClean="0"/>
              <a:t>Yi</a:t>
            </a:r>
            <a:r>
              <a:rPr lang="en" sz="1800" dirty="0" smtClean="0"/>
              <a:t> </a:t>
            </a:r>
            <a:r>
              <a:rPr lang="en" sz="1800" dirty="0"/>
              <a:t>Yuan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3568" y="1275606"/>
            <a:ext cx="41820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An independent service provider enables mobile payments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Seeks to avoid pre-existing payment systems to processing costs for transactions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May design and distribute an application for an NFC-enabled device 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93490" y="19548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Independent </a:t>
            </a:r>
            <a:r>
              <a:rPr lang="en" dirty="0"/>
              <a:t>Model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40" y="1701600"/>
            <a:ext cx="4009289" cy="25263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932040" y="4227386"/>
            <a:ext cx="4165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Sources: </a:t>
            </a:r>
            <a:r>
              <a:rPr lang="en-CA" sz="800" dirty="0"/>
              <a:t>http://</a:t>
            </a:r>
            <a:r>
              <a:rPr lang="en-CA" sz="800" dirty="0" smtClean="0"/>
              <a:t>kunalroychoudhury.blogspot.ca/2012/08/mobile-payment-models-stake-holders.html </a:t>
            </a:r>
            <a:r>
              <a:rPr lang="en-CA" sz="800" b="1" dirty="0" smtClean="0"/>
              <a:t>and </a:t>
            </a:r>
            <a:r>
              <a:rPr lang="en-CA" sz="800" dirty="0" smtClean="0"/>
              <a:t>http</a:t>
            </a:r>
            <a:r>
              <a:rPr lang="en-CA" sz="800" dirty="0"/>
              <a:t>://www.smartcardalliance.org/resources/lib/Mobile_Payment_Business_Model_Research_Report.pdf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3568" y="1203598"/>
            <a:ext cx="41964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Requires the co-operation of both MNOs, banks and possibly a third party to manage the mobile application itself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Revenue generated by: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splitting the revenue generated through merchant fees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14400" y="19548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Collaborative Model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998" y="1347614"/>
            <a:ext cx="3879699" cy="29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004048" y="4348168"/>
            <a:ext cx="4165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Sources: </a:t>
            </a:r>
            <a:r>
              <a:rPr lang="en-CA" sz="800" dirty="0"/>
              <a:t>http://</a:t>
            </a:r>
            <a:r>
              <a:rPr lang="en-CA" sz="800" dirty="0" smtClean="0"/>
              <a:t>kunalroychoudhury.blogspot.ca/2012/08/mobile-payment-models-stake-holders.html </a:t>
            </a:r>
            <a:r>
              <a:rPr lang="en-CA" sz="800" b="1" dirty="0" smtClean="0"/>
              <a:t>and </a:t>
            </a:r>
            <a:r>
              <a:rPr lang="en-CA" sz="800" dirty="0" smtClean="0"/>
              <a:t>http</a:t>
            </a:r>
            <a:r>
              <a:rPr lang="en-CA" sz="800" dirty="0"/>
              <a:t>://www.smartcardalliance.org/resources/lib/Mobile_Payment_Business_Model_Research_Report.pdf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55576" y="127560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General Security Threats for NFC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Eavesdropping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Data Corruption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Data Modification/Data Insertion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Man-in-the-Middle Attacks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914400" y="143910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Privacy and Legal Issues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485" y="1275606"/>
            <a:ext cx="2196750" cy="15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14400" y="1203598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Financial Consumer Protection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Disclosure and Transparency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Protection of Consumer Privacy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Protection of Consumer Data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Protection Against Fraud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914400" y="19548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Privacy and Legal Issues (cont.)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3568" y="127560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Model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The Peer-to-Peer/Independent Model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 smtClean="0"/>
              <a:t>Changing </a:t>
            </a:r>
            <a:r>
              <a:rPr lang="en" sz="2400" dirty="0"/>
              <a:t>and transform traditional methods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Transactions done mobily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Introduction </a:t>
            </a:r>
            <a:r>
              <a:rPr lang="en" sz="2400" dirty="0" smtClean="0"/>
              <a:t>of </a:t>
            </a:r>
            <a:r>
              <a:rPr lang="en" sz="2400" dirty="0"/>
              <a:t>official </a:t>
            </a:r>
            <a:r>
              <a:rPr lang="en" sz="2400" dirty="0" smtClean="0"/>
              <a:t>accounts implies they are not collaborating with banks and MNOs</a:t>
            </a:r>
            <a:endParaRPr lang="en" sz="2400" dirty="0"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Internet connections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Problem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Offline payments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Soundwave technology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99592" y="411510"/>
            <a:ext cx="8561099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Applications and Solutions: Alipay Wallet 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3568" y="1347614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 dirty="0"/>
              <a:t>Mobile phone and Internet Access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 dirty="0"/>
              <a:t>Scan barcode</a:t>
            </a:r>
          </a:p>
          <a:p>
            <a:pPr marL="1371600" lvl="2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 dirty="0"/>
              <a:t>Camera smartphone</a:t>
            </a:r>
          </a:p>
          <a:p>
            <a:pPr marL="1371600" lvl="2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 dirty="0"/>
              <a:t>Scanning barcode (gun attached to cash register)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 dirty="0"/>
              <a:t>Security</a:t>
            </a:r>
          </a:p>
          <a:p>
            <a:pPr marL="1371600" lvl="2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 dirty="0"/>
              <a:t>Multiple names and passwords</a:t>
            </a:r>
          </a:p>
          <a:p>
            <a:pPr marL="1371600" lvl="2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 dirty="0"/>
              <a:t>Biometric-Identification feature</a:t>
            </a:r>
          </a:p>
          <a:p>
            <a:pPr marL="1371600" lvl="2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 dirty="0"/>
              <a:t>Future: Facial Recognition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914400" y="411510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Applications and Solutions: Alipay Wallet (cont.)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dirty="0"/>
              <a:t>Model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The Collaborative Model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Partners with American banks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75000"/>
              <a:buFont typeface="Wingdings"/>
              <a:buChar char="§"/>
            </a:pPr>
            <a:r>
              <a:rPr lang="en" dirty="0"/>
              <a:t>Debit/Credit card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New iPhone’s containing NFC (near-field communication) chip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99592" y="411510"/>
            <a:ext cx="85692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Applications and Solutions: Apple Pay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994867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Technology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NFC (near-field communication)</a:t>
            </a:r>
          </a:p>
          <a:p>
            <a:pPr marL="1371600" lvl="2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Enables wireless transmission of data from one device to another in a short range of distance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Security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Touch ID and skin contact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Device Account Number</a:t>
            </a:r>
          </a:p>
          <a:p>
            <a:pPr marL="1371600" lvl="2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Tokenization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Cryptograms</a:t>
            </a:r>
          </a:p>
          <a:p>
            <a:pPr marL="1371600" lvl="2" indent="-3683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Dynamic security code</a:t>
            </a:r>
          </a:p>
          <a:p>
            <a:pPr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14400" y="267494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Applications and Solutions: Apple Pay (cont.)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0235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Alipay Wallet is the mobile application version of Alipay (Third-party online payment platform with no transaction fees), which allows consumer to purchase goods and services in shops using their smartphone (Available for Android, iPhone, and Windows phones)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Alipay: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300 Million users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Total transaction in 2013: $12.5 Billion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Alipay Wallet: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The largest mobile payment platform in the world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190 Million active users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Total Volume of mobile transaction: $150 Billion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Total mobile transaction in 2013: $2.8 Billion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9188" y="123478"/>
            <a:ext cx="8229600" cy="99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Alipay Wallet 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2183125"/>
            <a:ext cx="2471724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11560" y="1106399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Apple Pay is a</a:t>
            </a:r>
            <a:r>
              <a:rPr lang="en" sz="2400" dirty="0">
                <a:hlinkClick r:id="rId3"/>
              </a:rPr>
              <a:t> mobile payment</a:t>
            </a:r>
            <a:r>
              <a:rPr lang="en" sz="2400" dirty="0"/>
              <a:t> and</a:t>
            </a:r>
            <a:r>
              <a:rPr lang="en" sz="2400" dirty="0">
                <a:hlinkClick r:id="rId4"/>
              </a:rPr>
              <a:t> digital wallet</a:t>
            </a:r>
            <a:r>
              <a:rPr lang="en" sz="2400" dirty="0"/>
              <a:t> service by</a:t>
            </a:r>
            <a:r>
              <a:rPr lang="en" sz="2400" dirty="0">
                <a:hlinkClick r:id="rId5"/>
              </a:rPr>
              <a:t> Apple Inc.</a:t>
            </a:r>
            <a:r>
              <a:rPr lang="en" sz="2400" dirty="0"/>
              <a:t> Apple Pay lets users make payments using the Apple devices. Users can use their iPhone, Apple Watch, or iPad to pay in a simple secure, and private way.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One touch to pay with Touch ID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Pay with a single touch within apps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Add the credit or debit card to Passbook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947251" y="1234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Apple Pay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7783" y="2787774"/>
            <a:ext cx="1997974" cy="217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80931" y="105958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Introduction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Technologies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Business </a:t>
            </a:r>
            <a:r>
              <a:rPr lang="en" sz="2400" dirty="0" smtClean="0"/>
              <a:t>Models</a:t>
            </a:r>
          </a:p>
          <a:p>
            <a:pPr marL="457200" indent="-381000">
              <a:buFont typeface="Arial"/>
              <a:buChar char="●"/>
            </a:pPr>
            <a:r>
              <a:rPr lang="en" sz="2400" dirty="0"/>
              <a:t>Privacy and Legal </a:t>
            </a:r>
            <a:r>
              <a:rPr lang="en" sz="2400" dirty="0" smtClean="0"/>
              <a:t>Issues</a:t>
            </a:r>
          </a:p>
          <a:p>
            <a:pPr marL="457200" lvl="0" indent="-381000">
              <a:buFont typeface="Arial"/>
              <a:buChar char="●"/>
            </a:pPr>
            <a:r>
              <a:rPr lang="en" sz="2400" dirty="0"/>
              <a:t>Applications and </a:t>
            </a:r>
            <a:r>
              <a:rPr lang="en" sz="2400" dirty="0" smtClean="0"/>
              <a:t>Solutions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AliPay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Advantages and Disadvantages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ApplePay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Advantages and Disadvantages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Conclusion</a:t>
            </a:r>
            <a:endParaRPr lang="en" sz="24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71600" y="123478"/>
            <a:ext cx="8229600" cy="96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11560" y="127560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Allow customers to make transactions via mobile application,even on non-NFC enabled phone.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Alipay creates a unique, disposable barcode.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Two way payments are accepted by retailer.        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Alipay has enabled payments to be made offline via sound wave technology.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Mobile terminal service includes all advantages of cross-border website payment.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914400" y="1234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Advantages of Alipay Wallet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3568" y="127560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Customers need to spend time to set-up and make the verification through their email and mobile phone. Moreover, customers need the verify their bank account and their debit/credit card in order to link up with their Alipay account.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95705" y="1234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Disadvantages of Alipay Wallet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55576" y="605401"/>
            <a:ext cx="8229600" cy="453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More convenient 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Customers can pay in store without their debit/credit card.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More secure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customers can provide their own touch ID which is unique and cannot be duplicated. In addition, Apple could protect customer’s accounts even if customers lose their device.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Keep </a:t>
            </a:r>
            <a:r>
              <a:rPr lang="en" sz="2400" dirty="0" smtClean="0"/>
              <a:t>purchases </a:t>
            </a:r>
            <a:r>
              <a:rPr lang="en" sz="2400" dirty="0"/>
              <a:t>private 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Apple pay doesn’t store the details of customers transactions. Also, customers do not need to show their debit/credit card.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946448" y="-164554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Advantages of Apple Pay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55576" y="127560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Only works using NFC </a:t>
            </a:r>
            <a:r>
              <a:rPr lang="en" sz="2400" dirty="0" smtClean="0"/>
              <a:t>technology on an Apple device. </a:t>
            </a:r>
            <a:r>
              <a:rPr lang="en" sz="2400" dirty="0"/>
              <a:t>Apple Pay is only compatible with iPhone 6 and iPhone 6 plus.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Must be work under network environment.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Not popularize to all stores.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78904" y="1234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Disadvantages of Apple Pay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27584" y="1131590"/>
            <a:ext cx="7704856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Trebuchet MS" panose="020B0603020202020204" pitchFamily="34" charset="0"/>
              <a:buChar char="●"/>
            </a:pPr>
            <a:r>
              <a:rPr lang="en-CA" sz="2400" dirty="0" smtClean="0"/>
              <a:t>Many businesses are offering mobile payment and must adjust their business models accordingly</a:t>
            </a:r>
          </a:p>
          <a:p>
            <a:pPr marL="457200" indent="-457200">
              <a:spcBef>
                <a:spcPts val="0"/>
              </a:spcBef>
              <a:buFont typeface="Trebuchet MS" panose="020B0603020202020204" pitchFamily="34" charset="0"/>
              <a:buChar char="●"/>
            </a:pPr>
            <a:r>
              <a:rPr lang="en-CA" sz="2400" dirty="0" smtClean="0"/>
              <a:t>Ali </a:t>
            </a:r>
            <a:r>
              <a:rPr lang="en-CA" sz="2400" dirty="0"/>
              <a:t>P</a:t>
            </a:r>
            <a:r>
              <a:rPr lang="en-CA" sz="2400" dirty="0" smtClean="0"/>
              <a:t>ay Wallet and Apple Pay are examples of how they are succeeding </a:t>
            </a:r>
          </a:p>
          <a:p>
            <a:pPr marL="457200" indent="-457200">
              <a:spcBef>
                <a:spcPts val="0"/>
              </a:spcBef>
              <a:buFont typeface="Trebuchet MS" panose="020B0603020202020204" pitchFamily="34" charset="0"/>
              <a:buChar char="●"/>
            </a:pPr>
            <a:r>
              <a:rPr lang="en-CA" sz="2400" dirty="0" smtClean="0"/>
              <a:t>Time will tell: changing payment forever or just hype?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914400" y="1234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827584" y="1203598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The use of wireless handheld devices such as cellular </a:t>
            </a:r>
            <a:r>
              <a:rPr lang="en" sz="2400" dirty="0" smtClean="0"/>
              <a:t>phones </a:t>
            </a:r>
            <a:r>
              <a:rPr lang="en" sz="2400" dirty="0"/>
              <a:t>to conduct commercial </a:t>
            </a:r>
            <a:r>
              <a:rPr lang="en" sz="2400" dirty="0" smtClean="0"/>
              <a:t>transactions. Mobile </a:t>
            </a:r>
            <a:r>
              <a:rPr lang="en" sz="2400" dirty="0"/>
              <a:t>transactions continues to grow, and the term includes the purchase and sale of a wide range of goods and </a:t>
            </a:r>
            <a:r>
              <a:rPr lang="en" sz="2400" dirty="0" smtClean="0"/>
              <a:t>services, banking</a:t>
            </a:r>
            <a:r>
              <a:rPr lang="en" sz="2400" dirty="0"/>
              <a:t>, bill payment, information delivery and so on.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84988" y="19548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</a:t>
            </a:r>
            <a:r>
              <a:rPr lang="en" dirty="0" smtClean="0"/>
              <a:t>Payment 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27584" y="1203598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/>
              <a:t>USSD (Unstructured Supplementary Service Data)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600" dirty="0"/>
              <a:t>4% usage rate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600" dirty="0"/>
              <a:t>Used mostly in developing countries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600" dirty="0"/>
              <a:t>Pros: Easy to use, easy to implement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600" dirty="0"/>
              <a:t>Cons: Plain text (low security), missing security layers</a:t>
            </a:r>
          </a:p>
          <a:p>
            <a:pPr lvl="1" rtl="0">
              <a:spcBef>
                <a:spcPts val="0"/>
              </a:spcBef>
              <a:buClr>
                <a:schemeClr val="dk2"/>
              </a:buClr>
              <a:buFont typeface="Trebuchet MS"/>
              <a:buNone/>
            </a:pPr>
            <a:endParaRPr sz="1600" dirty="0"/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/>
              <a:t>BLE (Bluetooth Low Energy)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600" dirty="0"/>
              <a:t>1Mbit/sec transfer rate, 10mW max power, 50m range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600" dirty="0"/>
              <a:t>40% usage rate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600" dirty="0"/>
              <a:t>Pros: Most smartphones enabled, easy, low power, support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600" dirty="0"/>
              <a:t>Cons: </a:t>
            </a:r>
            <a:r>
              <a:rPr lang="en" sz="1600" dirty="0" smtClean="0"/>
              <a:t>Security </a:t>
            </a:r>
            <a:r>
              <a:rPr lang="en" sz="1600" dirty="0"/>
              <a:t>(range), no backward </a:t>
            </a:r>
            <a:r>
              <a:rPr lang="en" sz="1600" dirty="0" smtClean="0"/>
              <a:t>compatibility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endParaRPr lang="en" sz="1600" dirty="0"/>
          </a:p>
          <a:p>
            <a:pPr marL="1270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200" dirty="0" smtClean="0"/>
              <a:t>Lerner, T. (2013). </a:t>
            </a:r>
            <a:r>
              <a:rPr lang="en-US" sz="1200" i="1" dirty="0" smtClean="0"/>
              <a:t>Mobile</a:t>
            </a:r>
            <a:r>
              <a:rPr lang="en" sz="1200" i="1" dirty="0"/>
              <a:t> </a:t>
            </a:r>
            <a:r>
              <a:rPr lang="en" sz="1200" i="1" dirty="0" smtClean="0"/>
              <a:t>Payment</a:t>
            </a:r>
            <a:r>
              <a:rPr lang="en" sz="1200" dirty="0" smtClean="0"/>
              <a:t>. Springer Fachmedian Wiesbaden (pp. 39-60)</a:t>
            </a:r>
            <a:endParaRPr lang="en" sz="1200" dirty="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27584" y="19548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Technologies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27584" y="1203598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/>
              <a:t>SMS (Short Message Service)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51% usage rate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Pros: On nearly all mobile devices worldwide, Easy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Cons: Expensive, asynchronous, lack of encryption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/>
              <a:t>WAP (Wireless Application Protocol)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38% usage rate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Pros: Better security than SMS / USSD / BLE, familiar (LTE), synchronous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Cons: Expensive (pay for data)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/>
              <a:t>QR codes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16% usage rate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Pros: easy to use, convenient, good for adding information</a:t>
            </a:r>
          </a:p>
          <a:p>
            <a:pPr marL="457200" lvl="0" indent="-330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Cons: Only available on smartphones, security </a:t>
            </a:r>
            <a:r>
              <a:rPr lang="en" sz="1600" dirty="0" smtClean="0"/>
              <a:t>risks</a:t>
            </a:r>
          </a:p>
          <a:p>
            <a:pPr marL="457200" lvl="0" indent="-330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/>
          </a:p>
          <a:p>
            <a:pPr marL="127000"/>
            <a:r>
              <a:rPr lang="en" sz="1200" dirty="0" smtClean="0"/>
              <a:t>	Lerner</a:t>
            </a:r>
            <a:r>
              <a:rPr lang="en" sz="1200" dirty="0"/>
              <a:t>, T. (2013). </a:t>
            </a:r>
            <a:r>
              <a:rPr lang="en-US" sz="1200" i="1" dirty="0"/>
              <a:t>Mobile</a:t>
            </a:r>
            <a:r>
              <a:rPr lang="en" sz="1200" i="1" dirty="0"/>
              <a:t> Payment</a:t>
            </a:r>
            <a:r>
              <a:rPr lang="en" sz="1200" dirty="0"/>
              <a:t>. Springer Fachmedian Wiesbaden (pp. 39-60)</a:t>
            </a:r>
          </a:p>
          <a:p>
            <a:pPr marL="1270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600" dirty="0"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27584" y="19548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Technologies (cont.)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27584" y="1131590"/>
            <a:ext cx="8229600" cy="354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/>
              <a:t>NFC (Apple Pay)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Uses magnetic fields to send and receive information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8% usage rate (2013) – more since iPhone 6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Pros: ~ 15-second processing, convenient, secure, compatible with RFID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Cons: Needs additional hardware (SD/SIM</a:t>
            </a:r>
            <a:r>
              <a:rPr lang="en" sz="1600" dirty="0" smtClean="0"/>
              <a:t>)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sz="1600" dirty="0"/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/>
              <a:t>Sound Wave Payment (Alipay Wallet)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Uses ultrasonic sound </a:t>
            </a:r>
            <a:r>
              <a:rPr lang="en" sz="1600" dirty="0" smtClean="0"/>
              <a:t>waves, </a:t>
            </a:r>
            <a:r>
              <a:rPr lang="en" sz="1600" dirty="0"/>
              <a:t>which can be embedded in sound clips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No usage statistics, but implemented in Alipay Wallet, so widely used</a:t>
            </a:r>
          </a:p>
          <a:p>
            <a:pPr marL="457200" lvl="0" indent="-330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Pros: No extra hardware needed for the consumer, low cost for retailer, easy</a:t>
            </a:r>
          </a:p>
          <a:p>
            <a:pPr marL="457200" lvl="0" indent="-330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 dirty="0"/>
              <a:t>Cons: Signal interference (environment-dependent), </a:t>
            </a:r>
            <a:r>
              <a:rPr lang="en" sz="1600" dirty="0" smtClean="0"/>
              <a:t>security</a:t>
            </a:r>
          </a:p>
          <a:p>
            <a:pPr marL="457200" lvl="0" indent="-330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/>
          </a:p>
          <a:p>
            <a:pPr marL="127000"/>
            <a:r>
              <a:rPr lang="en" sz="1200" dirty="0"/>
              <a:t>Lerner, T. (2013). </a:t>
            </a:r>
            <a:r>
              <a:rPr lang="en-US" sz="1200" i="1" dirty="0"/>
              <a:t>Mobile</a:t>
            </a:r>
            <a:r>
              <a:rPr lang="en" sz="1200" i="1" dirty="0"/>
              <a:t> Payment</a:t>
            </a:r>
            <a:r>
              <a:rPr lang="en" sz="1200" dirty="0"/>
              <a:t>. Springer Fachmedian Wiesbaden (pp. 39-60</a:t>
            </a:r>
            <a:r>
              <a:rPr lang="en" sz="1200" dirty="0" smtClean="0"/>
              <a:t>)</a:t>
            </a:r>
          </a:p>
          <a:p>
            <a:pPr marL="127000"/>
            <a:r>
              <a:rPr lang="en-CA" sz="1200" i="1" dirty="0" smtClean="0"/>
              <a:t>Near Field Communication</a:t>
            </a:r>
            <a:r>
              <a:rPr lang="en-CA" sz="1200" dirty="0" smtClean="0"/>
              <a:t>. Retrieved Nov. 11, 2014 from http</a:t>
            </a:r>
            <a:r>
              <a:rPr lang="en-CA" sz="1200" dirty="0"/>
              <a:t>://www.nearfieldcommunication.org</a:t>
            </a:r>
            <a:endParaRPr lang="en-US" sz="1200" dirty="0"/>
          </a:p>
          <a:p>
            <a:pPr marL="127000"/>
            <a:r>
              <a:rPr lang="en-US" sz="1200" i="1" smtClean="0"/>
              <a:t>	Naratte</a:t>
            </a:r>
            <a:r>
              <a:rPr lang="en-US" sz="1200" i="1" dirty="0" smtClean="0"/>
              <a:t>: Mobile payment using sound waves</a:t>
            </a:r>
            <a:r>
              <a:rPr lang="en-US" sz="1200" dirty="0" smtClean="0"/>
              <a:t>. Retrieved Nov. 11, 2014 from </a:t>
            </a:r>
          </a:p>
          <a:p>
            <a:pPr marL="127000"/>
            <a:r>
              <a:rPr lang="en-US" sz="1200" dirty="0"/>
              <a:t>	</a:t>
            </a:r>
            <a:r>
              <a:rPr lang="en-US" sz="1200" dirty="0" smtClean="0"/>
              <a:t>http</a:t>
            </a:r>
            <a:r>
              <a:rPr lang="en-US" sz="1200" dirty="0"/>
              <a:t>://www.cnet.com/news/naratte-mobile-payments-using-sound-waves/</a:t>
            </a:r>
            <a:endParaRPr lang="en" sz="1200" dirty="0"/>
          </a:p>
          <a:p>
            <a:pPr marL="127000" lv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600"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27584" y="19548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Technologies (cont.)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576" y="1203598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Four main business models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MNO Driven or Operator Centric Model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Bank Centric Model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Independent or Peer-to-Peer Model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Collaborative Model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27584" y="19548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Business Models and Strategy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11560" y="1275606"/>
            <a:ext cx="41964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Mobile network providers (MNOs) design and distribute their own mobile applications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Revenue generated by: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charging to regular phone bill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prepaying for service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914400" y="19548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MNO Driven </a:t>
            </a:r>
            <a:r>
              <a:rPr lang="en" dirty="0" smtClean="0"/>
              <a:t>Model</a:t>
            </a:r>
            <a:endParaRPr lang="en" dirty="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800" y="1637546"/>
            <a:ext cx="4059400" cy="24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898800" y="4135121"/>
            <a:ext cx="4165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Sources: </a:t>
            </a:r>
            <a:r>
              <a:rPr lang="en-CA" sz="800" dirty="0"/>
              <a:t>http://</a:t>
            </a:r>
            <a:r>
              <a:rPr lang="en-CA" sz="800" dirty="0" smtClean="0"/>
              <a:t>kunalroychoudhury.blogspot.ca/2012/08/mobile-payment-models-stake-holders.html </a:t>
            </a:r>
            <a:r>
              <a:rPr lang="en-CA" sz="800" b="1" dirty="0" smtClean="0"/>
              <a:t>and </a:t>
            </a:r>
            <a:r>
              <a:rPr lang="en-CA" sz="800" dirty="0" smtClean="0"/>
              <a:t>http</a:t>
            </a:r>
            <a:r>
              <a:rPr lang="en-CA" sz="800" dirty="0"/>
              <a:t>://www.smartcardalliance.org/resources/lib/Mobile_Payment_Business_Model_Research_Report.pdf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06825" y="1275606"/>
            <a:ext cx="40811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Takes existing four corners model and puts it into a mobile context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Revenue generated by: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 dirty="0"/>
              <a:t>applying transaction fees for customers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99964" y="195486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Bank </a:t>
            </a:r>
            <a:r>
              <a:rPr lang="en" dirty="0" smtClean="0"/>
              <a:t>Driven </a:t>
            </a:r>
            <a:r>
              <a:rPr lang="en" dirty="0"/>
              <a:t>Model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24" y="1563638"/>
            <a:ext cx="4169249" cy="26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752239" y="4256865"/>
            <a:ext cx="4165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Sources: </a:t>
            </a:r>
            <a:r>
              <a:rPr lang="en-CA" sz="800" dirty="0"/>
              <a:t>http://</a:t>
            </a:r>
            <a:r>
              <a:rPr lang="en-CA" sz="800" dirty="0" smtClean="0"/>
              <a:t>kunalroychoudhury.blogspot.ca/2012/08/mobile-payment-models-stake-holders.html </a:t>
            </a:r>
            <a:r>
              <a:rPr lang="en-CA" sz="800" b="1" dirty="0" smtClean="0"/>
              <a:t>and </a:t>
            </a:r>
            <a:r>
              <a:rPr lang="en-CA" sz="800" dirty="0" smtClean="0"/>
              <a:t>http</a:t>
            </a:r>
            <a:r>
              <a:rPr lang="en-CA" sz="800" dirty="0"/>
              <a:t>://www.smartcardalliance.org/resources/lib/Mobile_Payment_Business_Model_Research_Report.pdf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</TotalTime>
  <Words>1189</Words>
  <Application>Microsoft Office PowerPoint</Application>
  <PresentationFormat>On-screen Show (16:9)</PresentationFormat>
  <Paragraphs>189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Trebuchet MS</vt:lpstr>
      <vt:lpstr>Wingdings</vt:lpstr>
      <vt:lpstr>wave</vt:lpstr>
      <vt:lpstr>Mobile Payment</vt:lpstr>
      <vt:lpstr>Agenda</vt:lpstr>
      <vt:lpstr>Mobile Payment </vt:lpstr>
      <vt:lpstr>Technologies</vt:lpstr>
      <vt:lpstr>Technologies (cont.)</vt:lpstr>
      <vt:lpstr>Technologies (cont.)</vt:lpstr>
      <vt:lpstr>Business Models and Strategy</vt:lpstr>
      <vt:lpstr>MNO Driven Model</vt:lpstr>
      <vt:lpstr>Bank Driven Model </vt:lpstr>
      <vt:lpstr>Independent Model </vt:lpstr>
      <vt:lpstr>Collaborative Model</vt:lpstr>
      <vt:lpstr>Privacy and Legal Issues</vt:lpstr>
      <vt:lpstr>Privacy and Legal Issues (cont.)</vt:lpstr>
      <vt:lpstr>Applications and Solutions: Alipay Wallet </vt:lpstr>
      <vt:lpstr>Applications and Solutions: Alipay Wallet (cont.)</vt:lpstr>
      <vt:lpstr>Applications and Solutions: Apple Pay</vt:lpstr>
      <vt:lpstr>Applications and Solutions: Apple Pay (cont.)</vt:lpstr>
      <vt:lpstr>Alipay Wallet  </vt:lpstr>
      <vt:lpstr>Apple Pay</vt:lpstr>
      <vt:lpstr>Advantages of Alipay Wallet</vt:lpstr>
      <vt:lpstr>Disadvantages of Alipay Wallet</vt:lpstr>
      <vt:lpstr>Advantages of Apple Pay</vt:lpstr>
      <vt:lpstr>Disadvantages of Apple Pay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Payment</dc:title>
  <cp:lastModifiedBy>Ben Norris</cp:lastModifiedBy>
  <cp:revision>9</cp:revision>
  <dcterms:modified xsi:type="dcterms:W3CDTF">2014-11-21T00:38:49Z</dcterms:modified>
</cp:coreProperties>
</file>