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5" r:id="rId8"/>
    <p:sldId id="260" r:id="rId9"/>
    <p:sldId id="261" r:id="rId10"/>
    <p:sldId id="262" r:id="rId11"/>
    <p:sldId id="266" r:id="rId1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6D6D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0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362200"/>
            <a:ext cx="331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mtClean="0"/>
              <a:t>Hoop Highest Level Diagram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Graph Editor Class Diagram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Hoop Classes Overview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Mainframe UML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Data Design UML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UIMA-Hoop Data Design UML</a:t>
            </a:r>
          </a:p>
          <a:p>
            <a:pPr marL="342900" indent="-342900">
              <a:buFont typeface="+mj-lt"/>
              <a:buAutoNum type="alphaUcPeriod"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3</a:t>
            </a:r>
            <a:endParaRPr lang="en-US" sz="1100" b="1"/>
          </a:p>
        </p:txBody>
      </p:sp>
      <p:sp>
        <p:nvSpPr>
          <p:cNvPr id="4" name="Rectangle 3"/>
          <p:cNvSpPr/>
          <p:nvPr/>
        </p:nvSpPr>
        <p:spPr>
          <a:xfrm>
            <a:off x="612637" y="152400"/>
            <a:ext cx="301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Hoop/UIMA Analytic Interface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609600"/>
            <a:ext cx="0" cy="59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600200" y="838200"/>
            <a:ext cx="1905000" cy="1143000"/>
            <a:chOff x="3352800" y="4114800"/>
            <a:chExt cx="1905000" cy="1143000"/>
          </a:xfrm>
        </p:grpSpPr>
        <p:sp>
          <p:nvSpPr>
            <p:cNvPr id="9" name="Rectangle 8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HoopKVString</a:t>
              </a:r>
              <a:endParaRPr lang="en-US" sz="10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00200" y="2438400"/>
            <a:ext cx="1905000" cy="1143000"/>
            <a:chOff x="3352800" y="4114800"/>
            <a:chExt cx="1905000" cy="1143000"/>
          </a:xfrm>
        </p:grpSpPr>
        <p:sp>
          <p:nvSpPr>
            <p:cNvPr id="13" name="Rectangle 12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HoopKVBoolean</a:t>
              </a:r>
              <a:endParaRPr lang="en-US" sz="10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0200" y="4038600"/>
            <a:ext cx="1905000" cy="1143000"/>
            <a:chOff x="3352800" y="4114800"/>
            <a:chExt cx="19050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HoopKVInteger</a:t>
              </a:r>
              <a:endParaRPr lang="en-US" sz="10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43600" y="838200"/>
            <a:ext cx="1905000" cy="1143000"/>
            <a:chOff x="3352800" y="4114800"/>
            <a:chExt cx="19050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UIMAKVString</a:t>
              </a:r>
              <a:endParaRPr lang="en-US" sz="10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43600" y="2438400"/>
            <a:ext cx="1905000" cy="1143000"/>
            <a:chOff x="3352800" y="4114800"/>
            <a:chExt cx="1905000" cy="1143000"/>
          </a:xfrm>
        </p:grpSpPr>
        <p:sp>
          <p:nvSpPr>
            <p:cNvPr id="25" name="Rectangle 24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UIMAKVBoolean</a:t>
              </a:r>
              <a:endParaRPr lang="en-US" sz="10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43600" y="4038600"/>
            <a:ext cx="1905000" cy="1143000"/>
            <a:chOff x="3352800" y="4114800"/>
            <a:chExt cx="1905000" cy="1143000"/>
          </a:xfrm>
        </p:grpSpPr>
        <p:sp>
          <p:nvSpPr>
            <p:cNvPr id="29" name="Rectangle 28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UIMAKVInteger</a:t>
              </a:r>
              <a:endParaRPr lang="en-US" sz="10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67000" y="6019800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Native Hoop Classes</a:t>
            </a:r>
            <a:endParaRPr lang="en-US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4267200" y="601980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Custom UIMA Data Types</a:t>
            </a:r>
            <a:endParaRPr lang="en-US" sz="1100" b="1"/>
          </a:p>
        </p:txBody>
      </p:sp>
      <p:sp>
        <p:nvSpPr>
          <p:cNvPr id="38" name="TextBox 37"/>
          <p:cNvSpPr txBox="1"/>
          <p:nvPr/>
        </p:nvSpPr>
        <p:spPr>
          <a:xfrm>
            <a:off x="4114800" y="114300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 or extend?</a:t>
            </a:r>
            <a:endParaRPr lang="en-US" sz="1100" b="1"/>
          </a:p>
        </p:txBody>
      </p:sp>
      <p:cxnSp>
        <p:nvCxnSpPr>
          <p:cNvPr id="39" name="Straight Arrow Connector 38"/>
          <p:cNvCxnSpPr>
            <a:stCxn id="21" idx="1"/>
            <a:endCxn id="9" idx="3"/>
          </p:cNvCxnSpPr>
          <p:nvPr/>
        </p:nvCxnSpPr>
        <p:spPr>
          <a:xfrm flipH="1">
            <a:off x="3505200" y="1409700"/>
            <a:ext cx="2438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14800" y="278130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 or extend?</a:t>
            </a:r>
            <a:endParaRPr lang="en-US" sz="1100" b="1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505200" y="3048000"/>
            <a:ext cx="2438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14800" y="438150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 or extend?</a:t>
            </a:r>
            <a:endParaRPr lang="en-US" sz="1100" b="1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505200" y="4648200"/>
            <a:ext cx="2438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81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4</a:t>
            </a:r>
            <a:endParaRPr lang="en-US" sz="1100" b="1"/>
          </a:p>
        </p:txBody>
      </p:sp>
      <p:sp>
        <p:nvSpPr>
          <p:cNvPr id="9" name="Rectangle 8"/>
          <p:cNvSpPr/>
          <p:nvPr/>
        </p:nvSpPr>
        <p:spPr>
          <a:xfrm>
            <a:off x="612637" y="152400"/>
            <a:ext cx="379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UIMA/Hoop KV data type specification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200400" y="5029200"/>
            <a:ext cx="1905000" cy="1143000"/>
            <a:chOff x="3352800" y="4114800"/>
            <a:chExt cx="19050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HoopBase (Alternative)</a:t>
              </a:r>
              <a:endParaRPr lang="en-US" sz="10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0400" y="3124200"/>
            <a:ext cx="1905000" cy="1143000"/>
            <a:chOff x="3352800" y="4114800"/>
            <a:chExt cx="1905000" cy="1143000"/>
          </a:xfrm>
        </p:grpSpPr>
        <p:sp>
          <p:nvSpPr>
            <p:cNvPr id="25" name="Rectangle 24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JTextAnnotator_ImplBase</a:t>
              </a:r>
              <a:endParaRPr lang="en-US" sz="1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25" idx="2"/>
            <a:endCxn id="17" idx="0"/>
          </p:cNvCxnSpPr>
          <p:nvPr/>
        </p:nvCxnSpPr>
        <p:spPr>
          <a:xfrm>
            <a:off x="4152900" y="42672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9000" y="4495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8600" y="4419600"/>
            <a:ext cx="8763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00" y="4081790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UIMA </a:t>
            </a:r>
            <a:r>
              <a:rPr lang="en-US" sz="1100" b="1" smtClean="0"/>
              <a:t>Classes</a:t>
            </a:r>
            <a:endParaRPr lang="en-US" sz="1100" b="1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447800" y="4495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600" y="449580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Core Hoop Classes</a:t>
            </a:r>
            <a:endParaRPr lang="en-US" sz="1100" b="1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4478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200400" y="1143000"/>
            <a:ext cx="1905000" cy="1143000"/>
            <a:chOff x="3352800" y="4114800"/>
            <a:chExt cx="1905000" cy="1143000"/>
          </a:xfrm>
        </p:grpSpPr>
        <p:sp>
          <p:nvSpPr>
            <p:cNvPr id="46" name="Rectangle 45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Annotator_ImplBase</a:t>
              </a:r>
              <a:endParaRPr lang="en-US" sz="1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91200" y="1524000"/>
            <a:ext cx="1905000" cy="1143000"/>
            <a:chOff x="3352800" y="4114800"/>
            <a:chExt cx="1905000" cy="1143000"/>
          </a:xfrm>
        </p:grpSpPr>
        <p:sp>
          <p:nvSpPr>
            <p:cNvPr id="50" name="Rectangle 49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JTextAnnotator</a:t>
              </a:r>
              <a:endParaRPr lang="en-US" sz="14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>
            <a:stCxn id="46" idx="2"/>
            <a:endCxn id="27" idx="0"/>
          </p:cNvCxnSpPr>
          <p:nvPr/>
        </p:nvCxnSpPr>
        <p:spPr>
          <a:xfrm>
            <a:off x="4152900" y="2286000"/>
            <a:ext cx="0" cy="838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</p:cNvCxnSpPr>
          <p:nvPr/>
        </p:nvCxnSpPr>
        <p:spPr>
          <a:xfrm flipH="1">
            <a:off x="4724400" y="2667000"/>
            <a:ext cx="20193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429000" y="25146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60" name="TextBox 59"/>
          <p:cNvSpPr txBox="1"/>
          <p:nvPr/>
        </p:nvSpPr>
        <p:spPr>
          <a:xfrm>
            <a:off x="5562600" y="29718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95400" y="533400"/>
            <a:ext cx="6629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rgbClr val="8E8E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791200" cy="415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562600"/>
            <a:ext cx="7848600" cy="92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Arrow Connector 59"/>
          <p:cNvCxnSpPr/>
          <p:nvPr/>
        </p:nvCxnSpPr>
        <p:spPr>
          <a:xfrm flipV="1">
            <a:off x="3505200" y="4800600"/>
            <a:ext cx="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00200" y="72899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HoopVisualGraphComponent</a:t>
            </a:r>
            <a:endParaRPr lang="en-US" sz="1100"/>
          </a:p>
        </p:txBody>
      </p:sp>
      <p:sp>
        <p:nvSpPr>
          <p:cNvPr id="62" name="Rectangle 61"/>
          <p:cNvSpPr/>
          <p:nvPr/>
        </p:nvSpPr>
        <p:spPr>
          <a:xfrm>
            <a:off x="762000" y="6477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HoopMainFrame</a:t>
            </a:r>
            <a:endParaRPr lang="en-US" sz="1100"/>
          </a:p>
        </p:txBody>
      </p:sp>
      <p:sp>
        <p:nvSpPr>
          <p:cNvPr id="66" name="Rectangle 65"/>
          <p:cNvSpPr/>
          <p:nvPr/>
        </p:nvSpPr>
        <p:spPr>
          <a:xfrm>
            <a:off x="7951045" y="51816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HoopGraphEditor</a:t>
            </a:r>
            <a:endParaRPr lang="en-US" sz="1100"/>
          </a:p>
        </p:txBody>
      </p:sp>
      <p:cxnSp>
        <p:nvCxnSpPr>
          <p:cNvPr id="69" name="Straight Arrow Connector 68"/>
          <p:cNvCxnSpPr>
            <a:endCxn id="66" idx="2"/>
          </p:cNvCxnSpPr>
          <p:nvPr/>
        </p:nvCxnSpPr>
        <p:spPr>
          <a:xfrm flipV="1">
            <a:off x="6096000" y="5443210"/>
            <a:ext cx="2451523" cy="728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295400" y="533400"/>
            <a:ext cx="6629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HoopEmbeddedJPanel</a:t>
            </a:r>
            <a:endParaRPr lang="en-US" sz="110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HoopBasicGraphEditor</a:t>
            </a:r>
            <a:endParaRPr lang="en-US" sz="110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735939" y="1480810"/>
            <a:ext cx="5610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6858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HoopGraphEditor</a:t>
            </a:r>
            <a:endParaRPr lang="en-US" sz="1100"/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>
          <a:xfrm flipV="1">
            <a:off x="741549" y="947410"/>
            <a:ext cx="7329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76200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HoopVisualGraphComponent</a:t>
            </a:r>
            <a:endParaRPr lang="en-US" sz="1100"/>
          </a:p>
        </p:txBody>
      </p:sp>
      <p:sp>
        <p:nvSpPr>
          <p:cNvPr id="16" name="Rectangle 15"/>
          <p:cNvSpPr/>
          <p:nvPr/>
        </p:nvSpPr>
        <p:spPr>
          <a:xfrm>
            <a:off x="2590800" y="1828800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</a:t>
            </a:r>
            <a:endParaRPr lang="en-US" sz="1100"/>
          </a:p>
        </p:txBody>
      </p:sp>
      <p:sp>
        <p:nvSpPr>
          <p:cNvPr id="17" name="Rounded Rectangle 16"/>
          <p:cNvSpPr/>
          <p:nvPr/>
        </p:nvSpPr>
        <p:spPr>
          <a:xfrm>
            <a:off x="1981200" y="30480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95800" y="21336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5800" y="39624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3276600" y="2514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276600" y="3429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828800" y="1828800"/>
            <a:ext cx="4267200" cy="32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  <a:endCxn id="10" idx="0"/>
          </p:cNvCxnSpPr>
          <p:nvPr/>
        </p:nvCxnSpPr>
        <p:spPr>
          <a:xfrm rot="16200000" flipV="1">
            <a:off x="1601791" y="-167113"/>
            <a:ext cx="76200" cy="1782026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286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Given at construction time</a:t>
            </a:r>
            <a:endParaRPr lang="en-US" sz="1100"/>
          </a:p>
        </p:txBody>
      </p:sp>
      <p:cxnSp>
        <p:nvCxnSpPr>
          <p:cNvPr id="29" name="Elbow Connector 28"/>
          <p:cNvCxnSpPr>
            <a:stCxn id="24" idx="0"/>
            <a:endCxn id="15" idx="2"/>
          </p:cNvCxnSpPr>
          <p:nvPr/>
        </p:nvCxnSpPr>
        <p:spPr>
          <a:xfrm rot="16200000" flipV="1">
            <a:off x="2844057" y="710457"/>
            <a:ext cx="805190" cy="14314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11430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Given at construction time</a:t>
            </a:r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3962400" y="762000"/>
            <a:ext cx="1385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smtClean="0"/>
              <a:t>mxGraphComponent</a:t>
            </a:r>
            <a:endParaRPr lang="en-US" sz="1100" i="1" u="sng"/>
          </a:p>
        </p:txBody>
      </p:sp>
      <p:sp>
        <p:nvSpPr>
          <p:cNvPr id="34" name="TextBox 33"/>
          <p:cNvSpPr txBox="1"/>
          <p:nvPr/>
        </p:nvSpPr>
        <p:spPr>
          <a:xfrm>
            <a:off x="3429000" y="914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35" name="Rectangle 34"/>
          <p:cNvSpPr/>
          <p:nvPr/>
        </p:nvSpPr>
        <p:spPr>
          <a:xfrm>
            <a:off x="4267200" y="1828800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smtClean="0"/>
              <a:t>mxGraph</a:t>
            </a:r>
            <a:endParaRPr lang="en-US" sz="1100" i="1" u="sng"/>
          </a:p>
        </p:txBody>
      </p:sp>
      <p:sp>
        <p:nvSpPr>
          <p:cNvPr id="36" name="TextBox 35"/>
          <p:cNvSpPr txBox="1"/>
          <p:nvPr/>
        </p:nvSpPr>
        <p:spPr>
          <a:xfrm>
            <a:off x="3733800" y="19481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37" name="Rectangle 36"/>
          <p:cNvSpPr/>
          <p:nvPr/>
        </p:nvSpPr>
        <p:spPr>
          <a:xfrm>
            <a:off x="457200" y="2362200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err="1" smtClean="0"/>
              <a:t>JPanel</a:t>
            </a:r>
            <a:endParaRPr lang="en-US" sz="1100" i="1" u="sng"/>
          </a:p>
        </p:txBody>
      </p:sp>
      <p:cxnSp>
        <p:nvCxnSpPr>
          <p:cNvPr id="38" name="Straight Arrow Connector 37"/>
          <p:cNvCxnSpPr>
            <a:stCxn id="37" idx="0"/>
            <a:endCxn id="5" idx="2"/>
          </p:cNvCxnSpPr>
          <p:nvPr/>
        </p:nvCxnSpPr>
        <p:spPr>
          <a:xfrm flipV="1">
            <a:off x="729871" y="2014210"/>
            <a:ext cx="6068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8383" y="2405390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HoopNodePanel</a:t>
            </a:r>
            <a:endParaRPr lang="en-US" sz="1100"/>
          </a:p>
        </p:txBody>
      </p:sp>
      <p:cxnSp>
        <p:nvCxnSpPr>
          <p:cNvPr id="43" name="Straight Connector 42"/>
          <p:cNvCxnSpPr>
            <a:stCxn id="18" idx="3"/>
            <a:endCxn id="41" idx="1"/>
          </p:cNvCxnSpPr>
          <p:nvPr/>
        </p:nvCxnSpPr>
        <p:spPr>
          <a:xfrm>
            <a:off x="5791200" y="2514600"/>
            <a:ext cx="557183" cy="2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0" y="304800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HoopNodeRenderer</a:t>
            </a:r>
            <a:endParaRPr lang="en-US" sz="110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flipH="1" flipV="1">
            <a:off x="6907992" y="2667000"/>
            <a:ext cx="982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4600" y="3657600"/>
            <a:ext cx="1212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HoopJComponent</a:t>
            </a:r>
            <a:endParaRPr lang="en-US" sz="110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H="1" flipV="1">
            <a:off x="6917814" y="3309610"/>
            <a:ext cx="12882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8000" y="27432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6897469" y="3352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4" name="TextBox 53"/>
          <p:cNvSpPr txBox="1"/>
          <p:nvPr/>
        </p:nvSpPr>
        <p:spPr>
          <a:xfrm>
            <a:off x="725269" y="9575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5" name="TextBox 54"/>
          <p:cNvSpPr txBox="1"/>
          <p:nvPr/>
        </p:nvSpPr>
        <p:spPr>
          <a:xfrm>
            <a:off x="725269" y="1447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6" name="TextBox 55"/>
          <p:cNvSpPr txBox="1"/>
          <p:nvPr/>
        </p:nvSpPr>
        <p:spPr>
          <a:xfrm>
            <a:off x="685801" y="1981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7" name="Rectangle 56"/>
          <p:cNvSpPr/>
          <p:nvPr/>
        </p:nvSpPr>
        <p:spPr>
          <a:xfrm>
            <a:off x="6477000" y="4267200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smtClean="0"/>
              <a:t>JComponent</a:t>
            </a:r>
            <a:endParaRPr lang="en-US" sz="1100" u="sng"/>
          </a:p>
        </p:txBody>
      </p:sp>
      <p:cxnSp>
        <p:nvCxnSpPr>
          <p:cNvPr id="58" name="Straight Arrow Connector 57"/>
          <p:cNvCxnSpPr>
            <a:stCxn id="57" idx="0"/>
            <a:endCxn id="48" idx="2"/>
          </p:cNvCxnSpPr>
          <p:nvPr/>
        </p:nvCxnSpPr>
        <p:spPr>
          <a:xfrm flipV="1">
            <a:off x="6928406" y="3919210"/>
            <a:ext cx="2290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97469" y="3962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cxnSp>
        <p:nvCxnSpPr>
          <p:cNvPr id="64" name="Straight Arrow Connector 63"/>
          <p:cNvCxnSpPr>
            <a:stCxn id="33" idx="1"/>
            <a:endCxn id="15" idx="3"/>
          </p:cNvCxnSpPr>
          <p:nvPr/>
        </p:nvCxnSpPr>
        <p:spPr>
          <a:xfrm flipH="1">
            <a:off x="3461607" y="892805"/>
            <a:ext cx="500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1"/>
            <a:endCxn id="16" idx="3"/>
          </p:cNvCxnSpPr>
          <p:nvPr/>
        </p:nvCxnSpPr>
        <p:spPr>
          <a:xfrm flipH="1">
            <a:off x="3778946" y="1959605"/>
            <a:ext cx="488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28249" y="3048000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</a:t>
            </a:r>
            <a:endParaRPr lang="en-US" sz="1100"/>
          </a:p>
        </p:txBody>
      </p:sp>
      <p:cxnSp>
        <p:nvCxnSpPr>
          <p:cNvPr id="72" name="Straight Arrow Connector 71"/>
          <p:cNvCxnSpPr>
            <a:stCxn id="71" idx="1"/>
            <a:endCxn id="44" idx="3"/>
          </p:cNvCxnSpPr>
          <p:nvPr/>
        </p:nvCxnSpPr>
        <p:spPr>
          <a:xfrm flipH="1">
            <a:off x="7587228" y="3178805"/>
            <a:ext cx="6410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86850" y="316739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00200" y="5715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HoopMainFrame</a:t>
            </a:r>
            <a:endParaRPr lang="en-US" sz="1100"/>
          </a:p>
        </p:txBody>
      </p:sp>
      <p:cxnSp>
        <p:nvCxnSpPr>
          <p:cNvPr id="80" name="Shape 79"/>
          <p:cNvCxnSpPr>
            <a:stCxn id="77" idx="1"/>
          </p:cNvCxnSpPr>
          <p:nvPr/>
        </p:nvCxnSpPr>
        <p:spPr>
          <a:xfrm rot="10800000">
            <a:off x="685800" y="2667001"/>
            <a:ext cx="914400" cy="3178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038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01000" y="37338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HoopBaseTyped</a:t>
            </a:r>
            <a:endParaRPr lang="en-US" sz="110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34400" y="3352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53400" y="4419600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</a:t>
            </a:r>
            <a:endParaRPr lang="en-US" sz="110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58000" y="50292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HoopVisualProperties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  <a:endCxn id="85" idx="2"/>
          </p:cNvCxnSpPr>
          <p:nvPr/>
        </p:nvCxnSpPr>
        <p:spPr>
          <a:xfrm flipV="1">
            <a:off x="7924800" y="4681210"/>
            <a:ext cx="645542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382000" y="25908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981200" y="59436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6200" y="762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5849" y="1240795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</a:t>
            </a:r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4114800" y="19050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HoopBaseTyped</a:t>
            </a:r>
            <a:endParaRPr lang="en-US" sz="1100"/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4647525" y="1502405"/>
            <a:ext cx="24479" cy="40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7200" y="2612395"/>
            <a:ext cx="8368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HoopVisual</a:t>
            </a:r>
            <a:endParaRPr lang="en-US" sz="1100"/>
          </a:p>
        </p:txBody>
      </p:sp>
      <p:cxnSp>
        <p:nvCxnSpPr>
          <p:cNvPr id="7" name="Straight Arrow Connector 6"/>
          <p:cNvCxnSpPr>
            <a:stCxn id="6" idx="0"/>
            <a:endCxn id="4" idx="2"/>
          </p:cNvCxnSpPr>
          <p:nvPr/>
        </p:nvCxnSpPr>
        <p:spPr>
          <a:xfrm flipH="1" flipV="1">
            <a:off x="4672004" y="2166610"/>
            <a:ext cx="13621" cy="445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0"/>
            <a:endCxn id="6" idx="2"/>
          </p:cNvCxnSpPr>
          <p:nvPr/>
        </p:nvCxnSpPr>
        <p:spPr>
          <a:xfrm flipV="1">
            <a:off x="4646849" y="2874005"/>
            <a:ext cx="38776" cy="110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1049" y="3983995"/>
            <a:ext cx="1371600" cy="228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HoopVisualProperties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8049" y="1012195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HoopAnalyze</a:t>
            </a:r>
            <a:endParaRPr lang="en-US" sz="1100"/>
          </a:p>
        </p:txBody>
      </p:sp>
      <p:sp>
        <p:nvSpPr>
          <p:cNvPr id="12" name="Rectangle 11"/>
          <p:cNvSpPr/>
          <p:nvPr/>
        </p:nvSpPr>
        <p:spPr>
          <a:xfrm>
            <a:off x="6628049" y="1850395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HoopControlBase</a:t>
            </a:r>
            <a:endParaRPr lang="en-US" sz="1100"/>
          </a:p>
        </p:txBody>
      </p:sp>
      <p:cxnSp>
        <p:nvCxnSpPr>
          <p:cNvPr id="20" name="Straight Arrow Connector 19"/>
          <p:cNvCxnSpPr>
            <a:stCxn id="3" idx="3"/>
            <a:endCxn id="11" idx="1"/>
          </p:cNvCxnSpPr>
          <p:nvPr/>
        </p:nvCxnSpPr>
        <p:spPr>
          <a:xfrm flipV="1">
            <a:off x="5029200" y="1143000"/>
            <a:ext cx="1598849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12" idx="1"/>
          </p:cNvCxnSpPr>
          <p:nvPr/>
        </p:nvCxnSpPr>
        <p:spPr>
          <a:xfrm>
            <a:off x="5029200" y="1371600"/>
            <a:ext cx="1598849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28049" y="2612395"/>
            <a:ext cx="11737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HoopDisplayBase</a:t>
            </a:r>
            <a:endParaRPr lang="en-US" sz="1100"/>
          </a:p>
        </p:txBody>
      </p:sp>
      <p:sp>
        <p:nvSpPr>
          <p:cNvPr id="28" name="Rectangle 27"/>
          <p:cNvSpPr/>
          <p:nvPr/>
        </p:nvSpPr>
        <p:spPr>
          <a:xfrm>
            <a:off x="8075849" y="2993395"/>
            <a:ext cx="10374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HoopLoadBase</a:t>
            </a:r>
            <a:endParaRPr lang="en-US" sz="1100"/>
          </a:p>
        </p:txBody>
      </p:sp>
      <p:sp>
        <p:nvSpPr>
          <p:cNvPr id="29" name="Rectangle 28"/>
          <p:cNvSpPr/>
          <p:nvPr/>
        </p:nvSpPr>
        <p:spPr>
          <a:xfrm>
            <a:off x="6650858" y="3298195"/>
            <a:ext cx="891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HoopIOBase</a:t>
            </a:r>
            <a:endParaRPr lang="en-US" sz="1100"/>
          </a:p>
        </p:txBody>
      </p:sp>
      <p:sp>
        <p:nvSpPr>
          <p:cNvPr id="30" name="Rectangle 29"/>
          <p:cNvSpPr/>
          <p:nvPr/>
        </p:nvSpPr>
        <p:spPr>
          <a:xfrm>
            <a:off x="8075849" y="3755395"/>
            <a:ext cx="1029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HoopSaveBase</a:t>
            </a:r>
            <a:endParaRPr lang="en-US" sz="1100"/>
          </a:p>
        </p:txBody>
      </p:sp>
      <p:cxnSp>
        <p:nvCxnSpPr>
          <p:cNvPr id="32" name="Straight Arrow Connector 31"/>
          <p:cNvCxnSpPr>
            <a:stCxn id="29" idx="3"/>
            <a:endCxn id="28" idx="1"/>
          </p:cNvCxnSpPr>
          <p:nvPr/>
        </p:nvCxnSpPr>
        <p:spPr>
          <a:xfrm flipV="1">
            <a:off x="7542449" y="31242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>
          <a:xfrm>
            <a:off x="7542449" y="34290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43187" y="4517395"/>
            <a:ext cx="1356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HoopTransformBase</a:t>
            </a:r>
            <a:endParaRPr lang="en-US" sz="1100"/>
          </a:p>
        </p:txBody>
      </p:sp>
      <p:cxnSp>
        <p:nvCxnSpPr>
          <p:cNvPr id="41" name="Straight Arrow Connector 40"/>
          <p:cNvCxnSpPr>
            <a:stCxn id="3" idx="3"/>
            <a:endCxn id="27" idx="1"/>
          </p:cNvCxnSpPr>
          <p:nvPr/>
        </p:nvCxnSpPr>
        <p:spPr>
          <a:xfrm>
            <a:off x="5029200" y="1371600"/>
            <a:ext cx="1598849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3"/>
            <a:endCxn id="29" idx="1"/>
          </p:cNvCxnSpPr>
          <p:nvPr/>
        </p:nvCxnSpPr>
        <p:spPr>
          <a:xfrm>
            <a:off x="5029200" y="1371600"/>
            <a:ext cx="1621658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3"/>
            <a:endCxn id="39" idx="1"/>
          </p:cNvCxnSpPr>
          <p:nvPr/>
        </p:nvCxnSpPr>
        <p:spPr>
          <a:xfrm>
            <a:off x="5029200" y="1371600"/>
            <a:ext cx="1613987" cy="3276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811134" y="1905000"/>
            <a:ext cx="1465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HoopStoredProperties</a:t>
            </a:r>
            <a:endParaRPr lang="en-US" sz="1100"/>
          </a:p>
        </p:txBody>
      </p:sp>
      <p:cxnSp>
        <p:nvCxnSpPr>
          <p:cNvPr id="70" name="Straight Arrow Connector 69"/>
          <p:cNvCxnSpPr>
            <a:endCxn id="4" idx="1"/>
          </p:cNvCxnSpPr>
          <p:nvPr/>
        </p:nvCxnSpPr>
        <p:spPr>
          <a:xfrm>
            <a:off x="3276600" y="2035805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52800" y="1752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cxnSp>
        <p:nvCxnSpPr>
          <p:cNvPr id="76" name="Straight Connector 75"/>
          <p:cNvCxnSpPr/>
          <p:nvPr/>
        </p:nvCxnSpPr>
        <p:spPr>
          <a:xfrm>
            <a:off x="5943600" y="304800"/>
            <a:ext cx="76200" cy="632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52800" y="304800"/>
            <a:ext cx="0" cy="632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981200" y="4343400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HoopSerializable</a:t>
            </a:r>
            <a:endParaRPr lang="en-US" sz="1100"/>
          </a:p>
        </p:txBody>
      </p:sp>
      <p:sp>
        <p:nvSpPr>
          <p:cNvPr id="90" name="TextBox 89"/>
          <p:cNvSpPr txBox="1"/>
          <p:nvPr/>
        </p:nvSpPr>
        <p:spPr>
          <a:xfrm>
            <a:off x="2590800" y="31242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cxnSp>
        <p:nvCxnSpPr>
          <p:cNvPr id="91" name="Straight Arrow Connector 90"/>
          <p:cNvCxnSpPr>
            <a:stCxn id="89" idx="0"/>
            <a:endCxn id="69" idx="2"/>
          </p:cNvCxnSpPr>
          <p:nvPr/>
        </p:nvCxnSpPr>
        <p:spPr>
          <a:xfrm flipH="1" flipV="1">
            <a:off x="2543867" y="2166610"/>
            <a:ext cx="8163" cy="2176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52400" y="2362200"/>
            <a:ext cx="259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edu.cmu.cs.in.hoop.properties.types</a:t>
            </a:r>
            <a:endParaRPr lang="en-US" sz="110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52400" y="2362200"/>
            <a:ext cx="320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52400" y="3276600"/>
            <a:ext cx="1609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HoopBooleanSerializable</a:t>
            </a:r>
            <a:endParaRPr lang="en-US" sz="1100"/>
          </a:p>
        </p:txBody>
      </p:sp>
      <p:sp>
        <p:nvSpPr>
          <p:cNvPr id="111" name="Rectangle 110"/>
          <p:cNvSpPr/>
          <p:nvPr/>
        </p:nvSpPr>
        <p:spPr>
          <a:xfrm>
            <a:off x="152400" y="3810000"/>
            <a:ext cx="14702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HoopEnumSerializable</a:t>
            </a:r>
            <a:endParaRPr lang="en-US" sz="1100"/>
          </a:p>
        </p:txBody>
      </p:sp>
      <p:sp>
        <p:nvSpPr>
          <p:cNvPr id="112" name="Rectangle 111"/>
          <p:cNvSpPr/>
          <p:nvPr/>
        </p:nvSpPr>
        <p:spPr>
          <a:xfrm>
            <a:off x="152400" y="4343400"/>
            <a:ext cx="1553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HoopIntegerSerializable</a:t>
            </a:r>
            <a:endParaRPr lang="en-US" sz="1100"/>
          </a:p>
        </p:txBody>
      </p:sp>
      <p:sp>
        <p:nvSpPr>
          <p:cNvPr id="113" name="Rectangle 112"/>
          <p:cNvSpPr/>
          <p:nvPr/>
        </p:nvSpPr>
        <p:spPr>
          <a:xfrm>
            <a:off x="152400" y="4953000"/>
            <a:ext cx="14734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HoopStringSerializable</a:t>
            </a:r>
            <a:endParaRPr lang="en-US" sz="1100"/>
          </a:p>
        </p:txBody>
      </p:sp>
      <p:sp>
        <p:nvSpPr>
          <p:cNvPr id="114" name="Rectangle 113"/>
          <p:cNvSpPr/>
          <p:nvPr/>
        </p:nvSpPr>
        <p:spPr>
          <a:xfrm>
            <a:off x="152400" y="5562600"/>
            <a:ext cx="13436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HoopURISerializable</a:t>
            </a:r>
            <a:endParaRPr lang="en-US" sz="1100"/>
          </a:p>
        </p:txBody>
      </p:sp>
      <p:cxnSp>
        <p:nvCxnSpPr>
          <p:cNvPr id="116" name="Straight Arrow Connector 115"/>
          <p:cNvCxnSpPr>
            <a:stCxn id="110" idx="3"/>
            <a:endCxn id="89" idx="1"/>
          </p:cNvCxnSpPr>
          <p:nvPr/>
        </p:nvCxnSpPr>
        <p:spPr>
          <a:xfrm>
            <a:off x="1762136" y="3407405"/>
            <a:ext cx="219064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  <a:endCxn id="89" idx="1"/>
          </p:cNvCxnSpPr>
          <p:nvPr/>
        </p:nvCxnSpPr>
        <p:spPr>
          <a:xfrm>
            <a:off x="1622674" y="3940805"/>
            <a:ext cx="358526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2" idx="3"/>
            <a:endCxn id="89" idx="1"/>
          </p:cNvCxnSpPr>
          <p:nvPr/>
        </p:nvCxnSpPr>
        <p:spPr>
          <a:xfrm>
            <a:off x="1706030" y="4474205"/>
            <a:ext cx="275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89" idx="1"/>
          </p:cNvCxnSpPr>
          <p:nvPr/>
        </p:nvCxnSpPr>
        <p:spPr>
          <a:xfrm flipV="1">
            <a:off x="1676400" y="4474205"/>
            <a:ext cx="304800" cy="554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4" idx="3"/>
            <a:endCxn id="89" idx="1"/>
          </p:cNvCxnSpPr>
          <p:nvPr/>
        </p:nvCxnSpPr>
        <p:spPr>
          <a:xfrm flipV="1">
            <a:off x="1496038" y="4474205"/>
            <a:ext cx="485162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352800" y="22860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edu.cmu.cs.in.hoop.hoops.base</a:t>
            </a:r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152400" y="2100590"/>
            <a:ext cx="19335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edu.cmu.cs.in.hoop.properties</a:t>
            </a:r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1981200" y="1143000"/>
            <a:ext cx="1143000" cy="26161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smtClean="0"/>
              <a:t>HoopXMLBase</a:t>
            </a:r>
            <a:endParaRPr lang="en-US" sz="1100"/>
          </a:p>
        </p:txBody>
      </p:sp>
      <p:cxnSp>
        <p:nvCxnSpPr>
          <p:cNvPr id="137" name="Straight Arrow Connector 136"/>
          <p:cNvCxnSpPr>
            <a:stCxn id="136" idx="2"/>
            <a:endCxn id="69" idx="0"/>
          </p:cNvCxnSpPr>
          <p:nvPr/>
        </p:nvCxnSpPr>
        <p:spPr>
          <a:xfrm flipH="1">
            <a:off x="2543867" y="1404610"/>
            <a:ext cx="8833" cy="500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52400" y="1524000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edu.cmu.cs.in.base</a:t>
            </a:r>
            <a:endParaRPr lang="en-US" sz="110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52400" y="1752600"/>
            <a:ext cx="320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81200" y="5257800"/>
            <a:ext cx="1143000" cy="26161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smtClean="0"/>
              <a:t>HoopXMLBase</a:t>
            </a:r>
            <a:endParaRPr lang="en-US" sz="1100"/>
          </a:p>
        </p:txBody>
      </p:sp>
      <p:cxnSp>
        <p:nvCxnSpPr>
          <p:cNvPr id="147" name="Straight Arrow Connector 146"/>
          <p:cNvCxnSpPr>
            <a:stCxn id="146" idx="0"/>
            <a:endCxn id="89" idx="2"/>
          </p:cNvCxnSpPr>
          <p:nvPr/>
        </p:nvCxnSpPr>
        <p:spPr>
          <a:xfrm flipH="1" flipV="1">
            <a:off x="2552030" y="4605010"/>
            <a:ext cx="670" cy="652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E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3716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Hoop-UIMA compatibility is established by combining three distinct class systems from both architectures: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4128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mtClean="0"/>
              <a:t>F1</a:t>
            </a:r>
            <a:r>
              <a:rPr lang="en-US" smtClean="0"/>
              <a:t>. </a:t>
            </a:r>
            <a:r>
              <a:rPr lang="en-US" smtClean="0"/>
              <a:t>Hoop/CAS Interface</a:t>
            </a:r>
            <a:endParaRPr lang="en-US" smtClean="0"/>
          </a:p>
          <a:p>
            <a:pPr marL="342900" indent="-342900"/>
            <a:r>
              <a:rPr lang="en-US" smtClean="0"/>
              <a:t>F2. CPE/Hoop Execution Code Interface</a:t>
            </a:r>
          </a:p>
          <a:p>
            <a:pPr marL="342900" indent="-342900"/>
            <a:r>
              <a:rPr lang="en-US" smtClean="0"/>
              <a:t>F3. UIMA/Hoop KV data type </a:t>
            </a:r>
            <a:r>
              <a:rPr lang="en-US" smtClean="0"/>
              <a:t>specification</a:t>
            </a:r>
          </a:p>
          <a:p>
            <a:pPr marL="342900" indent="-342900"/>
            <a:r>
              <a:rPr lang="en-US" smtClean="0"/>
              <a:t>F4. Hoop/UIMA Analytic Interface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53200" y="3581400"/>
            <a:ext cx="1905000" cy="1143000"/>
            <a:chOff x="1447800" y="3962400"/>
            <a:chExt cx="1905000" cy="1143000"/>
          </a:xfrm>
        </p:grpSpPr>
        <p:sp>
          <p:nvSpPr>
            <p:cNvPr id="8" name="Rectangle 7"/>
            <p:cNvSpPr/>
            <p:nvPr/>
          </p:nvSpPr>
          <p:spPr>
            <a:xfrm>
              <a:off x="1447800" y="39624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4343400"/>
              <a:ext cx="13716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AbstractCas</a:t>
              </a:r>
              <a:endParaRPr lang="en-US" sz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3200" y="5486400"/>
            <a:ext cx="1905000" cy="1143000"/>
            <a:chOff x="1447800" y="3962400"/>
            <a:chExt cx="1905000" cy="1143000"/>
          </a:xfrm>
        </p:grpSpPr>
        <p:sp>
          <p:nvSpPr>
            <p:cNvPr id="12" name="Rectangle 11"/>
            <p:cNvSpPr/>
            <p:nvPr/>
          </p:nvSpPr>
          <p:spPr>
            <a:xfrm>
              <a:off x="1447800" y="39624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00" y="4343400"/>
              <a:ext cx="13716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JCas</a:t>
              </a:r>
              <a:endParaRPr lang="en-US" sz="1200"/>
            </a:p>
          </p:txBody>
        </p:sp>
      </p:grp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257800" y="4152900"/>
            <a:ext cx="129540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5257800" y="4876800"/>
            <a:ext cx="1295400" cy="1181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2600" y="39624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sp>
        <p:nvSpPr>
          <p:cNvPr id="22" name="TextBox 21"/>
          <p:cNvSpPr txBox="1"/>
          <p:nvPr/>
        </p:nvSpPr>
        <p:spPr>
          <a:xfrm>
            <a:off x="5562600" y="50292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sp>
        <p:nvSpPr>
          <p:cNvPr id="23" name="Rectangle 22"/>
          <p:cNvSpPr/>
          <p:nvPr/>
        </p:nvSpPr>
        <p:spPr>
          <a:xfrm>
            <a:off x="533400" y="51816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This mechanism makes our HoopKVDocument masquerade as JCasImpl, effectively creating a native UIMA Hoop analytic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3" idx="3"/>
            <a:endCxn id="5" idx="1"/>
          </p:cNvCxnSpPr>
          <p:nvPr/>
        </p:nvCxnSpPr>
        <p:spPr>
          <a:xfrm flipV="1">
            <a:off x="2667000" y="4686300"/>
            <a:ext cx="6858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553200" y="228600"/>
            <a:ext cx="1905000" cy="1143000"/>
            <a:chOff x="1447800" y="3962400"/>
            <a:chExt cx="1905000" cy="1143000"/>
          </a:xfrm>
        </p:grpSpPr>
        <p:sp>
          <p:nvSpPr>
            <p:cNvPr id="37" name="Rectangle 36"/>
            <p:cNvSpPr/>
            <p:nvPr/>
          </p:nvSpPr>
          <p:spPr>
            <a:xfrm>
              <a:off x="1447800" y="39624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4343400"/>
              <a:ext cx="13716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Serializable</a:t>
              </a:r>
              <a:endParaRPr lang="en-US" sz="12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1981200"/>
            <a:ext cx="1905000" cy="1143000"/>
            <a:chOff x="1447800" y="3962400"/>
            <a:chExt cx="1905000" cy="1143000"/>
          </a:xfrm>
        </p:grpSpPr>
        <p:sp>
          <p:nvSpPr>
            <p:cNvPr id="40" name="Rectangle 39"/>
            <p:cNvSpPr/>
            <p:nvPr/>
          </p:nvSpPr>
          <p:spPr>
            <a:xfrm>
              <a:off x="1447800" y="39624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6400" y="4343400"/>
              <a:ext cx="13716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HoopKVInterface</a:t>
              </a:r>
              <a:endParaRPr lang="en-US" sz="1200"/>
            </a:p>
          </p:txBody>
        </p:sp>
      </p:grpSp>
      <p:cxnSp>
        <p:nvCxnSpPr>
          <p:cNvPr id="42" name="Straight Arrow Connector 41"/>
          <p:cNvCxnSpPr>
            <a:stCxn id="40" idx="1"/>
            <a:endCxn id="31" idx="3"/>
          </p:cNvCxnSpPr>
          <p:nvPr/>
        </p:nvCxnSpPr>
        <p:spPr>
          <a:xfrm flipH="1">
            <a:off x="5257800" y="2552700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86400" y="25146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cxnSp>
        <p:nvCxnSpPr>
          <p:cNvPr id="46" name="Straight Arrow Connector 45"/>
          <p:cNvCxnSpPr>
            <a:stCxn id="37" idx="1"/>
          </p:cNvCxnSpPr>
          <p:nvPr/>
        </p:nvCxnSpPr>
        <p:spPr>
          <a:xfrm flipH="1">
            <a:off x="5257800" y="800100"/>
            <a:ext cx="1295400" cy="1638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67400" y="1524000"/>
            <a:ext cx="883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cxnSp>
        <p:nvCxnSpPr>
          <p:cNvPr id="53" name="Straight Arrow Connector 52"/>
          <p:cNvCxnSpPr>
            <a:stCxn id="31" idx="2"/>
            <a:endCxn id="5" idx="0"/>
          </p:cNvCxnSpPr>
          <p:nvPr/>
        </p:nvCxnSpPr>
        <p:spPr>
          <a:xfrm>
            <a:off x="4305300" y="3124200"/>
            <a:ext cx="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2"/>
            <a:endCxn id="31" idx="0"/>
          </p:cNvCxnSpPr>
          <p:nvPr/>
        </p:nvCxnSpPr>
        <p:spPr>
          <a:xfrm>
            <a:off x="4305300" y="14478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8600" y="3429000"/>
            <a:ext cx="8763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8600" y="3505200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UIMA Compatible</a:t>
            </a:r>
            <a:endParaRPr lang="en-US" sz="1100" b="1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447800" y="35052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8600" y="312420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Core Hoop Classes</a:t>
            </a:r>
            <a:endParaRPr lang="en-US" sz="1100" b="1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447800" y="3048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352800" y="4114800"/>
            <a:ext cx="1905000" cy="1143000"/>
            <a:chOff x="3352800" y="4114800"/>
            <a:chExt cx="1905000" cy="1143000"/>
          </a:xfrm>
        </p:grpSpPr>
        <p:sp>
          <p:nvSpPr>
            <p:cNvPr id="78" name="Rectangle 77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52800" y="4114800"/>
              <a:ext cx="19050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HoopKVDocument</a:t>
              </a:r>
              <a:endParaRPr lang="en-US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352800" y="1981200"/>
            <a:ext cx="1905000" cy="1143000"/>
            <a:chOff x="3352800" y="4114800"/>
            <a:chExt cx="1905000" cy="1143000"/>
          </a:xfrm>
        </p:grpSpPr>
        <p:sp>
          <p:nvSpPr>
            <p:cNvPr id="82" name="Rectangle 81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4114800"/>
              <a:ext cx="19050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HoopKVClass</a:t>
              </a:r>
              <a:endParaRPr lang="en-US" sz="12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52800" y="304800"/>
            <a:ext cx="1905000" cy="1143000"/>
            <a:chOff x="3352800" y="4114800"/>
            <a:chExt cx="1905000" cy="1143000"/>
          </a:xfrm>
        </p:grpSpPr>
        <p:sp>
          <p:nvSpPr>
            <p:cNvPr id="86" name="Rectangle 85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52800" y="4114800"/>
              <a:ext cx="19050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HoopKV</a:t>
              </a:r>
              <a:endParaRPr lang="en-US" sz="12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47800" y="350520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+ Hoop Compatible</a:t>
            </a:r>
            <a:endParaRPr lang="en-US" sz="1100" b="1"/>
          </a:p>
        </p:txBody>
      </p:sp>
      <p:cxnSp>
        <p:nvCxnSpPr>
          <p:cNvPr id="92" name="Straight Connector 91"/>
          <p:cNvCxnSpPr/>
          <p:nvPr/>
        </p:nvCxnSpPr>
        <p:spPr>
          <a:xfrm>
            <a:off x="3352800" y="4800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29000" y="4800600"/>
            <a:ext cx="692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toXML</a:t>
            </a:r>
          </a:p>
          <a:p>
            <a:r>
              <a:rPr lang="en-US" sz="1000" smtClean="0"/>
              <a:t>fromXML</a:t>
            </a:r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3429000" y="4419600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Tags (HoopKVString)</a:t>
            </a:r>
          </a:p>
          <a:p>
            <a:r>
              <a:rPr lang="en-US" sz="1000" smtClean="0"/>
              <a:t>Views (HoopKVString)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57200" y="381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1</a:t>
            </a:r>
            <a:endParaRPr lang="en-US" sz="1100" b="1"/>
          </a:p>
        </p:txBody>
      </p:sp>
      <p:sp>
        <p:nvSpPr>
          <p:cNvPr id="96" name="Rectangle 95"/>
          <p:cNvSpPr/>
          <p:nvPr/>
        </p:nvSpPr>
        <p:spPr>
          <a:xfrm>
            <a:off x="533400" y="152400"/>
            <a:ext cx="2036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Hoop/CAS Interface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91200" y="3276600"/>
            <a:ext cx="1905000" cy="1143000"/>
            <a:chOff x="3352800" y="4114800"/>
            <a:chExt cx="1905000" cy="1143000"/>
          </a:xfrm>
        </p:grpSpPr>
        <p:sp>
          <p:nvSpPr>
            <p:cNvPr id="3" name="Rectangle 2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HoopUIMACPE</a:t>
              </a:r>
              <a:endParaRPr lang="en-US" sz="1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00400" y="3276600"/>
            <a:ext cx="1905000" cy="1143000"/>
            <a:chOff x="3352800" y="4114800"/>
            <a:chExt cx="1905000" cy="1143000"/>
          </a:xfrm>
        </p:grpSpPr>
        <p:sp>
          <p:nvSpPr>
            <p:cNvPr id="8" name="Rectangle 7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HoopUIMACPEStatusProcessor</a:t>
              </a:r>
              <a:endParaRPr lang="en-US" sz="10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8" idx="3"/>
            <a:endCxn id="3" idx="1"/>
          </p:cNvCxnSpPr>
          <p:nvPr/>
        </p:nvCxnSpPr>
        <p:spPr>
          <a:xfrm>
            <a:off x="5105400" y="38481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1200" y="1371600"/>
            <a:ext cx="1905000" cy="1143000"/>
            <a:chOff x="3352800" y="4114800"/>
            <a:chExt cx="19050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Thread</a:t>
              </a:r>
              <a:endParaRPr lang="en-US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15" idx="2"/>
            <a:endCxn id="5" idx="0"/>
          </p:cNvCxnSpPr>
          <p:nvPr/>
        </p:nvCxnSpPr>
        <p:spPr>
          <a:xfrm>
            <a:off x="6743700" y="25146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00400" y="1371600"/>
            <a:ext cx="1905000" cy="1143000"/>
            <a:chOff x="3352800" y="4114800"/>
            <a:chExt cx="1905000" cy="1143000"/>
          </a:xfrm>
        </p:grpSpPr>
        <p:sp>
          <p:nvSpPr>
            <p:cNvPr id="24" name="Rectangle 23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HoopRoot</a:t>
              </a:r>
              <a:endParaRPr lang="en-US" sz="1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24" idx="2"/>
            <a:endCxn id="10" idx="0"/>
          </p:cNvCxnSpPr>
          <p:nvPr/>
        </p:nvCxnSpPr>
        <p:spPr>
          <a:xfrm>
            <a:off x="4152900" y="25146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09600" y="3276600"/>
            <a:ext cx="1905000" cy="1143000"/>
            <a:chOff x="3352800" y="4114800"/>
            <a:chExt cx="1905000" cy="1143000"/>
          </a:xfrm>
        </p:grpSpPr>
        <p:sp>
          <p:nvSpPr>
            <p:cNvPr id="32" name="Rectangle 31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StatusCallbackListener</a:t>
              </a:r>
              <a:endParaRPr lang="en-US" sz="10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>
            <a:stCxn id="32" idx="3"/>
            <a:endCxn id="8" idx="1"/>
          </p:cNvCxnSpPr>
          <p:nvPr/>
        </p:nvCxnSpPr>
        <p:spPr>
          <a:xfrm>
            <a:off x="2514600" y="38481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6600" y="27432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sp>
        <p:nvSpPr>
          <p:cNvPr id="39" name="TextBox 38"/>
          <p:cNvSpPr txBox="1"/>
          <p:nvPr/>
        </p:nvSpPr>
        <p:spPr>
          <a:xfrm>
            <a:off x="5867400" y="27432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sp>
        <p:nvSpPr>
          <p:cNvPr id="40" name="TextBox 39"/>
          <p:cNvSpPr txBox="1"/>
          <p:nvPr/>
        </p:nvSpPr>
        <p:spPr>
          <a:xfrm>
            <a:off x="2590800" y="388620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41" name="TextBox 40"/>
          <p:cNvSpPr txBox="1"/>
          <p:nvPr/>
        </p:nvSpPr>
        <p:spPr>
          <a:xfrm>
            <a:off x="5181600" y="388620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42" name="Oval 4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" y="381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2</a:t>
            </a:r>
            <a:endParaRPr lang="en-US" sz="1100" b="1"/>
          </a:p>
        </p:txBody>
      </p:sp>
      <p:sp>
        <p:nvSpPr>
          <p:cNvPr id="44" name="Rectangle 43"/>
          <p:cNvSpPr/>
          <p:nvPr/>
        </p:nvSpPr>
        <p:spPr>
          <a:xfrm>
            <a:off x="609600" y="152400"/>
            <a:ext cx="3530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CPE/Hoop Execution Code Interface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329</Words>
  <Application>Microsoft Office PowerPoint</Application>
  <PresentationFormat>On-screen Show 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49</cp:revision>
  <dcterms:created xsi:type="dcterms:W3CDTF">2006-08-16T00:00:00Z</dcterms:created>
  <dcterms:modified xsi:type="dcterms:W3CDTF">2013-02-15T15:01:50Z</dcterms:modified>
</cp:coreProperties>
</file>