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3" r:id="rId4"/>
    <p:sldId id="257" r:id="rId5"/>
    <p:sldId id="258" r:id="rId6"/>
    <p:sldId id="259" r:id="rId7"/>
    <p:sldId id="265" r:id="rId8"/>
    <p:sldId id="260" r:id="rId9"/>
    <p:sldId id="261" r:id="rId10"/>
    <p:sldId id="262" r:id="rId11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8E8E"/>
    <a:srgbClr val="6D6D6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90" y="-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2362200"/>
            <a:ext cx="33152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mtClean="0"/>
              <a:t>Hoop Highest Level Diagram</a:t>
            </a:r>
          </a:p>
          <a:p>
            <a:pPr marL="342900" indent="-342900">
              <a:buFont typeface="+mj-lt"/>
              <a:buAutoNum type="alphaUcPeriod"/>
            </a:pPr>
            <a:r>
              <a:rPr lang="en-US" smtClean="0"/>
              <a:t>Graph Editor Class Diagram</a:t>
            </a:r>
          </a:p>
          <a:p>
            <a:pPr marL="342900" indent="-342900">
              <a:buFont typeface="+mj-lt"/>
              <a:buAutoNum type="alphaUcPeriod"/>
            </a:pPr>
            <a:r>
              <a:rPr lang="en-US" smtClean="0"/>
              <a:t>Hoop Classes Overview</a:t>
            </a:r>
          </a:p>
          <a:p>
            <a:pPr marL="342900" indent="-342900">
              <a:buFont typeface="+mj-lt"/>
              <a:buAutoNum type="alphaUcPeriod"/>
            </a:pPr>
            <a:r>
              <a:rPr lang="en-US" smtClean="0"/>
              <a:t>Mainframe UML</a:t>
            </a:r>
          </a:p>
          <a:p>
            <a:pPr marL="342900" indent="-342900">
              <a:buFont typeface="+mj-lt"/>
              <a:buAutoNum type="alphaUcPeriod"/>
            </a:pPr>
            <a:r>
              <a:rPr lang="en-US" smtClean="0"/>
              <a:t>Data Design UML</a:t>
            </a:r>
          </a:p>
          <a:p>
            <a:pPr marL="342900" indent="-342900">
              <a:buFont typeface="+mj-lt"/>
              <a:buAutoNum type="alphaUcPeriod"/>
            </a:pPr>
            <a:r>
              <a:rPr lang="en-US" smtClean="0"/>
              <a:t>UIMA-Hoop Data Design UML</a:t>
            </a:r>
          </a:p>
          <a:p>
            <a:pPr marL="342900" indent="-342900">
              <a:buFont typeface="+mj-lt"/>
              <a:buAutoNum type="alphaUcPeriod"/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2400" y="152400"/>
            <a:ext cx="381000" cy="381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F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3810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3</a:t>
            </a:r>
            <a:endParaRPr lang="en-US" sz="1100" b="1"/>
          </a:p>
        </p:txBody>
      </p:sp>
      <p:sp>
        <p:nvSpPr>
          <p:cNvPr id="4" name="Rectangle 3"/>
          <p:cNvSpPr/>
          <p:nvPr/>
        </p:nvSpPr>
        <p:spPr>
          <a:xfrm>
            <a:off x="612637" y="152400"/>
            <a:ext cx="3795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UIMA/Hoop KV data type specification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114800" y="609600"/>
            <a:ext cx="0" cy="5943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1600200" y="838200"/>
            <a:ext cx="1905000" cy="1143000"/>
            <a:chOff x="3352800" y="4114800"/>
            <a:chExt cx="1905000" cy="1143000"/>
          </a:xfrm>
        </p:grpSpPr>
        <p:sp>
          <p:nvSpPr>
            <p:cNvPr id="9" name="Rectangle 8"/>
            <p:cNvSpPr/>
            <p:nvPr/>
          </p:nvSpPr>
          <p:spPr>
            <a:xfrm>
              <a:off x="3352800" y="4114800"/>
              <a:ext cx="19050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52800" y="4114800"/>
              <a:ext cx="1905000" cy="25391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smtClean="0"/>
                <a:t>HoopKVString</a:t>
              </a:r>
              <a:endParaRPr lang="en-US" sz="105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2800" y="4114800"/>
              <a:ext cx="1905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00200" y="2438400"/>
            <a:ext cx="1905000" cy="1143000"/>
            <a:chOff x="3352800" y="4114800"/>
            <a:chExt cx="1905000" cy="1143000"/>
          </a:xfrm>
        </p:grpSpPr>
        <p:sp>
          <p:nvSpPr>
            <p:cNvPr id="13" name="Rectangle 12"/>
            <p:cNvSpPr/>
            <p:nvPr/>
          </p:nvSpPr>
          <p:spPr>
            <a:xfrm>
              <a:off x="3352800" y="4114800"/>
              <a:ext cx="19050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2800" y="4114800"/>
              <a:ext cx="1905000" cy="25391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smtClean="0"/>
                <a:t>HoopKVBoolean</a:t>
              </a:r>
              <a:endParaRPr lang="en-US" sz="10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52800" y="4114800"/>
              <a:ext cx="1905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00200" y="4038600"/>
            <a:ext cx="1905000" cy="1143000"/>
            <a:chOff x="3352800" y="4114800"/>
            <a:chExt cx="1905000" cy="1143000"/>
          </a:xfrm>
        </p:grpSpPr>
        <p:sp>
          <p:nvSpPr>
            <p:cNvPr id="17" name="Rectangle 16"/>
            <p:cNvSpPr/>
            <p:nvPr/>
          </p:nvSpPr>
          <p:spPr>
            <a:xfrm>
              <a:off x="3352800" y="4114800"/>
              <a:ext cx="19050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52800" y="4114800"/>
              <a:ext cx="1905000" cy="25391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smtClean="0"/>
                <a:t>HoopKVInteger</a:t>
              </a:r>
              <a:endParaRPr lang="en-US" sz="10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52800" y="4114800"/>
              <a:ext cx="1905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43600" y="838200"/>
            <a:ext cx="1905000" cy="1143000"/>
            <a:chOff x="3352800" y="4114800"/>
            <a:chExt cx="1905000" cy="1143000"/>
          </a:xfrm>
        </p:grpSpPr>
        <p:sp>
          <p:nvSpPr>
            <p:cNvPr id="21" name="Rectangle 20"/>
            <p:cNvSpPr/>
            <p:nvPr/>
          </p:nvSpPr>
          <p:spPr>
            <a:xfrm>
              <a:off x="3352800" y="4114800"/>
              <a:ext cx="19050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52800" y="4114800"/>
              <a:ext cx="1905000" cy="25391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smtClean="0"/>
                <a:t>UIMAKVString</a:t>
              </a:r>
              <a:endParaRPr lang="en-US" sz="10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52800" y="4114800"/>
              <a:ext cx="1905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943600" y="2438400"/>
            <a:ext cx="1905000" cy="1143000"/>
            <a:chOff x="3352800" y="4114800"/>
            <a:chExt cx="1905000" cy="1143000"/>
          </a:xfrm>
        </p:grpSpPr>
        <p:sp>
          <p:nvSpPr>
            <p:cNvPr id="25" name="Rectangle 24"/>
            <p:cNvSpPr/>
            <p:nvPr/>
          </p:nvSpPr>
          <p:spPr>
            <a:xfrm>
              <a:off x="3352800" y="4114800"/>
              <a:ext cx="19050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52800" y="4114800"/>
              <a:ext cx="1905000" cy="25391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smtClean="0"/>
                <a:t>UIMAKVBoolean</a:t>
              </a:r>
              <a:endParaRPr lang="en-US" sz="105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352800" y="4114800"/>
              <a:ext cx="1905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943600" y="4038600"/>
            <a:ext cx="1905000" cy="1143000"/>
            <a:chOff x="3352800" y="4114800"/>
            <a:chExt cx="1905000" cy="1143000"/>
          </a:xfrm>
        </p:grpSpPr>
        <p:sp>
          <p:nvSpPr>
            <p:cNvPr id="29" name="Rectangle 28"/>
            <p:cNvSpPr/>
            <p:nvPr/>
          </p:nvSpPr>
          <p:spPr>
            <a:xfrm>
              <a:off x="3352800" y="4114800"/>
              <a:ext cx="19050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352800" y="4114800"/>
              <a:ext cx="1905000" cy="25391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smtClean="0"/>
                <a:t>UIMAKVInteger</a:t>
              </a:r>
              <a:endParaRPr lang="en-US" sz="105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52800" y="4114800"/>
              <a:ext cx="1905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667000" y="6019800"/>
            <a:ext cx="13676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Native Hoop Classes</a:t>
            </a:r>
            <a:endParaRPr lang="en-US" sz="1100" b="1"/>
          </a:p>
        </p:txBody>
      </p:sp>
      <p:sp>
        <p:nvSpPr>
          <p:cNvPr id="37" name="TextBox 36"/>
          <p:cNvSpPr txBox="1"/>
          <p:nvPr/>
        </p:nvSpPr>
        <p:spPr>
          <a:xfrm>
            <a:off x="4267200" y="6019800"/>
            <a:ext cx="16802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Custom UIMA Data Types</a:t>
            </a:r>
            <a:endParaRPr lang="en-US" sz="1100" b="1"/>
          </a:p>
        </p:txBody>
      </p:sp>
      <p:sp>
        <p:nvSpPr>
          <p:cNvPr id="38" name="TextBox 37"/>
          <p:cNvSpPr txBox="1"/>
          <p:nvPr/>
        </p:nvSpPr>
        <p:spPr>
          <a:xfrm>
            <a:off x="4114800" y="1143000"/>
            <a:ext cx="1489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Implement or extend?</a:t>
            </a:r>
            <a:endParaRPr lang="en-US" sz="1100" b="1"/>
          </a:p>
        </p:txBody>
      </p:sp>
      <p:cxnSp>
        <p:nvCxnSpPr>
          <p:cNvPr id="39" name="Straight Arrow Connector 38"/>
          <p:cNvCxnSpPr>
            <a:stCxn id="21" idx="1"/>
            <a:endCxn id="9" idx="3"/>
          </p:cNvCxnSpPr>
          <p:nvPr/>
        </p:nvCxnSpPr>
        <p:spPr>
          <a:xfrm flipH="1">
            <a:off x="3505200" y="1409700"/>
            <a:ext cx="24384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114800" y="2781300"/>
            <a:ext cx="1489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Implement or extend?</a:t>
            </a:r>
            <a:endParaRPr lang="en-US" sz="1100" b="1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3505200" y="3048000"/>
            <a:ext cx="24384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14800" y="4381500"/>
            <a:ext cx="1489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Implement or extend?</a:t>
            </a:r>
            <a:endParaRPr lang="en-US" sz="1100" b="1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3505200" y="4648200"/>
            <a:ext cx="24384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1295400" y="533400"/>
            <a:ext cx="6629400" cy="5105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0" y="685800"/>
            <a:ext cx="6248400" cy="4724400"/>
          </a:xfrm>
          <a:prstGeom prst="rect">
            <a:avLst/>
          </a:prstGeom>
          <a:solidFill>
            <a:srgbClr val="8E8E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066800" y="5638800"/>
            <a:ext cx="70866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14400" y="6248400"/>
            <a:ext cx="7543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990600"/>
            <a:ext cx="5791200" cy="4159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5562600"/>
            <a:ext cx="7848600" cy="929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0" name="Straight Arrow Connector 59"/>
          <p:cNvCxnSpPr/>
          <p:nvPr/>
        </p:nvCxnSpPr>
        <p:spPr>
          <a:xfrm flipV="1">
            <a:off x="3505200" y="4800600"/>
            <a:ext cx="0" cy="1600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600200" y="728990"/>
            <a:ext cx="18614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HoopVisualGraphComponent</a:t>
            </a:r>
            <a:endParaRPr lang="en-US" sz="1100"/>
          </a:p>
        </p:txBody>
      </p:sp>
      <p:sp>
        <p:nvSpPr>
          <p:cNvPr id="62" name="Rectangle 61"/>
          <p:cNvSpPr/>
          <p:nvPr/>
        </p:nvSpPr>
        <p:spPr>
          <a:xfrm>
            <a:off x="762000" y="6477000"/>
            <a:ext cx="11512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HoopMainFrame</a:t>
            </a:r>
            <a:endParaRPr lang="en-US" sz="1100"/>
          </a:p>
        </p:txBody>
      </p:sp>
      <p:sp>
        <p:nvSpPr>
          <p:cNvPr id="66" name="Rectangle 65"/>
          <p:cNvSpPr/>
          <p:nvPr/>
        </p:nvSpPr>
        <p:spPr>
          <a:xfrm>
            <a:off x="7951045" y="5181600"/>
            <a:ext cx="11929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HoopGraphEditor</a:t>
            </a:r>
            <a:endParaRPr lang="en-US" sz="1100"/>
          </a:p>
        </p:txBody>
      </p:sp>
      <p:cxnSp>
        <p:nvCxnSpPr>
          <p:cNvPr id="69" name="Straight Arrow Connector 68"/>
          <p:cNvCxnSpPr>
            <a:endCxn id="66" idx="2"/>
          </p:cNvCxnSpPr>
          <p:nvPr/>
        </p:nvCxnSpPr>
        <p:spPr>
          <a:xfrm flipV="1">
            <a:off x="6096000" y="5443210"/>
            <a:ext cx="2451523" cy="7289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52400" y="152400"/>
            <a:ext cx="381000" cy="381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A</a:t>
            </a:r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1295400" y="533400"/>
            <a:ext cx="6629400" cy="5105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0" y="685800"/>
            <a:ext cx="6248400" cy="472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752600"/>
            <a:ext cx="14718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HoopEmbeddedJPanel</a:t>
            </a:r>
            <a:endParaRPr lang="en-US" sz="1100"/>
          </a:p>
        </p:txBody>
      </p:sp>
      <p:sp>
        <p:nvSpPr>
          <p:cNvPr id="6" name="Rectangle 5"/>
          <p:cNvSpPr/>
          <p:nvPr/>
        </p:nvSpPr>
        <p:spPr>
          <a:xfrm>
            <a:off x="0" y="1219200"/>
            <a:ext cx="14830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HoopBasicGraphEditor</a:t>
            </a:r>
            <a:endParaRPr lang="en-US" sz="1100"/>
          </a:p>
        </p:txBody>
      </p:sp>
      <p:cxnSp>
        <p:nvCxnSpPr>
          <p:cNvPr id="8" name="Straight Arrow Connector 7"/>
          <p:cNvCxnSpPr>
            <a:stCxn id="5" idx="0"/>
            <a:endCxn id="6" idx="2"/>
          </p:cNvCxnSpPr>
          <p:nvPr/>
        </p:nvCxnSpPr>
        <p:spPr>
          <a:xfrm flipV="1">
            <a:off x="735939" y="1480810"/>
            <a:ext cx="5610" cy="2717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2400" y="685800"/>
            <a:ext cx="11929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HoopGraphEditor</a:t>
            </a:r>
            <a:endParaRPr lang="en-US" sz="1100"/>
          </a:p>
        </p:txBody>
      </p:sp>
      <p:cxnSp>
        <p:nvCxnSpPr>
          <p:cNvPr id="11" name="Straight Arrow Connector 10"/>
          <p:cNvCxnSpPr>
            <a:stCxn id="6" idx="0"/>
            <a:endCxn id="10" idx="2"/>
          </p:cNvCxnSpPr>
          <p:nvPr/>
        </p:nvCxnSpPr>
        <p:spPr>
          <a:xfrm flipV="1">
            <a:off x="741549" y="947410"/>
            <a:ext cx="7329" cy="2717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600200" y="762000"/>
            <a:ext cx="18614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HoopVisualGraphComponent</a:t>
            </a:r>
            <a:endParaRPr lang="en-US" sz="1100"/>
          </a:p>
        </p:txBody>
      </p:sp>
      <p:sp>
        <p:nvSpPr>
          <p:cNvPr id="16" name="Rectangle 15"/>
          <p:cNvSpPr/>
          <p:nvPr/>
        </p:nvSpPr>
        <p:spPr>
          <a:xfrm>
            <a:off x="2590800" y="1828800"/>
            <a:ext cx="11881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HoopVisualGraph</a:t>
            </a:r>
            <a:endParaRPr lang="en-US" sz="1100"/>
          </a:p>
        </p:txBody>
      </p:sp>
      <p:sp>
        <p:nvSpPr>
          <p:cNvPr id="17" name="Rounded Rectangle 16"/>
          <p:cNvSpPr/>
          <p:nvPr/>
        </p:nvSpPr>
        <p:spPr>
          <a:xfrm>
            <a:off x="1981200" y="3048000"/>
            <a:ext cx="1295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495800" y="2133600"/>
            <a:ext cx="1295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495800" y="3962400"/>
            <a:ext cx="1295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7" idx="3"/>
            <a:endCxn id="18" idx="1"/>
          </p:cNvCxnSpPr>
          <p:nvPr/>
        </p:nvCxnSpPr>
        <p:spPr>
          <a:xfrm flipV="1">
            <a:off x="3276600" y="2514600"/>
            <a:ext cx="1219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9" idx="1"/>
          </p:cNvCxnSpPr>
          <p:nvPr/>
        </p:nvCxnSpPr>
        <p:spPr>
          <a:xfrm>
            <a:off x="3276600" y="3429000"/>
            <a:ext cx="1219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828800" y="1828800"/>
            <a:ext cx="4267200" cy="320040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stCxn id="15" idx="0"/>
            <a:endCxn id="10" idx="0"/>
          </p:cNvCxnSpPr>
          <p:nvPr/>
        </p:nvCxnSpPr>
        <p:spPr>
          <a:xfrm rot="16200000" flipV="1">
            <a:off x="1601791" y="-167113"/>
            <a:ext cx="76200" cy="1782026"/>
          </a:xfrm>
          <a:prstGeom prst="bentConnector3">
            <a:avLst>
              <a:gd name="adj1" fmla="val 4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14400" y="228600"/>
            <a:ext cx="17027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Given at construction time</a:t>
            </a:r>
            <a:endParaRPr lang="en-US" sz="1100"/>
          </a:p>
        </p:txBody>
      </p:sp>
      <p:cxnSp>
        <p:nvCxnSpPr>
          <p:cNvPr id="29" name="Elbow Connector 28"/>
          <p:cNvCxnSpPr>
            <a:stCxn id="24" idx="0"/>
            <a:endCxn id="15" idx="2"/>
          </p:cNvCxnSpPr>
          <p:nvPr/>
        </p:nvCxnSpPr>
        <p:spPr>
          <a:xfrm rot="16200000" flipV="1">
            <a:off x="2844057" y="710457"/>
            <a:ext cx="805190" cy="14314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590800" y="1143000"/>
            <a:ext cx="17027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Given at construction time</a:t>
            </a:r>
            <a:endParaRPr lang="en-US" sz="1100"/>
          </a:p>
        </p:txBody>
      </p:sp>
      <p:sp>
        <p:nvSpPr>
          <p:cNvPr id="33" name="Rectangle 32"/>
          <p:cNvSpPr/>
          <p:nvPr/>
        </p:nvSpPr>
        <p:spPr>
          <a:xfrm>
            <a:off x="3962400" y="762000"/>
            <a:ext cx="1385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u="sng" smtClean="0"/>
              <a:t>mxGraphComponent</a:t>
            </a:r>
            <a:endParaRPr lang="en-US" sz="1100" i="1" u="sng"/>
          </a:p>
        </p:txBody>
      </p:sp>
      <p:sp>
        <p:nvSpPr>
          <p:cNvPr id="34" name="TextBox 33"/>
          <p:cNvSpPr txBox="1"/>
          <p:nvPr/>
        </p:nvSpPr>
        <p:spPr>
          <a:xfrm>
            <a:off x="3429000" y="9144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extends</a:t>
            </a:r>
            <a:endParaRPr lang="en-US" sz="1100" b="1"/>
          </a:p>
        </p:txBody>
      </p:sp>
      <p:sp>
        <p:nvSpPr>
          <p:cNvPr id="35" name="Rectangle 34"/>
          <p:cNvSpPr/>
          <p:nvPr/>
        </p:nvSpPr>
        <p:spPr>
          <a:xfrm>
            <a:off x="4267200" y="1828800"/>
            <a:ext cx="7120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u="sng" smtClean="0"/>
              <a:t>mxGraph</a:t>
            </a:r>
            <a:endParaRPr lang="en-US" sz="1100" i="1" u="sng"/>
          </a:p>
        </p:txBody>
      </p:sp>
      <p:sp>
        <p:nvSpPr>
          <p:cNvPr id="36" name="TextBox 35"/>
          <p:cNvSpPr txBox="1"/>
          <p:nvPr/>
        </p:nvSpPr>
        <p:spPr>
          <a:xfrm>
            <a:off x="3733800" y="194819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extends</a:t>
            </a:r>
            <a:endParaRPr lang="en-US" sz="1100" b="1"/>
          </a:p>
        </p:txBody>
      </p:sp>
      <p:sp>
        <p:nvSpPr>
          <p:cNvPr id="37" name="Rectangle 36"/>
          <p:cNvSpPr/>
          <p:nvPr/>
        </p:nvSpPr>
        <p:spPr>
          <a:xfrm>
            <a:off x="457200" y="2362200"/>
            <a:ext cx="5453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u="sng" err="1" smtClean="0"/>
              <a:t>JPanel</a:t>
            </a:r>
            <a:endParaRPr lang="en-US" sz="1100" i="1" u="sng"/>
          </a:p>
        </p:txBody>
      </p:sp>
      <p:cxnSp>
        <p:nvCxnSpPr>
          <p:cNvPr id="38" name="Straight Arrow Connector 37"/>
          <p:cNvCxnSpPr>
            <a:stCxn id="37" idx="0"/>
            <a:endCxn id="5" idx="2"/>
          </p:cNvCxnSpPr>
          <p:nvPr/>
        </p:nvCxnSpPr>
        <p:spPr>
          <a:xfrm flipV="1">
            <a:off x="729871" y="2014210"/>
            <a:ext cx="6068" cy="3479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348383" y="2405390"/>
            <a:ext cx="11192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HoopNodePanel</a:t>
            </a:r>
            <a:endParaRPr lang="en-US" sz="1100"/>
          </a:p>
        </p:txBody>
      </p:sp>
      <p:cxnSp>
        <p:nvCxnSpPr>
          <p:cNvPr id="43" name="Straight Connector 42"/>
          <p:cNvCxnSpPr>
            <a:stCxn id="18" idx="3"/>
            <a:endCxn id="41" idx="1"/>
          </p:cNvCxnSpPr>
          <p:nvPr/>
        </p:nvCxnSpPr>
        <p:spPr>
          <a:xfrm>
            <a:off x="5791200" y="2514600"/>
            <a:ext cx="557183" cy="21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248400" y="3048000"/>
            <a:ext cx="13388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HoopNodeRenderer</a:t>
            </a:r>
            <a:endParaRPr lang="en-US" sz="1100"/>
          </a:p>
        </p:txBody>
      </p:sp>
      <p:cxnSp>
        <p:nvCxnSpPr>
          <p:cNvPr id="45" name="Straight Arrow Connector 44"/>
          <p:cNvCxnSpPr>
            <a:stCxn id="44" idx="0"/>
            <a:endCxn id="41" idx="2"/>
          </p:cNvCxnSpPr>
          <p:nvPr/>
        </p:nvCxnSpPr>
        <p:spPr>
          <a:xfrm flipH="1" flipV="1">
            <a:off x="6907992" y="2667000"/>
            <a:ext cx="9822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324600" y="3657600"/>
            <a:ext cx="12121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HoopJComponent</a:t>
            </a:r>
            <a:endParaRPr lang="en-US" sz="1100"/>
          </a:p>
        </p:txBody>
      </p:sp>
      <p:cxnSp>
        <p:nvCxnSpPr>
          <p:cNvPr id="49" name="Straight Arrow Connector 48"/>
          <p:cNvCxnSpPr>
            <a:stCxn id="48" idx="0"/>
            <a:endCxn id="44" idx="2"/>
          </p:cNvCxnSpPr>
          <p:nvPr/>
        </p:nvCxnSpPr>
        <p:spPr>
          <a:xfrm flipH="1" flipV="1">
            <a:off x="6917814" y="3309610"/>
            <a:ext cx="12882" cy="3479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858000" y="27432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extends</a:t>
            </a:r>
            <a:endParaRPr lang="en-US" sz="1100" b="1"/>
          </a:p>
        </p:txBody>
      </p:sp>
      <p:sp>
        <p:nvSpPr>
          <p:cNvPr id="53" name="TextBox 52"/>
          <p:cNvSpPr txBox="1"/>
          <p:nvPr/>
        </p:nvSpPr>
        <p:spPr>
          <a:xfrm>
            <a:off x="6897469" y="33528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extends</a:t>
            </a:r>
            <a:endParaRPr lang="en-US" sz="1100" b="1"/>
          </a:p>
        </p:txBody>
      </p:sp>
      <p:sp>
        <p:nvSpPr>
          <p:cNvPr id="54" name="TextBox 53"/>
          <p:cNvSpPr txBox="1"/>
          <p:nvPr/>
        </p:nvSpPr>
        <p:spPr>
          <a:xfrm>
            <a:off x="725269" y="95759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extends</a:t>
            </a:r>
            <a:endParaRPr lang="en-US" sz="1100" b="1"/>
          </a:p>
        </p:txBody>
      </p:sp>
      <p:sp>
        <p:nvSpPr>
          <p:cNvPr id="55" name="TextBox 54"/>
          <p:cNvSpPr txBox="1"/>
          <p:nvPr/>
        </p:nvSpPr>
        <p:spPr>
          <a:xfrm>
            <a:off x="725269" y="14478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extends</a:t>
            </a:r>
            <a:endParaRPr lang="en-US" sz="1100" b="1"/>
          </a:p>
        </p:txBody>
      </p:sp>
      <p:sp>
        <p:nvSpPr>
          <p:cNvPr id="56" name="TextBox 55"/>
          <p:cNvSpPr txBox="1"/>
          <p:nvPr/>
        </p:nvSpPr>
        <p:spPr>
          <a:xfrm>
            <a:off x="685801" y="19812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/>
              <a:t>extends</a:t>
            </a:r>
            <a:endParaRPr lang="en-US" sz="1100" b="1"/>
          </a:p>
        </p:txBody>
      </p:sp>
      <p:sp>
        <p:nvSpPr>
          <p:cNvPr id="57" name="Rectangle 56"/>
          <p:cNvSpPr/>
          <p:nvPr/>
        </p:nvSpPr>
        <p:spPr>
          <a:xfrm>
            <a:off x="6477000" y="4267200"/>
            <a:ext cx="9028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u="sng" smtClean="0"/>
              <a:t>JComponent</a:t>
            </a:r>
            <a:endParaRPr lang="en-US" sz="1100" u="sng"/>
          </a:p>
        </p:txBody>
      </p:sp>
      <p:cxnSp>
        <p:nvCxnSpPr>
          <p:cNvPr id="58" name="Straight Arrow Connector 57"/>
          <p:cNvCxnSpPr>
            <a:stCxn id="57" idx="0"/>
            <a:endCxn id="48" idx="2"/>
          </p:cNvCxnSpPr>
          <p:nvPr/>
        </p:nvCxnSpPr>
        <p:spPr>
          <a:xfrm flipV="1">
            <a:off x="6928406" y="3919210"/>
            <a:ext cx="2290" cy="3479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897469" y="39624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extends</a:t>
            </a:r>
            <a:endParaRPr lang="en-US" sz="1100" b="1"/>
          </a:p>
        </p:txBody>
      </p:sp>
      <p:cxnSp>
        <p:nvCxnSpPr>
          <p:cNvPr id="64" name="Straight Arrow Connector 63"/>
          <p:cNvCxnSpPr>
            <a:stCxn id="33" idx="1"/>
            <a:endCxn id="15" idx="3"/>
          </p:cNvCxnSpPr>
          <p:nvPr/>
        </p:nvCxnSpPr>
        <p:spPr>
          <a:xfrm flipH="1">
            <a:off x="3461607" y="892805"/>
            <a:ext cx="5007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5" idx="1"/>
            <a:endCxn id="16" idx="3"/>
          </p:cNvCxnSpPr>
          <p:nvPr/>
        </p:nvCxnSpPr>
        <p:spPr>
          <a:xfrm flipH="1">
            <a:off x="3778946" y="1959605"/>
            <a:ext cx="4882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8228249" y="3048000"/>
            <a:ext cx="7633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HoopBase</a:t>
            </a:r>
            <a:endParaRPr lang="en-US" sz="1100"/>
          </a:p>
        </p:txBody>
      </p:sp>
      <p:cxnSp>
        <p:nvCxnSpPr>
          <p:cNvPr id="72" name="Straight Arrow Connector 71"/>
          <p:cNvCxnSpPr>
            <a:stCxn id="71" idx="1"/>
            <a:endCxn id="44" idx="3"/>
          </p:cNvCxnSpPr>
          <p:nvPr/>
        </p:nvCxnSpPr>
        <p:spPr>
          <a:xfrm flipH="1">
            <a:off x="7587228" y="3178805"/>
            <a:ext cx="6410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786850" y="3167390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uses</a:t>
            </a:r>
            <a:endParaRPr lang="en-US" sz="1100" b="1"/>
          </a:p>
        </p:txBody>
      </p:sp>
      <p:sp>
        <p:nvSpPr>
          <p:cNvPr id="78" name="Rectangle 77"/>
          <p:cNvSpPr/>
          <p:nvPr/>
        </p:nvSpPr>
        <p:spPr>
          <a:xfrm>
            <a:off x="1066800" y="5638800"/>
            <a:ext cx="70866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600200" y="5715000"/>
            <a:ext cx="11512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HoopMainFrame</a:t>
            </a:r>
            <a:endParaRPr lang="en-US" sz="1100"/>
          </a:p>
        </p:txBody>
      </p:sp>
      <p:cxnSp>
        <p:nvCxnSpPr>
          <p:cNvPr id="80" name="Shape 79"/>
          <p:cNvCxnSpPr>
            <a:stCxn id="77" idx="1"/>
          </p:cNvCxnSpPr>
          <p:nvPr/>
        </p:nvCxnSpPr>
        <p:spPr>
          <a:xfrm rot="10800000">
            <a:off x="685800" y="2667001"/>
            <a:ext cx="914400" cy="31788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85800" y="4038600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uses</a:t>
            </a:r>
            <a:endParaRPr lang="en-US" sz="1100" b="1"/>
          </a:p>
        </p:txBody>
      </p:sp>
      <p:sp>
        <p:nvSpPr>
          <p:cNvPr id="82" name="Rectangle 81"/>
          <p:cNvSpPr/>
          <p:nvPr/>
        </p:nvSpPr>
        <p:spPr>
          <a:xfrm>
            <a:off x="914400" y="6248400"/>
            <a:ext cx="7543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001000" y="3733800"/>
            <a:ext cx="11144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HoopBaseTyped</a:t>
            </a:r>
            <a:endParaRPr lang="en-US" sz="1100"/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8534400" y="33528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8153400" y="4419600"/>
            <a:ext cx="8338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HoopVisual</a:t>
            </a:r>
            <a:endParaRPr lang="en-US" sz="1100"/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8534400" y="40386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858000" y="5029200"/>
            <a:ext cx="2133600" cy="1219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smtClean="0">
                <a:solidFill>
                  <a:schemeClr val="tx1"/>
                </a:solidFill>
              </a:rPr>
              <a:t>This is a light weight object that holds any visual  information such as size and position. That way you can load lots of hoops on a cluster without loading visual information. The actual data is stored in a helper class: HoopVisualProperties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95" name="Straight Connector 94"/>
          <p:cNvCxnSpPr>
            <a:stCxn id="93" idx="0"/>
            <a:endCxn id="85" idx="2"/>
          </p:cNvCxnSpPr>
          <p:nvPr/>
        </p:nvCxnSpPr>
        <p:spPr>
          <a:xfrm flipV="1">
            <a:off x="7924800" y="4681210"/>
            <a:ext cx="645542" cy="34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8382000" y="2590800"/>
            <a:ext cx="381000" cy="381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C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1981200" y="5943600"/>
            <a:ext cx="381000" cy="381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D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76200" y="76200"/>
            <a:ext cx="381000" cy="381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B</a:t>
            </a:r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2400" y="152400"/>
            <a:ext cx="381000" cy="381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C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65849" y="1240795"/>
            <a:ext cx="7633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HoopBase</a:t>
            </a:r>
            <a:endParaRPr lang="en-US" sz="1100"/>
          </a:p>
        </p:txBody>
      </p:sp>
      <p:sp>
        <p:nvSpPr>
          <p:cNvPr id="4" name="Rectangle 3"/>
          <p:cNvSpPr/>
          <p:nvPr/>
        </p:nvSpPr>
        <p:spPr>
          <a:xfrm>
            <a:off x="4114800" y="1905000"/>
            <a:ext cx="11144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HoopBaseTyped</a:t>
            </a:r>
            <a:endParaRPr lang="en-US" sz="1100"/>
          </a:p>
        </p:txBody>
      </p:sp>
      <p:cxnSp>
        <p:nvCxnSpPr>
          <p:cNvPr id="5" name="Straight Arrow Connector 4"/>
          <p:cNvCxnSpPr>
            <a:stCxn id="4" idx="0"/>
            <a:endCxn id="3" idx="2"/>
          </p:cNvCxnSpPr>
          <p:nvPr/>
        </p:nvCxnSpPr>
        <p:spPr>
          <a:xfrm flipH="1" flipV="1">
            <a:off x="4647525" y="1502405"/>
            <a:ext cx="24479" cy="4025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267200" y="2612395"/>
            <a:ext cx="83684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smtClean="0"/>
              <a:t>HoopVisual</a:t>
            </a:r>
            <a:endParaRPr lang="en-US" sz="1100"/>
          </a:p>
        </p:txBody>
      </p:sp>
      <p:cxnSp>
        <p:nvCxnSpPr>
          <p:cNvPr id="7" name="Straight Arrow Connector 6"/>
          <p:cNvCxnSpPr>
            <a:stCxn id="6" idx="0"/>
            <a:endCxn id="4" idx="2"/>
          </p:cNvCxnSpPr>
          <p:nvPr/>
        </p:nvCxnSpPr>
        <p:spPr>
          <a:xfrm flipH="1" flipV="1">
            <a:off x="4672004" y="2166610"/>
            <a:ext cx="13621" cy="4457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9" idx="0"/>
            <a:endCxn id="6" idx="2"/>
          </p:cNvCxnSpPr>
          <p:nvPr/>
        </p:nvCxnSpPr>
        <p:spPr>
          <a:xfrm flipV="1">
            <a:off x="4646849" y="2874005"/>
            <a:ext cx="38776" cy="110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61049" y="3983995"/>
            <a:ext cx="1371600" cy="2286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smtClean="0">
                <a:solidFill>
                  <a:schemeClr val="tx1"/>
                </a:solidFill>
              </a:rPr>
              <a:t>This is a light weight object that holds any visual  information such as size and position. That way you can load lots of hoops on a cluster without loading visual information. The actual data is stored in a helper class: HoopVisualProperties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28049" y="1012195"/>
            <a:ext cx="9396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err="1" smtClean="0"/>
              <a:t>HoopAnalyze</a:t>
            </a:r>
            <a:endParaRPr lang="en-US" sz="1100"/>
          </a:p>
        </p:txBody>
      </p:sp>
      <p:sp>
        <p:nvSpPr>
          <p:cNvPr id="12" name="Rectangle 11"/>
          <p:cNvSpPr/>
          <p:nvPr/>
        </p:nvSpPr>
        <p:spPr>
          <a:xfrm>
            <a:off x="6628049" y="1850395"/>
            <a:ext cx="11881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err="1" smtClean="0"/>
              <a:t>HoopControlBase</a:t>
            </a:r>
            <a:endParaRPr lang="en-US" sz="1100"/>
          </a:p>
        </p:txBody>
      </p:sp>
      <p:cxnSp>
        <p:nvCxnSpPr>
          <p:cNvPr id="20" name="Straight Arrow Connector 19"/>
          <p:cNvCxnSpPr>
            <a:stCxn id="3" idx="3"/>
            <a:endCxn id="11" idx="1"/>
          </p:cNvCxnSpPr>
          <p:nvPr/>
        </p:nvCxnSpPr>
        <p:spPr>
          <a:xfrm flipV="1">
            <a:off x="5029200" y="1143000"/>
            <a:ext cx="1598849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3"/>
            <a:endCxn id="12" idx="1"/>
          </p:cNvCxnSpPr>
          <p:nvPr/>
        </p:nvCxnSpPr>
        <p:spPr>
          <a:xfrm>
            <a:off x="5029200" y="1371600"/>
            <a:ext cx="1598849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628049" y="2612395"/>
            <a:ext cx="11737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err="1" smtClean="0"/>
              <a:t>HoopDisplayBase</a:t>
            </a:r>
            <a:endParaRPr lang="en-US" sz="1100"/>
          </a:p>
        </p:txBody>
      </p:sp>
      <p:sp>
        <p:nvSpPr>
          <p:cNvPr id="28" name="Rectangle 27"/>
          <p:cNvSpPr/>
          <p:nvPr/>
        </p:nvSpPr>
        <p:spPr>
          <a:xfrm>
            <a:off x="8075849" y="2993395"/>
            <a:ext cx="10374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err="1" smtClean="0"/>
              <a:t>HoopLoadBase</a:t>
            </a:r>
            <a:endParaRPr lang="en-US" sz="1100"/>
          </a:p>
        </p:txBody>
      </p:sp>
      <p:sp>
        <p:nvSpPr>
          <p:cNvPr id="29" name="Rectangle 28"/>
          <p:cNvSpPr/>
          <p:nvPr/>
        </p:nvSpPr>
        <p:spPr>
          <a:xfrm>
            <a:off x="6650858" y="3298195"/>
            <a:ext cx="8915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err="1" smtClean="0"/>
              <a:t>HoopIOBase</a:t>
            </a:r>
            <a:endParaRPr lang="en-US" sz="1100"/>
          </a:p>
        </p:txBody>
      </p:sp>
      <p:sp>
        <p:nvSpPr>
          <p:cNvPr id="30" name="Rectangle 29"/>
          <p:cNvSpPr/>
          <p:nvPr/>
        </p:nvSpPr>
        <p:spPr>
          <a:xfrm>
            <a:off x="8075849" y="3755395"/>
            <a:ext cx="10294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HoopSaveBase</a:t>
            </a:r>
            <a:endParaRPr lang="en-US" sz="1100"/>
          </a:p>
        </p:txBody>
      </p:sp>
      <p:cxnSp>
        <p:nvCxnSpPr>
          <p:cNvPr id="32" name="Straight Arrow Connector 31"/>
          <p:cNvCxnSpPr>
            <a:stCxn id="29" idx="3"/>
            <a:endCxn id="28" idx="1"/>
          </p:cNvCxnSpPr>
          <p:nvPr/>
        </p:nvCxnSpPr>
        <p:spPr>
          <a:xfrm flipV="1">
            <a:off x="7542449" y="3124200"/>
            <a:ext cx="53340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3"/>
            <a:endCxn id="30" idx="1"/>
          </p:cNvCxnSpPr>
          <p:nvPr/>
        </p:nvCxnSpPr>
        <p:spPr>
          <a:xfrm>
            <a:off x="7542449" y="3429000"/>
            <a:ext cx="53340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643187" y="4517395"/>
            <a:ext cx="13564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err="1" smtClean="0"/>
              <a:t>HoopTransformBase</a:t>
            </a:r>
            <a:endParaRPr lang="en-US" sz="1100"/>
          </a:p>
        </p:txBody>
      </p:sp>
      <p:cxnSp>
        <p:nvCxnSpPr>
          <p:cNvPr id="41" name="Straight Arrow Connector 40"/>
          <p:cNvCxnSpPr>
            <a:stCxn id="3" idx="3"/>
            <a:endCxn id="27" idx="1"/>
          </p:cNvCxnSpPr>
          <p:nvPr/>
        </p:nvCxnSpPr>
        <p:spPr>
          <a:xfrm>
            <a:off x="5029200" y="1371600"/>
            <a:ext cx="1598849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" idx="3"/>
            <a:endCxn id="29" idx="1"/>
          </p:cNvCxnSpPr>
          <p:nvPr/>
        </p:nvCxnSpPr>
        <p:spPr>
          <a:xfrm>
            <a:off x="5029200" y="1371600"/>
            <a:ext cx="1621658" cy="2057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" idx="3"/>
            <a:endCxn id="39" idx="1"/>
          </p:cNvCxnSpPr>
          <p:nvPr/>
        </p:nvCxnSpPr>
        <p:spPr>
          <a:xfrm>
            <a:off x="5029200" y="1371600"/>
            <a:ext cx="1613987" cy="3276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811134" y="1905000"/>
            <a:ext cx="14654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HoopStoredProperties</a:t>
            </a:r>
            <a:endParaRPr lang="en-US" sz="1100"/>
          </a:p>
        </p:txBody>
      </p:sp>
      <p:cxnSp>
        <p:nvCxnSpPr>
          <p:cNvPr id="70" name="Straight Arrow Connector 69"/>
          <p:cNvCxnSpPr>
            <a:endCxn id="4" idx="1"/>
          </p:cNvCxnSpPr>
          <p:nvPr/>
        </p:nvCxnSpPr>
        <p:spPr>
          <a:xfrm>
            <a:off x="3276600" y="2035805"/>
            <a:ext cx="838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352800" y="1752600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uses</a:t>
            </a:r>
            <a:endParaRPr lang="en-US" sz="1100" b="1"/>
          </a:p>
        </p:txBody>
      </p:sp>
      <p:cxnSp>
        <p:nvCxnSpPr>
          <p:cNvPr id="76" name="Straight Connector 75"/>
          <p:cNvCxnSpPr/>
          <p:nvPr/>
        </p:nvCxnSpPr>
        <p:spPr>
          <a:xfrm>
            <a:off x="5943600" y="304800"/>
            <a:ext cx="76200" cy="6324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352800" y="304800"/>
            <a:ext cx="0" cy="6324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981200" y="4343400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HoopSerializable</a:t>
            </a:r>
            <a:endParaRPr lang="en-US" sz="1100"/>
          </a:p>
        </p:txBody>
      </p:sp>
      <p:sp>
        <p:nvSpPr>
          <p:cNvPr id="90" name="TextBox 89"/>
          <p:cNvSpPr txBox="1"/>
          <p:nvPr/>
        </p:nvSpPr>
        <p:spPr>
          <a:xfrm>
            <a:off x="2590800" y="3124200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uses</a:t>
            </a:r>
            <a:endParaRPr lang="en-US" sz="1100" b="1"/>
          </a:p>
        </p:txBody>
      </p:sp>
      <p:cxnSp>
        <p:nvCxnSpPr>
          <p:cNvPr id="91" name="Straight Arrow Connector 90"/>
          <p:cNvCxnSpPr>
            <a:stCxn id="89" idx="0"/>
            <a:endCxn id="69" idx="2"/>
          </p:cNvCxnSpPr>
          <p:nvPr/>
        </p:nvCxnSpPr>
        <p:spPr>
          <a:xfrm flipH="1" flipV="1">
            <a:off x="2543867" y="2166610"/>
            <a:ext cx="8163" cy="21767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52400" y="2362200"/>
            <a:ext cx="2590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smtClean="0"/>
              <a:t>edu.cmu.cs.in.hoop.properties.types</a:t>
            </a:r>
            <a:endParaRPr lang="en-US" sz="1100"/>
          </a:p>
        </p:txBody>
      </p:sp>
      <p:cxnSp>
        <p:nvCxnSpPr>
          <p:cNvPr id="102" name="Straight Connector 101"/>
          <p:cNvCxnSpPr/>
          <p:nvPr/>
        </p:nvCxnSpPr>
        <p:spPr>
          <a:xfrm flipH="1">
            <a:off x="152400" y="2362200"/>
            <a:ext cx="3200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52400" y="3276600"/>
            <a:ext cx="16097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HoopBooleanSerializable</a:t>
            </a:r>
            <a:endParaRPr lang="en-US" sz="1100"/>
          </a:p>
        </p:txBody>
      </p:sp>
      <p:sp>
        <p:nvSpPr>
          <p:cNvPr id="111" name="Rectangle 110"/>
          <p:cNvSpPr/>
          <p:nvPr/>
        </p:nvSpPr>
        <p:spPr>
          <a:xfrm>
            <a:off x="152400" y="3810000"/>
            <a:ext cx="14702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HoopEnumSerializable</a:t>
            </a:r>
            <a:endParaRPr lang="en-US" sz="1100"/>
          </a:p>
        </p:txBody>
      </p:sp>
      <p:sp>
        <p:nvSpPr>
          <p:cNvPr id="112" name="Rectangle 111"/>
          <p:cNvSpPr/>
          <p:nvPr/>
        </p:nvSpPr>
        <p:spPr>
          <a:xfrm>
            <a:off x="152400" y="4343400"/>
            <a:ext cx="15536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HoopIntegerSerializable</a:t>
            </a:r>
            <a:endParaRPr lang="en-US" sz="1100"/>
          </a:p>
        </p:txBody>
      </p:sp>
      <p:sp>
        <p:nvSpPr>
          <p:cNvPr id="113" name="Rectangle 112"/>
          <p:cNvSpPr/>
          <p:nvPr/>
        </p:nvSpPr>
        <p:spPr>
          <a:xfrm>
            <a:off x="152400" y="4953000"/>
            <a:ext cx="14734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HoopStringSerializable</a:t>
            </a:r>
            <a:endParaRPr lang="en-US" sz="1100"/>
          </a:p>
        </p:txBody>
      </p:sp>
      <p:sp>
        <p:nvSpPr>
          <p:cNvPr id="114" name="Rectangle 113"/>
          <p:cNvSpPr/>
          <p:nvPr/>
        </p:nvSpPr>
        <p:spPr>
          <a:xfrm>
            <a:off x="152400" y="5562600"/>
            <a:ext cx="13436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HoopURISerializable</a:t>
            </a:r>
            <a:endParaRPr lang="en-US" sz="1100"/>
          </a:p>
        </p:txBody>
      </p:sp>
      <p:cxnSp>
        <p:nvCxnSpPr>
          <p:cNvPr id="116" name="Straight Arrow Connector 115"/>
          <p:cNvCxnSpPr>
            <a:stCxn id="110" idx="3"/>
            <a:endCxn id="89" idx="1"/>
          </p:cNvCxnSpPr>
          <p:nvPr/>
        </p:nvCxnSpPr>
        <p:spPr>
          <a:xfrm>
            <a:off x="1762136" y="3407405"/>
            <a:ext cx="219064" cy="1066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1" idx="3"/>
            <a:endCxn id="89" idx="1"/>
          </p:cNvCxnSpPr>
          <p:nvPr/>
        </p:nvCxnSpPr>
        <p:spPr>
          <a:xfrm>
            <a:off x="1622674" y="3940805"/>
            <a:ext cx="358526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12" idx="3"/>
            <a:endCxn id="89" idx="1"/>
          </p:cNvCxnSpPr>
          <p:nvPr/>
        </p:nvCxnSpPr>
        <p:spPr>
          <a:xfrm>
            <a:off x="1706030" y="4474205"/>
            <a:ext cx="2751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89" idx="1"/>
          </p:cNvCxnSpPr>
          <p:nvPr/>
        </p:nvCxnSpPr>
        <p:spPr>
          <a:xfrm flipV="1">
            <a:off x="1676400" y="4474205"/>
            <a:ext cx="304800" cy="5549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14" idx="3"/>
            <a:endCxn id="89" idx="1"/>
          </p:cNvCxnSpPr>
          <p:nvPr/>
        </p:nvCxnSpPr>
        <p:spPr>
          <a:xfrm flipV="1">
            <a:off x="1496038" y="4474205"/>
            <a:ext cx="485162" cy="1219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3352800" y="228600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edu.cmu.cs.in.hoop.hoops.base</a:t>
            </a:r>
            <a:endParaRPr lang="en-US" sz="1100"/>
          </a:p>
        </p:txBody>
      </p:sp>
      <p:sp>
        <p:nvSpPr>
          <p:cNvPr id="135" name="Rectangle 134"/>
          <p:cNvSpPr/>
          <p:nvPr/>
        </p:nvSpPr>
        <p:spPr>
          <a:xfrm>
            <a:off x="152400" y="2100590"/>
            <a:ext cx="19335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edu.cmu.cs.in.hoop.properties</a:t>
            </a:r>
            <a:endParaRPr lang="en-US" sz="1100"/>
          </a:p>
        </p:txBody>
      </p:sp>
      <p:sp>
        <p:nvSpPr>
          <p:cNvPr id="136" name="Rectangle 135"/>
          <p:cNvSpPr/>
          <p:nvPr/>
        </p:nvSpPr>
        <p:spPr>
          <a:xfrm>
            <a:off x="1981200" y="1143000"/>
            <a:ext cx="1143000" cy="26161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smtClean="0"/>
              <a:t>HoopXMLBase</a:t>
            </a:r>
            <a:endParaRPr lang="en-US" sz="1100"/>
          </a:p>
        </p:txBody>
      </p:sp>
      <p:cxnSp>
        <p:nvCxnSpPr>
          <p:cNvPr id="137" name="Straight Arrow Connector 136"/>
          <p:cNvCxnSpPr>
            <a:stCxn id="136" idx="2"/>
            <a:endCxn id="69" idx="0"/>
          </p:cNvCxnSpPr>
          <p:nvPr/>
        </p:nvCxnSpPr>
        <p:spPr>
          <a:xfrm flipH="1">
            <a:off x="2543867" y="1404610"/>
            <a:ext cx="8833" cy="5003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152400" y="1524000"/>
            <a:ext cx="12747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edu.cmu.cs.in.base</a:t>
            </a:r>
            <a:endParaRPr lang="en-US" sz="1100"/>
          </a:p>
        </p:txBody>
      </p:sp>
      <p:cxnSp>
        <p:nvCxnSpPr>
          <p:cNvPr id="145" name="Straight Connector 144"/>
          <p:cNvCxnSpPr/>
          <p:nvPr/>
        </p:nvCxnSpPr>
        <p:spPr>
          <a:xfrm flipH="1">
            <a:off x="152400" y="1752600"/>
            <a:ext cx="3200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1981200" y="5257800"/>
            <a:ext cx="1143000" cy="26161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smtClean="0"/>
              <a:t>HoopXMLBase</a:t>
            </a:r>
            <a:endParaRPr lang="en-US" sz="1100"/>
          </a:p>
        </p:txBody>
      </p:sp>
      <p:cxnSp>
        <p:nvCxnSpPr>
          <p:cNvPr id="147" name="Straight Arrow Connector 146"/>
          <p:cNvCxnSpPr>
            <a:stCxn id="146" idx="0"/>
            <a:endCxn id="89" idx="2"/>
          </p:cNvCxnSpPr>
          <p:nvPr/>
        </p:nvCxnSpPr>
        <p:spPr>
          <a:xfrm flipH="1" flipV="1">
            <a:off x="2552030" y="4605010"/>
            <a:ext cx="670" cy="6527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2400" y="152400"/>
            <a:ext cx="381000" cy="381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D</a:t>
            </a:r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2400" y="152400"/>
            <a:ext cx="381000" cy="381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E</a:t>
            </a:r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13716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Hoop-UIMA compatibility is </a:t>
            </a:r>
            <a:r>
              <a:rPr lang="en-US" smtClean="0"/>
              <a:t>established </a:t>
            </a:r>
            <a:r>
              <a:rPr lang="en-US" smtClean="0"/>
              <a:t>by combining three distinct class systems from both architectures: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4600" y="3276600"/>
            <a:ext cx="41286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smtClean="0"/>
              <a:t>F1. Hoop/Analytic Interface</a:t>
            </a:r>
          </a:p>
          <a:p>
            <a:pPr marL="342900" indent="-342900"/>
            <a:r>
              <a:rPr lang="en-US" smtClean="0"/>
              <a:t>F2. CPE/Hoop Execution Code Interface</a:t>
            </a:r>
          </a:p>
          <a:p>
            <a:pPr marL="342900" indent="-342900"/>
            <a:r>
              <a:rPr lang="en-US" smtClean="0"/>
              <a:t>F3. UIMA/Hoop KV data type specification</a:t>
            </a:r>
          </a:p>
          <a:p>
            <a:pPr marL="342900" indent="-342900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2400" y="152400"/>
            <a:ext cx="381000" cy="381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F</a:t>
            </a:r>
            <a:endParaRPr lang="en-US" b="1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553200" y="3581400"/>
            <a:ext cx="1905000" cy="1143000"/>
            <a:chOff x="1447800" y="3962400"/>
            <a:chExt cx="1905000" cy="1143000"/>
          </a:xfrm>
        </p:grpSpPr>
        <p:sp>
          <p:nvSpPr>
            <p:cNvPr id="8" name="Rectangle 7"/>
            <p:cNvSpPr/>
            <p:nvPr/>
          </p:nvSpPr>
          <p:spPr>
            <a:xfrm>
              <a:off x="1447800" y="3962400"/>
              <a:ext cx="19050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76400" y="4343400"/>
              <a:ext cx="1371600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AbstractCas</a:t>
              </a:r>
              <a:endParaRPr lang="en-US" sz="12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553200" y="5486400"/>
            <a:ext cx="1905000" cy="1143000"/>
            <a:chOff x="1447800" y="3962400"/>
            <a:chExt cx="1905000" cy="1143000"/>
          </a:xfrm>
        </p:grpSpPr>
        <p:sp>
          <p:nvSpPr>
            <p:cNvPr id="12" name="Rectangle 11"/>
            <p:cNvSpPr/>
            <p:nvPr/>
          </p:nvSpPr>
          <p:spPr>
            <a:xfrm>
              <a:off x="1447800" y="3962400"/>
              <a:ext cx="19050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76400" y="4343400"/>
              <a:ext cx="1371600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JCas</a:t>
              </a:r>
              <a:endParaRPr lang="en-US" sz="1200"/>
            </a:p>
          </p:txBody>
        </p:sp>
      </p:grpSp>
      <p:cxnSp>
        <p:nvCxnSpPr>
          <p:cNvPr id="14" name="Straight Arrow Connector 13"/>
          <p:cNvCxnSpPr>
            <a:stCxn id="8" idx="1"/>
          </p:cNvCxnSpPr>
          <p:nvPr/>
        </p:nvCxnSpPr>
        <p:spPr>
          <a:xfrm flipH="1">
            <a:off x="5257800" y="4152900"/>
            <a:ext cx="1295400" cy="266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1"/>
          </p:cNvCxnSpPr>
          <p:nvPr/>
        </p:nvCxnSpPr>
        <p:spPr>
          <a:xfrm flipH="1" flipV="1">
            <a:off x="5257800" y="4876800"/>
            <a:ext cx="1295400" cy="1181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62600" y="3962400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implements</a:t>
            </a:r>
            <a:endParaRPr lang="en-US" sz="1100" b="1"/>
          </a:p>
        </p:txBody>
      </p:sp>
      <p:sp>
        <p:nvSpPr>
          <p:cNvPr id="22" name="TextBox 21"/>
          <p:cNvSpPr txBox="1"/>
          <p:nvPr/>
        </p:nvSpPr>
        <p:spPr>
          <a:xfrm>
            <a:off x="5562600" y="5029200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implements</a:t>
            </a:r>
            <a:endParaRPr lang="en-US" sz="1100" b="1"/>
          </a:p>
        </p:txBody>
      </p:sp>
      <p:sp>
        <p:nvSpPr>
          <p:cNvPr id="23" name="Rectangle 22"/>
          <p:cNvSpPr/>
          <p:nvPr/>
        </p:nvSpPr>
        <p:spPr>
          <a:xfrm>
            <a:off x="533400" y="5181600"/>
            <a:ext cx="2133600" cy="1219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smtClean="0">
                <a:solidFill>
                  <a:schemeClr val="tx1"/>
                </a:solidFill>
              </a:rPr>
              <a:t>This mechanism makes our HoopKVDocument masquerade as JCasImpl, effectively creating a native UIMA Hoop analytic</a:t>
            </a:r>
            <a:endParaRPr lang="en-US" sz="110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stCxn id="23" idx="3"/>
            <a:endCxn id="5" idx="1"/>
          </p:cNvCxnSpPr>
          <p:nvPr/>
        </p:nvCxnSpPr>
        <p:spPr>
          <a:xfrm flipV="1">
            <a:off x="2667000" y="4686300"/>
            <a:ext cx="685800" cy="1104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6553200" y="228600"/>
            <a:ext cx="1905000" cy="1143000"/>
            <a:chOff x="1447800" y="3962400"/>
            <a:chExt cx="1905000" cy="1143000"/>
          </a:xfrm>
        </p:grpSpPr>
        <p:sp>
          <p:nvSpPr>
            <p:cNvPr id="37" name="Rectangle 36"/>
            <p:cNvSpPr/>
            <p:nvPr/>
          </p:nvSpPr>
          <p:spPr>
            <a:xfrm>
              <a:off x="1447800" y="3962400"/>
              <a:ext cx="19050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76400" y="4343400"/>
              <a:ext cx="1371600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Serializable</a:t>
              </a:r>
              <a:endParaRPr lang="en-US" sz="120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553200" y="1981200"/>
            <a:ext cx="1905000" cy="1143000"/>
            <a:chOff x="1447800" y="3962400"/>
            <a:chExt cx="1905000" cy="1143000"/>
          </a:xfrm>
        </p:grpSpPr>
        <p:sp>
          <p:nvSpPr>
            <p:cNvPr id="40" name="Rectangle 39"/>
            <p:cNvSpPr/>
            <p:nvPr/>
          </p:nvSpPr>
          <p:spPr>
            <a:xfrm>
              <a:off x="1447800" y="3962400"/>
              <a:ext cx="19050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76400" y="4343400"/>
              <a:ext cx="1371600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HoopKVInterface</a:t>
              </a:r>
              <a:endParaRPr lang="en-US" sz="1200"/>
            </a:p>
          </p:txBody>
        </p:sp>
      </p:grpSp>
      <p:cxnSp>
        <p:nvCxnSpPr>
          <p:cNvPr id="42" name="Straight Arrow Connector 41"/>
          <p:cNvCxnSpPr>
            <a:stCxn id="40" idx="1"/>
            <a:endCxn id="31" idx="3"/>
          </p:cNvCxnSpPr>
          <p:nvPr/>
        </p:nvCxnSpPr>
        <p:spPr>
          <a:xfrm flipH="1">
            <a:off x="5257800" y="2552700"/>
            <a:ext cx="12954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86400" y="2514600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implements</a:t>
            </a:r>
            <a:endParaRPr lang="en-US" sz="1100" b="1"/>
          </a:p>
        </p:txBody>
      </p:sp>
      <p:cxnSp>
        <p:nvCxnSpPr>
          <p:cNvPr id="46" name="Straight Arrow Connector 45"/>
          <p:cNvCxnSpPr>
            <a:stCxn id="37" idx="1"/>
          </p:cNvCxnSpPr>
          <p:nvPr/>
        </p:nvCxnSpPr>
        <p:spPr>
          <a:xfrm flipH="1">
            <a:off x="5257800" y="800100"/>
            <a:ext cx="1295400" cy="16383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867400" y="1524000"/>
            <a:ext cx="883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/>
              <a:t>implements</a:t>
            </a:r>
            <a:endParaRPr lang="en-US" sz="1100" b="1"/>
          </a:p>
        </p:txBody>
      </p:sp>
      <p:cxnSp>
        <p:nvCxnSpPr>
          <p:cNvPr id="53" name="Straight Arrow Connector 52"/>
          <p:cNvCxnSpPr>
            <a:stCxn id="31" idx="2"/>
            <a:endCxn id="5" idx="0"/>
          </p:cNvCxnSpPr>
          <p:nvPr/>
        </p:nvCxnSpPr>
        <p:spPr>
          <a:xfrm>
            <a:off x="4305300" y="3124200"/>
            <a:ext cx="0" cy="990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4" idx="2"/>
            <a:endCxn id="31" idx="0"/>
          </p:cNvCxnSpPr>
          <p:nvPr/>
        </p:nvCxnSpPr>
        <p:spPr>
          <a:xfrm>
            <a:off x="4305300" y="1447800"/>
            <a:ext cx="0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28600" y="3429000"/>
            <a:ext cx="8763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28600" y="3505200"/>
            <a:ext cx="1229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UIMA Compatible</a:t>
            </a:r>
            <a:endParaRPr lang="en-US" sz="1100" b="1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447800" y="35052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28600" y="3124200"/>
            <a:ext cx="1253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Core Hoop Classes</a:t>
            </a:r>
            <a:endParaRPr lang="en-US" sz="1100" b="1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1447800" y="30480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3352800" y="4114800"/>
            <a:ext cx="1905000" cy="1143000"/>
            <a:chOff x="3352800" y="4114800"/>
            <a:chExt cx="1905000" cy="1143000"/>
          </a:xfrm>
        </p:grpSpPr>
        <p:sp>
          <p:nvSpPr>
            <p:cNvPr id="78" name="Rectangle 77"/>
            <p:cNvSpPr/>
            <p:nvPr/>
          </p:nvSpPr>
          <p:spPr>
            <a:xfrm>
              <a:off x="3352800" y="4114800"/>
              <a:ext cx="19050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352800" y="4114800"/>
              <a:ext cx="1905000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HoopKVDocument</a:t>
              </a:r>
              <a:endParaRPr lang="en-US" sz="120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352800" y="4114800"/>
              <a:ext cx="1905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352800" y="1981200"/>
            <a:ext cx="1905000" cy="1143000"/>
            <a:chOff x="3352800" y="4114800"/>
            <a:chExt cx="1905000" cy="1143000"/>
          </a:xfrm>
        </p:grpSpPr>
        <p:sp>
          <p:nvSpPr>
            <p:cNvPr id="82" name="Rectangle 81"/>
            <p:cNvSpPr/>
            <p:nvPr/>
          </p:nvSpPr>
          <p:spPr>
            <a:xfrm>
              <a:off x="3352800" y="4114800"/>
              <a:ext cx="19050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352800" y="4114800"/>
              <a:ext cx="1905000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HoopKVClass</a:t>
              </a:r>
              <a:endParaRPr lang="en-US" sz="120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352800" y="4114800"/>
              <a:ext cx="1905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352800" y="304800"/>
            <a:ext cx="1905000" cy="1143000"/>
            <a:chOff x="3352800" y="4114800"/>
            <a:chExt cx="1905000" cy="1143000"/>
          </a:xfrm>
        </p:grpSpPr>
        <p:sp>
          <p:nvSpPr>
            <p:cNvPr id="86" name="Rectangle 85"/>
            <p:cNvSpPr/>
            <p:nvPr/>
          </p:nvSpPr>
          <p:spPr>
            <a:xfrm>
              <a:off x="3352800" y="4114800"/>
              <a:ext cx="19050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352800" y="4114800"/>
              <a:ext cx="1905000" cy="27699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HoopKV</a:t>
              </a:r>
              <a:endParaRPr lang="en-US" sz="120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352800" y="4114800"/>
              <a:ext cx="1905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447800" y="3505200"/>
            <a:ext cx="1311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+ Hoop Compatible</a:t>
            </a:r>
            <a:endParaRPr lang="en-US" sz="1100" b="1"/>
          </a:p>
        </p:txBody>
      </p:sp>
      <p:cxnSp>
        <p:nvCxnSpPr>
          <p:cNvPr id="92" name="Straight Connector 91"/>
          <p:cNvCxnSpPr/>
          <p:nvPr/>
        </p:nvCxnSpPr>
        <p:spPr>
          <a:xfrm>
            <a:off x="3352800" y="48006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429000" y="4800600"/>
            <a:ext cx="6928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toXML</a:t>
            </a:r>
          </a:p>
          <a:p>
            <a:r>
              <a:rPr lang="en-US" sz="1000" smtClean="0"/>
              <a:t>fromXML</a:t>
            </a:r>
            <a:endParaRPr lang="en-US" sz="1000"/>
          </a:p>
        </p:txBody>
      </p:sp>
      <p:sp>
        <p:nvSpPr>
          <p:cNvPr id="94" name="TextBox 93"/>
          <p:cNvSpPr txBox="1"/>
          <p:nvPr/>
        </p:nvSpPr>
        <p:spPr>
          <a:xfrm>
            <a:off x="3429000" y="4419600"/>
            <a:ext cx="1322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Tags (HoopKVString)</a:t>
            </a:r>
          </a:p>
          <a:p>
            <a:r>
              <a:rPr lang="en-US" sz="1000" smtClean="0"/>
              <a:t>Views (HoopKVString)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57200" y="3810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1</a:t>
            </a:r>
            <a:endParaRPr lang="en-US" sz="1100" b="1"/>
          </a:p>
        </p:txBody>
      </p:sp>
      <p:sp>
        <p:nvSpPr>
          <p:cNvPr id="96" name="Rectangle 95"/>
          <p:cNvSpPr/>
          <p:nvPr/>
        </p:nvSpPr>
        <p:spPr>
          <a:xfrm>
            <a:off x="533400" y="152400"/>
            <a:ext cx="2417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Hoop/Analytic Interface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791200" y="3276600"/>
            <a:ext cx="1905000" cy="1143000"/>
            <a:chOff x="3352800" y="4114800"/>
            <a:chExt cx="1905000" cy="1143000"/>
          </a:xfrm>
        </p:grpSpPr>
        <p:sp>
          <p:nvSpPr>
            <p:cNvPr id="3" name="Rectangle 2"/>
            <p:cNvSpPr/>
            <p:nvPr/>
          </p:nvSpPr>
          <p:spPr>
            <a:xfrm>
              <a:off x="3352800" y="4114800"/>
              <a:ext cx="19050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52800" y="4114800"/>
              <a:ext cx="1905000" cy="25391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smtClean="0"/>
                <a:t>HoopUIMACPE</a:t>
              </a:r>
              <a:endParaRPr lang="en-US" sz="14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352800" y="4114800"/>
              <a:ext cx="1905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200400" y="3276600"/>
            <a:ext cx="1905000" cy="1143000"/>
            <a:chOff x="3352800" y="4114800"/>
            <a:chExt cx="1905000" cy="1143000"/>
          </a:xfrm>
        </p:grpSpPr>
        <p:sp>
          <p:nvSpPr>
            <p:cNvPr id="8" name="Rectangle 7"/>
            <p:cNvSpPr/>
            <p:nvPr/>
          </p:nvSpPr>
          <p:spPr>
            <a:xfrm>
              <a:off x="3352800" y="4114800"/>
              <a:ext cx="19050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52800" y="4114800"/>
              <a:ext cx="1905000" cy="25391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smtClean="0"/>
                <a:t>HoopUIMACPEStatusProcessor</a:t>
              </a:r>
              <a:endParaRPr lang="en-US" sz="10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52800" y="4114800"/>
              <a:ext cx="1905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/>
          <p:cNvCxnSpPr>
            <a:stCxn id="8" idx="3"/>
            <a:endCxn id="3" idx="1"/>
          </p:cNvCxnSpPr>
          <p:nvPr/>
        </p:nvCxnSpPr>
        <p:spPr>
          <a:xfrm>
            <a:off x="5105400" y="38481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791200" y="1371600"/>
            <a:ext cx="1905000" cy="1143000"/>
            <a:chOff x="3352800" y="4114800"/>
            <a:chExt cx="1905000" cy="1143000"/>
          </a:xfrm>
        </p:grpSpPr>
        <p:sp>
          <p:nvSpPr>
            <p:cNvPr id="15" name="Rectangle 14"/>
            <p:cNvSpPr/>
            <p:nvPr/>
          </p:nvSpPr>
          <p:spPr>
            <a:xfrm>
              <a:off x="3352800" y="4114800"/>
              <a:ext cx="19050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52800" y="4114800"/>
              <a:ext cx="1905000" cy="25391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smtClean="0"/>
                <a:t>Thread</a:t>
              </a:r>
              <a:endParaRPr lang="en-US" sz="1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52800" y="4114800"/>
              <a:ext cx="1905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/>
          <p:cNvCxnSpPr>
            <a:stCxn id="15" idx="2"/>
            <a:endCxn id="5" idx="0"/>
          </p:cNvCxnSpPr>
          <p:nvPr/>
        </p:nvCxnSpPr>
        <p:spPr>
          <a:xfrm>
            <a:off x="6743700" y="2514600"/>
            <a:ext cx="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200400" y="1371600"/>
            <a:ext cx="1905000" cy="1143000"/>
            <a:chOff x="3352800" y="4114800"/>
            <a:chExt cx="1905000" cy="1143000"/>
          </a:xfrm>
        </p:grpSpPr>
        <p:sp>
          <p:nvSpPr>
            <p:cNvPr id="24" name="Rectangle 23"/>
            <p:cNvSpPr/>
            <p:nvPr/>
          </p:nvSpPr>
          <p:spPr>
            <a:xfrm>
              <a:off x="3352800" y="4114800"/>
              <a:ext cx="19050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52800" y="4114800"/>
              <a:ext cx="1905000" cy="25391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smtClean="0"/>
                <a:t>HoopRoot</a:t>
              </a:r>
              <a:endParaRPr lang="en-US" sz="14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52800" y="4114800"/>
              <a:ext cx="1905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Arrow Connector 27"/>
          <p:cNvCxnSpPr>
            <a:stCxn id="24" idx="2"/>
            <a:endCxn id="10" idx="0"/>
          </p:cNvCxnSpPr>
          <p:nvPr/>
        </p:nvCxnSpPr>
        <p:spPr>
          <a:xfrm>
            <a:off x="4152900" y="2514600"/>
            <a:ext cx="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609600" y="3276600"/>
            <a:ext cx="1905000" cy="1143000"/>
            <a:chOff x="3352800" y="4114800"/>
            <a:chExt cx="1905000" cy="1143000"/>
          </a:xfrm>
        </p:grpSpPr>
        <p:sp>
          <p:nvSpPr>
            <p:cNvPr id="32" name="Rectangle 31"/>
            <p:cNvSpPr/>
            <p:nvPr/>
          </p:nvSpPr>
          <p:spPr>
            <a:xfrm>
              <a:off x="3352800" y="4114800"/>
              <a:ext cx="19050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52800" y="4114800"/>
              <a:ext cx="1905000" cy="25391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smtClean="0"/>
                <a:t>StatusCallbackListener</a:t>
              </a:r>
              <a:endParaRPr lang="en-US" sz="105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352800" y="4114800"/>
              <a:ext cx="1905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" name="Straight Arrow Connector 34"/>
          <p:cNvCxnSpPr>
            <a:stCxn id="32" idx="3"/>
            <a:endCxn id="8" idx="1"/>
          </p:cNvCxnSpPr>
          <p:nvPr/>
        </p:nvCxnSpPr>
        <p:spPr>
          <a:xfrm>
            <a:off x="2514600" y="38481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76600" y="2743200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implements</a:t>
            </a:r>
            <a:endParaRPr lang="en-US" sz="1100" b="1"/>
          </a:p>
        </p:txBody>
      </p:sp>
      <p:sp>
        <p:nvSpPr>
          <p:cNvPr id="39" name="TextBox 38"/>
          <p:cNvSpPr txBox="1"/>
          <p:nvPr/>
        </p:nvSpPr>
        <p:spPr>
          <a:xfrm>
            <a:off x="5867400" y="2743200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implements</a:t>
            </a:r>
            <a:endParaRPr lang="en-US" sz="1100" b="1"/>
          </a:p>
        </p:txBody>
      </p:sp>
      <p:sp>
        <p:nvSpPr>
          <p:cNvPr id="40" name="TextBox 39"/>
          <p:cNvSpPr txBox="1"/>
          <p:nvPr/>
        </p:nvSpPr>
        <p:spPr>
          <a:xfrm>
            <a:off x="2590800" y="3886200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Uses</a:t>
            </a:r>
            <a:endParaRPr lang="en-US" sz="1100" b="1"/>
          </a:p>
        </p:txBody>
      </p:sp>
      <p:sp>
        <p:nvSpPr>
          <p:cNvPr id="41" name="TextBox 40"/>
          <p:cNvSpPr txBox="1"/>
          <p:nvPr/>
        </p:nvSpPr>
        <p:spPr>
          <a:xfrm>
            <a:off x="5181600" y="3886200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Uses</a:t>
            </a:r>
            <a:endParaRPr lang="en-US" sz="1100" b="1"/>
          </a:p>
        </p:txBody>
      </p:sp>
      <p:sp>
        <p:nvSpPr>
          <p:cNvPr id="42" name="Oval 41"/>
          <p:cNvSpPr/>
          <p:nvPr/>
        </p:nvSpPr>
        <p:spPr>
          <a:xfrm>
            <a:off x="152400" y="152400"/>
            <a:ext cx="381000" cy="381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F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" y="3810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2</a:t>
            </a:r>
            <a:endParaRPr lang="en-US" sz="1100" b="1"/>
          </a:p>
        </p:txBody>
      </p:sp>
      <p:sp>
        <p:nvSpPr>
          <p:cNvPr id="44" name="Rectangle 43"/>
          <p:cNvSpPr/>
          <p:nvPr/>
        </p:nvSpPr>
        <p:spPr>
          <a:xfrm>
            <a:off x="609600" y="152400"/>
            <a:ext cx="3530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CPE/Hoop Execution Code Interface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304</Words>
  <Application>Microsoft Office PowerPoint</Application>
  <PresentationFormat>On-screen Show (4:3)</PresentationFormat>
  <Paragraphs>123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 Van Velsen</dc:creator>
  <cp:lastModifiedBy>vvelsen</cp:lastModifiedBy>
  <cp:revision>48</cp:revision>
  <dcterms:created xsi:type="dcterms:W3CDTF">2006-08-16T00:00:00Z</dcterms:created>
  <dcterms:modified xsi:type="dcterms:W3CDTF">2013-02-13T17:40:50Z</dcterms:modified>
</cp:coreProperties>
</file>