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5" r:id="rId6"/>
    <p:sldId id="261" r:id="rId7"/>
    <p:sldId id="262" r:id="rId8"/>
    <p:sldId id="260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90" autoAdjust="0"/>
  </p:normalViewPr>
  <p:slideViewPr>
    <p:cSldViewPr snapToGrid="0">
      <p:cViewPr varScale="1">
        <p:scale>
          <a:sx n="96" d="100"/>
          <a:sy n="96" d="100"/>
        </p:scale>
        <p:origin x="5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F9C43-E3DA-4A1E-BDD1-68BAB16712F5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7A33D-C393-4B92-9CC7-BFD4D30BD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7A33D-C393-4B92-9CC7-BFD4D30BD4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66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7A33D-C393-4B92-9CC7-BFD4D30BD4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2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为抑制舍入误差的传播和防止“大数吃小数”现象，在消元过程中希望主元的绝对值最大。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7A33D-C393-4B92-9CC7-BFD4D30BD4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40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7A33D-C393-4B92-9CC7-BFD4D30BD4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803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7A33D-C393-4B92-9CC7-BFD4D30BD4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85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F370D-0CF7-EABD-BF76-A3F7543D2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37BF0F-2243-3F6C-DD9F-1B32545C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FE7AB-E381-8DC7-5548-1669C713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3E3E4-7EBB-6A25-CF31-DB83B8CC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9C616-8E87-0DB1-991E-3AA9F6B8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67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44313-F428-1E6B-C289-E006FE85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0996C7-2A48-6158-48AD-20A359E87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BA683-9197-32D1-3680-E51C42F9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CC580-7C7F-9C79-C302-C3B38000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A400B-0643-2935-A50A-718E1BDB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85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B43853-6A35-0C56-B06C-DEA41D1E2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2BFA76-B176-AB71-5057-E0606E5F7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D89D9-9588-16F3-04E3-78B3D672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866E6-41E5-9FAF-1CDF-CDCAB3FB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27832-1AC3-CBD7-D132-4E9D5EB8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4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0AF8F49-4829-76BA-172B-64347676DA04}"/>
              </a:ext>
            </a:extLst>
          </p:cNvPr>
          <p:cNvSpPr/>
          <p:nvPr/>
        </p:nvSpPr>
        <p:spPr>
          <a:xfrm>
            <a:off x="0" y="8427"/>
            <a:ext cx="12192000" cy="938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40018C-A4E5-98BB-6D7D-FA6646C9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50876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7D47E-EC6E-2E40-2AE4-F54F6D1C4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58"/>
            <a:ext cx="10515600" cy="477110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C1A3E-D03C-47D0-FCD2-CB02ED8D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02FB6-78D2-AC2B-D940-9A772906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99DE1-7C30-50F1-7CD1-3D503E7D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6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EC5C6-8644-4018-0915-54B4A6E7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7CD6F7-1172-97F8-BAA4-59A9DFF62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BC50A-CB8D-724E-8622-3B0390C1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8F838-0490-2C78-F925-96AE3A04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CAE93-7240-E1CA-96C4-10D59896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15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4C191-1D8B-8FCD-27BC-356A7007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AC090-53BF-6C95-E2F3-F043A692B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210438-E756-E0D5-0392-C86BF04C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52732-D45E-FBB6-CCE9-4E5178AA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512E7-DF83-B8E7-F57E-9D3D17E6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0A6AA-2C2A-910A-4F3C-86C2DEB9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28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42160-3093-0703-9938-B9474BD6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085A91-2D71-2F27-6D30-D5DB02806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564712-5EF1-620E-331F-218C42C6E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6FC79C-F082-6840-B46B-42003D7E2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AC9152-F349-BBAE-8347-85B649B31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DB2C3B-4401-1A6E-A404-88FE429F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49BFA8-B165-5A74-E894-83F34770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E0FB0B-3F7A-11FF-F350-0C0E9532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1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A38E3-2BD7-F96F-1662-70E14C0E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1EF7E7-0579-A4F2-CC71-8E149EA1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1D8C06-E6C8-7B08-27DA-493FB710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9EF2AD-61DD-5AED-F053-55937912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3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FA0D9C-6EB6-0949-DA4A-EAEB565E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176CED-2279-DA4A-9E31-972E7AB1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4C24AD-597A-5377-3224-C9DD25B9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6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5EA14-7F0F-C495-7031-543894FF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3BD72-C05B-D8B5-08CD-8D7250928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94A923-1BB1-4247-8397-548070531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A2952-CF94-2DFE-6BDF-7A040E0E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48791-F012-6FC2-2E3A-0A4E021E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F89366-8C12-811E-B8F9-039133E3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96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C2A07-3D0D-223A-BC33-E00AEF72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986672-93D4-5820-AF59-C176FECE1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4E62FE-64B8-5C90-3205-926AAFD94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ED888-343E-31DB-75EC-AA63CC87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48EAD-183C-B292-12B2-CD6CE31B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9B09A-8C63-8BFD-0232-D61D179A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40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E564E7-EB05-1352-754C-8ADACAEE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4D39A-E796-C7B1-B64C-59059B36E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33F53-9826-EFD8-EF1E-E93A45278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48D2E-BD05-49CA-8FDD-232C7D92F85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3E5F3-782B-2308-A486-9524A8B8A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C11EC-C555-B1E3-55B2-EF2030D5C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8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F3D26-3B0F-2236-840B-A2FC1CD89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线性方程组和非线性方程的求解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E6C9B6-F8C6-4101-D1AC-C05D3FFC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2546"/>
            <a:ext cx="9144000" cy="1045254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数值计算与最优化</a:t>
            </a:r>
            <a:r>
              <a:rPr lang="en-US" altLang="zh-CN" dirty="0"/>
              <a:t>》</a:t>
            </a:r>
            <a:r>
              <a:rPr lang="zh-CN" altLang="en-US" dirty="0"/>
              <a:t>第一次实验</a:t>
            </a:r>
          </a:p>
        </p:txBody>
      </p:sp>
    </p:spTree>
    <p:extLst>
      <p:ext uri="{BB962C8B-B14F-4D97-AF65-F5344CB8AC3E}">
        <p14:creationId xmlns:p14="http://schemas.microsoft.com/office/powerpoint/2010/main" val="338435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4BFE8-5369-3FE2-8310-7A5928C1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02658"/>
            <a:ext cx="10515600" cy="650876"/>
          </a:xfrm>
        </p:spPr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 – </a:t>
            </a:r>
            <a:r>
              <a:rPr lang="zh-CN" altLang="en-US" dirty="0"/>
              <a:t>非线性方程求根 </a:t>
            </a:r>
            <a:r>
              <a:rPr lang="en-US" altLang="zh-CN" dirty="0"/>
              <a:t>– </a:t>
            </a:r>
            <a:r>
              <a:rPr lang="zh-CN" altLang="en-US" dirty="0"/>
              <a:t>割线法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6461E-A475-F291-8DF1-94E359D53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59"/>
            <a:ext cx="10515600" cy="505494"/>
          </a:xfrm>
        </p:spPr>
        <p:txBody>
          <a:bodyPr/>
          <a:lstStyle/>
          <a:p>
            <a:r>
              <a:rPr lang="zh-CN" altLang="en-US" dirty="0"/>
              <a:t>注意选好初始的两点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A863B1-7892-D3FA-FA85-22CCCEB7E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915957"/>
              </p:ext>
            </p:extLst>
          </p:nvPr>
        </p:nvGraphicFramePr>
        <p:xfrm>
          <a:off x="7596342" y="3289299"/>
          <a:ext cx="3757458" cy="808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280" imgH="431640" progId="Equation.DSMT4">
                  <p:embed/>
                </p:oleObj>
              </mc:Choice>
              <mc:Fallback>
                <p:oleObj name="Equation" r:id="rId2" imgW="2006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96342" y="3289299"/>
                        <a:ext cx="3757458" cy="808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68">
            <a:extLst>
              <a:ext uri="{FF2B5EF4-FFF2-40B4-BE49-F238E27FC236}">
                <a16:creationId xmlns:a16="http://schemas.microsoft.com/office/drawing/2014/main" id="{F1775DD6-848B-6514-3B90-52C5699FA5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9897" y="5341939"/>
            <a:ext cx="0" cy="630236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70">
            <a:extLst>
              <a:ext uri="{FF2B5EF4-FFF2-40B4-BE49-F238E27FC236}">
                <a16:creationId xmlns:a16="http://schemas.microsoft.com/office/drawing/2014/main" id="{F8F489EB-3D3C-7F29-C65A-70FD58FFA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4263" y="2224091"/>
            <a:ext cx="3070224" cy="37290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0">
            <a:extLst>
              <a:ext uri="{FF2B5EF4-FFF2-40B4-BE49-F238E27FC236}">
                <a16:creationId xmlns:a16="http://schemas.microsoft.com/office/drawing/2014/main" id="{4BE8430A-CF61-FAB3-042C-7233BE149C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5983" y="5322889"/>
            <a:ext cx="5327651" cy="38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61">
            <a:extLst>
              <a:ext uri="{FF2B5EF4-FFF2-40B4-BE49-F238E27FC236}">
                <a16:creationId xmlns:a16="http://schemas.microsoft.com/office/drawing/2014/main" id="{01EC0419-B6F7-721F-0E39-29286CEFF5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7133" y="2241551"/>
            <a:ext cx="0" cy="4041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62">
            <a:extLst>
              <a:ext uri="{FF2B5EF4-FFF2-40B4-BE49-F238E27FC236}">
                <a16:creationId xmlns:a16="http://schemas.microsoft.com/office/drawing/2014/main" id="{48A87568-D3E3-D146-AA91-6E706E8FF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7734" y="5054601"/>
            <a:ext cx="77628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0000"/>
                </a:solidFill>
              </a:rPr>
              <a:t>x</a:t>
            </a:r>
            <a:endParaRPr lang="en-US" altLang="zh-CN" sz="1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01090192-A54A-AE6E-46F6-FB38042C9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708" y="1930401"/>
            <a:ext cx="649287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0000"/>
                </a:solidFill>
              </a:rPr>
              <a:t>y</a:t>
            </a:r>
            <a:endParaRPr lang="en-US" altLang="zh-CN" sz="1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16" name="Freeform 65">
            <a:extLst>
              <a:ext uri="{FF2B5EF4-FFF2-40B4-BE49-F238E27FC236}">
                <a16:creationId xmlns:a16="http://schemas.microsoft.com/office/drawing/2014/main" id="{7449C146-8489-D2F3-D2F8-114925198C02}"/>
              </a:ext>
            </a:extLst>
          </p:cNvPr>
          <p:cNvSpPr>
            <a:spLocks/>
          </p:cNvSpPr>
          <p:nvPr/>
        </p:nvSpPr>
        <p:spPr bwMode="auto">
          <a:xfrm>
            <a:off x="1928283" y="2243139"/>
            <a:ext cx="3262313" cy="3729037"/>
          </a:xfrm>
          <a:custGeom>
            <a:avLst/>
            <a:gdLst>
              <a:gd name="T0" fmla="*/ 0 w 1008"/>
              <a:gd name="T1" fmla="*/ 2147483646 h 1152"/>
              <a:gd name="T2" fmla="*/ 2147483646 w 1008"/>
              <a:gd name="T3" fmla="*/ 2147483646 h 1152"/>
              <a:gd name="T4" fmla="*/ 2147483646 w 1008"/>
              <a:gd name="T5" fmla="*/ 2147483646 h 1152"/>
              <a:gd name="T6" fmla="*/ 2147483646 w 1008"/>
              <a:gd name="T7" fmla="*/ 2147483646 h 1152"/>
              <a:gd name="T8" fmla="*/ 2147483646 w 1008"/>
              <a:gd name="T9" fmla="*/ 0 h 1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1152"/>
              <a:gd name="T17" fmla="*/ 1008 w 1008"/>
              <a:gd name="T18" fmla="*/ 1152 h 11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1152">
                <a:moveTo>
                  <a:pt x="0" y="1152"/>
                </a:moveTo>
                <a:cubicBezTo>
                  <a:pt x="72" y="1152"/>
                  <a:pt x="144" y="1152"/>
                  <a:pt x="240" y="1104"/>
                </a:cubicBezTo>
                <a:cubicBezTo>
                  <a:pt x="336" y="1056"/>
                  <a:pt x="480" y="968"/>
                  <a:pt x="576" y="864"/>
                </a:cubicBezTo>
                <a:cubicBezTo>
                  <a:pt x="672" y="760"/>
                  <a:pt x="744" y="624"/>
                  <a:pt x="816" y="480"/>
                </a:cubicBezTo>
                <a:cubicBezTo>
                  <a:pt x="888" y="336"/>
                  <a:pt x="948" y="168"/>
                  <a:pt x="1008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66">
            <a:extLst>
              <a:ext uri="{FF2B5EF4-FFF2-40B4-BE49-F238E27FC236}">
                <a16:creationId xmlns:a16="http://schemas.microsoft.com/office/drawing/2014/main" id="{F7CB8CC7-40DA-2F8B-5C63-7C8C8A77D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250" y="4912224"/>
            <a:ext cx="550862" cy="47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FF3300"/>
                </a:solidFill>
              </a:rPr>
              <a:t>x*</a:t>
            </a:r>
            <a:endParaRPr lang="en-US" altLang="zh-CN" sz="1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18" name="Text Box 69">
            <a:extLst>
              <a:ext uri="{FF2B5EF4-FFF2-40B4-BE49-F238E27FC236}">
                <a16:creationId xmlns:a16="http://schemas.microsoft.com/office/drawing/2014/main" id="{2753055A-1B15-B499-699D-243E1B40A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543" y="5215734"/>
            <a:ext cx="465137" cy="3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" name="Text Box 77">
            <a:extLst>
              <a:ext uri="{FF2B5EF4-FFF2-40B4-BE49-F238E27FC236}">
                <a16:creationId xmlns:a16="http://schemas.microsoft.com/office/drawing/2014/main" id="{110D27CB-4FD0-5978-8EB8-7C5B1540E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234" y="2046289"/>
            <a:ext cx="990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/>
              <a:t>y=f(x)</a:t>
            </a:r>
          </a:p>
        </p:txBody>
      </p:sp>
      <p:sp>
        <p:nvSpPr>
          <p:cNvPr id="20" name="Text Box 69">
            <a:extLst>
              <a:ext uri="{FF2B5EF4-FFF2-40B4-BE49-F238E27FC236}">
                <a16:creationId xmlns:a16="http://schemas.microsoft.com/office/drawing/2014/main" id="{DF213F10-4AE2-8D8C-FE20-186A9FF0E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255" y="5265441"/>
            <a:ext cx="465137" cy="3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Line 68">
            <a:extLst>
              <a:ext uri="{FF2B5EF4-FFF2-40B4-BE49-F238E27FC236}">
                <a16:creationId xmlns:a16="http://schemas.microsoft.com/office/drawing/2014/main" id="{DBB9E52A-E0DF-E0A6-3E64-E994B4CD2B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0596" y="2214564"/>
            <a:ext cx="0" cy="31083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71">
            <a:extLst>
              <a:ext uri="{FF2B5EF4-FFF2-40B4-BE49-F238E27FC236}">
                <a16:creationId xmlns:a16="http://schemas.microsoft.com/office/drawing/2014/main" id="{A15FB17A-2E8E-A282-9D81-54C45DB0B3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1549" y="5322889"/>
            <a:ext cx="0" cy="550861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69">
            <a:extLst>
              <a:ext uri="{FF2B5EF4-FFF2-40B4-BE49-F238E27FC236}">
                <a16:creationId xmlns:a16="http://schemas.microsoft.com/office/drawing/2014/main" id="{CE245C4D-6685-E4A5-5A5C-76856C457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214" y="4912224"/>
            <a:ext cx="465137" cy="3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4" name="Line 70">
            <a:extLst>
              <a:ext uri="{FF2B5EF4-FFF2-40B4-BE49-F238E27FC236}">
                <a16:creationId xmlns:a16="http://schemas.microsoft.com/office/drawing/2014/main" id="{59AFA309-B5E7-3507-53CF-927C664962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0612" y="2241551"/>
            <a:ext cx="2575618" cy="3619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71">
            <a:extLst>
              <a:ext uri="{FF2B5EF4-FFF2-40B4-BE49-F238E27FC236}">
                <a16:creationId xmlns:a16="http://schemas.microsoft.com/office/drawing/2014/main" id="{54B1FBE6-5722-2B59-3299-4269243B52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501" y="5316709"/>
            <a:ext cx="0" cy="33449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69">
            <a:extLst>
              <a:ext uri="{FF2B5EF4-FFF2-40B4-BE49-F238E27FC236}">
                <a16:creationId xmlns:a16="http://schemas.microsoft.com/office/drawing/2014/main" id="{866D612D-C48A-FD88-DFAA-CBEE57571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904" y="4930949"/>
            <a:ext cx="465137" cy="3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" name="Line 70">
            <a:extLst>
              <a:ext uri="{FF2B5EF4-FFF2-40B4-BE49-F238E27FC236}">
                <a16:creationId xmlns:a16="http://schemas.microsoft.com/office/drawing/2014/main" id="{89F424CB-EAC5-4340-BBC0-9E606CF98E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7187" y="5355432"/>
            <a:ext cx="971702" cy="49291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69">
            <a:extLst>
              <a:ext uri="{FF2B5EF4-FFF2-40B4-BE49-F238E27FC236}">
                <a16:creationId xmlns:a16="http://schemas.microsoft.com/office/drawing/2014/main" id="{87D8A1E5-BF44-777F-3A55-A596098FF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781" y="5239978"/>
            <a:ext cx="465137" cy="3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9" name="Line 71">
            <a:extLst>
              <a:ext uri="{FF2B5EF4-FFF2-40B4-BE49-F238E27FC236}">
                <a16:creationId xmlns:a16="http://schemas.microsoft.com/office/drawing/2014/main" id="{4A2C4ED0-83C0-6AE0-418E-52C1D57CBC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8889" y="5239977"/>
            <a:ext cx="0" cy="101961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22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8" grpId="0"/>
      <p:bldP spid="20" grpId="0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8358C-0CD0-D3E4-0CBD-E59878A0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 </a:t>
            </a:r>
            <a:r>
              <a:rPr lang="en-US" altLang="zh-CN" dirty="0"/>
              <a:t>– </a:t>
            </a:r>
            <a:r>
              <a:rPr lang="zh-CN" altLang="en-US" dirty="0"/>
              <a:t>非线性方程求根 </a:t>
            </a:r>
            <a:r>
              <a:rPr lang="en-US" altLang="zh-CN" dirty="0"/>
              <a:t>– </a:t>
            </a:r>
            <a:r>
              <a:rPr lang="zh-CN" altLang="en-US" dirty="0"/>
              <a:t>割线法</a:t>
            </a:r>
          </a:p>
        </p:txBody>
      </p:sp>
      <p:pic>
        <p:nvPicPr>
          <p:cNvPr id="6" name="Picture 3" descr="d2ztu4">
            <a:extLst>
              <a:ext uri="{FF2B5EF4-FFF2-40B4-BE49-F238E27FC236}">
                <a16:creationId xmlns:a16="http://schemas.microsoft.com/office/drawing/2014/main" id="{B61312F4-3D49-625A-A8EF-BA6E64FB3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2040466"/>
            <a:ext cx="8785225" cy="313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353A5C21-2575-22EF-EF87-A00B5C5FB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24" y="5274196"/>
            <a:ext cx="7489825" cy="40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+mj-ea"/>
                <a:ea typeface="+mj-ea"/>
              </a:rPr>
              <a:t>(a) </a:t>
            </a:r>
            <a:r>
              <a:rPr lang="zh-CN" altLang="en-US" sz="2000">
                <a:latin typeface="+mj-ea"/>
                <a:ea typeface="+mj-ea"/>
              </a:rPr>
              <a:t>单点割线法 </a:t>
            </a:r>
            <a:r>
              <a:rPr lang="zh-CN" altLang="en-US" sz="2000">
                <a:solidFill>
                  <a:srgbClr val="008000"/>
                </a:solidFill>
                <a:latin typeface="+mj-ea"/>
                <a:ea typeface="+mj-ea"/>
              </a:rPr>
              <a:t>（一端固定）                        </a:t>
            </a:r>
            <a:r>
              <a:rPr lang="en-US" altLang="zh-CN" sz="2000">
                <a:latin typeface="+mj-ea"/>
                <a:ea typeface="+mj-ea"/>
              </a:rPr>
              <a:t>(b) </a:t>
            </a:r>
            <a:r>
              <a:rPr lang="zh-CN" altLang="en-US" sz="2000">
                <a:latin typeface="+mj-ea"/>
                <a:ea typeface="+mj-ea"/>
              </a:rPr>
              <a:t>变端点弦截法 </a:t>
            </a:r>
          </a:p>
        </p:txBody>
      </p:sp>
    </p:spTree>
    <p:extLst>
      <p:ext uri="{BB962C8B-B14F-4D97-AF65-F5344CB8AC3E}">
        <p14:creationId xmlns:p14="http://schemas.microsoft.com/office/powerpoint/2010/main" val="208527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A9651-6A2C-64BF-AFE2-FB7EB027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155D1-5C9D-4187-FC08-712B2DC91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理解并掌握求解线性方程组的方法，并用程序实现。</a:t>
            </a:r>
            <a:endParaRPr lang="en-US" altLang="zh-CN" dirty="0"/>
          </a:p>
          <a:p>
            <a:pPr lvl="1"/>
            <a:r>
              <a:rPr lang="zh-CN" altLang="en-US"/>
              <a:t>高斯消元法中的列主元</a:t>
            </a:r>
            <a:r>
              <a:rPr lang="zh-CN" altLang="en-US" dirty="0"/>
              <a:t>法</a:t>
            </a:r>
            <a:endParaRPr lang="en-US" altLang="zh-CN" dirty="0"/>
          </a:p>
          <a:p>
            <a:pPr lvl="1"/>
            <a:r>
              <a:rPr lang="zh-CN" altLang="en-US" dirty="0"/>
              <a:t>雅可比迭代法</a:t>
            </a:r>
            <a:endParaRPr lang="en-US" altLang="zh-CN" dirty="0"/>
          </a:p>
          <a:p>
            <a:pPr lvl="1"/>
            <a:r>
              <a:rPr lang="zh-CN" altLang="en-US" dirty="0"/>
              <a:t>高斯</a:t>
            </a:r>
            <a:r>
              <a:rPr lang="en-US" altLang="zh-CN" dirty="0"/>
              <a:t>-</a:t>
            </a:r>
            <a:r>
              <a:rPr lang="zh-CN" altLang="en-US" dirty="0"/>
              <a:t>赛德尔迭代法</a:t>
            </a:r>
          </a:p>
          <a:p>
            <a:r>
              <a:rPr lang="zh-CN" altLang="en-US" dirty="0"/>
              <a:t>理解并掌握求解非线性方程根的方法，并用程序实现。</a:t>
            </a:r>
            <a:endParaRPr lang="en-US" altLang="zh-CN" dirty="0"/>
          </a:p>
          <a:p>
            <a:pPr lvl="1"/>
            <a:r>
              <a:rPr lang="zh-CN" altLang="en-US" dirty="0"/>
              <a:t>二分法</a:t>
            </a:r>
            <a:endParaRPr lang="en-US" altLang="zh-CN" dirty="0"/>
          </a:p>
          <a:p>
            <a:pPr lvl="1"/>
            <a:r>
              <a:rPr lang="zh-CN" altLang="en-US" dirty="0"/>
              <a:t>牛顿迭代法</a:t>
            </a:r>
            <a:endParaRPr lang="en-US" altLang="zh-CN" dirty="0"/>
          </a:p>
          <a:p>
            <a:pPr lvl="1"/>
            <a:r>
              <a:rPr lang="zh-CN" altLang="en-US" dirty="0"/>
              <a:t>割线法</a:t>
            </a:r>
          </a:p>
        </p:txBody>
      </p:sp>
    </p:spTree>
    <p:extLst>
      <p:ext uri="{BB962C8B-B14F-4D97-AF65-F5344CB8AC3E}">
        <p14:creationId xmlns:p14="http://schemas.microsoft.com/office/powerpoint/2010/main" val="189045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B89EA-16A6-6D87-F1B4-D1F6982F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333EF-84EF-EE90-0BBD-EB0A2C122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报告内容</a:t>
            </a:r>
            <a:endParaRPr lang="en-US" altLang="zh-CN" dirty="0"/>
          </a:p>
          <a:p>
            <a:pPr lvl="1"/>
            <a:r>
              <a:rPr lang="zh-CN" altLang="en-US" dirty="0"/>
              <a:t>实验过程或算法（源程序）：算法设计（流程图）、代码</a:t>
            </a:r>
            <a:r>
              <a:rPr lang="en-US" altLang="zh-CN" dirty="0"/>
              <a:t>+</a:t>
            </a:r>
            <a:r>
              <a:rPr lang="zh-CN" altLang="en-US" dirty="0"/>
              <a:t>注释</a:t>
            </a:r>
            <a:endParaRPr lang="en-US" altLang="zh-CN" dirty="0"/>
          </a:p>
          <a:p>
            <a:pPr lvl="1"/>
            <a:r>
              <a:rPr lang="zh-CN" altLang="en-US" dirty="0"/>
              <a:t>实验结果及分析：代码运行结果截图和对其的分析</a:t>
            </a:r>
            <a:endParaRPr lang="en-US" altLang="zh-CN" dirty="0"/>
          </a:p>
          <a:p>
            <a:pPr lvl="1"/>
            <a:r>
              <a:rPr lang="zh-CN" altLang="en-US" dirty="0"/>
              <a:t>源程序调试过程：写出遇到的问题及解决方式即可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请一定填写完整！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编程语言：</a:t>
            </a:r>
            <a:r>
              <a:rPr lang="zh-CN" altLang="en-US" b="1" dirty="0"/>
              <a:t>不限</a:t>
            </a:r>
            <a:r>
              <a:rPr lang="zh-CN" altLang="en-US" dirty="0"/>
              <a:t>（推荐使用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或</a:t>
            </a:r>
            <a:r>
              <a:rPr lang="en-US" altLang="zh-CN" dirty="0"/>
              <a:t>Java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Matlab</a:t>
            </a:r>
            <a:r>
              <a:rPr lang="zh-CN" altLang="en-US" dirty="0"/>
              <a:t>、</a:t>
            </a:r>
            <a:r>
              <a:rPr lang="en-US" altLang="zh-CN" dirty="0"/>
              <a:t>Mathematica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等数学专用语言也可以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但请注意不要仅调用数值计算库来解决！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实验报告</a:t>
            </a:r>
            <a:r>
              <a:rPr lang="en-US" altLang="zh-CN" dirty="0"/>
              <a:t>+</a:t>
            </a:r>
            <a:r>
              <a:rPr lang="zh-CN" altLang="en-US" dirty="0"/>
              <a:t>源程序（代码），提交至云班课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命名要求：学号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实验序号（如：</a:t>
            </a:r>
            <a:r>
              <a:rPr lang="en-US" altLang="zh-CN" dirty="0">
                <a:solidFill>
                  <a:srgbClr val="FF0000"/>
                </a:solidFill>
              </a:rPr>
              <a:t>20220001+</a:t>
            </a:r>
            <a:r>
              <a:rPr lang="zh-CN" altLang="en-US" dirty="0">
                <a:solidFill>
                  <a:srgbClr val="FF0000"/>
                </a:solidFill>
              </a:rPr>
              <a:t>李明</a:t>
            </a:r>
            <a:r>
              <a:rPr lang="en-US" altLang="zh-CN" dirty="0">
                <a:solidFill>
                  <a:srgbClr val="FF0000"/>
                </a:solidFill>
              </a:rPr>
              <a:t>+1.doc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1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4BFE8-5369-3FE2-8310-7A5928C1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 – </a:t>
            </a:r>
            <a:r>
              <a:rPr lang="zh-CN" altLang="en-US" dirty="0"/>
              <a:t>线性方程组的解法 </a:t>
            </a:r>
            <a:r>
              <a:rPr lang="en-US" altLang="zh-CN" dirty="0"/>
              <a:t>– </a:t>
            </a:r>
            <a:r>
              <a:rPr lang="zh-CN" altLang="en-US" dirty="0"/>
              <a:t>列主元法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D6461E-A475-F291-8DF1-94E359D53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18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eqArr>
                                  <m:eqArr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15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dirty="0"/>
                  <a:t>找出第一列的值最大值对应行，交换行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−18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eqArr>
                                  <m:eqArr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15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b="0" dirty="0"/>
                  <a:t>后面每一行都</a:t>
                </a:r>
                <a:r>
                  <a:rPr lang="zh-CN" altLang="en-US" dirty="0"/>
                  <a:t>除以第一列的值并</a:t>
                </a:r>
                <a:r>
                  <a:rPr lang="zh-CN" altLang="en-US" b="0" dirty="0"/>
                  <a:t>乘以第一行第一列的数，并于第一行相减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−18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−3/2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7/2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eqArr>
                                  <m:eqArr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  <m:r>
                                      <a:rPr lang="en-US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/2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123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dirty="0"/>
                  <a:t>同样的步骤向下</a:t>
                </a:r>
                <a:endParaRPr lang="en-US" altLang="zh-CN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−18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−3/2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7/2</m:t>
                                    </m:r>
                                  </m:e>
                                </m:mr>
                              </m:m>
                            </m:e>
                            <m:e>
                              <m:eqArr>
                                <m:eqArr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123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75/2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0" dirty="0"/>
                  <a:t>=&gt;</a:t>
                </a:r>
                <a:r>
                  <a:rPr lang="zh-CN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−18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66</m:t>
                                    </m:r>
                                  </m:e>
                                </m:mr>
                              </m:m>
                            </m:e>
                            <m:e>
                              <m:eqArr>
                                <m:eqArr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123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648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D6461E-A475-F291-8DF1-94E359D53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45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D908F-9E69-8913-3B4F-D048E761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 </a:t>
            </a:r>
            <a:r>
              <a:rPr lang="en-US" altLang="zh-CN" dirty="0"/>
              <a:t>– </a:t>
            </a:r>
            <a:r>
              <a:rPr lang="zh-CN" altLang="en-US" dirty="0"/>
              <a:t>线性方程组的解法 </a:t>
            </a:r>
            <a:r>
              <a:rPr lang="en-US" altLang="zh-CN" dirty="0"/>
              <a:t>– </a:t>
            </a:r>
            <a:r>
              <a:rPr lang="zh-CN" altLang="en-US" dirty="0"/>
              <a:t>列主元法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A83D96-544E-5579-EC65-85BACB978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−18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21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66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eqArr>
                                  <m:eqArr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123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648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回代得到答案：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648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108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≈9.82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−2.09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1.73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A83D96-544E-5579-EC65-85BACB978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19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CB387442-A25D-3AA1-FF59-F21A7208A296}"/>
              </a:ext>
            </a:extLst>
          </p:cNvPr>
          <p:cNvSpPr/>
          <p:nvPr/>
        </p:nvSpPr>
        <p:spPr>
          <a:xfrm>
            <a:off x="838200" y="5493835"/>
            <a:ext cx="10515600" cy="1102998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B04BFE8-5369-3FE2-8310-7A5928C1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 – </a:t>
            </a:r>
            <a:r>
              <a:rPr lang="zh-CN" altLang="en-US" dirty="0"/>
              <a:t>线性方程组的解法 </a:t>
            </a:r>
            <a:r>
              <a:rPr lang="en-US" altLang="zh-CN" dirty="0"/>
              <a:t>– </a:t>
            </a:r>
            <a:r>
              <a:rPr lang="zh-CN" altLang="en-US" dirty="0"/>
              <a:t>雅可比迭代法</a:t>
            </a: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2DAFE541-7A01-8CE5-0071-89BF50834E5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174750"/>
            <a:ext cx="3886200" cy="504825"/>
            <a:chOff x="144" y="2140"/>
            <a:chExt cx="2448" cy="318"/>
          </a:xfrm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DDB0F111-5639-0EEE-9E54-B252AF567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140"/>
              <a:ext cx="24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设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           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，且</a:t>
              </a:r>
            </a:p>
          </p:txBody>
        </p:sp>
        <p:graphicFrame>
          <p:nvGraphicFramePr>
            <p:cNvPr id="8" name="Object 9">
              <a:extLst>
                <a:ext uri="{FF2B5EF4-FFF2-40B4-BE49-F238E27FC236}">
                  <a16:creationId xmlns:a16="http://schemas.microsoft.com/office/drawing/2014/main" id="{464228E0-A288-3991-C970-A98376E5BF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" y="2172"/>
            <a:ext cx="918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88726" imgH="53450" progId="Equation.DSMT4">
                    <p:embed/>
                  </p:oleObj>
                </mc:Choice>
                <mc:Fallback>
                  <p:oleObj name="Equation" r:id="rId3" imgW="388726" imgH="53450" progId="Equation.DSMT4">
                    <p:embed/>
                    <p:pic>
                      <p:nvPicPr>
                        <p:cNvPr id="1230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" y="2172"/>
                          <a:ext cx="918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5">
              <a:extLst>
                <a:ext uri="{FF2B5EF4-FFF2-40B4-BE49-F238E27FC236}">
                  <a16:creationId xmlns:a16="http://schemas.microsoft.com/office/drawing/2014/main" id="{08475616-0CDA-9A44-4919-38304B5846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6" y="2156"/>
            <a:ext cx="52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05846" imgH="76357" progId="Equation.3">
                    <p:embed/>
                  </p:oleObj>
                </mc:Choice>
                <mc:Fallback>
                  <p:oleObj name="公式" r:id="rId5" imgW="205846" imgH="76357" progId="Equation.3">
                    <p:embed/>
                    <p:pic>
                      <p:nvPicPr>
                        <p:cNvPr id="12308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6" y="2156"/>
                          <a:ext cx="528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9C4B36D2-6F2F-2A33-E84D-699F7A6E45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190635"/>
              </p:ext>
            </p:extLst>
          </p:nvPr>
        </p:nvGraphicFramePr>
        <p:xfrm>
          <a:off x="2076450" y="1679575"/>
          <a:ext cx="8372475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4008049" imgH="738967" progId="Equation.3">
                  <p:embed/>
                </p:oleObj>
              </mc:Choice>
              <mc:Fallback>
                <p:oleObj name="公式" r:id="rId7" imgW="4008049" imgH="738967" progId="Equation.3">
                  <p:embed/>
                  <p:pic>
                    <p:nvPicPr>
                      <p:cNvPr id="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1679575"/>
                        <a:ext cx="8372475" cy="179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>
            <a:extLst>
              <a:ext uri="{FF2B5EF4-FFF2-40B4-BE49-F238E27FC236}">
                <a16:creationId xmlns:a16="http://schemas.microsoft.com/office/drawing/2014/main" id="{39ACB068-1B1F-A766-3A3D-BA3D58E1E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4300389"/>
            <a:ext cx="49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2" name="Object 17">
            <a:extLst>
              <a:ext uri="{FF2B5EF4-FFF2-40B4-BE49-F238E27FC236}">
                <a16:creationId xmlns:a16="http://schemas.microsoft.com/office/drawing/2014/main" id="{F2B248C0-4B4B-8CC6-D0C2-D42644BE2E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857196"/>
              </p:ext>
            </p:extLst>
          </p:nvPr>
        </p:nvGraphicFramePr>
        <p:xfrm>
          <a:off x="2839523" y="4341512"/>
          <a:ext cx="64071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11680" imgH="53450" progId="Equation.DSMT4">
                  <p:embed/>
                </p:oleObj>
              </mc:Choice>
              <mc:Fallback>
                <p:oleObj name="Equation" r:id="rId9" imgW="2011680" imgH="53450" progId="Equation.DSMT4">
                  <p:embed/>
                  <p:pic>
                    <p:nvPicPr>
                      <p:cNvPr id="1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9523" y="4341512"/>
                        <a:ext cx="64071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9">
            <a:extLst>
              <a:ext uri="{FF2B5EF4-FFF2-40B4-BE49-F238E27FC236}">
                <a16:creationId xmlns:a16="http://schemas.microsoft.com/office/drawing/2014/main" id="{78162C40-C82B-097D-20F2-14E13221F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728" y="3485580"/>
            <a:ext cx="2438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记  </a:t>
            </a:r>
            <a:r>
              <a:rPr lang="en-US" altLang="zh-CN" sz="2400" i="1" dirty="0">
                <a:cs typeface="Times New Roman" panose="02020603050405020304" pitchFamily="18" charset="0"/>
              </a:rPr>
              <a:t>A=D+L+U</a:t>
            </a:r>
            <a:r>
              <a:rPr lang="en-US" altLang="zh-CN" sz="2400" i="1" dirty="0"/>
              <a:t> 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BC6801B1-F23B-8FD8-3A5F-B2899C0F7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388" y="5493835"/>
            <a:ext cx="3662052" cy="461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雅可比迭代式成为：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70830B09-DEFB-471A-A70A-5A6ECC93B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642" y="6135120"/>
            <a:ext cx="800264" cy="4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其中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438DEFC-344E-7315-5085-310D8E144B50}"/>
              </a:ext>
            </a:extLst>
          </p:cNvPr>
          <p:cNvSpPr txBox="1"/>
          <p:nvPr/>
        </p:nvSpPr>
        <p:spPr>
          <a:xfrm>
            <a:off x="6039067" y="3567999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对角阵</a:t>
            </a:r>
            <a:r>
              <a:rPr lang="en-US" altLang="zh-CN" dirty="0"/>
              <a:t>+</a:t>
            </a:r>
            <a:r>
              <a:rPr lang="zh-CN" altLang="en-US" dirty="0"/>
              <a:t>下三角阵</a:t>
            </a:r>
            <a:r>
              <a:rPr lang="en-US" altLang="zh-CN" dirty="0"/>
              <a:t>+</a:t>
            </a:r>
            <a:r>
              <a:rPr lang="zh-CN" altLang="en-US" dirty="0"/>
              <a:t>上三角阵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0F23F84-7075-6A86-E733-239862AF3198}"/>
              </a:ext>
            </a:extLst>
          </p:cNvPr>
          <p:cNvSpPr txBox="1"/>
          <p:nvPr/>
        </p:nvSpPr>
        <p:spPr>
          <a:xfrm>
            <a:off x="2634207" y="4878484"/>
            <a:ext cx="6612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EB27D732-EBEC-ABE5-569E-F21B07B30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315539"/>
              </p:ext>
            </p:extLst>
          </p:nvPr>
        </p:nvGraphicFramePr>
        <p:xfrm>
          <a:off x="5004906" y="5472485"/>
          <a:ext cx="2680954" cy="530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55600" imgH="228600" progId="Equation.DSMT4">
                  <p:embed/>
                </p:oleObj>
              </mc:Choice>
              <mc:Fallback>
                <p:oleObj name="Equation" r:id="rId11" imgW="1155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04906" y="5472485"/>
                        <a:ext cx="2680954" cy="530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29FF8A07-65D0-3D2F-F747-2BCA1C0677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038330"/>
              </p:ext>
            </p:extLst>
          </p:nvPr>
        </p:nvGraphicFramePr>
        <p:xfrm>
          <a:off x="5004906" y="6156470"/>
          <a:ext cx="3129056" cy="461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49080" imgH="228600" progId="Equation.DSMT4">
                  <p:embed/>
                </p:oleObj>
              </mc:Choice>
              <mc:Fallback>
                <p:oleObj name="Equation" r:id="rId13" imgW="1549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04906" y="6156470"/>
                        <a:ext cx="3129056" cy="461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1" grpId="0"/>
      <p:bldP spid="13" grpId="0"/>
      <p:bldP spid="18" grpId="0"/>
      <p:bldP spid="21" grpId="0"/>
      <p:bldP spid="25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4BFE8-5369-3FE2-8310-7A5928C1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 – </a:t>
            </a:r>
            <a:r>
              <a:rPr lang="zh-CN" altLang="en-US" dirty="0"/>
              <a:t>线性方程组的解法 </a:t>
            </a:r>
            <a:r>
              <a:rPr lang="en-US" altLang="zh-CN" dirty="0"/>
              <a:t>– </a:t>
            </a:r>
            <a:r>
              <a:rPr lang="zh-CN" altLang="en-US" dirty="0"/>
              <a:t>高斯</a:t>
            </a:r>
            <a:r>
              <a:rPr lang="en-US" altLang="zh-CN" dirty="0"/>
              <a:t>-</a:t>
            </a:r>
            <a:r>
              <a:rPr lang="zh-CN" altLang="en-US" dirty="0"/>
              <a:t>赛德尔迭代法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E21C790-9673-73AA-4818-31C4DF686B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092542"/>
              </p:ext>
            </p:extLst>
          </p:nvPr>
        </p:nvGraphicFramePr>
        <p:xfrm>
          <a:off x="4621213" y="1200150"/>
          <a:ext cx="27955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07450" imgH="8334375" progId="Equation.DSMT4">
                  <p:embed/>
                </p:oleObj>
              </mc:Choice>
              <mc:Fallback>
                <p:oleObj name="Equation" r:id="rId2" imgW="21507450" imgH="8334375" progId="Equation.DSMT4">
                  <p:embed/>
                  <p:pic>
                    <p:nvPicPr>
                      <p:cNvPr id="33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1200150"/>
                        <a:ext cx="27955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DCBD31B-3E6C-3356-BDF2-22663EE00B19}"/>
              </a:ext>
            </a:extLst>
          </p:cNvPr>
          <p:cNvCxnSpPr/>
          <p:nvPr/>
        </p:nvCxnSpPr>
        <p:spPr bwMode="auto">
          <a:xfrm>
            <a:off x="5210175" y="1595438"/>
            <a:ext cx="792163" cy="215900"/>
          </a:xfrm>
          <a:prstGeom prst="straightConnector1">
            <a:avLst/>
          </a:prstGeom>
          <a:ln w="34925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1802730-ADEA-D390-73B0-5ECA84B057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968497"/>
              </p:ext>
            </p:extLst>
          </p:nvPr>
        </p:nvGraphicFramePr>
        <p:xfrm>
          <a:off x="3217599" y="2592387"/>
          <a:ext cx="5569478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49360" imgH="2670343" progId="Equation.DSMT4">
                  <p:embed/>
                </p:oleObj>
              </mc:Choice>
              <mc:Fallback>
                <p:oleObj name="Equation" r:id="rId4" imgW="6649360" imgH="267034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7599" y="2592387"/>
                        <a:ext cx="5569478" cy="267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E1DB7E0-B98E-66E8-7160-5B2766E458DD}"/>
              </a:ext>
            </a:extLst>
          </p:cNvPr>
          <p:cNvSpPr/>
          <p:nvPr/>
        </p:nvSpPr>
        <p:spPr>
          <a:xfrm>
            <a:off x="838200" y="5493835"/>
            <a:ext cx="10515600" cy="1102998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46FCCC91-6514-96A8-7A86-A15B59DFB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388" y="5493835"/>
            <a:ext cx="3662052" cy="461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高斯</a:t>
            </a:r>
            <a:r>
              <a:rPr lang="en-US" altLang="zh-CN" sz="2400" dirty="0">
                <a:ea typeface="楷体_GB2312" pitchFamily="49" charset="-122"/>
              </a:rPr>
              <a:t>-</a:t>
            </a:r>
            <a:r>
              <a:rPr lang="zh-CN" altLang="en-US" sz="2400" dirty="0">
                <a:ea typeface="楷体_GB2312" pitchFamily="49" charset="-122"/>
              </a:rPr>
              <a:t>赛德尔迭代式：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E8FC9A0-6AD7-C8C1-FCC9-8FE5980C7D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717432"/>
              </p:ext>
            </p:extLst>
          </p:nvPr>
        </p:nvGraphicFramePr>
        <p:xfrm>
          <a:off x="5145088" y="5462588"/>
          <a:ext cx="5095875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97080" imgH="482400" progId="Equation.DSMT4">
                  <p:embed/>
                </p:oleObj>
              </mc:Choice>
              <mc:Fallback>
                <p:oleObj name="Equation" r:id="rId6" imgW="2197080" imgH="4824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EB27D732-EBEC-ABE5-569E-F21B07B30F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5088" y="5462588"/>
                        <a:ext cx="5095875" cy="111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329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4BFE8-5369-3FE2-8310-7A5928C1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 – </a:t>
            </a:r>
            <a:r>
              <a:rPr lang="zh-CN" altLang="en-US" dirty="0"/>
              <a:t>非线性方程求根 </a:t>
            </a:r>
            <a:r>
              <a:rPr lang="en-US" altLang="zh-CN" dirty="0"/>
              <a:t>– </a:t>
            </a:r>
            <a:r>
              <a:rPr lang="zh-CN" altLang="en-US" dirty="0"/>
              <a:t>二分法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6461E-A475-F291-8DF1-94E359D53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59"/>
            <a:ext cx="10515600" cy="524542"/>
          </a:xfrm>
        </p:spPr>
        <p:txBody>
          <a:bodyPr/>
          <a:lstStyle/>
          <a:p>
            <a:r>
              <a:rPr lang="zh-CN" altLang="en-US" dirty="0"/>
              <a:t>注意先确定有根区间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1630ED24-E2BD-46F5-9CEE-D90C489F9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7255" y="4264983"/>
            <a:ext cx="0" cy="304678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036CEC4B-4DA1-4AE8-3439-87DCC69F6EFC}"/>
              </a:ext>
            </a:extLst>
          </p:cNvPr>
          <p:cNvGrpSpPr>
            <a:grpSpLocks/>
          </p:cNvGrpSpPr>
          <p:nvPr/>
        </p:nvGrpSpPr>
        <p:grpSpPr bwMode="auto">
          <a:xfrm>
            <a:off x="7277100" y="2893933"/>
            <a:ext cx="456565" cy="1751897"/>
            <a:chOff x="3408" y="336"/>
            <a:chExt cx="288" cy="1104"/>
          </a:xfrm>
        </p:grpSpPr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A047240E-0907-A4CE-12B3-A4E79EF98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36"/>
              <a:ext cx="0" cy="86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8">
              <a:extLst>
                <a:ext uri="{FF2B5EF4-FFF2-40B4-BE49-F238E27FC236}">
                  <a16:creationId xmlns:a16="http://schemas.microsoft.com/office/drawing/2014/main" id="{41287045-3D5E-C1F6-2897-067A312E1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15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</a:rPr>
                <a:t>b</a:t>
              </a:r>
              <a:endParaRPr lang="en-US" altLang="zh-CN" sz="2400" b="1"/>
            </a:p>
          </p:txBody>
        </p:sp>
      </p:grpSp>
      <p:sp>
        <p:nvSpPr>
          <p:cNvPr id="7" name="Text Box 9">
            <a:extLst>
              <a:ext uri="{FF2B5EF4-FFF2-40B4-BE49-F238E27FC236}">
                <a16:creationId xmlns:a16="http://schemas.microsoft.com/office/drawing/2014/main" id="{346BAD97-54B5-C8BF-D8BD-2C6A70A3C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3845416"/>
            <a:ext cx="533400" cy="46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</a:rPr>
              <a:t>1</a:t>
            </a:r>
            <a:endParaRPr lang="en-US" altLang="zh-CN" sz="2400" b="1" dirty="0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1D87319C-AA2C-9856-53CA-45053F72A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4165963"/>
            <a:ext cx="533400" cy="46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0000"/>
                </a:solidFill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endParaRPr lang="en-US" altLang="zh-CN" sz="2400" b="1"/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2BBF6417-50FC-4A91-37B8-2504B7A7A38B}"/>
              </a:ext>
            </a:extLst>
          </p:cNvPr>
          <p:cNvGrpSpPr>
            <a:grpSpLocks/>
          </p:cNvGrpSpPr>
          <p:nvPr/>
        </p:nvGrpSpPr>
        <p:grpSpPr bwMode="auto">
          <a:xfrm>
            <a:off x="3676650" y="2893933"/>
            <a:ext cx="5105400" cy="2056575"/>
            <a:chOff x="1152" y="336"/>
            <a:chExt cx="3216" cy="1296"/>
          </a:xfrm>
        </p:grpSpPr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ADA93CD1-B066-D600-DB29-AFBF85A61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200"/>
              <a:ext cx="32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C8692D4-6196-D652-9045-C05781510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336"/>
              <a:ext cx="1920" cy="1296"/>
            </a:xfrm>
            <a:custGeom>
              <a:avLst/>
              <a:gdLst>
                <a:gd name="T0" fmla="*/ 0 w 1920"/>
                <a:gd name="T1" fmla="*/ 1296 h 1296"/>
                <a:gd name="T2" fmla="*/ 672 w 1920"/>
                <a:gd name="T3" fmla="*/ 1152 h 1296"/>
                <a:gd name="T4" fmla="*/ 1248 w 1920"/>
                <a:gd name="T5" fmla="*/ 960 h 1296"/>
                <a:gd name="T6" fmla="*/ 1536 w 1920"/>
                <a:gd name="T7" fmla="*/ 768 h 1296"/>
                <a:gd name="T8" fmla="*/ 1776 w 1920"/>
                <a:gd name="T9" fmla="*/ 384 h 1296"/>
                <a:gd name="T10" fmla="*/ 1920 w 1920"/>
                <a:gd name="T11" fmla="*/ 0 h 1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0"/>
                <a:gd name="T19" fmla="*/ 0 h 1296"/>
                <a:gd name="T20" fmla="*/ 1920 w 1920"/>
                <a:gd name="T21" fmla="*/ 1296 h 1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0" h="1296">
                  <a:moveTo>
                    <a:pt x="0" y="1296"/>
                  </a:moveTo>
                  <a:cubicBezTo>
                    <a:pt x="232" y="1252"/>
                    <a:pt x="464" y="1208"/>
                    <a:pt x="672" y="1152"/>
                  </a:cubicBezTo>
                  <a:cubicBezTo>
                    <a:pt x="880" y="1096"/>
                    <a:pt x="1104" y="1024"/>
                    <a:pt x="1248" y="960"/>
                  </a:cubicBezTo>
                  <a:cubicBezTo>
                    <a:pt x="1392" y="896"/>
                    <a:pt x="1448" y="864"/>
                    <a:pt x="1536" y="768"/>
                  </a:cubicBezTo>
                  <a:cubicBezTo>
                    <a:pt x="1624" y="672"/>
                    <a:pt x="1712" y="512"/>
                    <a:pt x="1776" y="384"/>
                  </a:cubicBezTo>
                  <a:cubicBezTo>
                    <a:pt x="1840" y="256"/>
                    <a:pt x="1880" y="128"/>
                    <a:pt x="1920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4">
              <a:extLst>
                <a:ext uri="{FF2B5EF4-FFF2-40B4-BE49-F238E27FC236}">
                  <a16:creationId xmlns:a16="http://schemas.microsoft.com/office/drawing/2014/main" id="{6406F757-2AAB-C203-2C1D-B8F8F88DB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173"/>
              <a:ext cx="70" cy="7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0A20F7A5-1161-3D2A-4500-D3822748D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1" y="94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x*</a:t>
              </a:r>
              <a:endParaRPr lang="en-US" altLang="zh-CN" sz="2400" b="1"/>
            </a:p>
          </p:txBody>
        </p:sp>
      </p:grpSp>
      <p:sp>
        <p:nvSpPr>
          <p:cNvPr id="10" name="Line 16">
            <a:extLst>
              <a:ext uri="{FF2B5EF4-FFF2-40B4-BE49-F238E27FC236}">
                <a16:creationId xmlns:a16="http://schemas.microsoft.com/office/drawing/2014/main" id="{BE37247F-36E2-05A2-C672-214B11C87B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0530" y="4133591"/>
            <a:ext cx="0" cy="13139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17">
            <a:extLst>
              <a:ext uri="{FF2B5EF4-FFF2-40B4-BE49-F238E27FC236}">
                <a16:creationId xmlns:a16="http://schemas.microsoft.com/office/drawing/2014/main" id="{FE816006-75CA-3FDD-CDEA-BBD3F186283A}"/>
              </a:ext>
            </a:extLst>
          </p:cNvPr>
          <p:cNvGrpSpPr>
            <a:grpSpLocks/>
          </p:cNvGrpSpPr>
          <p:nvPr/>
        </p:nvGrpSpPr>
        <p:grpSpPr bwMode="auto">
          <a:xfrm>
            <a:off x="4248150" y="3884136"/>
            <a:ext cx="381000" cy="1077798"/>
            <a:chOff x="1488" y="960"/>
            <a:chExt cx="240" cy="672"/>
          </a:xfrm>
        </p:grpSpPr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CDF6867E-95B5-F49B-41E7-40B6B7417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200"/>
              <a:ext cx="0" cy="43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7F4CB8A6-2FA3-78B6-8C11-316B9200B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9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</a:rPr>
                <a:t>a</a:t>
              </a:r>
              <a:endParaRPr lang="en-US" altLang="zh-CN" sz="2400" b="1"/>
            </a:p>
          </p:txBody>
        </p:sp>
      </p:grpSp>
      <p:sp>
        <p:nvSpPr>
          <p:cNvPr id="12" name="Line 20">
            <a:extLst>
              <a:ext uri="{FF2B5EF4-FFF2-40B4-BE49-F238E27FC236}">
                <a16:creationId xmlns:a16="http://schemas.microsoft.com/office/drawing/2014/main" id="{7279FC84-3339-235F-0F4B-BA6C174796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3950" y="3190994"/>
            <a:ext cx="0" cy="2079426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00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4BFE8-5369-3FE2-8310-7A5928C1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 – </a:t>
            </a:r>
            <a:r>
              <a:rPr lang="zh-CN" altLang="en-US" dirty="0"/>
              <a:t>非线性方程求根 </a:t>
            </a:r>
            <a:r>
              <a:rPr lang="en-US" altLang="zh-CN" dirty="0"/>
              <a:t>– </a:t>
            </a:r>
            <a:r>
              <a:rPr lang="zh-CN" altLang="en-US" dirty="0"/>
              <a:t>牛顿迭代法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6461E-A475-F291-8DF1-94E359D53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59"/>
            <a:ext cx="10515600" cy="524542"/>
          </a:xfrm>
        </p:spPr>
        <p:txBody>
          <a:bodyPr/>
          <a:lstStyle/>
          <a:p>
            <a:r>
              <a:rPr lang="zh-CN" altLang="en-US" dirty="0"/>
              <a:t>注意选好初始点</a:t>
            </a:r>
          </a:p>
        </p:txBody>
      </p:sp>
      <p:sp>
        <p:nvSpPr>
          <p:cNvPr id="4" name="Line 68">
            <a:extLst>
              <a:ext uri="{FF2B5EF4-FFF2-40B4-BE49-F238E27FC236}">
                <a16:creationId xmlns:a16="http://schemas.microsoft.com/office/drawing/2014/main" id="{31669176-E4E6-1DDC-B7F0-1619EAEF8F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9008" y="2243138"/>
            <a:ext cx="0" cy="31083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70">
            <a:extLst>
              <a:ext uri="{FF2B5EF4-FFF2-40B4-BE49-F238E27FC236}">
                <a16:creationId xmlns:a16="http://schemas.microsoft.com/office/drawing/2014/main" id="{DD20D610-1981-EE64-7DFF-46165643C1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0658" y="2243138"/>
            <a:ext cx="779463" cy="31083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71">
            <a:extLst>
              <a:ext uri="{FF2B5EF4-FFF2-40B4-BE49-F238E27FC236}">
                <a16:creationId xmlns:a16="http://schemas.microsoft.com/office/drawing/2014/main" id="{B37217B5-84C1-CC5F-D968-C09BC608C2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0658" y="4108451"/>
            <a:ext cx="1588" cy="124301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2">
            <a:extLst>
              <a:ext uri="{FF2B5EF4-FFF2-40B4-BE49-F238E27FC236}">
                <a16:creationId xmlns:a16="http://schemas.microsoft.com/office/drawing/2014/main" id="{0B8EEC77-705F-1256-7E72-A9DFD68486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9958" y="4086226"/>
            <a:ext cx="533400" cy="126682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73">
            <a:extLst>
              <a:ext uri="{FF2B5EF4-FFF2-40B4-BE49-F238E27FC236}">
                <a16:creationId xmlns:a16="http://schemas.microsoft.com/office/drawing/2014/main" id="{A21A02C2-D6D8-94E4-8964-45BE1E83D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546" y="5314951"/>
            <a:ext cx="100806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rgbClr val="000000"/>
                </a:solidFill>
              </a:rPr>
              <a:t>x</a:t>
            </a:r>
            <a:r>
              <a:rPr lang="en-US" altLang="zh-CN" sz="2000" b="1" baseline="-25000">
                <a:solidFill>
                  <a:srgbClr val="000000"/>
                </a:solidFill>
              </a:rPr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8000"/>
                </a:solidFill>
                <a:latin typeface="Tahoma" panose="020B0604030504040204" pitchFamily="34" charset="0"/>
              </a:rPr>
              <a:t>（</a:t>
            </a:r>
            <a:r>
              <a:rPr lang="en-US" altLang="zh-CN" sz="1800" b="1" i="1">
                <a:solidFill>
                  <a:srgbClr val="008000"/>
                </a:solidFill>
              </a:rPr>
              <a:t>k</a:t>
            </a:r>
            <a:r>
              <a:rPr lang="en-US" altLang="zh-CN" sz="1800" b="1">
                <a:solidFill>
                  <a:srgbClr val="008000"/>
                </a:solidFill>
              </a:rPr>
              <a:t>=2</a:t>
            </a:r>
            <a:r>
              <a:rPr lang="zh-CN" altLang="en-US" sz="1800" b="1">
                <a:solidFill>
                  <a:srgbClr val="008000"/>
                </a:solidFill>
                <a:latin typeface="Tahoma" panose="020B0604030504040204" pitchFamily="34" charset="0"/>
              </a:rPr>
              <a:t>）</a:t>
            </a:r>
            <a:endParaRPr lang="en-US" altLang="zh-CN" sz="1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74">
            <a:extLst>
              <a:ext uri="{FF2B5EF4-FFF2-40B4-BE49-F238E27FC236}">
                <a16:creationId xmlns:a16="http://schemas.microsoft.com/office/drawing/2014/main" id="{8E69619A-D236-D8E6-03FB-7B2DDAF14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046" y="5314951"/>
            <a:ext cx="8636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rgbClr val="000000"/>
                </a:solidFill>
              </a:rPr>
              <a:t>x</a:t>
            </a:r>
            <a:r>
              <a:rPr lang="en-US" altLang="zh-CN" sz="2000" b="1" baseline="-25000">
                <a:solidFill>
                  <a:srgbClr val="000000"/>
                </a:solidFill>
              </a:rPr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8000"/>
                </a:solidFill>
                <a:latin typeface="Tahoma" panose="020B0604030504040204" pitchFamily="34" charset="0"/>
              </a:rPr>
              <a:t>（</a:t>
            </a:r>
            <a:r>
              <a:rPr lang="en-US" altLang="zh-CN" sz="1800" b="1" i="1">
                <a:solidFill>
                  <a:srgbClr val="008000"/>
                </a:solidFill>
              </a:rPr>
              <a:t>k</a:t>
            </a:r>
            <a:r>
              <a:rPr lang="en-US" altLang="zh-CN" sz="1800" b="1">
                <a:solidFill>
                  <a:srgbClr val="008000"/>
                </a:solidFill>
              </a:rPr>
              <a:t>=1</a:t>
            </a:r>
            <a:r>
              <a:rPr lang="zh-CN" altLang="en-US" sz="1800" b="1">
                <a:solidFill>
                  <a:srgbClr val="008000"/>
                </a:solidFill>
                <a:latin typeface="Tahoma" panose="020B0604030504040204" pitchFamily="34" charset="0"/>
              </a:rPr>
              <a:t>）</a:t>
            </a:r>
            <a:endParaRPr lang="en-US" altLang="zh-CN" sz="1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10" name="组合 18">
            <a:extLst>
              <a:ext uri="{FF2B5EF4-FFF2-40B4-BE49-F238E27FC236}">
                <a16:creationId xmlns:a16="http://schemas.microsoft.com/office/drawing/2014/main" id="{7AB63442-045E-239D-56D2-DD95221608B3}"/>
              </a:ext>
            </a:extLst>
          </p:cNvPr>
          <p:cNvGrpSpPr>
            <a:grpSpLocks/>
          </p:cNvGrpSpPr>
          <p:nvPr/>
        </p:nvGrpSpPr>
        <p:grpSpPr bwMode="auto">
          <a:xfrm>
            <a:off x="1305983" y="1930401"/>
            <a:ext cx="5888038" cy="4352925"/>
            <a:chOff x="755650" y="1268413"/>
            <a:chExt cx="5888038" cy="4352925"/>
          </a:xfrm>
        </p:grpSpPr>
        <p:sp>
          <p:nvSpPr>
            <p:cNvPr id="11" name="Line 60">
              <a:extLst>
                <a:ext uri="{FF2B5EF4-FFF2-40B4-BE49-F238E27FC236}">
                  <a16:creationId xmlns:a16="http://schemas.microsoft.com/office/drawing/2014/main" id="{390959F7-4F05-E084-4B3B-9BD15CFDA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650" y="4660901"/>
              <a:ext cx="5327651" cy="38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1">
              <a:extLst>
                <a:ext uri="{FF2B5EF4-FFF2-40B4-BE49-F238E27FC236}">
                  <a16:creationId xmlns:a16="http://schemas.microsoft.com/office/drawing/2014/main" id="{FAE1F62F-AD86-EC7E-AB4E-0DC304962B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800" y="1579563"/>
              <a:ext cx="0" cy="40417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62">
              <a:extLst>
                <a:ext uri="{FF2B5EF4-FFF2-40B4-BE49-F238E27FC236}">
                  <a16:creationId xmlns:a16="http://schemas.microsoft.com/office/drawing/2014/main" id="{DC9AFF6E-8E8A-3F81-6AD4-BEFC87C69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1" y="4392613"/>
              <a:ext cx="776287" cy="93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" name="Rectangle 63">
              <a:extLst>
                <a:ext uri="{FF2B5EF4-FFF2-40B4-BE49-F238E27FC236}">
                  <a16:creationId xmlns:a16="http://schemas.microsoft.com/office/drawing/2014/main" id="{DE26583E-7429-12A5-46D7-95622922D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375" y="1268413"/>
              <a:ext cx="649287" cy="93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" name="Freeform 65">
              <a:extLst>
                <a:ext uri="{FF2B5EF4-FFF2-40B4-BE49-F238E27FC236}">
                  <a16:creationId xmlns:a16="http://schemas.microsoft.com/office/drawing/2014/main" id="{0B6D62B0-8A4D-03E4-DFD7-27DE30261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7950" y="1581151"/>
              <a:ext cx="3262313" cy="3729037"/>
            </a:xfrm>
            <a:custGeom>
              <a:avLst/>
              <a:gdLst>
                <a:gd name="T0" fmla="*/ 0 w 1008"/>
                <a:gd name="T1" fmla="*/ 2147483646 h 1152"/>
                <a:gd name="T2" fmla="*/ 2147483646 w 1008"/>
                <a:gd name="T3" fmla="*/ 2147483646 h 1152"/>
                <a:gd name="T4" fmla="*/ 2147483646 w 1008"/>
                <a:gd name="T5" fmla="*/ 2147483646 h 1152"/>
                <a:gd name="T6" fmla="*/ 2147483646 w 1008"/>
                <a:gd name="T7" fmla="*/ 2147483646 h 1152"/>
                <a:gd name="T8" fmla="*/ 2147483646 w 1008"/>
                <a:gd name="T9" fmla="*/ 0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1152"/>
                <a:gd name="T17" fmla="*/ 1008 w 1008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1152">
                  <a:moveTo>
                    <a:pt x="0" y="1152"/>
                  </a:moveTo>
                  <a:cubicBezTo>
                    <a:pt x="72" y="1152"/>
                    <a:pt x="144" y="1152"/>
                    <a:pt x="240" y="1104"/>
                  </a:cubicBezTo>
                  <a:cubicBezTo>
                    <a:pt x="336" y="1056"/>
                    <a:pt x="480" y="968"/>
                    <a:pt x="576" y="864"/>
                  </a:cubicBezTo>
                  <a:cubicBezTo>
                    <a:pt x="672" y="760"/>
                    <a:pt x="744" y="624"/>
                    <a:pt x="816" y="480"/>
                  </a:cubicBezTo>
                  <a:cubicBezTo>
                    <a:pt x="888" y="336"/>
                    <a:pt x="948" y="168"/>
                    <a:pt x="1008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66">
              <a:extLst>
                <a:ext uri="{FF2B5EF4-FFF2-40B4-BE49-F238E27FC236}">
                  <a16:creationId xmlns:a16="http://schemas.microsoft.com/office/drawing/2014/main" id="{5553DD9D-1E4D-C637-C06F-E8B1F472A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9812" y="4225330"/>
              <a:ext cx="1243013" cy="93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FF3300"/>
                  </a:solidFill>
                </a:rPr>
                <a:t>x*</a:t>
              </a:r>
              <a:endParaRPr lang="en-US" altLang="zh-CN" sz="180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" name="Text Box 69">
              <a:extLst>
                <a:ext uri="{FF2B5EF4-FFF2-40B4-BE49-F238E27FC236}">
                  <a16:creationId xmlns:a16="http://schemas.microsoft.com/office/drawing/2014/main" id="{FD866902-AD88-670F-04C5-CE9621F03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538" y="4635500"/>
              <a:ext cx="1085850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0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defRPr/>
              </a:pPr>
              <a:r>
                <a:rPr lang="zh-CN" altLang="en-US" sz="1800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1800" b="1" i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800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r>
                <a:rPr lang="zh-CN" altLang="en-US" sz="1800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en-US" altLang="zh-CN" sz="1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77">
              <a:extLst>
                <a:ext uri="{FF2B5EF4-FFF2-40B4-BE49-F238E27FC236}">
                  <a16:creationId xmlns:a16="http://schemas.microsoft.com/office/drawing/2014/main" id="{7F9A39C4-2851-0655-FA78-E35721121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7901" y="1384301"/>
              <a:ext cx="9906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y=f(x)</a:t>
              </a:r>
            </a:p>
          </p:txBody>
        </p:sp>
      </p:grpSp>
      <p:graphicFrame>
        <p:nvGraphicFramePr>
          <p:cNvPr id="19" name="Object 12">
            <a:extLst>
              <a:ext uri="{FF2B5EF4-FFF2-40B4-BE49-F238E27FC236}">
                <a16:creationId xmlns:a16="http://schemas.microsoft.com/office/drawing/2014/main" id="{953F2F85-9CB0-5A0A-D972-2321B7CF2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954184"/>
              </p:ext>
            </p:extLst>
          </p:nvPr>
        </p:nvGraphicFramePr>
        <p:xfrm>
          <a:off x="8363480" y="3587718"/>
          <a:ext cx="2550054" cy="997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406080" progId="Equation.DSMT4">
                  <p:embed/>
                </p:oleObj>
              </mc:Choice>
              <mc:Fallback>
                <p:oleObj name="Equation" r:id="rId2" imgW="1028520" imgH="406080" progId="Equation.DSMT4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3480" y="3587718"/>
                        <a:ext cx="2550054" cy="997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440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Simple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Presentation" id="{0C765E85-DE93-4FB2-BD9B-BF4D3678169B}" vid="{DB726142-7519-4725-AA80-73A8FC2D2BA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471</Words>
  <Application>Microsoft Office PowerPoint</Application>
  <PresentationFormat>宽屏</PresentationFormat>
  <Paragraphs>84</Paragraphs>
  <Slides>11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楷体</vt:lpstr>
      <vt:lpstr>楷体_GB2312</vt:lpstr>
      <vt:lpstr>Arial</vt:lpstr>
      <vt:lpstr>Arial Black</vt:lpstr>
      <vt:lpstr>Cambria Math</vt:lpstr>
      <vt:lpstr>Tahoma</vt:lpstr>
      <vt:lpstr>Times New Roman</vt:lpstr>
      <vt:lpstr>SimplePresentation</vt:lpstr>
      <vt:lpstr>Equation</vt:lpstr>
      <vt:lpstr>公式</vt:lpstr>
      <vt:lpstr>线性方程组和非线性方程的求解</vt:lpstr>
      <vt:lpstr>实验目的</vt:lpstr>
      <vt:lpstr>实验要求</vt:lpstr>
      <vt:lpstr>实验内容 – 线性方程组的解法 – 列主元法</vt:lpstr>
      <vt:lpstr>实验内容 – 线性方程组的解法 – 列主元法</vt:lpstr>
      <vt:lpstr>实验内容 – 线性方程组的解法 – 雅可比迭代法</vt:lpstr>
      <vt:lpstr>实验内容 – 线性方程组的解法 – 高斯-赛德尔迭代法</vt:lpstr>
      <vt:lpstr>实验内容 – 非线性方程求根 – 二分法</vt:lpstr>
      <vt:lpstr>实验内容 – 非线性方程求根 – 牛顿迭代法</vt:lpstr>
      <vt:lpstr>实验内容 – 非线性方程求根 – 割线法</vt:lpstr>
      <vt:lpstr>实验内容 – 非线性方程求根 – 割线法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线性方程组和非线性方程的求解</dc:title>
  <dc:creator>Yipeng Liu</dc:creator>
  <cp:lastModifiedBy>Yipeng Liu</cp:lastModifiedBy>
  <cp:revision>81</cp:revision>
  <dcterms:created xsi:type="dcterms:W3CDTF">2024-03-27T13:31:01Z</dcterms:created>
  <dcterms:modified xsi:type="dcterms:W3CDTF">2024-03-30T07:37:26Z</dcterms:modified>
</cp:coreProperties>
</file>