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
  </p:notesMasterIdLst>
  <p:sldIdLst>
    <p:sldId id="256" r:id="rId3"/>
    <p:sldId id="258" r:id="rId4"/>
    <p:sldId id="281" r:id="rId5"/>
    <p:sldId id="282" r:id="rId6"/>
    <p:sldId id="283" r:id="rId7"/>
    <p:sldId id="284" r:id="rId8"/>
    <p:sldId id="285" r:id="rId9"/>
  </p:sldIdLst>
  <p:sldSz cx="12192000" cy="6858000"/>
  <p:notesSz cx="7104063" cy="10234613"/>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B108"/>
    <a:srgbClr val="FCCB34"/>
    <a:srgbClr val="B21B1F"/>
    <a:srgbClr val="6DC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2" autoAdjust="0"/>
    <p:restoredTop sz="96314" autoAdjust="0"/>
  </p:normalViewPr>
  <p:slideViewPr>
    <p:cSldViewPr snapToGrid="0">
      <p:cViewPr varScale="1">
        <p:scale>
          <a:sx n="114" d="100"/>
          <a:sy n="114" d="100"/>
        </p:scale>
        <p:origin x="30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2024/11/9</a:t>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00469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2341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272889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22E52-B4C3-A83C-A0A0-FFEF64C10B3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4733A1-6888-C901-7595-B1B13EE64E31}"/>
              </a:ext>
            </a:extLst>
          </p:cNvPr>
          <p:cNvSpPr>
            <a:spLocks noGrp="1" noRot="1" noChangeAspect="1"/>
          </p:cNvSpPr>
          <p:nvPr>
            <p:ph type="sldImg"/>
          </p:nvPr>
        </p:nvSpPr>
        <p:spPr>
          <a:xfrm>
            <a:off x="242888" y="1431925"/>
            <a:ext cx="6872287" cy="3865563"/>
          </a:xfrm>
        </p:spPr>
      </p:sp>
      <p:sp>
        <p:nvSpPr>
          <p:cNvPr id="3" name="备注占位符 2">
            <a:extLst>
              <a:ext uri="{FF2B5EF4-FFF2-40B4-BE49-F238E27FC236}">
                <a16:creationId xmlns:a16="http://schemas.microsoft.com/office/drawing/2014/main" id="{53B2A90B-568D-575E-A1C9-4F7B31E1B2B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C15EC47-48F7-E9A8-4360-0CE051E2489A}"/>
              </a:ext>
            </a:extLst>
          </p:cNvPr>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57412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41611-9BD2-669D-87E9-36B35F4325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989641-B0DA-ED1D-21DC-B6E1C5AD1A09}"/>
              </a:ext>
            </a:extLst>
          </p:cNvPr>
          <p:cNvSpPr>
            <a:spLocks noGrp="1" noRot="1" noChangeAspect="1"/>
          </p:cNvSpPr>
          <p:nvPr>
            <p:ph type="sldImg"/>
          </p:nvPr>
        </p:nvSpPr>
        <p:spPr>
          <a:xfrm>
            <a:off x="242888" y="1431925"/>
            <a:ext cx="6872287" cy="3865563"/>
          </a:xfrm>
        </p:spPr>
      </p:sp>
      <p:sp>
        <p:nvSpPr>
          <p:cNvPr id="3" name="备注占位符 2">
            <a:extLst>
              <a:ext uri="{FF2B5EF4-FFF2-40B4-BE49-F238E27FC236}">
                <a16:creationId xmlns:a16="http://schemas.microsoft.com/office/drawing/2014/main" id="{D60DF18A-1BA2-5CC0-5355-E872335121D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EBA30BF-4370-2CC6-9A9D-BB4A91DD17C7}"/>
              </a:ext>
            </a:extLst>
          </p:cNvPr>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329216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2304C-6959-47F3-D24C-00ADDE2040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4DFAAC0-AC17-352A-83ED-78760839A2F8}"/>
              </a:ext>
            </a:extLst>
          </p:cNvPr>
          <p:cNvSpPr>
            <a:spLocks noGrp="1" noRot="1" noChangeAspect="1"/>
          </p:cNvSpPr>
          <p:nvPr>
            <p:ph type="sldImg"/>
          </p:nvPr>
        </p:nvSpPr>
        <p:spPr>
          <a:xfrm>
            <a:off x="242888" y="1431925"/>
            <a:ext cx="6872287" cy="3865563"/>
          </a:xfrm>
        </p:spPr>
      </p:sp>
      <p:sp>
        <p:nvSpPr>
          <p:cNvPr id="3" name="备注占位符 2">
            <a:extLst>
              <a:ext uri="{FF2B5EF4-FFF2-40B4-BE49-F238E27FC236}">
                <a16:creationId xmlns:a16="http://schemas.microsoft.com/office/drawing/2014/main" id="{79775D8D-0B2F-BC8E-4FC2-61993E6128A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5089A14-E7B0-0876-2F8D-A83E391EA868}"/>
              </a:ext>
            </a:extLst>
          </p:cNvPr>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5045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52D8A-954E-D071-0DCD-3D0628CB8E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0DF0FB-00A8-5D1D-A237-98C2C48DE357}"/>
              </a:ext>
            </a:extLst>
          </p:cNvPr>
          <p:cNvSpPr>
            <a:spLocks noGrp="1" noRot="1" noChangeAspect="1"/>
          </p:cNvSpPr>
          <p:nvPr>
            <p:ph type="sldImg"/>
          </p:nvPr>
        </p:nvSpPr>
        <p:spPr>
          <a:xfrm>
            <a:off x="242888" y="1431925"/>
            <a:ext cx="6872287" cy="3865563"/>
          </a:xfrm>
        </p:spPr>
      </p:sp>
      <p:sp>
        <p:nvSpPr>
          <p:cNvPr id="3" name="备注占位符 2">
            <a:extLst>
              <a:ext uri="{FF2B5EF4-FFF2-40B4-BE49-F238E27FC236}">
                <a16:creationId xmlns:a16="http://schemas.microsoft.com/office/drawing/2014/main" id="{42151A04-2234-FA9B-6519-4F5BBAFC8FC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67A3DED-6F99-D3BE-D2B9-CDC9E13823F4}"/>
              </a:ext>
            </a:extLst>
          </p:cNvPr>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1824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8A7AD-D853-2CCF-F2BE-D5870E5A2EE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A06BEE-697B-1026-A9B0-7A706B87E334}"/>
              </a:ext>
            </a:extLst>
          </p:cNvPr>
          <p:cNvSpPr>
            <a:spLocks noGrp="1" noRot="1" noChangeAspect="1"/>
          </p:cNvSpPr>
          <p:nvPr>
            <p:ph type="sldImg"/>
          </p:nvPr>
        </p:nvSpPr>
        <p:spPr>
          <a:xfrm>
            <a:off x="242888" y="1431925"/>
            <a:ext cx="6872287" cy="3865563"/>
          </a:xfrm>
        </p:spPr>
      </p:sp>
      <p:sp>
        <p:nvSpPr>
          <p:cNvPr id="3" name="备注占位符 2">
            <a:extLst>
              <a:ext uri="{FF2B5EF4-FFF2-40B4-BE49-F238E27FC236}">
                <a16:creationId xmlns:a16="http://schemas.microsoft.com/office/drawing/2014/main" id="{A2B4986C-E05E-83C4-01E3-35D2AB3F4EC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280A885-5339-F513-D1B4-27B0B3E5AF3D}"/>
              </a:ext>
            </a:extLst>
          </p:cNvPr>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808510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8027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2024/11/9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0003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860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
        <p:nvSpPr>
          <p:cNvPr id="11" name="TextBox 10"/>
          <p:cNvSpPr txBox="1"/>
          <p:nvPr userDrawn="1"/>
        </p:nvSpPr>
        <p:spPr>
          <a:xfrm>
            <a:off x="2390304" y="5714008"/>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25715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2024/11/9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9" r:id="rId6"/>
    <p:sldLayoutId id="2147483654" r:id="rId7"/>
    <p:sldLayoutId id="2147483655" r:id="rId8"/>
    <p:sldLayoutId id="2147483656" r:id="rId9"/>
    <p:sldLayoutId id="2147483657" r:id="rId10"/>
    <p:sldLayoutId id="21474836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908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descr="C:\Users\Administrator\Desktop\图片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 y="-12488"/>
            <a:ext cx="12192001" cy="688340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descr="E:\素材\卡通\包图网_13447消防安全防火宣传展板设计\4.png4"/>
          <p:cNvPicPr>
            <a:picLocks noChangeAspect="1"/>
          </p:cNvPicPr>
          <p:nvPr/>
        </p:nvPicPr>
        <p:blipFill>
          <a:blip r:embed="rId4"/>
          <a:srcRect/>
          <a:stretch>
            <a:fillRect/>
          </a:stretch>
        </p:blipFill>
        <p:spPr>
          <a:xfrm>
            <a:off x="2676842" y="1235827"/>
            <a:ext cx="7071360" cy="2885440"/>
          </a:xfrm>
          <a:prstGeom prst="rect">
            <a:avLst/>
          </a:prstGeom>
          <a:effectLst>
            <a:outerShdw blurRad="50800" dist="38100" dir="2700000" algn="tl" rotWithShape="0">
              <a:prstClr val="black">
                <a:alpha val="40000"/>
              </a:prstClr>
            </a:outerShdw>
          </a:effectLst>
        </p:spPr>
      </p:pic>
      <p:sp>
        <p:nvSpPr>
          <p:cNvPr id="4129" name="Text Box 33"/>
          <p:cNvSpPr txBox="1"/>
          <p:nvPr/>
        </p:nvSpPr>
        <p:spPr>
          <a:xfrm>
            <a:off x="1577947" y="3254375"/>
            <a:ext cx="4148483" cy="9048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charset="0"/>
              </a:defRPr>
            </a:lvl5pPr>
          </a:lstStyle>
          <a:p>
            <a:pPr indent="457200" algn="ctr" fontAlgn="auto">
              <a:lnSpc>
                <a:spcPct val="100000"/>
              </a:lnSpc>
            </a:pPr>
            <a:r>
              <a:rPr lang="zh-CN" altLang="en-US" sz="2400" b="1" dirty="0">
                <a:solidFill>
                  <a:srgbClr val="FFC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第三组</a:t>
            </a:r>
          </a:p>
          <a:p>
            <a:pPr indent="457200" algn="ctr" fontAlgn="auto">
              <a:lnSpc>
                <a:spcPct val="100000"/>
              </a:lnSpc>
            </a:pPr>
            <a:r>
              <a:rPr lang="zh-CN" altLang="en-US" sz="2400" b="1" dirty="0">
                <a:solidFill>
                  <a:srgbClr val="FFC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知识宣传组探究成果</a:t>
            </a:r>
            <a:endParaRPr lang="zh-CN" altLang="zh-CN" sz="2100" b="1" dirty="0">
              <a:solidFill>
                <a:srgbClr val="FFB108"/>
              </a:solidFill>
              <a:cs typeface="+mn-ea"/>
              <a:sym typeface="+mn-lt"/>
            </a:endParaRPr>
          </a:p>
        </p:txBody>
      </p:sp>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110041">
            <a:off x="9832340" y="1939290"/>
            <a:ext cx="883285" cy="1148715"/>
          </a:xfrm>
          <a:prstGeom prst="rect">
            <a:avLst/>
          </a:prstGeom>
        </p:spPr>
      </p:pic>
      <p:grpSp>
        <p:nvGrpSpPr>
          <p:cNvPr id="22" name="组合 21"/>
          <p:cNvGrpSpPr/>
          <p:nvPr/>
        </p:nvGrpSpPr>
        <p:grpSpPr>
          <a:xfrm>
            <a:off x="43992" y="-15240"/>
            <a:ext cx="11988800" cy="1503747"/>
            <a:chOff x="-76200" y="0"/>
            <a:chExt cx="9220200" cy="1299261"/>
          </a:xfrm>
        </p:grpSpPr>
        <p:pic>
          <p:nvPicPr>
            <p:cNvPr id="23" name="Picture 2" descr="C:\Users\Administrator\Desktop\5.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0" y="0"/>
              <a:ext cx="5181600" cy="129926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Desktop\5.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11029"/>
            <a:stretch>
              <a:fillRect/>
            </a:stretch>
          </p:blipFill>
          <p:spPr bwMode="auto">
            <a:xfrm flipH="1">
              <a:off x="5105400" y="1"/>
              <a:ext cx="4038600" cy="1138196"/>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3" descr="\\Sy\e\我图PPT\00001PNG素材\儿童卡通\卡通树型.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9305" y="4869938"/>
            <a:ext cx="7532045" cy="200092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E:\素材\卡通\包图网_13447消防安全防火宣传展板设计\3.png3"/>
          <p:cNvPicPr>
            <a:picLocks noChangeAspect="1"/>
          </p:cNvPicPr>
          <p:nvPr/>
        </p:nvPicPr>
        <p:blipFill>
          <a:blip r:embed="rId9"/>
          <a:srcRect/>
          <a:stretch>
            <a:fillRect/>
          </a:stretch>
        </p:blipFill>
        <p:spPr>
          <a:xfrm>
            <a:off x="899795" y="4016375"/>
            <a:ext cx="3554730" cy="2854325"/>
          </a:xfrm>
          <a:prstGeom prst="rect">
            <a:avLst/>
          </a:prstGeom>
        </p:spPr>
      </p:pic>
      <p:pic>
        <p:nvPicPr>
          <p:cNvPr id="6" name="图片 5" descr="E:\素材\卡通\d6cc56ac75d1c6f5a3534dbe8d578eb5.pngd6cc56ac75d1c6f5a3534dbe8d578eb5"/>
          <p:cNvPicPr>
            <a:picLocks noChangeAspect="1"/>
          </p:cNvPicPr>
          <p:nvPr/>
        </p:nvPicPr>
        <p:blipFill>
          <a:blip r:embed="rId10"/>
          <a:srcRect/>
          <a:stretch>
            <a:fillRect/>
          </a:stretch>
        </p:blipFill>
        <p:spPr>
          <a:xfrm>
            <a:off x="6313170" y="3422015"/>
            <a:ext cx="5720080" cy="3661410"/>
          </a:xfrm>
          <a:prstGeom prst="rect">
            <a:avLst/>
          </a:prstGeom>
        </p:spPr>
      </p:pic>
      <p:pic>
        <p:nvPicPr>
          <p:cNvPr id="45" name="图片 44" descr="E:\素材\卡通\包图网_13447消防安全防火宣传展板设计\1.png1"/>
          <p:cNvPicPr>
            <a:picLocks noChangeAspect="1"/>
          </p:cNvPicPr>
          <p:nvPr/>
        </p:nvPicPr>
        <p:blipFill>
          <a:blip r:embed="rId11"/>
          <a:srcRect/>
          <a:stretch>
            <a:fillRect/>
          </a:stretch>
        </p:blipFill>
        <p:spPr>
          <a:xfrm rot="21282766">
            <a:off x="2077085" y="1843405"/>
            <a:ext cx="1199515" cy="9296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056"/>
    </mc:Choice>
    <mc:Fallback xmlns="" xmlns:a14="http://schemas.microsoft.com/office/drawing/2010/main">
      <p:transition spd="slow" advTm="50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par>
                          <p:cTn id="25" fill="hold">
                            <p:stCondLst>
                              <p:cond delay="2000"/>
                            </p:stCondLst>
                            <p:childTnLst>
                              <p:par>
                                <p:cTn id="26" presetID="47"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1000"/>
                                        <p:tgtEl>
                                          <p:spTgt spid="45"/>
                                        </p:tgtEl>
                                      </p:cBhvr>
                                    </p:animEffect>
                                    <p:anim calcmode="lin" valueType="num">
                                      <p:cBhvr>
                                        <p:cTn id="29" dur="1000" fill="hold"/>
                                        <p:tgtEl>
                                          <p:spTgt spid="45"/>
                                        </p:tgtEl>
                                        <p:attrNameLst>
                                          <p:attrName>ppt_x</p:attrName>
                                        </p:attrNameLst>
                                      </p:cBhvr>
                                      <p:tavLst>
                                        <p:tav tm="0">
                                          <p:val>
                                            <p:strVal val="#ppt_x"/>
                                          </p:val>
                                        </p:tav>
                                        <p:tav tm="100000">
                                          <p:val>
                                            <p:strVal val="#ppt_x"/>
                                          </p:val>
                                        </p:tav>
                                      </p:tavLst>
                                    </p:anim>
                                    <p:anim calcmode="lin" valueType="num">
                                      <p:cBhvr>
                                        <p:cTn id="30" dur="1000" fill="hold"/>
                                        <p:tgtEl>
                                          <p:spTgt spid="45"/>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4129"/>
                                        </p:tgtEl>
                                        <p:attrNameLst>
                                          <p:attrName>style.visibility</p:attrName>
                                        </p:attrNameLst>
                                      </p:cBhvr>
                                      <p:to>
                                        <p:strVal val="visible"/>
                                      </p:to>
                                    </p:set>
                                    <p:anim calcmode="lin" valueType="num">
                                      <p:cBhvr>
                                        <p:cTn id="39" dur="500" fill="hold"/>
                                        <p:tgtEl>
                                          <p:spTgt spid="4129"/>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4129"/>
                                        </p:tgtEl>
                                        <p:attrNameLst>
                                          <p:attrName>ppt_y</p:attrName>
                                        </p:attrNameLst>
                                      </p:cBhvr>
                                      <p:tavLst>
                                        <p:tav tm="0">
                                          <p:val>
                                            <p:strVal val="#ppt_y"/>
                                          </p:val>
                                        </p:tav>
                                        <p:tav tm="100000">
                                          <p:val>
                                            <p:strVal val="#ppt_y"/>
                                          </p:val>
                                        </p:tav>
                                      </p:tavLst>
                                    </p:anim>
                                    <p:anim calcmode="lin" valueType="num">
                                      <p:cBhvr>
                                        <p:cTn id="41" dur="500" fill="hold"/>
                                        <p:tgtEl>
                                          <p:spTgt spid="4129"/>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4129"/>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4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9" grpId="0"/>
    </p:bldLst>
  </p:timing>
  <p:extLst>
    <p:ext uri="{E180D4A7-C9FB-4DFB-919C-405C955672EB}">
      <p14:showEvtLst xmlns:p14="http://schemas.microsoft.com/office/powerpoint/2010/main">
        <p14:playEvt time="162"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87653" y="-980856"/>
            <a:ext cx="6345954" cy="3465111"/>
            <a:chOff x="2248302" y="486728"/>
            <a:chExt cx="5689600" cy="2645789"/>
          </a:xfrm>
        </p:grpSpPr>
        <p:sp>
          <p:nvSpPr>
            <p:cNvPr id="2" name="矩形: 圆角 1"/>
            <p:cNvSpPr/>
            <p:nvPr/>
          </p:nvSpPr>
          <p:spPr>
            <a:xfrm>
              <a:off x="2248302" y="2417300"/>
              <a:ext cx="5689600" cy="715217"/>
            </a:xfrm>
            <a:prstGeom prst="ribbon2">
              <a:avLst/>
            </a:prstGeom>
            <a:solidFill>
              <a:srgbClr val="FCCB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cs typeface="+mn-ea"/>
                  <a:sym typeface="+mn-lt"/>
                </a:rPr>
                <a:t>2022</a:t>
              </a:r>
              <a:r>
                <a:rPr lang="zh-CN" altLang="en-US" dirty="0">
                  <a:cs typeface="+mn-ea"/>
                  <a:sym typeface="+mn-lt"/>
                </a:rPr>
                <a:t>年全国火灾案例</a:t>
              </a:r>
            </a:p>
          </p:txBody>
        </p:sp>
        <p:sp>
          <p:nvSpPr>
            <p:cNvPr id="11" name="Copyright Notice"/>
            <p:cNvSpPr/>
            <p:nvPr/>
          </p:nvSpPr>
          <p:spPr bwMode="auto">
            <a:xfrm>
              <a:off x="4426857" y="486728"/>
              <a:ext cx="3048000" cy="43370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cap="small" dirty="0">
                  <a:solidFill>
                    <a:schemeClr val="bg1"/>
                  </a:solidFill>
                  <a:cs typeface="+mn-ea"/>
                  <a:sym typeface="+mn-lt"/>
                </a:rPr>
                <a:t>二、什么是火灾？</a:t>
              </a:r>
            </a:p>
          </p:txBody>
        </p:sp>
      </p:grpSp>
      <p:sp>
        <p:nvSpPr>
          <p:cNvPr id="4" name="文本框 3">
            <a:extLst>
              <a:ext uri="{FF2B5EF4-FFF2-40B4-BE49-F238E27FC236}">
                <a16:creationId xmlns:a16="http://schemas.microsoft.com/office/drawing/2014/main" id="{CB219835-8A2C-8CCE-EA86-EE52FE67FD24}"/>
              </a:ext>
            </a:extLst>
          </p:cNvPr>
          <p:cNvSpPr txBox="1"/>
          <p:nvPr/>
        </p:nvSpPr>
        <p:spPr>
          <a:xfrm>
            <a:off x="2395242" y="2766485"/>
            <a:ext cx="7112899" cy="646331"/>
          </a:xfrm>
          <a:prstGeom prst="rect">
            <a:avLst/>
          </a:prstGeom>
          <a:noFill/>
        </p:spPr>
        <p:txBody>
          <a:bodyPr wrap="square" rtlCol="0">
            <a:spAutoFit/>
          </a:bodyPr>
          <a:lstStyle/>
          <a:p>
            <a:r>
              <a:rPr lang="en-US" altLang="zh-CN" b="0" i="0" dirty="0">
                <a:solidFill>
                  <a:srgbClr val="000000"/>
                </a:solidFill>
                <a:effectLst/>
                <a:latin typeface="-apple-system-font"/>
              </a:rPr>
              <a:t>2024</a:t>
            </a:r>
            <a:r>
              <a:rPr lang="zh-CN" altLang="en-US" b="0" i="0" dirty="0">
                <a:solidFill>
                  <a:srgbClr val="000000"/>
                </a:solidFill>
                <a:effectLst/>
                <a:latin typeface="-apple-system-font"/>
              </a:rPr>
              <a:t>年</a:t>
            </a:r>
            <a:r>
              <a:rPr lang="en-US" altLang="zh-CN" b="0" i="0" dirty="0">
                <a:solidFill>
                  <a:srgbClr val="000000"/>
                </a:solidFill>
                <a:effectLst/>
                <a:latin typeface="-apple-system-font"/>
              </a:rPr>
              <a:t>11</a:t>
            </a:r>
            <a:r>
              <a:rPr lang="zh-CN" altLang="en-US" b="0" i="0" dirty="0">
                <a:solidFill>
                  <a:srgbClr val="000000"/>
                </a:solidFill>
                <a:effectLst/>
                <a:latin typeface="-apple-system-font"/>
              </a:rPr>
              <a:t>月</a:t>
            </a:r>
            <a:r>
              <a:rPr lang="en-US" altLang="zh-CN" b="0" i="0" dirty="0">
                <a:solidFill>
                  <a:srgbClr val="000000"/>
                </a:solidFill>
                <a:effectLst/>
                <a:latin typeface="-apple-system-font"/>
              </a:rPr>
              <a:t>9</a:t>
            </a:r>
            <a:r>
              <a:rPr lang="zh-CN" altLang="en-US" b="0" i="0" dirty="0">
                <a:solidFill>
                  <a:srgbClr val="000000"/>
                </a:solidFill>
                <a:effectLst/>
                <a:latin typeface="-apple-system-font"/>
              </a:rPr>
              <a:t>日是第</a:t>
            </a:r>
            <a:r>
              <a:rPr lang="en-US" altLang="zh-CN" b="0" i="0" dirty="0">
                <a:solidFill>
                  <a:srgbClr val="000000"/>
                </a:solidFill>
                <a:effectLst/>
                <a:latin typeface="-apple-system-font"/>
              </a:rPr>
              <a:t>33</a:t>
            </a:r>
            <a:r>
              <a:rPr lang="zh-CN" altLang="en-US" b="0" i="0" dirty="0">
                <a:solidFill>
                  <a:srgbClr val="000000"/>
                </a:solidFill>
                <a:effectLst/>
                <a:latin typeface="-apple-system-font"/>
              </a:rPr>
              <a:t>个“全国消防日”，今年的消防安全主题是“全民消防、安全至上”。我们将列出以下案例。</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48C08-B11B-718D-1D43-2A0B186DF050}"/>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A6BB9250-B9DE-955F-16AF-D2E6FEFD0409}"/>
              </a:ext>
            </a:extLst>
          </p:cNvPr>
          <p:cNvGrpSpPr/>
          <p:nvPr/>
        </p:nvGrpSpPr>
        <p:grpSpPr>
          <a:xfrm>
            <a:off x="3251200" y="638483"/>
            <a:ext cx="5689600" cy="715217"/>
            <a:chOff x="3106057" y="511936"/>
            <a:chExt cx="5689600" cy="715217"/>
          </a:xfrm>
        </p:grpSpPr>
        <p:sp>
          <p:nvSpPr>
            <p:cNvPr id="2" name="矩形: 圆角 1">
              <a:extLst>
                <a:ext uri="{FF2B5EF4-FFF2-40B4-BE49-F238E27FC236}">
                  <a16:creationId xmlns:a16="http://schemas.microsoft.com/office/drawing/2014/main" id="{AD905702-12C0-13FB-4036-9FAFFD3C140C}"/>
                </a:ext>
              </a:extLst>
            </p:cNvPr>
            <p:cNvSpPr/>
            <p:nvPr/>
          </p:nvSpPr>
          <p:spPr>
            <a:xfrm>
              <a:off x="3106057" y="511936"/>
              <a:ext cx="5689600" cy="715217"/>
            </a:xfrm>
            <a:prstGeom prst="ribbon2">
              <a:avLst/>
            </a:prstGeom>
            <a:solidFill>
              <a:srgbClr val="FCCB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Copyright Notice">
              <a:extLst>
                <a:ext uri="{FF2B5EF4-FFF2-40B4-BE49-F238E27FC236}">
                  <a16:creationId xmlns:a16="http://schemas.microsoft.com/office/drawing/2014/main" id="{D1500A3F-50B7-D556-304D-039CE1F84766}"/>
                </a:ext>
              </a:extLst>
            </p:cNvPr>
            <p:cNvSpPr/>
            <p:nvPr/>
          </p:nvSpPr>
          <p:spPr bwMode="auto">
            <a:xfrm>
              <a:off x="3721501" y="652161"/>
              <a:ext cx="445871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cap="small" dirty="0">
                  <a:solidFill>
                    <a:schemeClr val="bg1"/>
                  </a:solidFill>
                  <a:cs typeface="+mn-ea"/>
                  <a:sym typeface="+mn-lt"/>
                </a:rPr>
                <a:t>案例一：</a:t>
              </a:r>
              <a:r>
                <a:rPr lang="zh-CN" altLang="en-US" sz="2400" b="0" i="0" dirty="0">
                  <a:solidFill>
                    <a:srgbClr val="333333"/>
                  </a:solidFill>
                  <a:effectLst/>
                  <a:latin typeface="MicrosoftYaHei"/>
                </a:rPr>
                <a:t>河北省保定造纸厂火灾</a:t>
              </a:r>
              <a:endParaRPr lang="zh-CN" altLang="en-US" sz="2400" cap="small" dirty="0">
                <a:solidFill>
                  <a:schemeClr val="bg1"/>
                </a:solidFill>
                <a:cs typeface="+mn-ea"/>
                <a:sym typeface="+mn-lt"/>
              </a:endParaRPr>
            </a:p>
          </p:txBody>
        </p:sp>
      </p:grpSp>
      <p:sp>
        <p:nvSpPr>
          <p:cNvPr id="6" name="文本框 5">
            <a:extLst>
              <a:ext uri="{FF2B5EF4-FFF2-40B4-BE49-F238E27FC236}">
                <a16:creationId xmlns:a16="http://schemas.microsoft.com/office/drawing/2014/main" id="{CC8783BD-0F7E-BE88-D242-C749B7F44D04}"/>
              </a:ext>
            </a:extLst>
          </p:cNvPr>
          <p:cNvSpPr txBox="1"/>
          <p:nvPr/>
        </p:nvSpPr>
        <p:spPr>
          <a:xfrm>
            <a:off x="6951058" y="1958273"/>
            <a:ext cx="4021742" cy="923330"/>
          </a:xfrm>
          <a:prstGeom prst="rect">
            <a:avLst/>
          </a:prstGeom>
          <a:noFill/>
        </p:spPr>
        <p:txBody>
          <a:bodyPr wrap="square" rtlCol="0">
            <a:spAutoFit/>
          </a:bodyPr>
          <a:lstStyle/>
          <a:p>
            <a:r>
              <a:rPr lang="en-US" altLang="zh-CN" b="0" i="0" dirty="0">
                <a:solidFill>
                  <a:srgbClr val="333333"/>
                </a:solidFill>
                <a:effectLst/>
                <a:latin typeface="MicrosoftYaHei"/>
              </a:rPr>
              <a:t>2022</a:t>
            </a:r>
            <a:r>
              <a:rPr lang="zh-CN" altLang="en-US" b="0" i="0" dirty="0">
                <a:solidFill>
                  <a:srgbClr val="333333"/>
                </a:solidFill>
                <a:effectLst/>
                <a:latin typeface="MicrosoftYaHei"/>
              </a:rPr>
              <a:t>年</a:t>
            </a:r>
            <a:r>
              <a:rPr lang="en-US" altLang="zh-CN" b="0" i="0" dirty="0">
                <a:solidFill>
                  <a:srgbClr val="333333"/>
                </a:solidFill>
                <a:effectLst/>
                <a:latin typeface="MicrosoftYaHei"/>
              </a:rPr>
              <a:t>3</a:t>
            </a:r>
            <a:r>
              <a:rPr lang="zh-CN" altLang="en-US" b="0" i="0" dirty="0">
                <a:solidFill>
                  <a:srgbClr val="333333"/>
                </a:solidFill>
                <a:effectLst/>
                <a:latin typeface="MicrosoftYaHei"/>
              </a:rPr>
              <a:t>月</a:t>
            </a:r>
            <a:r>
              <a:rPr lang="en-US" altLang="zh-CN" b="0" i="0" dirty="0">
                <a:solidFill>
                  <a:srgbClr val="333333"/>
                </a:solidFill>
                <a:effectLst/>
                <a:latin typeface="MicrosoftYaHei"/>
              </a:rPr>
              <a:t>1</a:t>
            </a:r>
            <a:r>
              <a:rPr lang="zh-CN" altLang="en-US" b="0" i="0" dirty="0">
                <a:solidFill>
                  <a:srgbClr val="333333"/>
                </a:solidFill>
                <a:effectLst/>
                <a:latin typeface="MicrosoftYaHei"/>
              </a:rPr>
              <a:t>日，河北省保定市满城区一造纸厂发生火灾，因疏散及时，未造成人员伤亡。</a:t>
            </a:r>
            <a:endParaRPr lang="zh-CN" altLang="en-US" dirty="0"/>
          </a:p>
        </p:txBody>
      </p:sp>
      <p:pic>
        <p:nvPicPr>
          <p:cNvPr id="8" name="图片 7">
            <a:extLst>
              <a:ext uri="{FF2B5EF4-FFF2-40B4-BE49-F238E27FC236}">
                <a16:creationId xmlns:a16="http://schemas.microsoft.com/office/drawing/2014/main" id="{65D02301-EE78-E6B1-4EC9-6BE55A618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03" y="1958273"/>
            <a:ext cx="5348213" cy="2929316"/>
          </a:xfrm>
          <a:prstGeom prst="rect">
            <a:avLst/>
          </a:prstGeom>
        </p:spPr>
      </p:pic>
    </p:spTree>
    <p:extLst>
      <p:ext uri="{BB962C8B-B14F-4D97-AF65-F5344CB8AC3E}">
        <p14:creationId xmlns:p14="http://schemas.microsoft.com/office/powerpoint/2010/main" val="718107213"/>
      </p:ext>
    </p:extLst>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819D0-7EDC-D488-69A3-4B73DE55783D}"/>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0909314D-B2CC-87C3-BEAC-39BC2BAEE4A8}"/>
              </a:ext>
            </a:extLst>
          </p:cNvPr>
          <p:cNvGrpSpPr/>
          <p:nvPr/>
        </p:nvGrpSpPr>
        <p:grpSpPr>
          <a:xfrm>
            <a:off x="3287165" y="557562"/>
            <a:ext cx="5689600" cy="821211"/>
            <a:chOff x="3106057" y="511936"/>
            <a:chExt cx="5689600" cy="821211"/>
          </a:xfrm>
        </p:grpSpPr>
        <p:sp>
          <p:nvSpPr>
            <p:cNvPr id="2" name="矩形: 圆角 1">
              <a:extLst>
                <a:ext uri="{FF2B5EF4-FFF2-40B4-BE49-F238E27FC236}">
                  <a16:creationId xmlns:a16="http://schemas.microsoft.com/office/drawing/2014/main" id="{26C3BFA9-7027-3D6F-7F30-74B6A56A7DAB}"/>
                </a:ext>
              </a:extLst>
            </p:cNvPr>
            <p:cNvSpPr/>
            <p:nvPr/>
          </p:nvSpPr>
          <p:spPr>
            <a:xfrm>
              <a:off x="3106057" y="511936"/>
              <a:ext cx="5689600" cy="715217"/>
            </a:xfrm>
            <a:prstGeom prst="ribbon2">
              <a:avLst/>
            </a:prstGeom>
            <a:solidFill>
              <a:srgbClr val="FCCB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Copyright Notice">
              <a:extLst>
                <a:ext uri="{FF2B5EF4-FFF2-40B4-BE49-F238E27FC236}">
                  <a16:creationId xmlns:a16="http://schemas.microsoft.com/office/drawing/2014/main" id="{B36C9EBD-926F-1540-6BDD-379AC5D96B57}"/>
                </a:ext>
              </a:extLst>
            </p:cNvPr>
            <p:cNvSpPr/>
            <p:nvPr/>
          </p:nvSpPr>
          <p:spPr bwMode="auto">
            <a:xfrm>
              <a:off x="3721501" y="652161"/>
              <a:ext cx="4458712" cy="6809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cap="small" dirty="0">
                  <a:solidFill>
                    <a:schemeClr val="bg1"/>
                  </a:solidFill>
                  <a:cs typeface="+mn-ea"/>
                  <a:sym typeface="+mn-lt"/>
                </a:rPr>
                <a:t>案例</a:t>
              </a:r>
              <a:r>
                <a:rPr lang="en-US" altLang="zh-CN" sz="1600" cap="small" dirty="0">
                  <a:solidFill>
                    <a:schemeClr val="bg1"/>
                  </a:solidFill>
                  <a:cs typeface="+mn-ea"/>
                  <a:sym typeface="+mn-lt"/>
                </a:rPr>
                <a:t>2</a:t>
              </a:r>
              <a:r>
                <a:rPr lang="zh-CN" altLang="en-US" sz="1600" cap="small" dirty="0">
                  <a:solidFill>
                    <a:schemeClr val="bg1"/>
                  </a:solidFill>
                  <a:cs typeface="+mn-ea"/>
                  <a:sym typeface="+mn-lt"/>
                </a:rPr>
                <a:t>：</a:t>
              </a:r>
              <a:r>
                <a:rPr lang="zh-CN" altLang="en-US" sz="1600" b="0" i="0" dirty="0">
                  <a:solidFill>
                    <a:srgbClr val="333333"/>
                  </a:solidFill>
                  <a:effectLst/>
                  <a:latin typeface="MicrosoftYaHei"/>
                </a:rPr>
                <a:t>天津市河北区装饰城五金仓库发生火灾</a:t>
              </a:r>
              <a:endParaRPr lang="zh-CN" altLang="en-US" sz="1600" dirty="0"/>
            </a:p>
            <a:p>
              <a:pPr algn="ctr"/>
              <a:endParaRPr lang="zh-CN" altLang="en-US" sz="2400" cap="small" dirty="0">
                <a:solidFill>
                  <a:schemeClr val="bg1"/>
                </a:solidFill>
                <a:cs typeface="+mn-ea"/>
                <a:sym typeface="+mn-lt"/>
              </a:endParaRPr>
            </a:p>
          </p:txBody>
        </p:sp>
      </p:grpSp>
      <p:sp>
        <p:nvSpPr>
          <p:cNvPr id="6" name="文本框 5">
            <a:extLst>
              <a:ext uri="{FF2B5EF4-FFF2-40B4-BE49-F238E27FC236}">
                <a16:creationId xmlns:a16="http://schemas.microsoft.com/office/drawing/2014/main" id="{42AFE7E6-5A9C-A13F-95F7-4E8091E26BEB}"/>
              </a:ext>
            </a:extLst>
          </p:cNvPr>
          <p:cNvSpPr txBox="1"/>
          <p:nvPr/>
        </p:nvSpPr>
        <p:spPr>
          <a:xfrm>
            <a:off x="6951058" y="1958273"/>
            <a:ext cx="4021742" cy="1200329"/>
          </a:xfrm>
          <a:prstGeom prst="rect">
            <a:avLst/>
          </a:prstGeom>
          <a:noFill/>
        </p:spPr>
        <p:txBody>
          <a:bodyPr wrap="square" rtlCol="0">
            <a:spAutoFit/>
          </a:bodyPr>
          <a:lstStyle/>
          <a:p>
            <a:r>
              <a:rPr lang="en-US" altLang="zh-CN" b="0" i="0">
                <a:solidFill>
                  <a:srgbClr val="333333"/>
                </a:solidFill>
                <a:effectLst/>
                <a:latin typeface="MicrosoftYaHei"/>
              </a:rPr>
              <a:t>2022</a:t>
            </a:r>
            <a:r>
              <a:rPr lang="zh-CN" altLang="en-US" b="0" i="0">
                <a:solidFill>
                  <a:srgbClr val="333333"/>
                </a:solidFill>
                <a:effectLst/>
                <a:latin typeface="MicrosoftYaHei"/>
              </a:rPr>
              <a:t>年</a:t>
            </a:r>
            <a:r>
              <a:rPr lang="en-US" altLang="zh-CN" b="0" i="0">
                <a:solidFill>
                  <a:srgbClr val="333333"/>
                </a:solidFill>
                <a:effectLst/>
                <a:latin typeface="MicrosoftYaHei"/>
              </a:rPr>
              <a:t>3</a:t>
            </a:r>
            <a:r>
              <a:rPr lang="zh-CN" altLang="en-US" b="0" i="0">
                <a:solidFill>
                  <a:srgbClr val="333333"/>
                </a:solidFill>
                <a:effectLst/>
                <a:latin typeface="MicrosoftYaHei"/>
              </a:rPr>
              <a:t>月</a:t>
            </a:r>
            <a:r>
              <a:rPr lang="en-US" altLang="zh-CN" b="0" i="0">
                <a:solidFill>
                  <a:srgbClr val="333333"/>
                </a:solidFill>
                <a:effectLst/>
                <a:latin typeface="MicrosoftYaHei"/>
              </a:rPr>
              <a:t>23</a:t>
            </a:r>
            <a:r>
              <a:rPr lang="zh-CN" altLang="en-US" b="0" i="0">
                <a:solidFill>
                  <a:srgbClr val="333333"/>
                </a:solidFill>
                <a:effectLst/>
                <a:latin typeface="MicrosoftYaHei"/>
              </a:rPr>
              <a:t>日，天津市河北区某装饰城内一五金仓库发生火灾，周边多家仓库被波及。现场火灾烟气较大，未造成人员伤亡。</a:t>
            </a:r>
            <a:endParaRPr lang="zh-CN" altLang="en-US" dirty="0"/>
          </a:p>
        </p:txBody>
      </p:sp>
      <p:pic>
        <p:nvPicPr>
          <p:cNvPr id="5" name="图片 4">
            <a:extLst>
              <a:ext uri="{FF2B5EF4-FFF2-40B4-BE49-F238E27FC236}">
                <a16:creationId xmlns:a16="http://schemas.microsoft.com/office/drawing/2014/main" id="{E5984DB6-FA3A-414D-C003-7864CAAD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02" y="2121888"/>
            <a:ext cx="5689600" cy="2576124"/>
          </a:xfrm>
          <a:prstGeom prst="rect">
            <a:avLst/>
          </a:prstGeom>
        </p:spPr>
      </p:pic>
    </p:spTree>
    <p:extLst>
      <p:ext uri="{BB962C8B-B14F-4D97-AF65-F5344CB8AC3E}">
        <p14:creationId xmlns:p14="http://schemas.microsoft.com/office/powerpoint/2010/main" val="3058460914"/>
      </p:ext>
    </p:extLst>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5D2A-569B-D5BA-AF0B-2E6A83522C04}"/>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BC5FB293-F206-7B0E-4460-B2875194A1A4}"/>
              </a:ext>
            </a:extLst>
          </p:cNvPr>
          <p:cNvGrpSpPr/>
          <p:nvPr/>
        </p:nvGrpSpPr>
        <p:grpSpPr>
          <a:xfrm>
            <a:off x="3287165" y="557562"/>
            <a:ext cx="5689600" cy="821211"/>
            <a:chOff x="3106057" y="511936"/>
            <a:chExt cx="5689600" cy="821211"/>
          </a:xfrm>
        </p:grpSpPr>
        <p:sp>
          <p:nvSpPr>
            <p:cNvPr id="2" name="矩形: 圆角 1">
              <a:extLst>
                <a:ext uri="{FF2B5EF4-FFF2-40B4-BE49-F238E27FC236}">
                  <a16:creationId xmlns:a16="http://schemas.microsoft.com/office/drawing/2014/main" id="{47DC3B08-03C6-5BE2-4DBA-0350B0ADADBF}"/>
                </a:ext>
              </a:extLst>
            </p:cNvPr>
            <p:cNvSpPr/>
            <p:nvPr/>
          </p:nvSpPr>
          <p:spPr>
            <a:xfrm>
              <a:off x="3106057" y="511936"/>
              <a:ext cx="5689600" cy="715217"/>
            </a:xfrm>
            <a:prstGeom prst="ribbon2">
              <a:avLst/>
            </a:prstGeom>
            <a:solidFill>
              <a:srgbClr val="FCCB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Copyright Notice">
              <a:extLst>
                <a:ext uri="{FF2B5EF4-FFF2-40B4-BE49-F238E27FC236}">
                  <a16:creationId xmlns:a16="http://schemas.microsoft.com/office/drawing/2014/main" id="{066CD3F2-881F-4852-D1F2-86FB1F12A7EA}"/>
                </a:ext>
              </a:extLst>
            </p:cNvPr>
            <p:cNvSpPr/>
            <p:nvPr/>
          </p:nvSpPr>
          <p:spPr bwMode="auto">
            <a:xfrm>
              <a:off x="3721501" y="652161"/>
              <a:ext cx="4458712" cy="6809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cap="small" dirty="0">
                  <a:solidFill>
                    <a:schemeClr val="bg1"/>
                  </a:solidFill>
                  <a:cs typeface="+mn-ea"/>
                  <a:sym typeface="+mn-lt"/>
                </a:rPr>
                <a:t>案例</a:t>
              </a:r>
              <a:r>
                <a:rPr lang="en-US" altLang="zh-CN" sz="1600" cap="small" dirty="0">
                  <a:solidFill>
                    <a:schemeClr val="bg1"/>
                  </a:solidFill>
                  <a:cs typeface="+mn-ea"/>
                  <a:sym typeface="+mn-lt"/>
                </a:rPr>
                <a:t>2</a:t>
              </a:r>
              <a:r>
                <a:rPr lang="zh-CN" altLang="en-US" sz="1600" cap="small" dirty="0">
                  <a:solidFill>
                    <a:schemeClr val="bg1"/>
                  </a:solidFill>
                  <a:cs typeface="+mn-ea"/>
                  <a:sym typeface="+mn-lt"/>
                </a:rPr>
                <a:t>：</a:t>
              </a:r>
              <a:r>
                <a:rPr lang="zh-CN" altLang="en-US" sz="1600" b="0" i="0" dirty="0">
                  <a:solidFill>
                    <a:srgbClr val="333333"/>
                  </a:solidFill>
                  <a:effectLst/>
                  <a:latin typeface="MicrosoftYaHei"/>
                </a:rPr>
                <a:t>山东省淄博沂源县一处仓库突发大火</a:t>
              </a:r>
              <a:endParaRPr lang="zh-CN" altLang="en-US" sz="1600" dirty="0"/>
            </a:p>
            <a:p>
              <a:pPr algn="ctr"/>
              <a:endParaRPr lang="zh-CN" altLang="en-US" sz="2400" cap="small" dirty="0">
                <a:solidFill>
                  <a:schemeClr val="bg1"/>
                </a:solidFill>
                <a:cs typeface="+mn-ea"/>
                <a:sym typeface="+mn-lt"/>
              </a:endParaRPr>
            </a:p>
          </p:txBody>
        </p:sp>
      </p:grpSp>
      <p:sp>
        <p:nvSpPr>
          <p:cNvPr id="7" name="文本框 6">
            <a:extLst>
              <a:ext uri="{FF2B5EF4-FFF2-40B4-BE49-F238E27FC236}">
                <a16:creationId xmlns:a16="http://schemas.microsoft.com/office/drawing/2014/main" id="{5FAB08FE-DCB9-9B42-B239-A75CDAF84087}"/>
              </a:ext>
            </a:extLst>
          </p:cNvPr>
          <p:cNvSpPr txBox="1"/>
          <p:nvPr/>
        </p:nvSpPr>
        <p:spPr>
          <a:xfrm>
            <a:off x="8431901" y="2262233"/>
            <a:ext cx="3286040" cy="1754326"/>
          </a:xfrm>
          <a:prstGeom prst="rect">
            <a:avLst/>
          </a:prstGeom>
          <a:noFill/>
        </p:spPr>
        <p:txBody>
          <a:bodyPr wrap="square">
            <a:spAutoFit/>
          </a:bodyPr>
          <a:lstStyle/>
          <a:p>
            <a:r>
              <a:rPr lang="en-US" altLang="zh-CN" b="0" i="0" dirty="0">
                <a:solidFill>
                  <a:srgbClr val="333333"/>
                </a:solidFill>
                <a:effectLst/>
                <a:latin typeface="MicrosoftYaHei"/>
              </a:rPr>
              <a:t>2022</a:t>
            </a:r>
            <a:r>
              <a:rPr lang="zh-CN" altLang="en-US" b="0" i="0" dirty="0">
                <a:solidFill>
                  <a:srgbClr val="333333"/>
                </a:solidFill>
                <a:effectLst/>
                <a:latin typeface="MicrosoftYaHei"/>
              </a:rPr>
              <a:t>年</a:t>
            </a:r>
            <a:r>
              <a:rPr lang="en-US" altLang="zh-CN" b="0" i="0" dirty="0">
                <a:solidFill>
                  <a:srgbClr val="333333"/>
                </a:solidFill>
                <a:effectLst/>
                <a:latin typeface="MicrosoftYaHei"/>
              </a:rPr>
              <a:t>3</a:t>
            </a:r>
            <a:r>
              <a:rPr lang="zh-CN" altLang="en-US" b="0" i="0" dirty="0">
                <a:solidFill>
                  <a:srgbClr val="333333"/>
                </a:solidFill>
                <a:effectLst/>
                <a:latin typeface="MicrosoftYaHei"/>
              </a:rPr>
              <a:t>月</a:t>
            </a:r>
            <a:r>
              <a:rPr lang="en-US" altLang="zh-CN" b="0" i="0" dirty="0">
                <a:solidFill>
                  <a:srgbClr val="333333"/>
                </a:solidFill>
                <a:effectLst/>
                <a:latin typeface="MicrosoftYaHei"/>
              </a:rPr>
              <a:t>27</a:t>
            </a:r>
            <a:r>
              <a:rPr lang="zh-CN" altLang="en-US" b="0" i="0" dirty="0">
                <a:solidFill>
                  <a:srgbClr val="333333"/>
                </a:solidFill>
                <a:effectLst/>
                <a:latin typeface="MicrosoftYaHei"/>
              </a:rPr>
              <a:t>日，山东省淄博沂源县一处仓库突发大火，建筑面积约</a:t>
            </a:r>
            <a:r>
              <a:rPr lang="en-US" altLang="zh-CN" b="0" i="0" dirty="0">
                <a:solidFill>
                  <a:srgbClr val="333333"/>
                </a:solidFill>
                <a:effectLst/>
                <a:latin typeface="MicrosoftYaHei"/>
              </a:rPr>
              <a:t>1000</a:t>
            </a:r>
            <a:r>
              <a:rPr lang="zh-CN" altLang="en-US" b="0" i="0" dirty="0">
                <a:solidFill>
                  <a:srgbClr val="333333"/>
                </a:solidFill>
                <a:effectLst/>
                <a:latin typeface="MicrosoftYaHei"/>
              </a:rPr>
              <a:t>平方，起火部位为仓库内部，燃烧物质主要为压缩纸箱、编织袋等，此次火灾未造成人员伤亡。</a:t>
            </a:r>
            <a:endParaRPr lang="zh-CN" altLang="en-US" dirty="0"/>
          </a:p>
        </p:txBody>
      </p:sp>
      <p:pic>
        <p:nvPicPr>
          <p:cNvPr id="9" name="图片 8">
            <a:extLst>
              <a:ext uri="{FF2B5EF4-FFF2-40B4-BE49-F238E27FC236}">
                <a16:creationId xmlns:a16="http://schemas.microsoft.com/office/drawing/2014/main" id="{CE25AC50-7FB4-20A7-36BD-5EE5A8DEE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408" y="1716944"/>
            <a:ext cx="6108658" cy="3417031"/>
          </a:xfrm>
          <a:prstGeom prst="rect">
            <a:avLst/>
          </a:prstGeom>
        </p:spPr>
      </p:pic>
    </p:spTree>
    <p:extLst>
      <p:ext uri="{BB962C8B-B14F-4D97-AF65-F5344CB8AC3E}">
        <p14:creationId xmlns:p14="http://schemas.microsoft.com/office/powerpoint/2010/main" val="2225600561"/>
      </p:ext>
    </p:extLst>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71DED-472E-895E-56CE-8AC92A1B89EC}"/>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E212DDDA-B57F-FA38-BD69-F9C518A794A9}"/>
              </a:ext>
            </a:extLst>
          </p:cNvPr>
          <p:cNvGrpSpPr/>
          <p:nvPr/>
        </p:nvGrpSpPr>
        <p:grpSpPr>
          <a:xfrm>
            <a:off x="3364715" y="671114"/>
            <a:ext cx="5781307" cy="907789"/>
            <a:chOff x="3183607" y="596042"/>
            <a:chExt cx="5781307" cy="907789"/>
          </a:xfrm>
        </p:grpSpPr>
        <p:sp>
          <p:nvSpPr>
            <p:cNvPr id="2" name="矩形: 圆角 1">
              <a:extLst>
                <a:ext uri="{FF2B5EF4-FFF2-40B4-BE49-F238E27FC236}">
                  <a16:creationId xmlns:a16="http://schemas.microsoft.com/office/drawing/2014/main" id="{BA82EFA3-62A9-8A5D-963E-6ADDC435A629}"/>
                </a:ext>
              </a:extLst>
            </p:cNvPr>
            <p:cNvSpPr/>
            <p:nvPr/>
          </p:nvSpPr>
          <p:spPr>
            <a:xfrm>
              <a:off x="3275314" y="596042"/>
              <a:ext cx="5689600" cy="715217"/>
            </a:xfrm>
            <a:prstGeom prst="ribbon2">
              <a:avLst/>
            </a:prstGeom>
            <a:solidFill>
              <a:srgbClr val="FCCB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Copyright Notice">
              <a:extLst>
                <a:ext uri="{FF2B5EF4-FFF2-40B4-BE49-F238E27FC236}">
                  <a16:creationId xmlns:a16="http://schemas.microsoft.com/office/drawing/2014/main" id="{1F41392D-7354-43CA-1915-188AD44FAA65}"/>
                </a:ext>
              </a:extLst>
            </p:cNvPr>
            <p:cNvSpPr/>
            <p:nvPr/>
          </p:nvSpPr>
          <p:spPr bwMode="auto">
            <a:xfrm>
              <a:off x="3183607" y="822845"/>
              <a:ext cx="2797596" cy="680986"/>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cap="small" dirty="0">
                  <a:solidFill>
                    <a:schemeClr val="bg1"/>
                  </a:solidFill>
                  <a:cs typeface="+mn-ea"/>
                  <a:sym typeface="+mn-lt"/>
                </a:rPr>
                <a:t>案例</a:t>
              </a:r>
              <a:r>
                <a:rPr lang="en-US" altLang="zh-CN" sz="1600" cap="small" dirty="0">
                  <a:solidFill>
                    <a:schemeClr val="bg1"/>
                  </a:solidFill>
                  <a:cs typeface="+mn-ea"/>
                  <a:sym typeface="+mn-lt"/>
                </a:rPr>
                <a:t>2</a:t>
              </a:r>
              <a:r>
                <a:rPr lang="zh-CN" altLang="en-US" sz="1600" cap="small" dirty="0">
                  <a:solidFill>
                    <a:schemeClr val="bg1"/>
                  </a:solidFill>
                  <a:cs typeface="+mn-ea"/>
                  <a:sym typeface="+mn-lt"/>
                </a:rPr>
                <a:t>：</a:t>
              </a:r>
              <a:endParaRPr lang="zh-CN" altLang="en-US" sz="1600" dirty="0"/>
            </a:p>
            <a:p>
              <a:pPr algn="ctr"/>
              <a:endParaRPr lang="zh-CN" altLang="en-US" sz="2400" cap="small" dirty="0">
                <a:solidFill>
                  <a:schemeClr val="bg1"/>
                </a:solidFill>
                <a:cs typeface="+mn-ea"/>
                <a:sym typeface="+mn-lt"/>
              </a:endParaRPr>
            </a:p>
          </p:txBody>
        </p:sp>
      </p:grpSp>
      <p:sp>
        <p:nvSpPr>
          <p:cNvPr id="8" name="文本框 7">
            <a:extLst>
              <a:ext uri="{FF2B5EF4-FFF2-40B4-BE49-F238E27FC236}">
                <a16:creationId xmlns:a16="http://schemas.microsoft.com/office/drawing/2014/main" id="{B6A3C849-76E6-6AA9-C39D-3BE0C3BFA67A}"/>
              </a:ext>
            </a:extLst>
          </p:cNvPr>
          <p:cNvSpPr txBox="1"/>
          <p:nvPr/>
        </p:nvSpPr>
        <p:spPr>
          <a:xfrm>
            <a:off x="5090565" y="736334"/>
            <a:ext cx="3632649" cy="584775"/>
          </a:xfrm>
          <a:prstGeom prst="rect">
            <a:avLst/>
          </a:prstGeom>
          <a:noFill/>
        </p:spPr>
        <p:txBody>
          <a:bodyPr wrap="square">
            <a:spAutoFit/>
          </a:bodyPr>
          <a:lstStyle/>
          <a:p>
            <a:r>
              <a:rPr lang="zh-CN" altLang="en-US" sz="1600" b="0" i="0" dirty="0">
                <a:solidFill>
                  <a:srgbClr val="333333"/>
                </a:solidFill>
                <a:effectLst/>
                <a:latin typeface="MicrosoftYaHei"/>
              </a:rPr>
              <a:t>广东省广州市天河区东方三路</a:t>
            </a:r>
            <a:r>
              <a:rPr lang="en-US" altLang="zh-CN" sz="1600" b="0" i="0" dirty="0">
                <a:solidFill>
                  <a:srgbClr val="333333"/>
                </a:solidFill>
                <a:effectLst/>
                <a:latin typeface="MicrosoftYaHei"/>
              </a:rPr>
              <a:t>25</a:t>
            </a:r>
            <a:r>
              <a:rPr lang="zh-CN" altLang="en-US" sz="1600" b="0" i="0" dirty="0">
                <a:solidFill>
                  <a:srgbClr val="333333"/>
                </a:solidFill>
                <a:effectLst/>
                <a:latin typeface="MicrosoftYaHei"/>
              </a:rPr>
              <a:t>号一高层住宅小区发生火灾</a:t>
            </a:r>
            <a:endParaRPr lang="zh-CN" altLang="en-US" sz="1600" dirty="0"/>
          </a:p>
        </p:txBody>
      </p:sp>
      <p:sp>
        <p:nvSpPr>
          <p:cNvPr id="12" name="文本框 11">
            <a:extLst>
              <a:ext uri="{FF2B5EF4-FFF2-40B4-BE49-F238E27FC236}">
                <a16:creationId xmlns:a16="http://schemas.microsoft.com/office/drawing/2014/main" id="{D395A191-F1D9-ADCB-4E1F-65B201896399}"/>
              </a:ext>
            </a:extLst>
          </p:cNvPr>
          <p:cNvSpPr txBox="1"/>
          <p:nvPr/>
        </p:nvSpPr>
        <p:spPr>
          <a:xfrm>
            <a:off x="7986839" y="2360584"/>
            <a:ext cx="4126938" cy="2031325"/>
          </a:xfrm>
          <a:prstGeom prst="rect">
            <a:avLst/>
          </a:prstGeom>
          <a:noFill/>
        </p:spPr>
        <p:txBody>
          <a:bodyPr wrap="square">
            <a:spAutoFit/>
          </a:bodyPr>
          <a:lstStyle/>
          <a:p>
            <a:r>
              <a:rPr lang="en-US" altLang="zh-CN" b="0" i="0" dirty="0">
                <a:solidFill>
                  <a:srgbClr val="333333"/>
                </a:solidFill>
                <a:effectLst/>
                <a:latin typeface="MicrosoftYaHei"/>
              </a:rPr>
              <a:t>2022</a:t>
            </a:r>
            <a:r>
              <a:rPr lang="zh-CN" altLang="en-US" b="0" i="0" dirty="0">
                <a:solidFill>
                  <a:srgbClr val="333333"/>
                </a:solidFill>
                <a:effectLst/>
                <a:latin typeface="MicrosoftYaHei"/>
              </a:rPr>
              <a:t>年</a:t>
            </a:r>
            <a:r>
              <a:rPr lang="en-US" altLang="zh-CN" b="0" i="0" dirty="0">
                <a:solidFill>
                  <a:srgbClr val="333333"/>
                </a:solidFill>
                <a:effectLst/>
                <a:latin typeface="MicrosoftYaHei"/>
              </a:rPr>
              <a:t>3</a:t>
            </a:r>
            <a:r>
              <a:rPr lang="zh-CN" altLang="en-US" b="0" i="0" dirty="0">
                <a:solidFill>
                  <a:srgbClr val="333333"/>
                </a:solidFill>
                <a:effectLst/>
                <a:latin typeface="MicrosoftYaHei"/>
              </a:rPr>
              <a:t>月</a:t>
            </a:r>
            <a:r>
              <a:rPr lang="en-US" altLang="zh-CN" b="0" i="0" dirty="0">
                <a:solidFill>
                  <a:srgbClr val="333333"/>
                </a:solidFill>
                <a:effectLst/>
                <a:latin typeface="MicrosoftYaHei"/>
              </a:rPr>
              <a:t>9</a:t>
            </a:r>
            <a:r>
              <a:rPr lang="zh-CN" altLang="en-US" b="0" i="0" dirty="0">
                <a:solidFill>
                  <a:srgbClr val="333333"/>
                </a:solidFill>
                <a:effectLst/>
                <a:latin typeface="MicrosoftYaHei"/>
              </a:rPr>
              <a:t>日，广东省广州市天河区东方三路</a:t>
            </a:r>
            <a:r>
              <a:rPr lang="en-US" altLang="zh-CN" b="0" i="0" dirty="0">
                <a:solidFill>
                  <a:srgbClr val="333333"/>
                </a:solidFill>
                <a:effectLst/>
                <a:latin typeface="MicrosoftYaHei"/>
              </a:rPr>
              <a:t>25</a:t>
            </a:r>
            <a:r>
              <a:rPr lang="zh-CN" altLang="en-US" b="0" i="0" dirty="0">
                <a:solidFill>
                  <a:srgbClr val="333333"/>
                </a:solidFill>
                <a:effectLst/>
                <a:latin typeface="MicrosoftYaHei"/>
              </a:rPr>
              <a:t>号一高层住宅小区发生火灾。经过十分钟左右的紧张救援，明火被扑灭。消防救援人员在卧室内清理火场时发现一块连接插座的电动自行车锂电池，电池已有部分被烧毁，卧室内家具、衣物被烧毁严重，一女子在火灾中身亡。</a:t>
            </a:r>
            <a:endParaRPr lang="zh-CN" altLang="en-US" dirty="0"/>
          </a:p>
        </p:txBody>
      </p:sp>
      <p:pic>
        <p:nvPicPr>
          <p:cNvPr id="14" name="图片 13">
            <a:extLst>
              <a:ext uri="{FF2B5EF4-FFF2-40B4-BE49-F238E27FC236}">
                <a16:creationId xmlns:a16="http://schemas.microsoft.com/office/drawing/2014/main" id="{595149FF-C6ED-0A5B-4E82-75F21A6B6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2087" y="2019300"/>
            <a:ext cx="5686425" cy="2819400"/>
          </a:xfrm>
          <a:prstGeom prst="rect">
            <a:avLst/>
          </a:prstGeom>
        </p:spPr>
      </p:pic>
    </p:spTree>
    <p:extLst>
      <p:ext uri="{BB962C8B-B14F-4D97-AF65-F5344CB8AC3E}">
        <p14:creationId xmlns:p14="http://schemas.microsoft.com/office/powerpoint/2010/main" val="1781989069"/>
      </p:ext>
    </p:extLst>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ppt_x</p:attrName>
                                        </p:attrNameLst>
                                      </p:cBhvr>
                                      <p:tavLst>
                                        <p:tav tm="0">
                                          <p:val>
                                            <p:strVal val="#ppt_x"/>
                                          </p:val>
                                        </p:tav>
                                        <p:tav tm="100000">
                                          <p:val>
                                            <p:strVal val="#ppt_x"/>
                                          </p:val>
                                        </p:tav>
                                      </p:tavLst>
                                    </p:anim>
                                    <p:anim calcmode="lin" valueType="num">
                                      <p:cBhvr>
                                        <p:cTn id="9" dur="7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AABBC-29B0-F7B6-DF78-539C80FE2109}"/>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173FCE6D-4744-BD43-5693-D5288D5CC98B}"/>
              </a:ext>
            </a:extLst>
          </p:cNvPr>
          <p:cNvSpPr/>
          <p:nvPr/>
        </p:nvSpPr>
        <p:spPr>
          <a:xfrm>
            <a:off x="3805151" y="2967335"/>
            <a:ext cx="4581703" cy="923330"/>
          </a:xfrm>
          <a:prstGeom prst="rect">
            <a:avLst/>
          </a:prstGeom>
          <a:noFill/>
        </p:spPr>
        <p:txBody>
          <a:bodyPr wrap="none" lIns="91440" tIns="45720" rIns="91440" bIns="45720">
            <a:spAutoFit/>
          </a:bodyPr>
          <a:lstStyle/>
          <a:p>
            <a:pPr algn="ctr"/>
            <a:r>
              <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感谢您的聆听</a:t>
            </a:r>
            <a:r>
              <a:rPr lang="en-US" altLang="zh-C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t>
            </a:r>
            <a:endParaRPr lang="zh-CN"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750687725"/>
      </p:ext>
    </p:extLst>
  </p:cSld>
  <p:clrMapOvr>
    <a:masterClrMapping/>
  </p:clrMapOvr>
  <mc:AlternateContent xmlns:mc="http://schemas.openxmlformats.org/markup-compatibility/2006" xmlns:p14="http://schemas.microsoft.com/office/powerpoint/2010/main">
    <mc:Choice Requires="p14">
      <p:transition spd="slow" p14:dur="1400" advTm="3511">
        <p14:ripple/>
      </p:transition>
    </mc:Choice>
    <mc:Fallback xmlns="" xmlns:a14="http://schemas.microsoft.com/office/drawing/2010/main">
      <p:transition spd="slow" advTm="351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bcil2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286</Words>
  <Application>Microsoft Office PowerPoint</Application>
  <PresentationFormat>宽屏</PresentationFormat>
  <Paragraphs>22</Paragraphs>
  <Slides>7</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7</vt:i4>
      </vt:variant>
    </vt:vector>
  </HeadingPairs>
  <TitlesOfParts>
    <vt:vector size="14" baseType="lpstr">
      <vt:lpstr>-apple-system-font</vt:lpstr>
      <vt:lpstr>MicrosoftYaHei</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nm wc</cp:lastModifiedBy>
  <cp:revision>18</cp:revision>
  <dcterms:created xsi:type="dcterms:W3CDTF">2017-09-27T12:27:00Z</dcterms:created>
  <dcterms:modified xsi:type="dcterms:W3CDTF">2024-11-09T09:52:17Z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