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257" r:id="rId3"/>
    <p:sldId id="260" r:id="rId4"/>
    <p:sldId id="261" r:id="rId5"/>
    <p:sldId id="262" r:id="rId6"/>
    <p:sldId id="259" r:id="rId7"/>
    <p:sldId id="263" r:id="rId8"/>
    <p:sldId id="293" r:id="rId9"/>
    <p:sldId id="319" r:id="rId10"/>
    <p:sldId id="294" r:id="rId11"/>
    <p:sldId id="295" r:id="rId12"/>
    <p:sldId id="296" r:id="rId13"/>
    <p:sldId id="297" r:id="rId14"/>
    <p:sldId id="274" r:id="rId15"/>
    <p:sldId id="318" r:id="rId16"/>
    <p:sldId id="317" r:id="rId17"/>
    <p:sldId id="316" r:id="rId18"/>
    <p:sldId id="315" r:id="rId19"/>
    <p:sldId id="314" r:id="rId20"/>
    <p:sldId id="313" r:id="rId21"/>
    <p:sldId id="312" r:id="rId22"/>
    <p:sldId id="284" r:id="rId23"/>
    <p:sldId id="299" r:id="rId24"/>
    <p:sldId id="298" r:id="rId25"/>
    <p:sldId id="300" r:id="rId26"/>
    <p:sldId id="301" r:id="rId27"/>
    <p:sldId id="302" r:id="rId28"/>
    <p:sldId id="305" r:id="rId29"/>
    <p:sldId id="306" r:id="rId30"/>
    <p:sldId id="307" r:id="rId31"/>
    <p:sldId id="308" r:id="rId32"/>
    <p:sldId id="309" r:id="rId33"/>
    <p:sldId id="310" r:id="rId34"/>
    <p:sldId id="292" r:id="rId35"/>
    <p:sldId id="291" r:id="rId36"/>
    <p:sldId id="290" r:id="rId37"/>
    <p:sldId id="267" r:id="rId3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54C78-0DD7-49FE-902F-927BBBCE9F24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E0564-6225-4AA2-8702-514CBA5729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050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E0564-6225-4AA2-8702-514CBA5729A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977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8A272-EA06-4AE6-850E-E40B5A8A6CE0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B2216-101E-4AF8-8DAB-9480A71C07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882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8A272-EA06-4AE6-850E-E40B5A8A6CE0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B2216-101E-4AF8-8DAB-9480A71C07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637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8A272-EA06-4AE6-850E-E40B5A8A6CE0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B2216-101E-4AF8-8DAB-9480A71C07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894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8A272-EA06-4AE6-850E-E40B5A8A6CE0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B2216-101E-4AF8-8DAB-9480A71C07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182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8A272-EA06-4AE6-850E-E40B5A8A6CE0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B2216-101E-4AF8-8DAB-9480A71C07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384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8A272-EA06-4AE6-850E-E40B5A8A6CE0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B2216-101E-4AF8-8DAB-9480A71C07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291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8A272-EA06-4AE6-850E-E40B5A8A6CE0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B2216-101E-4AF8-8DAB-9480A71C07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81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8A272-EA06-4AE6-850E-E40B5A8A6CE0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B2216-101E-4AF8-8DAB-9480A71C07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940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8A272-EA06-4AE6-850E-E40B5A8A6CE0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B2216-101E-4AF8-8DAB-9480A71C07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019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8A272-EA06-4AE6-850E-E40B5A8A6CE0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B2216-101E-4AF8-8DAB-9480A71C07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039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8A272-EA06-4AE6-850E-E40B5A8A6CE0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B2216-101E-4AF8-8DAB-9480A71C07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345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8A272-EA06-4AE6-850E-E40B5A8A6CE0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B2216-101E-4AF8-8DAB-9480A71C07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57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9.png"/><Relationship Id="rId7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7.png"/><Relationship Id="rId4" Type="http://schemas.openxmlformats.org/officeDocument/2006/relationships/image" Target="../media/image30.png"/><Relationship Id="rId9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4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0.png"/><Relationship Id="rId7" Type="http://schemas.openxmlformats.org/officeDocument/2006/relationships/image" Target="../media/image4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32.png"/><Relationship Id="rId9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0.png"/><Relationship Id="rId7" Type="http://schemas.openxmlformats.org/officeDocument/2006/relationships/image" Target="../media/image4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2.png"/><Relationship Id="rId9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30.png"/><Relationship Id="rId7" Type="http://schemas.openxmlformats.org/officeDocument/2006/relationships/image" Target="../media/image4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40.png"/><Relationship Id="rId5" Type="http://schemas.openxmlformats.org/officeDocument/2006/relationships/image" Target="../media/image35.png"/><Relationship Id="rId10" Type="http://schemas.openxmlformats.org/officeDocument/2006/relationships/image" Target="../media/image39.png"/><Relationship Id="rId4" Type="http://schemas.openxmlformats.org/officeDocument/2006/relationships/image" Target="../media/image32.png"/><Relationship Id="rId9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7.pn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55.png"/><Relationship Id="rId5" Type="http://schemas.openxmlformats.org/officeDocument/2006/relationships/image" Target="../media/image35.png"/><Relationship Id="rId10" Type="http://schemas.openxmlformats.org/officeDocument/2006/relationships/image" Target="../media/image54.png"/><Relationship Id="rId4" Type="http://schemas.openxmlformats.org/officeDocument/2006/relationships/image" Target="../media/image32.png"/><Relationship Id="rId9" Type="http://schemas.openxmlformats.org/officeDocument/2006/relationships/image" Target="../media/image5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39.png"/><Relationship Id="rId3" Type="http://schemas.openxmlformats.org/officeDocument/2006/relationships/image" Target="../media/image30.png"/><Relationship Id="rId7" Type="http://schemas.openxmlformats.org/officeDocument/2006/relationships/image" Target="../media/image36.png"/><Relationship Id="rId12" Type="http://schemas.openxmlformats.org/officeDocument/2006/relationships/image" Target="../media/image5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58.png"/><Relationship Id="rId5" Type="http://schemas.openxmlformats.org/officeDocument/2006/relationships/image" Target="../media/image34.png"/><Relationship Id="rId10" Type="http://schemas.openxmlformats.org/officeDocument/2006/relationships/image" Target="../media/image57.png"/><Relationship Id="rId4" Type="http://schemas.openxmlformats.org/officeDocument/2006/relationships/image" Target="../media/image32.png"/><Relationship Id="rId9" Type="http://schemas.openxmlformats.org/officeDocument/2006/relationships/image" Target="../media/image56.png"/><Relationship Id="rId1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9.png"/><Relationship Id="rId7" Type="http://schemas.openxmlformats.org/officeDocument/2006/relationships/image" Target="../media/image3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40.png"/><Relationship Id="rId5" Type="http://schemas.openxmlformats.org/officeDocument/2006/relationships/image" Target="../media/image31.png"/><Relationship Id="rId10" Type="http://schemas.openxmlformats.org/officeDocument/2006/relationships/image" Target="../media/image37.png"/><Relationship Id="rId4" Type="http://schemas.openxmlformats.org/officeDocument/2006/relationships/image" Target="../media/image30.png"/><Relationship Id="rId9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7.png"/><Relationship Id="rId4" Type="http://schemas.openxmlformats.org/officeDocument/2006/relationships/image" Target="../media/image6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5" Type="http://schemas.openxmlformats.org/officeDocument/2006/relationships/image" Target="../media/image67.png"/><Relationship Id="rId4" Type="http://schemas.openxmlformats.org/officeDocument/2006/relationships/image" Target="../media/image6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70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5" Type="http://schemas.openxmlformats.org/officeDocument/2006/relationships/image" Target="../media/image67.png"/><Relationship Id="rId4" Type="http://schemas.openxmlformats.org/officeDocument/2006/relationships/image" Target="../media/image6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4.png"/><Relationship Id="rId7" Type="http://schemas.openxmlformats.org/officeDocument/2006/relationships/image" Target="../media/image70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5" Type="http://schemas.openxmlformats.org/officeDocument/2006/relationships/image" Target="../media/image67.png"/><Relationship Id="rId4" Type="http://schemas.openxmlformats.org/officeDocument/2006/relationships/image" Target="../media/image6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4.png"/><Relationship Id="rId7" Type="http://schemas.openxmlformats.org/officeDocument/2006/relationships/image" Target="../media/image70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5" Type="http://schemas.openxmlformats.org/officeDocument/2006/relationships/image" Target="../media/image67.png"/><Relationship Id="rId4" Type="http://schemas.openxmlformats.org/officeDocument/2006/relationships/image" Target="../media/image65.png"/><Relationship Id="rId9" Type="http://schemas.openxmlformats.org/officeDocument/2006/relationships/image" Target="../media/image7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4.png"/><Relationship Id="rId7" Type="http://schemas.openxmlformats.org/officeDocument/2006/relationships/image" Target="../media/image70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5" Type="http://schemas.openxmlformats.org/officeDocument/2006/relationships/image" Target="../media/image67.png"/><Relationship Id="rId10" Type="http://schemas.openxmlformats.org/officeDocument/2006/relationships/image" Target="../media/image73.png"/><Relationship Id="rId4" Type="http://schemas.openxmlformats.org/officeDocument/2006/relationships/image" Target="../media/image65.png"/><Relationship Id="rId9" Type="http://schemas.openxmlformats.org/officeDocument/2006/relationships/image" Target="../media/image7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5.png"/><Relationship Id="rId7" Type="http://schemas.openxmlformats.org/officeDocument/2006/relationships/image" Target="../media/image71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7.png"/><Relationship Id="rId9" Type="http://schemas.openxmlformats.org/officeDocument/2006/relationships/image" Target="../media/image7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89"/>
          <p:cNvSpPr txBox="1"/>
          <p:nvPr/>
        </p:nvSpPr>
        <p:spPr>
          <a:xfrm>
            <a:off x="6643688" y="5080003"/>
            <a:ext cx="239039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IIP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组暑期讨论班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7058028" y="4989513"/>
            <a:ext cx="181292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5"/>
          <p:cNvSpPr txBox="1"/>
          <p:nvPr/>
        </p:nvSpPr>
        <p:spPr>
          <a:xfrm>
            <a:off x="5562581" y="3881439"/>
            <a:ext cx="341632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非参贝叶斯简介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63515" y="6210303"/>
            <a:ext cx="423863" cy="423863"/>
          </a:xfrm>
          <a:prstGeom prst="rect">
            <a:avLst/>
          </a:prstGeom>
          <a:solidFill>
            <a:srgbClr val="5C307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TextBox 90"/>
          <p:cNvSpPr txBox="1"/>
          <p:nvPr/>
        </p:nvSpPr>
        <p:spPr>
          <a:xfrm>
            <a:off x="1139828" y="5888040"/>
            <a:ext cx="7731125" cy="7571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lnSpc>
                <a:spcPct val="120000"/>
              </a:lnSpc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--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李振兴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r">
              <a:lnSpc>
                <a:spcPct val="120000"/>
              </a:lnSpc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南京大学计算机科学与技术系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63516" y="6627813"/>
            <a:ext cx="440848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80" name="组合 27"/>
          <p:cNvGrpSpPr>
            <a:grpSpLocks/>
          </p:cNvGrpSpPr>
          <p:nvPr/>
        </p:nvGrpSpPr>
        <p:grpSpPr bwMode="auto">
          <a:xfrm>
            <a:off x="0" y="3770315"/>
            <a:ext cx="9144000" cy="57151"/>
            <a:chOff x="30834" y="1305568"/>
            <a:chExt cx="8816454" cy="66133"/>
          </a:xfrm>
        </p:grpSpPr>
        <p:sp>
          <p:nvSpPr>
            <p:cNvPr id="29" name="矩形 28"/>
            <p:cNvSpPr/>
            <p:nvPr/>
          </p:nvSpPr>
          <p:spPr>
            <a:xfrm>
              <a:off x="30834" y="1305568"/>
              <a:ext cx="5799574" cy="66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5887041" y="1305568"/>
              <a:ext cx="2960247" cy="66133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pic>
        <p:nvPicPr>
          <p:cNvPr id="3081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8" y="931866"/>
            <a:ext cx="1400175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2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901" y="1147766"/>
            <a:ext cx="3513139" cy="132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984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284" y="2507443"/>
            <a:ext cx="4335393" cy="3023023"/>
          </a:xfrm>
          <a:prstGeom prst="rect">
            <a:avLst/>
          </a:prstGeom>
        </p:spPr>
      </p:pic>
      <p:grpSp>
        <p:nvGrpSpPr>
          <p:cNvPr id="11266" name="组合 39"/>
          <p:cNvGrpSpPr>
            <a:grpSpLocks/>
          </p:cNvGrpSpPr>
          <p:nvPr/>
        </p:nvGrpSpPr>
        <p:grpSpPr bwMode="auto">
          <a:xfrm>
            <a:off x="0" y="714376"/>
            <a:ext cx="9144000" cy="57151"/>
            <a:chOff x="30834" y="1305568"/>
            <a:chExt cx="8816454" cy="66133"/>
          </a:xfrm>
        </p:grpSpPr>
        <p:sp>
          <p:nvSpPr>
            <p:cNvPr id="41" name="矩形 40"/>
            <p:cNvSpPr/>
            <p:nvPr/>
          </p:nvSpPr>
          <p:spPr>
            <a:xfrm>
              <a:off x="30834" y="1305568"/>
              <a:ext cx="5799574" cy="66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5887041" y="1305568"/>
              <a:ext cx="2960247" cy="66133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34" name="TextBox 5"/>
          <p:cNvSpPr txBox="1"/>
          <p:nvPr/>
        </p:nvSpPr>
        <p:spPr>
          <a:xfrm>
            <a:off x="31751" y="22228"/>
            <a:ext cx="2902974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Stick-breaking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3173" y="6640516"/>
            <a:ext cx="9147175" cy="217487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10800000">
            <a:off x="285753" y="1347791"/>
            <a:ext cx="288925" cy="287337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9" name="TextBox 5"/>
          <p:cNvSpPr txBox="1"/>
          <p:nvPr/>
        </p:nvSpPr>
        <p:spPr>
          <a:xfrm>
            <a:off x="606428" y="1168403"/>
            <a:ext cx="514237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Stick-breaking (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截棍</a:t>
            </a: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)</a:t>
            </a:r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构造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573377" y="1969943"/>
                <a:ext cx="69298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基于相互独立的变量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00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zh-CN" altLang="en-US" sz="20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altLang="zh-CN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00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zh-CN" altLang="en-US" sz="20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</a:t>
                </a:r>
                <a:r>
                  <a:rPr lang="en-US" altLang="zh-CN" sz="20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Stick-breaking</a:t>
                </a:r>
                <a:r>
                  <a:rPr lang="zh-CN" altLang="en-US" sz="20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构造</a:t>
                </a:r>
                <a:endParaRPr lang="zh-CN" altLang="en-US" sz="20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377" y="1969943"/>
                <a:ext cx="6929850" cy="400110"/>
              </a:xfrm>
              <a:prstGeom prst="rect">
                <a:avLst/>
              </a:prstGeom>
              <a:blipFill>
                <a:blip r:embed="rId3"/>
                <a:stretch>
                  <a:fillRect l="-880" t="-6061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916134" y="2479840"/>
                <a:ext cx="3967868" cy="2012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zh-CN" altLang="en-US" sz="200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𝛽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𝑘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~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𝐵𝑒𝑡𝑎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(1,</m:t>
                    </m:r>
                    <m:r>
                      <a:rPr lang="zh-CN" altLang="en-US" sz="20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𝛼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)</m:t>
                    </m:r>
                  </m:oMath>
                </a14:m>
                <a:endParaRPr lang="en-US" altLang="zh-CN" sz="2000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l-GR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𝑘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~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𝐻</m:t>
                    </m:r>
                  </m:oMath>
                </a14:m>
                <a:endParaRPr lang="en-US" altLang="zh-CN" sz="2000" b="0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l-GR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𝑘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zh-CN" altLang="en-US" sz="200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𝛽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𝑘</m:t>
                        </m:r>
                      </m:sub>
                    </m:sSub>
                    <m:nary>
                      <m:naryPr>
                        <m:chr m:val="∏"/>
                        <m:limLoc m:val="subSup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𝑙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−1</m:t>
                        </m:r>
                      </m:sup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(1−</m:t>
                        </m:r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zh-CN" altLang="en-US" sz="200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𝑙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sz="2000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𝐺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l-GR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𝛿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endParaRPr lang="en-US" altLang="zh-CN" sz="2000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134" y="2479840"/>
                <a:ext cx="3967868" cy="2012282"/>
              </a:xfrm>
              <a:prstGeom prst="rect">
                <a:avLst/>
              </a:prstGeom>
              <a:blipFill>
                <a:blip r:embed="rId4"/>
                <a:stretch>
                  <a:fillRect l="-1382" b="-324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540326" y="5190350"/>
                <a:ext cx="5320647" cy="10409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𝐵𝑒𝑡𝑎</m:t>
                    </m:r>
                  </m:oMath>
                </a14:m>
                <a:r>
                  <a:rPr lang="zh-CN" altLang="en-US" sz="20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分布的形式为</a:t>
                </a:r>
                <a:r>
                  <a:rPr lang="zh-CN" altLang="en-US" sz="2000" dirty="0" smtClean="0">
                    <a:latin typeface="华文楷体" panose="02010600040101010101" pitchFamily="2" charset="-122"/>
                    <a:ea typeface="华文楷体" panose="02010600040101010101" pitchFamily="2" charset="-122"/>
                    <a:sym typeface="Wingdings" panose="05000000000000000000" pitchFamily="2" charset="2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sym typeface="Wingdings" panose="05000000000000000000" pitchFamily="2" charset="2"/>
                      </a:rPr>
                      <m:t>0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&lt;</m:t>
                    </m:r>
                    <m:r>
                      <a:rPr lang="zh-CN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𝜇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&lt;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</m:oMath>
                </a14:m>
                <a:r>
                  <a:rPr lang="zh-CN" altLang="en-US" sz="2000" dirty="0" smtClean="0">
                    <a:latin typeface="华文楷体" panose="02010600040101010101" pitchFamily="2" charset="-122"/>
                    <a:ea typeface="华文楷体" panose="02010600040101010101" pitchFamily="2" charset="-122"/>
                    <a:sym typeface="Wingdings" panose="05000000000000000000" pitchFamily="2" charset="2"/>
                  </a:rPr>
                  <a:t>）：</a:t>
                </a:r>
                <a:endParaRPr lang="en-US" altLang="zh-CN" sz="2000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𝐵𝑒𝑡𝑎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zh-CN" altLang="en-US" sz="20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𝜇</m:t>
                          </m:r>
                        </m:e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𝑎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𝑏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altLang="zh-CN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l-GR" altLang="zh-CN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l-GR" altLang="zh-CN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den>
                      </m:f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zh-CN" altLang="en-US" sz="20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𝜇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𝑎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(1−</m:t>
                          </m:r>
                          <m:r>
                            <a:rPr lang="zh-CN" altLang="en-US" sz="20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𝜇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𝑏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altLang="zh-CN" sz="2000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26" y="5190350"/>
                <a:ext cx="5320647" cy="1040926"/>
              </a:xfrm>
              <a:prstGeom prst="rect">
                <a:avLst/>
              </a:prstGeom>
              <a:blipFill>
                <a:blip r:embed="rId5"/>
                <a:stretch>
                  <a:fillRect l="-1261" t="-23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008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组合 39"/>
          <p:cNvGrpSpPr>
            <a:grpSpLocks/>
          </p:cNvGrpSpPr>
          <p:nvPr/>
        </p:nvGrpSpPr>
        <p:grpSpPr bwMode="auto">
          <a:xfrm>
            <a:off x="0" y="714376"/>
            <a:ext cx="9144000" cy="57151"/>
            <a:chOff x="30834" y="1305568"/>
            <a:chExt cx="8816454" cy="66133"/>
          </a:xfrm>
        </p:grpSpPr>
        <p:sp>
          <p:nvSpPr>
            <p:cNvPr id="41" name="矩形 40"/>
            <p:cNvSpPr/>
            <p:nvPr/>
          </p:nvSpPr>
          <p:spPr>
            <a:xfrm>
              <a:off x="30834" y="1305568"/>
              <a:ext cx="5799574" cy="66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5887041" y="1305568"/>
              <a:ext cx="2960247" cy="66133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34" name="TextBox 5"/>
          <p:cNvSpPr txBox="1"/>
          <p:nvPr/>
        </p:nvSpPr>
        <p:spPr>
          <a:xfrm>
            <a:off x="31751" y="22228"/>
            <a:ext cx="2902974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Stick-breaking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3173" y="6640516"/>
            <a:ext cx="9147175" cy="217487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10800000">
            <a:off x="285753" y="1347791"/>
            <a:ext cx="288925" cy="287337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9" name="TextBox 5"/>
          <p:cNvSpPr txBox="1"/>
          <p:nvPr/>
        </p:nvSpPr>
        <p:spPr>
          <a:xfrm>
            <a:off x="606428" y="1168403"/>
            <a:ext cx="514237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Stick-breaking (</a:t>
            </a:r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截棍</a:t>
            </a:r>
            <a:r>
              <a:rPr lang="en-US" altLang="zh-CN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)</a:t>
            </a:r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构造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573377" y="1969943"/>
                <a:ext cx="69298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基于相互独立的变量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00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zh-CN" altLang="en-US" sz="20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altLang="zh-CN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00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zh-CN" altLang="en-US" sz="20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</a:t>
                </a:r>
                <a:r>
                  <a:rPr lang="en-US" altLang="zh-CN" sz="20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Stick-breaking</a:t>
                </a:r>
                <a:r>
                  <a:rPr lang="zh-CN" altLang="en-US" sz="20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构造</a:t>
                </a:r>
                <a:endParaRPr lang="zh-CN" altLang="en-US" sz="20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377" y="1969943"/>
                <a:ext cx="6929850" cy="400110"/>
              </a:xfrm>
              <a:prstGeom prst="rect">
                <a:avLst/>
              </a:prstGeom>
              <a:blipFill>
                <a:blip r:embed="rId2"/>
                <a:stretch>
                  <a:fillRect l="-880" t="-6061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916134" y="2479840"/>
                <a:ext cx="3967868" cy="2012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CN" altLang="en-US" sz="2000" i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β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k</m:t>
                        </m:r>
                      </m:sub>
                    </m:sSub>
                    <m:r>
                      <a:rPr lang="en-US" altLang="zh-CN" sz="2000" b="0" i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~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Beta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(1,</m:t>
                    </m:r>
                    <m:r>
                      <m:rPr>
                        <m:sty m:val="p"/>
                      </m:rPr>
                      <a:rPr lang="zh-CN" altLang="en-US" sz="2000" b="0" i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α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)</m:t>
                    </m:r>
                  </m:oMath>
                </a14:m>
                <a:endParaRPr lang="en-US" altLang="zh-CN" sz="2000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20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k</m:t>
                        </m:r>
                      </m:sub>
                    </m:sSub>
                    <m:r>
                      <a:rPr lang="en-US" altLang="zh-CN" sz="2000" b="0" i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~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H</m:t>
                    </m:r>
                  </m:oMath>
                </a14:m>
                <a:endParaRPr lang="en-US" altLang="zh-CN" sz="2000" b="0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l-GR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𝑘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zh-CN" altLang="en-US" sz="200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𝛽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𝑘</m:t>
                        </m:r>
                      </m:sub>
                    </m:sSub>
                    <m:nary>
                      <m:naryPr>
                        <m:chr m:val="∏"/>
                        <m:limLoc m:val="subSup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𝑙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−1</m:t>
                        </m:r>
                      </m:sup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(1−</m:t>
                        </m:r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zh-CN" altLang="en-US" sz="200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𝑙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sz="2000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𝐺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l-GR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𝛿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endParaRPr lang="en-US" altLang="zh-CN" sz="2000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134" y="2479840"/>
                <a:ext cx="3967868" cy="2012282"/>
              </a:xfrm>
              <a:prstGeom prst="rect">
                <a:avLst/>
              </a:prstGeom>
              <a:blipFill>
                <a:blip r:embed="rId3"/>
                <a:stretch>
                  <a:fillRect l="-1382" b="-324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4797" y="2704868"/>
            <a:ext cx="5179203" cy="328902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40326" y="5190350"/>
            <a:ext cx="5320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Stick-breaking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构造过程如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右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图：</a:t>
            </a:r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144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组合 39"/>
          <p:cNvGrpSpPr>
            <a:grpSpLocks/>
          </p:cNvGrpSpPr>
          <p:nvPr/>
        </p:nvGrpSpPr>
        <p:grpSpPr bwMode="auto">
          <a:xfrm>
            <a:off x="0" y="714376"/>
            <a:ext cx="9144000" cy="57151"/>
            <a:chOff x="30834" y="1305568"/>
            <a:chExt cx="8816454" cy="66133"/>
          </a:xfrm>
        </p:grpSpPr>
        <p:sp>
          <p:nvSpPr>
            <p:cNvPr id="41" name="矩形 40"/>
            <p:cNvSpPr/>
            <p:nvPr/>
          </p:nvSpPr>
          <p:spPr>
            <a:xfrm>
              <a:off x="30834" y="1305568"/>
              <a:ext cx="5799574" cy="66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5887041" y="1305568"/>
              <a:ext cx="2960247" cy="66133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34" name="TextBox 5"/>
          <p:cNvSpPr txBox="1"/>
          <p:nvPr/>
        </p:nvSpPr>
        <p:spPr>
          <a:xfrm>
            <a:off x="31751" y="22228"/>
            <a:ext cx="2902974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Stick-breaking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3173" y="6640516"/>
            <a:ext cx="9147175" cy="217487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rot="10800000">
            <a:off x="528642" y="1091631"/>
            <a:ext cx="160337" cy="188913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 rot="10800000">
            <a:off x="528641" y="1594290"/>
            <a:ext cx="160337" cy="188912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华文楷体" panose="02010600040101010101" pitchFamily="2" charset="-122"/>
            </a:endParaRPr>
          </a:p>
        </p:txBody>
      </p:sp>
      <p:pic>
        <p:nvPicPr>
          <p:cNvPr id="12298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468" y="3459137"/>
            <a:ext cx="6388693" cy="3078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5"/>
              <p:cNvSpPr txBox="1"/>
              <p:nvPr/>
            </p:nvSpPr>
            <p:spPr>
              <a:xfrm>
                <a:off x="740891" y="955254"/>
                <a:ext cx="474550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zh-CN" altLang="en-US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选取基础分布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𝐻</m:t>
                    </m:r>
                  </m:oMath>
                </a14:m>
                <a:r>
                  <a:rPr lang="zh-CN" altLang="en-US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为高斯分布</a:t>
                </a:r>
                <a:endParaRPr lang="zh-CN" altLang="en-US" sz="2400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4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891" y="955254"/>
                <a:ext cx="4745508" cy="461665"/>
              </a:xfrm>
              <a:prstGeom prst="rect">
                <a:avLst/>
              </a:prstGeom>
              <a:blipFill>
                <a:blip r:embed="rId3"/>
                <a:stretch>
                  <a:fillRect l="-2057"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5"/>
          <p:cNvSpPr txBox="1"/>
          <p:nvPr/>
        </p:nvSpPr>
        <p:spPr>
          <a:xfrm>
            <a:off x="734996" y="1416919"/>
            <a:ext cx="727280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利用</a:t>
            </a:r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截棍过程进行采样</a:t>
            </a:r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，过程如下：</a:t>
            </a:r>
            <a:endParaRPr lang="en-US" altLang="zh-CN" sz="2400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defRPr/>
            </a:pPr>
            <a:endParaRPr lang="zh-CN" altLang="en-US" sz="2400" i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2549392" y="1676283"/>
                <a:ext cx="3967868" cy="2012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zh-CN" altLang="en-US" sz="200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𝛽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𝑘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~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𝐵𝑒𝑡𝑎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(1,</m:t>
                    </m:r>
                    <m:r>
                      <a:rPr lang="zh-CN" altLang="en-US" sz="20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𝛼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)</m:t>
                    </m:r>
                  </m:oMath>
                </a14:m>
                <a:endParaRPr lang="en-US" altLang="zh-CN" sz="2000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l-GR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𝑘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~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𝐻</m:t>
                    </m:r>
                  </m:oMath>
                </a14:m>
                <a:endParaRPr lang="en-US" altLang="zh-CN" sz="2000" b="0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l-GR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𝑘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zh-CN" altLang="en-US" sz="200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𝛽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𝑘</m:t>
                        </m:r>
                      </m:sub>
                    </m:sSub>
                    <m:nary>
                      <m:naryPr>
                        <m:chr m:val="∏"/>
                        <m:limLoc m:val="subSup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𝑙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−1</m:t>
                        </m:r>
                      </m:sup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(1−</m:t>
                        </m:r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zh-CN" altLang="en-US" sz="200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𝑙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sz="2000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𝐺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l-GR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𝛿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endParaRPr lang="en-US" altLang="zh-CN" sz="2000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392" y="1676283"/>
                <a:ext cx="3967868" cy="2012282"/>
              </a:xfrm>
              <a:prstGeom prst="rect">
                <a:avLst/>
              </a:prstGeom>
              <a:blipFill>
                <a:blip r:embed="rId4"/>
                <a:stretch>
                  <a:fillRect l="-1382" b="-324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694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组合 39"/>
          <p:cNvGrpSpPr>
            <a:grpSpLocks/>
          </p:cNvGrpSpPr>
          <p:nvPr/>
        </p:nvGrpSpPr>
        <p:grpSpPr bwMode="auto">
          <a:xfrm>
            <a:off x="0" y="714376"/>
            <a:ext cx="9144000" cy="57151"/>
            <a:chOff x="30834" y="1305568"/>
            <a:chExt cx="8816454" cy="66133"/>
          </a:xfrm>
        </p:grpSpPr>
        <p:sp>
          <p:nvSpPr>
            <p:cNvPr id="41" name="矩形 40"/>
            <p:cNvSpPr/>
            <p:nvPr/>
          </p:nvSpPr>
          <p:spPr>
            <a:xfrm>
              <a:off x="30834" y="1305568"/>
              <a:ext cx="5799574" cy="66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5887041" y="1305568"/>
              <a:ext cx="2960247" cy="66133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34" name="TextBox 5"/>
          <p:cNvSpPr txBox="1"/>
          <p:nvPr/>
        </p:nvSpPr>
        <p:spPr>
          <a:xfrm>
            <a:off x="31751" y="22228"/>
            <a:ext cx="2902974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Stick-breaking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3173" y="6640516"/>
            <a:ext cx="9147175" cy="217487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rot="10800000">
            <a:off x="528642" y="1091631"/>
            <a:ext cx="160337" cy="188913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5"/>
              <p:cNvSpPr txBox="1"/>
              <p:nvPr/>
            </p:nvSpPr>
            <p:spPr>
              <a:xfrm>
                <a:off x="740891" y="955254"/>
                <a:ext cx="714365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zh-CN" altLang="en-US" sz="2400" b="1" dirty="0">
                    <a:ea typeface="华文楷体" panose="02010600040101010101" pitchFamily="2" charset="-122"/>
                  </a:rPr>
                  <a:t>截棍构造</a:t>
                </a:r>
                <a:r>
                  <a:rPr lang="zh-CN" altLang="en-US" sz="2400" b="1" dirty="0" smtClean="0">
                    <a:solidFill>
                      <a:schemeClr val="tx1"/>
                    </a:solidFill>
                    <a:ea typeface="华文楷体" panose="02010600040101010101" pitchFamily="2" charset="-122"/>
                  </a:rPr>
                  <a:t>过程中，参数</a:t>
                </a:r>
                <a14:m>
                  <m:oMath xmlns:m="http://schemas.openxmlformats.org/officeDocument/2006/math">
                    <m:r>
                      <a:rPr lang="zh-CN" alt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𝜶</m:t>
                    </m:r>
                  </m:oMath>
                </a14:m>
                <a:r>
                  <a:rPr lang="zh-CN" altLang="en-US" sz="2400" b="1" dirty="0" smtClean="0">
                    <a:solidFill>
                      <a:schemeClr val="tx1"/>
                    </a:solidFill>
                    <a:ea typeface="华文楷体" panose="02010600040101010101" pitchFamily="2" charset="-122"/>
                  </a:rPr>
                  <a:t>对分布函数的影响</a:t>
                </a:r>
                <a:endParaRPr lang="zh-CN" altLang="en-US" sz="2400" b="1" dirty="0">
                  <a:solidFill>
                    <a:schemeClr val="tx1"/>
                  </a:solidFill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14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891" y="955254"/>
                <a:ext cx="7143652" cy="461665"/>
              </a:xfrm>
              <a:prstGeom prst="rect">
                <a:avLst/>
              </a:prstGeom>
              <a:blipFill>
                <a:blip r:embed="rId2"/>
                <a:stretch>
                  <a:fillRect l="-1366"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41" y="1440595"/>
            <a:ext cx="7999198" cy="503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60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组合 39"/>
          <p:cNvGrpSpPr>
            <a:grpSpLocks/>
          </p:cNvGrpSpPr>
          <p:nvPr/>
        </p:nvGrpSpPr>
        <p:grpSpPr bwMode="auto">
          <a:xfrm>
            <a:off x="0" y="714376"/>
            <a:ext cx="9144000" cy="57151"/>
            <a:chOff x="30834" y="1305568"/>
            <a:chExt cx="8816454" cy="66133"/>
          </a:xfrm>
        </p:grpSpPr>
        <p:sp>
          <p:nvSpPr>
            <p:cNvPr id="41" name="矩形 40"/>
            <p:cNvSpPr/>
            <p:nvPr/>
          </p:nvSpPr>
          <p:spPr>
            <a:xfrm>
              <a:off x="30834" y="1305568"/>
              <a:ext cx="5799574" cy="66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5887041" y="1305568"/>
              <a:ext cx="2960247" cy="66133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34" name="TextBox 5"/>
          <p:cNvSpPr txBox="1"/>
          <p:nvPr/>
        </p:nvSpPr>
        <p:spPr>
          <a:xfrm>
            <a:off x="31751" y="22228"/>
            <a:ext cx="542526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Chinese Restaurant </a:t>
            </a:r>
            <a:r>
              <a:rPr lang="en-US" altLang="zh-CN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Process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3173" y="6640516"/>
            <a:ext cx="9147175" cy="217487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10800000">
            <a:off x="285753" y="1347791"/>
            <a:ext cx="288925" cy="287337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9" name="TextBox 5"/>
          <p:cNvSpPr txBox="1"/>
          <p:nvPr/>
        </p:nvSpPr>
        <p:spPr>
          <a:xfrm>
            <a:off x="606428" y="1168403"/>
            <a:ext cx="5529462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Chinese Restaurant Process 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573377" y="1969943"/>
                <a:ext cx="6929850" cy="28999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考虑一中国菜餐馆，可以容纳无限多张桌子。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zh-CN" altLang="en-US" sz="200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𝜃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被比作进入餐厅的顾客，而不同的值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zh-CN" altLang="en-US" sz="200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𝜙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对应顾客就做的桌子，第一个顾客就座于第一张桌子，第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𝑖</m:t>
                    </m:r>
                  </m:oMath>
                </a14:m>
                <a:r>
                  <a:rPr lang="zh-CN" altLang="en-US" sz="20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个顾客以正比于已经就坐于第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𝑘</m:t>
                    </m:r>
                  </m:oMath>
                </a14:m>
                <a:r>
                  <a:rPr lang="zh-CN" altLang="en-US" sz="20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张桌子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zh-CN" altLang="en-US" sz="200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𝜙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的顾客数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zh-CN" altLang="en-US" sz="200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𝜂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的概率就坐于第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𝑘</m:t>
                    </m:r>
                  </m:oMath>
                </a14:m>
                <a:r>
                  <a:rPr lang="zh-CN" altLang="en-US" sz="20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张桌子，以正比于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𝛼</m:t>
                    </m:r>
                  </m:oMath>
                </a14:m>
                <a:r>
                  <a:rPr lang="zh-CN" altLang="en-US" sz="20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的概率就坐于一张新桌子。</a:t>
                </a:r>
                <a:endParaRPr lang="en-US" altLang="zh-CN" sz="2000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𝑝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就坐</m:t>
                          </m:r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于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第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𝑘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张</m:t>
                          </m:r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桌子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𝛼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+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sz="2000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𝑝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就坐于</m:t>
                          </m:r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一张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新桌子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fPr>
                        <m:num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𝛼</m:t>
                          </m:r>
                        </m:num>
                        <m:den>
                          <m:r>
                            <a:rPr lang="zh-CN" altLang="en-US" sz="20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𝛼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+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sz="20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sz="2000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377" y="1969943"/>
                <a:ext cx="6929850" cy="2899961"/>
              </a:xfrm>
              <a:prstGeom prst="rect">
                <a:avLst/>
              </a:prstGeom>
              <a:blipFill>
                <a:blip r:embed="rId2"/>
                <a:stretch>
                  <a:fillRect l="-880" t="-840" r="-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873" y="4789894"/>
            <a:ext cx="6142857" cy="158095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059" y="5105284"/>
            <a:ext cx="304762" cy="26666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4410" y="5091955"/>
            <a:ext cx="295238" cy="31428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6611" y="5000518"/>
            <a:ext cx="323810" cy="36190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84924" y="4940633"/>
            <a:ext cx="314286" cy="32381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7286" y="5449484"/>
            <a:ext cx="333333" cy="342857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38076" y="5371951"/>
            <a:ext cx="295238" cy="314286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31981" y="4983989"/>
            <a:ext cx="304762" cy="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60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组合 39"/>
          <p:cNvGrpSpPr>
            <a:grpSpLocks/>
          </p:cNvGrpSpPr>
          <p:nvPr/>
        </p:nvGrpSpPr>
        <p:grpSpPr bwMode="auto">
          <a:xfrm>
            <a:off x="0" y="714376"/>
            <a:ext cx="9144000" cy="57151"/>
            <a:chOff x="30834" y="1305568"/>
            <a:chExt cx="8816454" cy="66133"/>
          </a:xfrm>
        </p:grpSpPr>
        <p:sp>
          <p:nvSpPr>
            <p:cNvPr id="41" name="矩形 40"/>
            <p:cNvSpPr/>
            <p:nvPr/>
          </p:nvSpPr>
          <p:spPr>
            <a:xfrm>
              <a:off x="30834" y="1305568"/>
              <a:ext cx="5799574" cy="66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5887041" y="1305568"/>
              <a:ext cx="2960247" cy="66133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34" name="TextBox 5"/>
          <p:cNvSpPr txBox="1"/>
          <p:nvPr/>
        </p:nvSpPr>
        <p:spPr>
          <a:xfrm>
            <a:off x="31751" y="22228"/>
            <a:ext cx="5529462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Chinese Restaurant </a:t>
            </a:r>
            <a:r>
              <a:rPr lang="en-US" altLang="zh-CN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Process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3173" y="6640516"/>
            <a:ext cx="9147175" cy="217487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703" y="4059678"/>
            <a:ext cx="6142857" cy="158095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/>
              <p:cNvSpPr txBox="1"/>
              <p:nvPr/>
            </p:nvSpPr>
            <p:spPr>
              <a:xfrm>
                <a:off x="874207" y="5335162"/>
                <a:ext cx="2037645" cy="61093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=1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207" y="5335162"/>
                <a:ext cx="2037645" cy="6109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/>
              <p:cNvSpPr txBox="1"/>
              <p:nvPr/>
            </p:nvSpPr>
            <p:spPr>
              <a:xfrm>
                <a:off x="874207" y="1008154"/>
                <a:ext cx="6929850" cy="23912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被</a:t>
                </a:r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比作进入餐厅的顾客</a:t>
                </a:r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对应顾客就做的桌子</a:t>
                </a:r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</a:t>
                </a:r>
                <a:endParaRPr lang="en-US" altLang="zh-CN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第一个顾客就座于第一张桌子，</a:t>
                </a:r>
                <a:endParaRPr lang="en-US" altLang="zh-CN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𝑖</m:t>
                    </m:r>
                  </m:oMath>
                </a14:m>
                <a:r>
                  <a:rPr lang="en-US" altLang="zh-CN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-th</a:t>
                </a:r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个顾客以正比于已经就坐于第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𝑘</m:t>
                    </m:r>
                  </m:oMath>
                </a14:m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张桌子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的顾客数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𝜂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的概率就坐于第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𝑘</m:t>
                    </m:r>
                  </m:oMath>
                </a14:m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张桌子，以正比于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𝛼</m:t>
                    </m:r>
                  </m:oMath>
                </a14:m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的概率就坐于一张新桌子。</a:t>
                </a:r>
                <a:endParaRPr lang="en-US" altLang="zh-CN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𝑝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就坐</m:t>
                          </m:r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于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第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𝑘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张</m:t>
                          </m:r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桌子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𝛼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+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sz="2000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𝑝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就坐于</m:t>
                          </m:r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一张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新桌子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fPr>
                        <m:num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𝛼</m:t>
                          </m:r>
                        </m:num>
                        <m:den>
                          <m:r>
                            <a:rPr lang="zh-CN" altLang="en-US" sz="20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𝛼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+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sz="20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sz="2000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207" y="1008154"/>
                <a:ext cx="6929850" cy="2391296"/>
              </a:xfrm>
              <a:prstGeom prst="rect">
                <a:avLst/>
              </a:prstGeom>
              <a:blipFill>
                <a:blip r:embed="rId4"/>
                <a:stretch>
                  <a:fillRect l="-528" t="-10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/>
              <p:cNvSpPr txBox="1"/>
              <p:nvPr/>
            </p:nvSpPr>
            <p:spPr>
              <a:xfrm>
                <a:off x="915879" y="3434897"/>
                <a:ext cx="32831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取值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𝛼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</m:oMath>
                </a14:m>
                <a:r>
                  <a:rPr lang="en-US" altLang="zh-CN" sz="20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1</a:t>
                </a:r>
                <a:r>
                  <a:rPr lang="zh-CN" altLang="en-US" sz="20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时：</a:t>
                </a:r>
                <a:endParaRPr lang="en-US" altLang="zh-CN" sz="2000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879" y="3434897"/>
                <a:ext cx="3283124" cy="400110"/>
              </a:xfrm>
              <a:prstGeom prst="rect">
                <a:avLst/>
              </a:prstGeom>
              <a:blipFill>
                <a:blip r:embed="rId5"/>
                <a:stretch>
                  <a:fillRect l="-1670" t="-6061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249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组合 39"/>
          <p:cNvGrpSpPr>
            <a:grpSpLocks/>
          </p:cNvGrpSpPr>
          <p:nvPr/>
        </p:nvGrpSpPr>
        <p:grpSpPr bwMode="auto">
          <a:xfrm>
            <a:off x="0" y="714376"/>
            <a:ext cx="9144000" cy="57151"/>
            <a:chOff x="30834" y="1305568"/>
            <a:chExt cx="8816454" cy="66133"/>
          </a:xfrm>
        </p:grpSpPr>
        <p:sp>
          <p:nvSpPr>
            <p:cNvPr id="41" name="矩形 40"/>
            <p:cNvSpPr/>
            <p:nvPr/>
          </p:nvSpPr>
          <p:spPr>
            <a:xfrm>
              <a:off x="30834" y="1305568"/>
              <a:ext cx="5799574" cy="66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5887041" y="1305568"/>
              <a:ext cx="2960247" cy="66133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34" name="TextBox 5"/>
          <p:cNvSpPr txBox="1"/>
          <p:nvPr/>
        </p:nvSpPr>
        <p:spPr>
          <a:xfrm>
            <a:off x="31751" y="22228"/>
            <a:ext cx="5529462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Chinese Restaurant </a:t>
            </a:r>
            <a:r>
              <a:rPr lang="en-US" altLang="zh-CN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Process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3173" y="6640516"/>
            <a:ext cx="9147175" cy="217487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703" y="4059678"/>
            <a:ext cx="6142857" cy="158095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249" y="4368384"/>
            <a:ext cx="312401" cy="27335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668827" y="5217377"/>
                <a:ext cx="2037645" cy="617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=1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1+1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27" y="5217377"/>
                <a:ext cx="2037645" cy="6173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2706472" y="5282684"/>
                <a:ext cx="2037645" cy="61734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=2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1+1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6472" y="5282684"/>
                <a:ext cx="2037645" cy="6173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/>
              <p:cNvSpPr txBox="1"/>
              <p:nvPr/>
            </p:nvSpPr>
            <p:spPr>
              <a:xfrm>
                <a:off x="874207" y="1008154"/>
                <a:ext cx="6929850" cy="23912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被</a:t>
                </a:r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比作进入餐厅的顾客</a:t>
                </a:r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对应顾客就做的桌子</a:t>
                </a:r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</a:t>
                </a:r>
                <a:endParaRPr lang="en-US" altLang="zh-CN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第一个顾客就座于第一张桌子，</a:t>
                </a:r>
                <a:endParaRPr lang="en-US" altLang="zh-CN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𝑖</m:t>
                    </m:r>
                  </m:oMath>
                </a14:m>
                <a:r>
                  <a:rPr lang="en-US" altLang="zh-CN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-th</a:t>
                </a:r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个顾客以正比于已经就坐于第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𝑘</m:t>
                    </m:r>
                  </m:oMath>
                </a14:m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张桌子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的顾客数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𝜂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的概率就坐于第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𝑘</m:t>
                    </m:r>
                  </m:oMath>
                </a14:m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张桌子，以正比于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𝛼</m:t>
                    </m:r>
                  </m:oMath>
                </a14:m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的概率就坐于一张新桌子。</a:t>
                </a:r>
                <a:endParaRPr lang="en-US" altLang="zh-CN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𝑝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就坐</m:t>
                          </m:r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于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第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𝑘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张</m:t>
                          </m:r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桌子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𝛼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+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sz="2000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𝑝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就坐于</m:t>
                          </m:r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一张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新桌子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fPr>
                        <m:num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𝛼</m:t>
                          </m:r>
                        </m:num>
                        <m:den>
                          <m:r>
                            <a:rPr lang="zh-CN" altLang="en-US" sz="20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𝛼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+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sz="20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sz="2000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207" y="1008154"/>
                <a:ext cx="6929850" cy="2391296"/>
              </a:xfrm>
              <a:prstGeom prst="rect">
                <a:avLst/>
              </a:prstGeom>
              <a:blipFill>
                <a:blip r:embed="rId6"/>
                <a:stretch>
                  <a:fillRect l="-528" t="-10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/>
              <p:cNvSpPr txBox="1"/>
              <p:nvPr/>
            </p:nvSpPr>
            <p:spPr>
              <a:xfrm>
                <a:off x="915879" y="3434897"/>
                <a:ext cx="32831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取值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𝛼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</m:oMath>
                </a14:m>
                <a:r>
                  <a:rPr lang="en-US" altLang="zh-CN" sz="20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1</a:t>
                </a:r>
                <a:r>
                  <a:rPr lang="zh-CN" altLang="en-US" sz="20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时：</a:t>
                </a:r>
                <a:endParaRPr lang="en-US" altLang="zh-CN" sz="2000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879" y="3434897"/>
                <a:ext cx="3283124" cy="400110"/>
              </a:xfrm>
              <a:prstGeom prst="rect">
                <a:avLst/>
              </a:prstGeom>
              <a:blipFill>
                <a:blip r:embed="rId7"/>
                <a:stretch>
                  <a:fillRect l="-1670" t="-6061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34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组合 39"/>
          <p:cNvGrpSpPr>
            <a:grpSpLocks/>
          </p:cNvGrpSpPr>
          <p:nvPr/>
        </p:nvGrpSpPr>
        <p:grpSpPr bwMode="auto">
          <a:xfrm>
            <a:off x="0" y="714376"/>
            <a:ext cx="9144000" cy="57151"/>
            <a:chOff x="30834" y="1305568"/>
            <a:chExt cx="8816454" cy="66133"/>
          </a:xfrm>
        </p:grpSpPr>
        <p:sp>
          <p:nvSpPr>
            <p:cNvPr id="41" name="矩形 40"/>
            <p:cNvSpPr/>
            <p:nvPr/>
          </p:nvSpPr>
          <p:spPr>
            <a:xfrm>
              <a:off x="30834" y="1305568"/>
              <a:ext cx="5799574" cy="66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5887041" y="1305568"/>
              <a:ext cx="2960247" cy="66133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34" name="TextBox 5"/>
          <p:cNvSpPr txBox="1"/>
          <p:nvPr/>
        </p:nvSpPr>
        <p:spPr>
          <a:xfrm>
            <a:off x="31751" y="22228"/>
            <a:ext cx="5529462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Chinese Restaurant </a:t>
            </a:r>
            <a:r>
              <a:rPr lang="en-US" altLang="zh-CN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Process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3173" y="6640516"/>
            <a:ext cx="9147175" cy="217487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703" y="4059678"/>
            <a:ext cx="6142857" cy="158095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249" y="4368384"/>
            <a:ext cx="312401" cy="273351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7441" y="4270302"/>
            <a:ext cx="323810" cy="36190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248880" y="5205979"/>
                <a:ext cx="2037645" cy="61734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=1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2+1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80" y="5205979"/>
                <a:ext cx="2037645" cy="6173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2286525" y="5222132"/>
                <a:ext cx="2037645" cy="617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=2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2+1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525" y="5222132"/>
                <a:ext cx="2037645" cy="6173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/>
              <p:cNvSpPr txBox="1"/>
              <p:nvPr/>
            </p:nvSpPr>
            <p:spPr>
              <a:xfrm>
                <a:off x="4423670" y="5222132"/>
                <a:ext cx="2037645" cy="617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=3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2+1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3670" y="5222132"/>
                <a:ext cx="2037645" cy="61734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/>
              <p:cNvSpPr txBox="1"/>
              <p:nvPr/>
            </p:nvSpPr>
            <p:spPr>
              <a:xfrm>
                <a:off x="874207" y="1008154"/>
                <a:ext cx="6929850" cy="23912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被</a:t>
                </a:r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比作进入餐厅的顾客</a:t>
                </a:r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对应顾客就做的桌子</a:t>
                </a:r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</a:t>
                </a:r>
                <a:endParaRPr lang="en-US" altLang="zh-CN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第一个顾客就座于第一张桌子，</a:t>
                </a:r>
                <a:endParaRPr lang="en-US" altLang="zh-CN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𝑖</m:t>
                    </m:r>
                  </m:oMath>
                </a14:m>
                <a:r>
                  <a:rPr lang="en-US" altLang="zh-CN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-th</a:t>
                </a:r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个顾客以正比于已经就坐于第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𝑘</m:t>
                    </m:r>
                  </m:oMath>
                </a14:m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张桌子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的顾客数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𝜂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的概率就坐于第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𝑘</m:t>
                    </m:r>
                  </m:oMath>
                </a14:m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张桌子，以正比于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𝛼</m:t>
                    </m:r>
                  </m:oMath>
                </a14:m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的概率就坐于一张新桌子。</a:t>
                </a:r>
                <a:endParaRPr lang="en-US" altLang="zh-CN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𝑝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就坐</m:t>
                          </m:r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于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第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𝑘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张</m:t>
                          </m:r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桌子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𝛼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+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sz="2000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𝑝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就坐于</m:t>
                          </m:r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一张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新桌子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fPr>
                        <m:num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𝛼</m:t>
                          </m:r>
                        </m:num>
                        <m:den>
                          <m:r>
                            <a:rPr lang="zh-CN" altLang="en-US" sz="20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𝛼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+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sz="20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sz="2000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207" y="1008154"/>
                <a:ext cx="6929850" cy="2391296"/>
              </a:xfrm>
              <a:prstGeom prst="rect">
                <a:avLst/>
              </a:prstGeom>
              <a:blipFill>
                <a:blip r:embed="rId8"/>
                <a:stretch>
                  <a:fillRect l="-528" t="-10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/>
              <p:cNvSpPr txBox="1"/>
              <p:nvPr/>
            </p:nvSpPr>
            <p:spPr>
              <a:xfrm>
                <a:off x="915879" y="3434897"/>
                <a:ext cx="32831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取值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𝛼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</m:oMath>
                </a14:m>
                <a:r>
                  <a:rPr lang="en-US" altLang="zh-CN" sz="20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1</a:t>
                </a:r>
                <a:r>
                  <a:rPr lang="zh-CN" altLang="en-US" sz="20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时：</a:t>
                </a:r>
                <a:endParaRPr lang="en-US" altLang="zh-CN" sz="2000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879" y="3434897"/>
                <a:ext cx="3283124" cy="400110"/>
              </a:xfrm>
              <a:prstGeom prst="rect">
                <a:avLst/>
              </a:prstGeom>
              <a:blipFill>
                <a:blip r:embed="rId9"/>
                <a:stretch>
                  <a:fillRect l="-1670" t="-6061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956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组合 39"/>
          <p:cNvGrpSpPr>
            <a:grpSpLocks/>
          </p:cNvGrpSpPr>
          <p:nvPr/>
        </p:nvGrpSpPr>
        <p:grpSpPr bwMode="auto">
          <a:xfrm>
            <a:off x="0" y="714376"/>
            <a:ext cx="9144000" cy="57151"/>
            <a:chOff x="30834" y="1305568"/>
            <a:chExt cx="8816454" cy="66133"/>
          </a:xfrm>
        </p:grpSpPr>
        <p:sp>
          <p:nvSpPr>
            <p:cNvPr id="41" name="矩形 40"/>
            <p:cNvSpPr/>
            <p:nvPr/>
          </p:nvSpPr>
          <p:spPr>
            <a:xfrm>
              <a:off x="30834" y="1305568"/>
              <a:ext cx="5799574" cy="66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5887041" y="1305568"/>
              <a:ext cx="2960247" cy="66133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34" name="TextBox 5"/>
          <p:cNvSpPr txBox="1"/>
          <p:nvPr/>
        </p:nvSpPr>
        <p:spPr>
          <a:xfrm>
            <a:off x="31751" y="22228"/>
            <a:ext cx="5529462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Chinese Restaurant </a:t>
            </a:r>
            <a:r>
              <a:rPr lang="en-US" altLang="zh-CN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Process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3173" y="6640516"/>
            <a:ext cx="9147175" cy="217487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703" y="4059678"/>
            <a:ext cx="6142857" cy="158095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249" y="4368384"/>
            <a:ext cx="312401" cy="273351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7441" y="4270302"/>
            <a:ext cx="323810" cy="36190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8116" y="4719268"/>
            <a:ext cx="333333" cy="34285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31751" y="5190271"/>
                <a:ext cx="2037645" cy="641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=1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3+1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1" y="5190271"/>
                <a:ext cx="2037645" cy="6412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2069396" y="5233906"/>
                <a:ext cx="2037645" cy="61734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=2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3+1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9396" y="5233906"/>
                <a:ext cx="2037645" cy="61734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/>
              <p:cNvSpPr txBox="1"/>
              <p:nvPr/>
            </p:nvSpPr>
            <p:spPr>
              <a:xfrm>
                <a:off x="4176628" y="5233906"/>
                <a:ext cx="2037645" cy="641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=3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3+1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628" y="5233906"/>
                <a:ext cx="2037645" cy="64120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/>
              <p:cNvSpPr txBox="1"/>
              <p:nvPr/>
            </p:nvSpPr>
            <p:spPr>
              <a:xfrm>
                <a:off x="874207" y="1008154"/>
                <a:ext cx="6929850" cy="23912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被</a:t>
                </a:r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比作进入餐厅的顾客</a:t>
                </a:r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对应顾客就做的桌子</a:t>
                </a:r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</a:t>
                </a:r>
                <a:endParaRPr lang="en-US" altLang="zh-CN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第一个顾客就座于第一张桌子，</a:t>
                </a:r>
                <a:endParaRPr lang="en-US" altLang="zh-CN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𝑖</m:t>
                    </m:r>
                  </m:oMath>
                </a14:m>
                <a:r>
                  <a:rPr lang="en-US" altLang="zh-CN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-th</a:t>
                </a:r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个顾客以正比于已经就坐于第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𝑘</m:t>
                    </m:r>
                  </m:oMath>
                </a14:m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张桌子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的顾客数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𝜂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的概率就坐于第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𝑘</m:t>
                    </m:r>
                  </m:oMath>
                </a14:m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张桌子，以正比于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𝛼</m:t>
                    </m:r>
                  </m:oMath>
                </a14:m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的概率就坐于一张新桌子。</a:t>
                </a:r>
                <a:endParaRPr lang="en-US" altLang="zh-CN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𝑝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就坐</m:t>
                          </m:r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于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第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𝑘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张</m:t>
                          </m:r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桌子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𝛼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+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sz="2000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𝑝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就坐于</m:t>
                          </m:r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一张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新桌子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fPr>
                        <m:num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𝛼</m:t>
                          </m:r>
                        </m:num>
                        <m:den>
                          <m:r>
                            <a:rPr lang="zh-CN" altLang="en-US" sz="20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𝛼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+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sz="20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sz="2000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207" y="1008154"/>
                <a:ext cx="6929850" cy="2391296"/>
              </a:xfrm>
              <a:prstGeom prst="rect">
                <a:avLst/>
              </a:prstGeom>
              <a:blipFill>
                <a:blip r:embed="rId9"/>
                <a:stretch>
                  <a:fillRect l="-528" t="-10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/>
              <p:cNvSpPr txBox="1"/>
              <p:nvPr/>
            </p:nvSpPr>
            <p:spPr>
              <a:xfrm>
                <a:off x="915879" y="3434897"/>
                <a:ext cx="32831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取值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𝛼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</m:oMath>
                </a14:m>
                <a:r>
                  <a:rPr lang="en-US" altLang="zh-CN" sz="20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1</a:t>
                </a:r>
                <a:r>
                  <a:rPr lang="zh-CN" altLang="en-US" sz="20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时：</a:t>
                </a:r>
                <a:endParaRPr lang="en-US" altLang="zh-CN" sz="2000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879" y="3434897"/>
                <a:ext cx="3283124" cy="400110"/>
              </a:xfrm>
              <a:prstGeom prst="rect">
                <a:avLst/>
              </a:prstGeom>
              <a:blipFill>
                <a:blip r:embed="rId10"/>
                <a:stretch>
                  <a:fillRect l="-1670" t="-6061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501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组合 39"/>
          <p:cNvGrpSpPr>
            <a:grpSpLocks/>
          </p:cNvGrpSpPr>
          <p:nvPr/>
        </p:nvGrpSpPr>
        <p:grpSpPr bwMode="auto">
          <a:xfrm>
            <a:off x="0" y="714376"/>
            <a:ext cx="9144000" cy="57151"/>
            <a:chOff x="30834" y="1305568"/>
            <a:chExt cx="8816454" cy="66133"/>
          </a:xfrm>
        </p:grpSpPr>
        <p:sp>
          <p:nvSpPr>
            <p:cNvPr id="41" name="矩形 40"/>
            <p:cNvSpPr/>
            <p:nvPr/>
          </p:nvSpPr>
          <p:spPr>
            <a:xfrm>
              <a:off x="30834" y="1305568"/>
              <a:ext cx="5799574" cy="66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5887041" y="1305568"/>
              <a:ext cx="2960247" cy="66133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34" name="TextBox 5"/>
          <p:cNvSpPr txBox="1"/>
          <p:nvPr/>
        </p:nvSpPr>
        <p:spPr>
          <a:xfrm>
            <a:off x="31751" y="22228"/>
            <a:ext cx="5529462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Chinese Restaurant </a:t>
            </a:r>
            <a:r>
              <a:rPr lang="en-US" altLang="zh-CN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Process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3173" y="6640516"/>
            <a:ext cx="9147175" cy="217487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703" y="4059678"/>
            <a:ext cx="6142857" cy="158095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249" y="4368384"/>
            <a:ext cx="312401" cy="273351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7441" y="4270302"/>
            <a:ext cx="323810" cy="36190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8116" y="4719268"/>
            <a:ext cx="333333" cy="342857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8906" y="4641735"/>
            <a:ext cx="295238" cy="31428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266417" y="5177218"/>
                <a:ext cx="2037645" cy="617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=1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4+1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417" y="5177218"/>
                <a:ext cx="2037645" cy="61734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2327836" y="5177218"/>
                <a:ext cx="2037645" cy="617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=2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4+1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7836" y="5177218"/>
                <a:ext cx="2037645" cy="61734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/>
              <p:cNvSpPr txBox="1"/>
              <p:nvPr/>
            </p:nvSpPr>
            <p:spPr>
              <a:xfrm>
                <a:off x="4454196" y="5242525"/>
                <a:ext cx="2037645" cy="64120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=3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4+1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196" y="5242525"/>
                <a:ext cx="2037645" cy="64120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/>
              <p:cNvSpPr txBox="1"/>
              <p:nvPr/>
            </p:nvSpPr>
            <p:spPr>
              <a:xfrm>
                <a:off x="874207" y="1008154"/>
                <a:ext cx="6929850" cy="23912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被</a:t>
                </a:r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比作进入餐厅的顾客</a:t>
                </a:r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对应顾客就做的桌子</a:t>
                </a:r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</a:t>
                </a:r>
                <a:endParaRPr lang="en-US" altLang="zh-CN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第一个顾客就座于第一张桌子，</a:t>
                </a:r>
                <a:endParaRPr lang="en-US" altLang="zh-CN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𝑖</m:t>
                    </m:r>
                  </m:oMath>
                </a14:m>
                <a:r>
                  <a:rPr lang="en-US" altLang="zh-CN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-th</a:t>
                </a:r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个顾客以正比于已经就坐于第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𝑘</m:t>
                    </m:r>
                  </m:oMath>
                </a14:m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张桌子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的顾客数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𝜂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的概率就坐于第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𝑘</m:t>
                    </m:r>
                  </m:oMath>
                </a14:m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张桌子，以正比于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𝛼</m:t>
                    </m:r>
                  </m:oMath>
                </a14:m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的概率就坐于一张新桌子。</a:t>
                </a:r>
                <a:endParaRPr lang="en-US" altLang="zh-CN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𝑝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就坐</m:t>
                          </m:r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于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第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𝑘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张</m:t>
                          </m:r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桌子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𝛼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+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sz="2000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𝑝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就坐于</m:t>
                          </m:r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一张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新桌子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fPr>
                        <m:num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𝛼</m:t>
                          </m:r>
                        </m:num>
                        <m:den>
                          <m:r>
                            <a:rPr lang="zh-CN" altLang="en-US" sz="20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𝛼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+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sz="20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sz="2000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207" y="1008154"/>
                <a:ext cx="6929850" cy="2391296"/>
              </a:xfrm>
              <a:prstGeom prst="rect">
                <a:avLst/>
              </a:prstGeom>
              <a:blipFill>
                <a:blip r:embed="rId10"/>
                <a:stretch>
                  <a:fillRect l="-528" t="-10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/>
              <p:cNvSpPr txBox="1"/>
              <p:nvPr/>
            </p:nvSpPr>
            <p:spPr>
              <a:xfrm>
                <a:off x="915879" y="3434897"/>
                <a:ext cx="32831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取值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𝛼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</m:oMath>
                </a14:m>
                <a:r>
                  <a:rPr lang="en-US" altLang="zh-CN" sz="20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1</a:t>
                </a:r>
                <a:r>
                  <a:rPr lang="zh-CN" altLang="en-US" sz="20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时：</a:t>
                </a:r>
                <a:endParaRPr lang="en-US" altLang="zh-CN" sz="2000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879" y="3434897"/>
                <a:ext cx="3283124" cy="400110"/>
              </a:xfrm>
              <a:prstGeom prst="rect">
                <a:avLst/>
              </a:prstGeom>
              <a:blipFill>
                <a:blip r:embed="rId11"/>
                <a:stretch>
                  <a:fillRect l="-1670" t="-6061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59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38"/>
          <p:cNvSpPr txBox="1"/>
          <p:nvPr/>
        </p:nvSpPr>
        <p:spPr>
          <a:xfrm>
            <a:off x="163513" y="3082928"/>
            <a:ext cx="31242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600" b="1" dirty="0">
                <a:solidFill>
                  <a:schemeClr val="bg1">
                    <a:lumMod val="6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CONTENTS</a:t>
            </a:r>
            <a:endParaRPr lang="zh-CN" altLang="en-US" sz="3600" b="1" dirty="0">
              <a:solidFill>
                <a:schemeClr val="bg1">
                  <a:lumMod val="6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4099" name="组合 42"/>
          <p:cNvGrpSpPr>
            <a:grpSpLocks/>
          </p:cNvGrpSpPr>
          <p:nvPr/>
        </p:nvGrpSpPr>
        <p:grpSpPr bwMode="auto">
          <a:xfrm>
            <a:off x="0" y="1304927"/>
            <a:ext cx="9144000" cy="57151"/>
            <a:chOff x="30834" y="1305568"/>
            <a:chExt cx="8816454" cy="66133"/>
          </a:xfrm>
        </p:grpSpPr>
        <p:sp>
          <p:nvSpPr>
            <p:cNvPr id="14" name="矩形 13"/>
            <p:cNvSpPr/>
            <p:nvPr/>
          </p:nvSpPr>
          <p:spPr>
            <a:xfrm>
              <a:off x="30834" y="1305568"/>
              <a:ext cx="5799574" cy="66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887041" y="1305568"/>
              <a:ext cx="2960247" cy="66133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4572003" y="6627813"/>
            <a:ext cx="408781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1" name="文本框 11"/>
          <p:cNvSpPr txBox="1">
            <a:spLocks noChangeArrowheads="1"/>
          </p:cNvSpPr>
          <p:nvPr/>
        </p:nvSpPr>
        <p:spPr bwMode="auto">
          <a:xfrm>
            <a:off x="2120903" y="2917825"/>
            <a:ext cx="9028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目录</a:t>
            </a:r>
          </a:p>
        </p:txBody>
      </p:sp>
      <p:sp>
        <p:nvSpPr>
          <p:cNvPr id="4102" name="文本框 16"/>
          <p:cNvSpPr txBox="1">
            <a:spLocks noChangeArrowheads="1"/>
          </p:cNvSpPr>
          <p:nvPr/>
        </p:nvSpPr>
        <p:spPr bwMode="auto">
          <a:xfrm>
            <a:off x="3525445" y="2903540"/>
            <a:ext cx="37702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sz="3200">
              <a:solidFill>
                <a:srgbClr val="5C307D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984627" y="2970213"/>
            <a:ext cx="203773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混合模型和聚类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3736979" y="3082928"/>
            <a:ext cx="246063" cy="246063"/>
          </a:xfrm>
          <a:prstGeom prst="line">
            <a:avLst/>
          </a:prstGeom>
          <a:ln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5" name="文本框 20"/>
          <p:cNvSpPr txBox="1">
            <a:spLocks noChangeArrowheads="1"/>
          </p:cNvSpPr>
          <p:nvPr/>
        </p:nvSpPr>
        <p:spPr bwMode="auto">
          <a:xfrm>
            <a:off x="6082115" y="2913066"/>
            <a:ext cx="37702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sz="3200">
              <a:solidFill>
                <a:srgbClr val="5C307D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570664" y="2995613"/>
            <a:ext cx="1657633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Stick-breaking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 flipH="1">
            <a:off x="6324603" y="3082928"/>
            <a:ext cx="246063" cy="246063"/>
          </a:xfrm>
          <a:prstGeom prst="line">
            <a:avLst/>
          </a:prstGeom>
          <a:ln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8" name="文本框 23"/>
          <p:cNvSpPr txBox="1">
            <a:spLocks noChangeArrowheads="1"/>
          </p:cNvSpPr>
          <p:nvPr/>
        </p:nvSpPr>
        <p:spPr bwMode="auto">
          <a:xfrm>
            <a:off x="3525445" y="3482978"/>
            <a:ext cx="37702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zh-CN" altLang="en-US" sz="3200">
              <a:solidFill>
                <a:srgbClr val="5C307D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984628" y="3549651"/>
            <a:ext cx="59343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CRP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3736979" y="3662364"/>
            <a:ext cx="246063" cy="246063"/>
          </a:xfrm>
          <a:prstGeom prst="line">
            <a:avLst/>
          </a:prstGeom>
          <a:ln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1" name="文本框 26"/>
          <p:cNvSpPr txBox="1">
            <a:spLocks noChangeArrowheads="1"/>
          </p:cNvSpPr>
          <p:nvPr/>
        </p:nvSpPr>
        <p:spPr bwMode="auto">
          <a:xfrm>
            <a:off x="6082115" y="3492502"/>
            <a:ext cx="37702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endParaRPr lang="zh-CN" altLang="en-US" sz="3200">
              <a:solidFill>
                <a:srgbClr val="5C307D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570666" y="3575051"/>
            <a:ext cx="239860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Indian Buffet 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Process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9" name="直接连接符 28"/>
          <p:cNvCxnSpPr/>
          <p:nvPr/>
        </p:nvCxnSpPr>
        <p:spPr>
          <a:xfrm flipH="1">
            <a:off x="6324603" y="3662364"/>
            <a:ext cx="246063" cy="246063"/>
          </a:xfrm>
          <a:prstGeom prst="line">
            <a:avLst/>
          </a:prstGeom>
          <a:ln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4" name="文本框 29"/>
          <p:cNvSpPr txBox="1">
            <a:spLocks noChangeArrowheads="1"/>
          </p:cNvSpPr>
          <p:nvPr/>
        </p:nvSpPr>
        <p:spPr bwMode="auto">
          <a:xfrm>
            <a:off x="3525445" y="4056066"/>
            <a:ext cx="37702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endParaRPr lang="zh-CN" altLang="en-US" sz="3200">
              <a:solidFill>
                <a:srgbClr val="5C307D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984628" y="4122739"/>
            <a:ext cx="198002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非参贝叶斯总结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 flipH="1">
            <a:off x="3736979" y="4235450"/>
            <a:ext cx="246063" cy="247651"/>
          </a:xfrm>
          <a:prstGeom prst="line">
            <a:avLst/>
          </a:prstGeom>
          <a:ln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7" name="文本框 32"/>
          <p:cNvSpPr txBox="1">
            <a:spLocks noChangeArrowheads="1"/>
          </p:cNvSpPr>
          <p:nvPr/>
        </p:nvSpPr>
        <p:spPr bwMode="auto">
          <a:xfrm>
            <a:off x="6082115" y="4067178"/>
            <a:ext cx="37702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endParaRPr lang="zh-CN" altLang="en-US" sz="3200">
              <a:solidFill>
                <a:srgbClr val="5C307D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570663" y="4148139"/>
            <a:ext cx="121058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参考文献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5" name="直接连接符 34"/>
          <p:cNvCxnSpPr/>
          <p:nvPr/>
        </p:nvCxnSpPr>
        <p:spPr>
          <a:xfrm flipH="1">
            <a:off x="6324603" y="4235450"/>
            <a:ext cx="246063" cy="247651"/>
          </a:xfrm>
          <a:prstGeom prst="line">
            <a:avLst/>
          </a:prstGeom>
          <a:ln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16"/>
          <p:cNvSpPr/>
          <p:nvPr/>
        </p:nvSpPr>
        <p:spPr>
          <a:xfrm>
            <a:off x="8370891" y="6346826"/>
            <a:ext cx="288925" cy="28733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37" name="椭圆 17"/>
          <p:cNvSpPr/>
          <p:nvPr/>
        </p:nvSpPr>
        <p:spPr>
          <a:xfrm>
            <a:off x="8691565" y="6029328"/>
            <a:ext cx="288925" cy="2889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华文楷体" panose="0201060004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278188" y="2995617"/>
            <a:ext cx="0" cy="15462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23" name="图片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6" y="153991"/>
            <a:ext cx="827087" cy="103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24" name="图片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4" y="217489"/>
            <a:ext cx="2125663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519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组合 39"/>
          <p:cNvGrpSpPr>
            <a:grpSpLocks/>
          </p:cNvGrpSpPr>
          <p:nvPr/>
        </p:nvGrpSpPr>
        <p:grpSpPr bwMode="auto">
          <a:xfrm>
            <a:off x="0" y="714376"/>
            <a:ext cx="9144000" cy="57151"/>
            <a:chOff x="30834" y="1305568"/>
            <a:chExt cx="8816454" cy="66133"/>
          </a:xfrm>
        </p:grpSpPr>
        <p:sp>
          <p:nvSpPr>
            <p:cNvPr id="41" name="矩形 40"/>
            <p:cNvSpPr/>
            <p:nvPr/>
          </p:nvSpPr>
          <p:spPr>
            <a:xfrm>
              <a:off x="30834" y="1305568"/>
              <a:ext cx="5799574" cy="66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5887041" y="1305568"/>
              <a:ext cx="2960247" cy="66133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34" name="TextBox 5"/>
          <p:cNvSpPr txBox="1"/>
          <p:nvPr/>
        </p:nvSpPr>
        <p:spPr>
          <a:xfrm>
            <a:off x="31751" y="22228"/>
            <a:ext cx="5529462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Chinese Restaurant </a:t>
            </a:r>
            <a:r>
              <a:rPr lang="en-US" altLang="zh-CN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Process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3173" y="6640516"/>
            <a:ext cx="9147175" cy="217487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703" y="4059678"/>
            <a:ext cx="6142857" cy="158095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249" y="4368384"/>
            <a:ext cx="312401" cy="273351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7441" y="4270302"/>
            <a:ext cx="323810" cy="36190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8116" y="4719268"/>
            <a:ext cx="333333" cy="342857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8906" y="4641735"/>
            <a:ext cx="295238" cy="314286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32811" y="4253773"/>
            <a:ext cx="304762" cy="31428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179293" y="5282592"/>
                <a:ext cx="2037645" cy="617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=1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5+1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93" y="5282592"/>
                <a:ext cx="2037645" cy="61734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2286525" y="5318624"/>
                <a:ext cx="2037645" cy="61734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=2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5+1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525" y="5318624"/>
                <a:ext cx="2037645" cy="61734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/>
              <p:cNvSpPr txBox="1"/>
              <p:nvPr/>
            </p:nvSpPr>
            <p:spPr>
              <a:xfrm>
                <a:off x="4352372" y="5318624"/>
                <a:ext cx="2037645" cy="641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=3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5+1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372" y="5318624"/>
                <a:ext cx="2037645" cy="64120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/>
              <p:cNvSpPr txBox="1"/>
              <p:nvPr/>
            </p:nvSpPr>
            <p:spPr>
              <a:xfrm>
                <a:off x="6448079" y="5294771"/>
                <a:ext cx="2037645" cy="641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=4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5+1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079" y="5294771"/>
                <a:ext cx="2037645" cy="64120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/>
              <p:cNvSpPr txBox="1"/>
              <p:nvPr/>
            </p:nvSpPr>
            <p:spPr>
              <a:xfrm>
                <a:off x="874207" y="1008154"/>
                <a:ext cx="6929850" cy="23912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被</a:t>
                </a:r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比作进入餐厅的顾客</a:t>
                </a:r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对应顾客就做的桌子</a:t>
                </a:r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</a:t>
                </a:r>
                <a:endParaRPr lang="en-US" altLang="zh-CN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第一个顾客就座于第一张桌子，</a:t>
                </a:r>
                <a:endParaRPr lang="en-US" altLang="zh-CN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𝑖</m:t>
                    </m:r>
                  </m:oMath>
                </a14:m>
                <a:r>
                  <a:rPr lang="en-US" altLang="zh-CN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-th</a:t>
                </a:r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个顾客以正比于已经就坐于第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𝑘</m:t>
                    </m:r>
                  </m:oMath>
                </a14:m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张桌子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的顾客数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𝜂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的概率就坐于第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𝑘</m:t>
                    </m:r>
                  </m:oMath>
                </a14:m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张桌子，以正比于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𝛼</m:t>
                    </m:r>
                  </m:oMath>
                </a14:m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的概率就坐于一张新桌子。</a:t>
                </a:r>
                <a:endParaRPr lang="en-US" altLang="zh-CN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𝑝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就坐</m:t>
                          </m:r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于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第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𝑘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张</m:t>
                          </m:r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桌子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𝛼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+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sz="2000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𝑝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就坐于</m:t>
                          </m:r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一张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新桌子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fPr>
                        <m:num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𝛼</m:t>
                          </m:r>
                        </m:num>
                        <m:den>
                          <m:r>
                            <a:rPr lang="zh-CN" altLang="en-US" sz="20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𝛼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+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sz="20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sz="2000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207" y="1008154"/>
                <a:ext cx="6929850" cy="2391296"/>
              </a:xfrm>
              <a:prstGeom prst="rect">
                <a:avLst/>
              </a:prstGeom>
              <a:blipFill>
                <a:blip r:embed="rId12"/>
                <a:stretch>
                  <a:fillRect l="-528" t="-10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/>
              <p:cNvSpPr txBox="1"/>
              <p:nvPr/>
            </p:nvSpPr>
            <p:spPr>
              <a:xfrm>
                <a:off x="915879" y="3434897"/>
                <a:ext cx="32831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取值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𝛼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</m:oMath>
                </a14:m>
                <a:r>
                  <a:rPr lang="en-US" altLang="zh-CN" sz="20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1</a:t>
                </a:r>
                <a:r>
                  <a:rPr lang="zh-CN" altLang="en-US" sz="20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时：</a:t>
                </a:r>
                <a:endParaRPr lang="en-US" altLang="zh-CN" sz="2000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879" y="3434897"/>
                <a:ext cx="3283124" cy="400110"/>
              </a:xfrm>
              <a:prstGeom prst="rect">
                <a:avLst/>
              </a:prstGeom>
              <a:blipFill>
                <a:blip r:embed="rId13"/>
                <a:stretch>
                  <a:fillRect l="-1670" t="-6061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284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组合 39"/>
          <p:cNvGrpSpPr>
            <a:grpSpLocks/>
          </p:cNvGrpSpPr>
          <p:nvPr/>
        </p:nvGrpSpPr>
        <p:grpSpPr bwMode="auto">
          <a:xfrm>
            <a:off x="0" y="714376"/>
            <a:ext cx="9144000" cy="57151"/>
            <a:chOff x="30834" y="1305568"/>
            <a:chExt cx="8816454" cy="66133"/>
          </a:xfrm>
        </p:grpSpPr>
        <p:sp>
          <p:nvSpPr>
            <p:cNvPr id="41" name="矩形 40"/>
            <p:cNvSpPr/>
            <p:nvPr/>
          </p:nvSpPr>
          <p:spPr>
            <a:xfrm>
              <a:off x="30834" y="1305568"/>
              <a:ext cx="5799574" cy="66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5887041" y="1305568"/>
              <a:ext cx="2960247" cy="66133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34" name="TextBox 5"/>
          <p:cNvSpPr txBox="1"/>
          <p:nvPr/>
        </p:nvSpPr>
        <p:spPr>
          <a:xfrm>
            <a:off x="31751" y="22228"/>
            <a:ext cx="5529462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Chinese Restaurant </a:t>
            </a:r>
            <a:r>
              <a:rPr lang="en-US" altLang="zh-CN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Process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3173" y="6640516"/>
            <a:ext cx="9147175" cy="217487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703" y="4059678"/>
            <a:ext cx="6142857" cy="158095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249" y="4368384"/>
            <a:ext cx="312401" cy="273351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7441" y="4270302"/>
            <a:ext cx="323810" cy="36190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5754" y="4210417"/>
            <a:ext cx="314286" cy="32381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8116" y="4719268"/>
            <a:ext cx="333333" cy="342857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8906" y="4641735"/>
            <a:ext cx="295238" cy="314286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32811" y="4253773"/>
            <a:ext cx="304762" cy="31428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303374" y="5231201"/>
                <a:ext cx="2037645" cy="617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7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=1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6+1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374" y="5231201"/>
                <a:ext cx="2037645" cy="61734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2381217" y="5231201"/>
                <a:ext cx="2037645" cy="641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7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=2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6+1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1217" y="5231201"/>
                <a:ext cx="2037645" cy="64120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/>
              <p:cNvSpPr txBox="1"/>
              <p:nvPr/>
            </p:nvSpPr>
            <p:spPr>
              <a:xfrm>
                <a:off x="4418862" y="5274609"/>
                <a:ext cx="2037645" cy="641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7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=3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6+1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862" y="5274609"/>
                <a:ext cx="2037645" cy="64120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/>
              <p:cNvSpPr txBox="1"/>
              <p:nvPr/>
            </p:nvSpPr>
            <p:spPr>
              <a:xfrm>
                <a:off x="6472779" y="5219274"/>
                <a:ext cx="2037645" cy="64120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7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=4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6+1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2779" y="5219274"/>
                <a:ext cx="2037645" cy="64120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/>
              <p:cNvSpPr txBox="1"/>
              <p:nvPr/>
            </p:nvSpPr>
            <p:spPr>
              <a:xfrm>
                <a:off x="874207" y="1008154"/>
                <a:ext cx="6929850" cy="23912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被</a:t>
                </a:r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比作进入餐厅的顾客</a:t>
                </a:r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对应顾客就做的桌子</a:t>
                </a:r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</a:t>
                </a:r>
                <a:endParaRPr lang="en-US" altLang="zh-CN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第一个顾客就座于第一张桌子，</a:t>
                </a:r>
                <a:endParaRPr lang="en-US" altLang="zh-CN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𝑖</m:t>
                    </m:r>
                  </m:oMath>
                </a14:m>
                <a:r>
                  <a:rPr lang="en-US" altLang="zh-CN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-th</a:t>
                </a:r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个顾客以正比于已经就坐于第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𝑘</m:t>
                    </m:r>
                  </m:oMath>
                </a14:m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张桌子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的顾客数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𝜂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的概率就坐于第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𝑘</m:t>
                    </m:r>
                  </m:oMath>
                </a14:m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张桌子，以正比于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𝛼</m:t>
                    </m:r>
                  </m:oMath>
                </a14:m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的概率就坐于一张新桌子。</a:t>
                </a:r>
                <a:endParaRPr lang="en-US" altLang="zh-CN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𝑝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就坐</m:t>
                          </m:r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于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第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𝑘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张</m:t>
                          </m:r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桌子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𝛼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+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sz="2000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𝑝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就坐于</m:t>
                          </m:r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一张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新桌子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fPr>
                        <m:num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𝛼</m:t>
                          </m:r>
                        </m:num>
                        <m:den>
                          <m:r>
                            <a:rPr lang="zh-CN" altLang="en-US" sz="20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𝛼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+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sz="20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sz="2000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207" y="1008154"/>
                <a:ext cx="6929850" cy="2391296"/>
              </a:xfrm>
              <a:prstGeom prst="rect">
                <a:avLst/>
              </a:prstGeom>
              <a:blipFill>
                <a:blip r:embed="rId13"/>
                <a:stretch>
                  <a:fillRect l="-528" t="-10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/>
              <p:cNvSpPr txBox="1"/>
              <p:nvPr/>
            </p:nvSpPr>
            <p:spPr>
              <a:xfrm>
                <a:off x="915879" y="3434897"/>
                <a:ext cx="32831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取值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𝛼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</m:oMath>
                </a14:m>
                <a:r>
                  <a:rPr lang="en-US" altLang="zh-CN" sz="20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1</a:t>
                </a:r>
                <a:r>
                  <a:rPr lang="zh-CN" altLang="en-US" sz="20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时：</a:t>
                </a:r>
                <a:endParaRPr lang="en-US" altLang="zh-CN" sz="2000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879" y="3434897"/>
                <a:ext cx="3283124" cy="400110"/>
              </a:xfrm>
              <a:prstGeom prst="rect">
                <a:avLst/>
              </a:prstGeom>
              <a:blipFill>
                <a:blip r:embed="rId14"/>
                <a:stretch>
                  <a:fillRect l="-1670" t="-6061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962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组合 39"/>
          <p:cNvGrpSpPr>
            <a:grpSpLocks/>
          </p:cNvGrpSpPr>
          <p:nvPr/>
        </p:nvGrpSpPr>
        <p:grpSpPr bwMode="auto">
          <a:xfrm>
            <a:off x="0" y="714376"/>
            <a:ext cx="9144000" cy="57151"/>
            <a:chOff x="30834" y="1305568"/>
            <a:chExt cx="8816454" cy="66133"/>
          </a:xfrm>
        </p:grpSpPr>
        <p:sp>
          <p:nvSpPr>
            <p:cNvPr id="41" name="矩形 40"/>
            <p:cNvSpPr/>
            <p:nvPr/>
          </p:nvSpPr>
          <p:spPr>
            <a:xfrm>
              <a:off x="30834" y="1305568"/>
              <a:ext cx="5799574" cy="66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5887041" y="1305568"/>
              <a:ext cx="2960247" cy="66133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34" name="TextBox 5"/>
          <p:cNvSpPr txBox="1"/>
          <p:nvPr/>
        </p:nvSpPr>
        <p:spPr>
          <a:xfrm>
            <a:off x="31751" y="22228"/>
            <a:ext cx="5529462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Chinese Restaurant </a:t>
            </a:r>
            <a:r>
              <a:rPr lang="en-US" altLang="zh-CN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Process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3173" y="6640516"/>
            <a:ext cx="9147175" cy="217487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874207" y="1008154"/>
                <a:ext cx="6929850" cy="23912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被</a:t>
                </a:r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比作进入餐厅的顾客</a:t>
                </a:r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对应顾客就做的桌子</a:t>
                </a:r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</a:t>
                </a:r>
                <a:endParaRPr lang="en-US" altLang="zh-CN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第一个顾客就座于第一张桌子，</a:t>
                </a:r>
                <a:endParaRPr lang="en-US" altLang="zh-CN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𝑖</m:t>
                    </m:r>
                  </m:oMath>
                </a14:m>
                <a:r>
                  <a:rPr lang="en-US" altLang="zh-CN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-th</a:t>
                </a:r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个顾客以正比于已经就坐于第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𝑘</m:t>
                    </m:r>
                  </m:oMath>
                </a14:m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张桌子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的顾客数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𝜂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的概率就坐于第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𝑘</m:t>
                    </m:r>
                  </m:oMath>
                </a14:m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张桌子，以正比于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𝛼</m:t>
                    </m:r>
                  </m:oMath>
                </a14:m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的概率就坐于一张新桌子。</a:t>
                </a:r>
                <a:endParaRPr lang="en-US" altLang="zh-CN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𝑝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就坐</m:t>
                          </m:r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于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第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𝑘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张</m:t>
                          </m:r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桌子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𝛼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+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sz="2000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𝑝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就坐于</m:t>
                          </m:r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一张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新桌子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fPr>
                        <m:num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𝛼</m:t>
                          </m:r>
                        </m:num>
                        <m:den>
                          <m:r>
                            <a:rPr lang="zh-CN" altLang="en-US" sz="20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𝛼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+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sz="20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sz="2000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207" y="1008154"/>
                <a:ext cx="6929850" cy="2391296"/>
              </a:xfrm>
              <a:prstGeom prst="rect">
                <a:avLst/>
              </a:prstGeom>
              <a:blipFill>
                <a:blip r:embed="rId2"/>
                <a:stretch>
                  <a:fillRect l="-528" t="-10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703" y="4059678"/>
            <a:ext cx="6142857" cy="158095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5249" y="4368384"/>
            <a:ext cx="312401" cy="27335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5240" y="4361739"/>
            <a:ext cx="295238" cy="314286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7441" y="4270302"/>
            <a:ext cx="323810" cy="36190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85754" y="4210417"/>
            <a:ext cx="314286" cy="32381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98116" y="4719268"/>
            <a:ext cx="333333" cy="342857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38906" y="4641735"/>
            <a:ext cx="295238" cy="314286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32811" y="4253773"/>
            <a:ext cx="304762" cy="31428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/>
              <p:cNvSpPr txBox="1"/>
              <p:nvPr/>
            </p:nvSpPr>
            <p:spPr>
              <a:xfrm>
                <a:off x="915879" y="3434897"/>
                <a:ext cx="32831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取值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𝛼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</m:oMath>
                </a14:m>
                <a:r>
                  <a:rPr lang="en-US" altLang="zh-CN" sz="20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1</a:t>
                </a:r>
                <a:r>
                  <a:rPr lang="zh-CN" altLang="en-US" sz="20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时：</a:t>
                </a:r>
                <a:endParaRPr lang="en-US" altLang="zh-CN" sz="2000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879" y="3434897"/>
                <a:ext cx="3283124" cy="400110"/>
              </a:xfrm>
              <a:prstGeom prst="rect">
                <a:avLst/>
              </a:prstGeom>
              <a:blipFill>
                <a:blip r:embed="rId11"/>
                <a:stretch>
                  <a:fillRect l="-1670" t="-6061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793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组合 39"/>
          <p:cNvGrpSpPr>
            <a:grpSpLocks/>
          </p:cNvGrpSpPr>
          <p:nvPr/>
        </p:nvGrpSpPr>
        <p:grpSpPr bwMode="auto">
          <a:xfrm>
            <a:off x="0" y="714376"/>
            <a:ext cx="9144000" cy="57151"/>
            <a:chOff x="30834" y="1305568"/>
            <a:chExt cx="8816454" cy="66133"/>
          </a:xfrm>
        </p:grpSpPr>
        <p:sp>
          <p:nvSpPr>
            <p:cNvPr id="41" name="矩形 40"/>
            <p:cNvSpPr/>
            <p:nvPr/>
          </p:nvSpPr>
          <p:spPr>
            <a:xfrm>
              <a:off x="30834" y="1305568"/>
              <a:ext cx="5799574" cy="66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5887041" y="1305568"/>
              <a:ext cx="2960247" cy="66133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34" name="TextBox 5"/>
          <p:cNvSpPr txBox="1"/>
          <p:nvPr/>
        </p:nvSpPr>
        <p:spPr>
          <a:xfrm>
            <a:off x="31751" y="22228"/>
            <a:ext cx="422974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Indian Buffet </a:t>
            </a:r>
            <a:r>
              <a:rPr lang="en-US" altLang="zh-CN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Process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3173" y="6640516"/>
            <a:ext cx="9147175" cy="217487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74678" y="1814734"/>
            <a:ext cx="549909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Latent Class Model: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每一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个词汇仅仅属于一个标签（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topic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有限数目的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latent labels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LDA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无限数据的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latent labels: DPM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Latent Feature(Latent structure) Models: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每一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个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object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有多个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latent feature(entities)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有限数目的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latent feature: Finite Feature Model(FFM)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无限数目的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latent feature: Indian Buffet Process(IBP)</a:t>
            </a:r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 rot="10800000">
            <a:off x="285753" y="1347791"/>
            <a:ext cx="288925" cy="287337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12" name="TextBox 5"/>
          <p:cNvSpPr txBox="1"/>
          <p:nvPr/>
        </p:nvSpPr>
        <p:spPr>
          <a:xfrm>
            <a:off x="606428" y="1168403"/>
            <a:ext cx="6111353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Beyond the limit of single label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pic>
        <p:nvPicPr>
          <p:cNvPr id="14" name="图片 1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7781" y="2640054"/>
            <a:ext cx="1637732" cy="283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文本框 14"/>
          <p:cNvSpPr txBox="1"/>
          <p:nvPr/>
        </p:nvSpPr>
        <p:spPr>
          <a:xfrm>
            <a:off x="6446865" y="1869179"/>
            <a:ext cx="3069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Rows: data points</a:t>
            </a:r>
          </a:p>
          <a:p>
            <a:pPr>
              <a:lnSpc>
                <a:spcPct val="120000"/>
              </a:lnSpc>
            </a:pP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Columns: latent feature</a:t>
            </a:r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989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组合 39"/>
          <p:cNvGrpSpPr>
            <a:grpSpLocks/>
          </p:cNvGrpSpPr>
          <p:nvPr/>
        </p:nvGrpSpPr>
        <p:grpSpPr bwMode="auto">
          <a:xfrm>
            <a:off x="0" y="714376"/>
            <a:ext cx="9144000" cy="57151"/>
            <a:chOff x="30834" y="1305568"/>
            <a:chExt cx="8816454" cy="66133"/>
          </a:xfrm>
        </p:grpSpPr>
        <p:sp>
          <p:nvSpPr>
            <p:cNvPr id="41" name="矩形 40"/>
            <p:cNvSpPr/>
            <p:nvPr/>
          </p:nvSpPr>
          <p:spPr>
            <a:xfrm>
              <a:off x="30834" y="1305568"/>
              <a:ext cx="5799574" cy="66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5887041" y="1305568"/>
              <a:ext cx="2960247" cy="66133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34" name="TextBox 5"/>
          <p:cNvSpPr txBox="1"/>
          <p:nvPr/>
        </p:nvSpPr>
        <p:spPr>
          <a:xfrm>
            <a:off x="31751" y="22228"/>
            <a:ext cx="422974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Indian Buffet </a:t>
            </a:r>
            <a:r>
              <a:rPr lang="en-US" altLang="zh-CN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Process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3173" y="6640516"/>
            <a:ext cx="9147175" cy="217487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10800000">
            <a:off x="285753" y="1347791"/>
            <a:ext cx="288925" cy="287337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9" name="TextBox 5"/>
          <p:cNvSpPr txBox="1"/>
          <p:nvPr/>
        </p:nvSpPr>
        <p:spPr>
          <a:xfrm>
            <a:off x="606428" y="1168403"/>
            <a:ext cx="818506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Indian Buffet </a:t>
            </a:r>
            <a:r>
              <a:rPr lang="en-US" altLang="zh-CN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Process-Customers &amp; Dishes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606428" y="1707158"/>
                <a:ext cx="7666856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在一家印度自助餐馆中，有无数个盛满食物的盘子</a:t>
                </a:r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，每个顾客都可以取其中任意数量盘子中的食物</a:t>
                </a:r>
                <a:r>
                  <a:rPr lang="en-US" altLang="zh-CN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.</a:t>
                </a:r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第一个顾客品尝其中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𝑃𝑜𝑖𝑠𝑠𝑜𝑛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𝛼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个</m:t>
                    </m:r>
                  </m:oMath>
                </a14:m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盘子的食物</a:t>
                </a:r>
                <a:r>
                  <a:rPr lang="en-US" altLang="zh-CN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.</a:t>
                </a: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其他顾客来到餐馆中，第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th</m:t>
                    </m:r>
                  </m:oMath>
                </a14:m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个顾客：</a:t>
                </a:r>
                <a:endParaRPr lang="en-US" altLang="zh-CN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在之前取过食物的盘子中，以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zh-CN" altLang="en-US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zh-CN" altLang="en-US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𝑛</m:t>
                        </m:r>
                      </m:den>
                    </m:f>
                    <m:r>
                      <a:rPr lang="zh-CN" altLang="en-US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的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概率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取</m:t>
                    </m:r>
                  </m:oMath>
                </a14:m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第</a:t>
                </a:r>
                <a:r>
                  <a:rPr lang="en-US" altLang="zh-CN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k</a:t>
                </a:r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个盘子中的食物</a:t>
                </a:r>
                <a:r>
                  <a:rPr lang="en-US" altLang="zh-CN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这</a:t>
                </a:r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剩余的盘子中，取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𝑃𝑜𝑖𝑠𝑠𝑜𝑛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fPr>
                          <m:num>
                            <m:r>
                              <a:rPr lang="zh-CN" altLang="en-US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zh-CN" altLang="en-US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个</m:t>
                    </m:r>
                  </m:oMath>
                </a14:m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新盘子中的食物</a:t>
                </a:r>
                <a:r>
                  <a:rPr lang="en-US" altLang="zh-CN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.</a:t>
                </a:r>
                <a:endParaRPr lang="zh-CN" altLang="en-US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428" y="1707158"/>
                <a:ext cx="7666856" cy="1754326"/>
              </a:xfrm>
              <a:prstGeom prst="rect">
                <a:avLst/>
              </a:prstGeom>
              <a:blipFill>
                <a:blip r:embed="rId2"/>
                <a:stretch>
                  <a:fillRect l="-477" t="-1389" r="-238" b="-364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395" y="3390617"/>
            <a:ext cx="5345617" cy="320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69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组合 39"/>
          <p:cNvGrpSpPr>
            <a:grpSpLocks/>
          </p:cNvGrpSpPr>
          <p:nvPr/>
        </p:nvGrpSpPr>
        <p:grpSpPr bwMode="auto">
          <a:xfrm>
            <a:off x="0" y="714376"/>
            <a:ext cx="9144000" cy="57151"/>
            <a:chOff x="30834" y="1305568"/>
            <a:chExt cx="8816454" cy="66133"/>
          </a:xfrm>
        </p:grpSpPr>
        <p:sp>
          <p:nvSpPr>
            <p:cNvPr id="41" name="矩形 40"/>
            <p:cNvSpPr/>
            <p:nvPr/>
          </p:nvSpPr>
          <p:spPr>
            <a:xfrm>
              <a:off x="30834" y="1305568"/>
              <a:ext cx="5799574" cy="66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5887041" y="1305568"/>
              <a:ext cx="2960247" cy="66133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34" name="TextBox 5"/>
          <p:cNvSpPr txBox="1"/>
          <p:nvPr/>
        </p:nvSpPr>
        <p:spPr>
          <a:xfrm>
            <a:off x="31751" y="22228"/>
            <a:ext cx="422974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600" b="1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Indian Buffet Process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3173" y="6640516"/>
            <a:ext cx="9147175" cy="217487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563898" y="971564"/>
                <a:ext cx="7666856" cy="12656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在一家印度自助餐馆中，有无数个盛满食物的盘子</a:t>
                </a:r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，每个顾客都可以取其中任意数量盘子中的食物</a:t>
                </a:r>
                <a:r>
                  <a:rPr lang="en-US" altLang="zh-CN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.</a:t>
                </a: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第一个顾客取其中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~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𝑃𝑜𝑖𝑠𝑠𝑜𝑛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𝛼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个</m:t>
                    </m:r>
                  </m:oMath>
                </a14:m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盘子的食物</a:t>
                </a:r>
                <a:r>
                  <a:rPr lang="en-US" altLang="zh-CN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.</a:t>
                </a: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en-US" altLang="zh-CN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98" y="971564"/>
                <a:ext cx="7666856" cy="1265667"/>
              </a:xfrm>
              <a:prstGeom prst="rect">
                <a:avLst/>
              </a:prstGeom>
              <a:blipFill>
                <a:blip r:embed="rId2"/>
                <a:stretch>
                  <a:fillRect l="-557" t="-1923" r="-2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228" y="4554977"/>
            <a:ext cx="2442940" cy="196618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98" y="3313051"/>
            <a:ext cx="8247027" cy="27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63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组合 39"/>
          <p:cNvGrpSpPr>
            <a:grpSpLocks/>
          </p:cNvGrpSpPr>
          <p:nvPr/>
        </p:nvGrpSpPr>
        <p:grpSpPr bwMode="auto">
          <a:xfrm>
            <a:off x="0" y="714376"/>
            <a:ext cx="9144000" cy="57151"/>
            <a:chOff x="30834" y="1305568"/>
            <a:chExt cx="8816454" cy="66133"/>
          </a:xfrm>
        </p:grpSpPr>
        <p:sp>
          <p:nvSpPr>
            <p:cNvPr id="41" name="矩形 40"/>
            <p:cNvSpPr/>
            <p:nvPr/>
          </p:nvSpPr>
          <p:spPr>
            <a:xfrm>
              <a:off x="30834" y="1305568"/>
              <a:ext cx="5799574" cy="66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5887041" y="1305568"/>
              <a:ext cx="2960247" cy="66133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34" name="TextBox 5"/>
          <p:cNvSpPr txBox="1"/>
          <p:nvPr/>
        </p:nvSpPr>
        <p:spPr>
          <a:xfrm>
            <a:off x="31751" y="22228"/>
            <a:ext cx="422974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Indian Buffet </a:t>
            </a:r>
            <a:r>
              <a:rPr lang="en-US" altLang="zh-CN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Process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3173" y="6640516"/>
            <a:ext cx="9147175" cy="217487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563898" y="971564"/>
                <a:ext cx="7666856" cy="1913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在一家印度自助餐馆中，有无数个盛满食物的盘子</a:t>
                </a:r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，每个顾客都可以取其中任意数量盘子中的食物</a:t>
                </a:r>
                <a:r>
                  <a:rPr lang="en-US" altLang="zh-CN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.</a:t>
                </a: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第一个</a:t>
                </a:r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顾客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取</a:t>
                </a:r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其中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~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𝑃𝑜𝑖𝑠𝑠𝑜𝑛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𝛼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个</m:t>
                    </m:r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盘子的食物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.</a:t>
                </a: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𝑖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th</m:t>
                    </m:r>
                  </m:oMath>
                </a14:m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个顾客：</a:t>
                </a:r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从已经取过盘子中，按着概率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zh-CN" altLang="en-US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i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+1</m:t>
                        </m:r>
                      </m:den>
                    </m:f>
                    <m:r>
                      <a:rPr lang="en-US" altLang="zh-CN" b="0" i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.</m:t>
                    </m:r>
                  </m:oMath>
                </a14:m>
                <a:endParaRPr lang="en-US" altLang="zh-CN" b="0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𝜂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为</a:t>
                </a:r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从盘子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𝑘</m:t>
                    </m:r>
                  </m:oMath>
                </a14:m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中取食物的顾客数</a:t>
                </a:r>
                <a:r>
                  <a:rPr lang="en-US" altLang="zh-CN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.</a:t>
                </a: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98" y="971564"/>
                <a:ext cx="7666856" cy="1913216"/>
              </a:xfrm>
              <a:prstGeom prst="rect">
                <a:avLst/>
              </a:prstGeom>
              <a:blipFill>
                <a:blip r:embed="rId2"/>
                <a:stretch>
                  <a:fillRect l="-557" t="-1274" r="-239" b="-4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228" y="4554977"/>
            <a:ext cx="2442940" cy="196618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98" y="3313051"/>
            <a:ext cx="8247027" cy="27941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632" y="3569888"/>
            <a:ext cx="3626735" cy="238938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4158734" y="3133953"/>
            <a:ext cx="0" cy="871869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05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组合 39"/>
          <p:cNvGrpSpPr>
            <a:grpSpLocks/>
          </p:cNvGrpSpPr>
          <p:nvPr/>
        </p:nvGrpSpPr>
        <p:grpSpPr bwMode="auto">
          <a:xfrm>
            <a:off x="0" y="714376"/>
            <a:ext cx="9144000" cy="57151"/>
            <a:chOff x="30834" y="1305568"/>
            <a:chExt cx="8816454" cy="66133"/>
          </a:xfrm>
        </p:grpSpPr>
        <p:sp>
          <p:nvSpPr>
            <p:cNvPr id="41" name="矩形 40"/>
            <p:cNvSpPr/>
            <p:nvPr/>
          </p:nvSpPr>
          <p:spPr>
            <a:xfrm>
              <a:off x="30834" y="1305568"/>
              <a:ext cx="5799574" cy="66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5887041" y="1305568"/>
              <a:ext cx="2960247" cy="66133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34" name="TextBox 5"/>
          <p:cNvSpPr txBox="1"/>
          <p:nvPr/>
        </p:nvSpPr>
        <p:spPr>
          <a:xfrm>
            <a:off x="31751" y="22228"/>
            <a:ext cx="422974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Indian Buffet </a:t>
            </a:r>
            <a:r>
              <a:rPr lang="en-US" altLang="zh-CN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Process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3173" y="6640516"/>
            <a:ext cx="9147175" cy="217487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563898" y="971564"/>
                <a:ext cx="7666856" cy="23277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在一家印度自助餐馆中，有无数个盛满食物的盘子</a:t>
                </a:r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，每个顾客都可以取其中任意数量盘子中的食物</a:t>
                </a:r>
                <a:r>
                  <a:rPr lang="en-US" altLang="zh-CN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.</a:t>
                </a: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第一个</a:t>
                </a:r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顾客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取</a:t>
                </a:r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其中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~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𝑃𝑜𝑖𝑠𝑠𝑜𝑛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𝛼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个</m:t>
                    </m:r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盘子的食物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.</a:t>
                </a: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𝑖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th</m:t>
                    </m:r>
                  </m:oMath>
                </a14:m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个顾客：</a:t>
                </a:r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从已经取过盘子中，按着概率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zh-CN" altLang="en-US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i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+1</m:t>
                        </m:r>
                      </m:den>
                    </m:f>
                    <m:r>
                      <a:rPr lang="en-US" altLang="zh-CN" b="0" i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.</m:t>
                    </m:r>
                  </m:oMath>
                </a14:m>
                <a:endParaRPr lang="en-US" altLang="zh-CN" b="0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𝜂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为</a:t>
                </a:r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从盘子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𝑘</m:t>
                    </m:r>
                  </m:oMath>
                </a14:m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中取食物的顾客数</a:t>
                </a:r>
                <a:r>
                  <a:rPr lang="en-US" altLang="zh-CN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从剩下的盘子中取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𝑖</m:t>
                            </m:r>
                          </m:e>
                        </m:d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~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𝑃𝑜𝑖𝑠𝑠𝑜𝑛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fPr>
                          <m:num>
                            <m:r>
                              <a:rPr lang="zh-CN" altLang="en-US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𝑖</m:t>
                            </m:r>
                          </m:den>
                        </m:f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个</m:t>
                    </m:r>
                  </m:oMath>
                </a14:m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盘子中的食物</a:t>
                </a:r>
                <a:r>
                  <a:rPr lang="en-US" altLang="zh-CN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.</a:t>
                </a: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98" y="971564"/>
                <a:ext cx="7666856" cy="2327753"/>
              </a:xfrm>
              <a:prstGeom prst="rect">
                <a:avLst/>
              </a:prstGeom>
              <a:blipFill>
                <a:blip r:embed="rId2"/>
                <a:stretch>
                  <a:fillRect l="-557" t="-1047" r="-239" b="-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228" y="4554977"/>
            <a:ext cx="2442940" cy="196618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98" y="3313051"/>
            <a:ext cx="8247027" cy="27941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632" y="3569888"/>
            <a:ext cx="3626735" cy="2389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8735" y="3559255"/>
            <a:ext cx="4581228" cy="277396"/>
          </a:xfrm>
          <a:prstGeom prst="rect">
            <a:avLst/>
          </a:prstGeom>
        </p:spPr>
      </p:pic>
      <p:cxnSp>
        <p:nvCxnSpPr>
          <p:cNvPr id="12" name="直接连接符 11"/>
          <p:cNvCxnSpPr/>
          <p:nvPr/>
        </p:nvCxnSpPr>
        <p:spPr>
          <a:xfrm>
            <a:off x="4158734" y="3133953"/>
            <a:ext cx="0" cy="871869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37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组合 39"/>
          <p:cNvGrpSpPr>
            <a:grpSpLocks/>
          </p:cNvGrpSpPr>
          <p:nvPr/>
        </p:nvGrpSpPr>
        <p:grpSpPr bwMode="auto">
          <a:xfrm>
            <a:off x="0" y="714376"/>
            <a:ext cx="9144000" cy="57151"/>
            <a:chOff x="30834" y="1305568"/>
            <a:chExt cx="8816454" cy="66133"/>
          </a:xfrm>
        </p:grpSpPr>
        <p:sp>
          <p:nvSpPr>
            <p:cNvPr id="41" name="矩形 40"/>
            <p:cNvSpPr/>
            <p:nvPr/>
          </p:nvSpPr>
          <p:spPr>
            <a:xfrm>
              <a:off x="30834" y="1305568"/>
              <a:ext cx="5799574" cy="66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5887041" y="1305568"/>
              <a:ext cx="2960247" cy="66133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34" name="TextBox 5"/>
          <p:cNvSpPr txBox="1"/>
          <p:nvPr/>
        </p:nvSpPr>
        <p:spPr>
          <a:xfrm>
            <a:off x="31751" y="22228"/>
            <a:ext cx="422974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Indian Buffet </a:t>
            </a:r>
            <a:r>
              <a:rPr lang="en-US" altLang="zh-CN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Process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3173" y="6640516"/>
            <a:ext cx="9147175" cy="217487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563898" y="971564"/>
                <a:ext cx="7666856" cy="23277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在一家印度自助餐馆中，有无数个盛满食物的盘子</a:t>
                </a:r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，每个顾客都可以取其中任意数量盘子中的食物</a:t>
                </a:r>
                <a:r>
                  <a:rPr lang="en-US" altLang="zh-CN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.</a:t>
                </a: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第一个</a:t>
                </a:r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顾客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取</a:t>
                </a:r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其中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~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𝑃𝑜𝑖𝑠𝑠𝑜𝑛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𝛼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个</m:t>
                    </m:r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盘子的食物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.</a:t>
                </a: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𝑖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th</m:t>
                    </m:r>
                  </m:oMath>
                </a14:m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个顾客：</a:t>
                </a:r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从已经取过盘子中，按着概率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zh-CN" altLang="en-US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i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+1</m:t>
                        </m:r>
                      </m:den>
                    </m:f>
                    <m:r>
                      <a:rPr lang="en-US" altLang="zh-CN" b="0" i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.</m:t>
                    </m:r>
                  </m:oMath>
                </a14:m>
                <a:endParaRPr lang="en-US" altLang="zh-CN" b="0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𝜂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为</a:t>
                </a:r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从盘子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𝑘</m:t>
                    </m:r>
                  </m:oMath>
                </a14:m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中取食物的顾客数</a:t>
                </a:r>
                <a:r>
                  <a:rPr lang="en-US" altLang="zh-CN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从剩下的盘子中取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𝑖</m:t>
                            </m:r>
                          </m:e>
                        </m:d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~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𝑃𝑜𝑖𝑠𝑠𝑜𝑛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fPr>
                          <m:num>
                            <m:r>
                              <a:rPr lang="zh-CN" altLang="en-US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𝑖</m:t>
                            </m:r>
                          </m:den>
                        </m:f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个</m:t>
                    </m:r>
                  </m:oMath>
                </a14:m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盘子中的食物</a:t>
                </a:r>
                <a:r>
                  <a:rPr lang="en-US" altLang="zh-CN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.</a:t>
                </a: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98" y="971564"/>
                <a:ext cx="7666856" cy="2327753"/>
              </a:xfrm>
              <a:prstGeom prst="rect">
                <a:avLst/>
              </a:prstGeom>
              <a:blipFill>
                <a:blip r:embed="rId2"/>
                <a:stretch>
                  <a:fillRect l="-557" t="-1047" r="-239" b="-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228" y="4554977"/>
            <a:ext cx="2442940" cy="196618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98" y="3313051"/>
            <a:ext cx="8247027" cy="27941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632" y="3569888"/>
            <a:ext cx="3626735" cy="2389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8735" y="3559255"/>
            <a:ext cx="4581228" cy="27739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4914" y="3828677"/>
            <a:ext cx="4217839" cy="221543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>
            <a:off x="4743523" y="3256785"/>
            <a:ext cx="9230" cy="1038767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9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组合 39"/>
          <p:cNvGrpSpPr>
            <a:grpSpLocks/>
          </p:cNvGrpSpPr>
          <p:nvPr/>
        </p:nvGrpSpPr>
        <p:grpSpPr bwMode="auto">
          <a:xfrm>
            <a:off x="0" y="714376"/>
            <a:ext cx="9144000" cy="57151"/>
            <a:chOff x="30834" y="1305568"/>
            <a:chExt cx="8816454" cy="66133"/>
          </a:xfrm>
        </p:grpSpPr>
        <p:sp>
          <p:nvSpPr>
            <p:cNvPr id="41" name="矩形 40"/>
            <p:cNvSpPr/>
            <p:nvPr/>
          </p:nvSpPr>
          <p:spPr>
            <a:xfrm>
              <a:off x="30834" y="1305568"/>
              <a:ext cx="5799574" cy="66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5887041" y="1305568"/>
              <a:ext cx="2960247" cy="66133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34" name="TextBox 5"/>
          <p:cNvSpPr txBox="1"/>
          <p:nvPr/>
        </p:nvSpPr>
        <p:spPr>
          <a:xfrm>
            <a:off x="31751" y="22228"/>
            <a:ext cx="422974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Indian Buffet </a:t>
            </a:r>
            <a:r>
              <a:rPr lang="en-US" altLang="zh-CN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Process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3173" y="6640516"/>
            <a:ext cx="9147175" cy="217487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563898" y="971564"/>
                <a:ext cx="7666856" cy="23277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在一家印度自助餐馆中，有无数个盛满食物的盘子</a:t>
                </a:r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，每个顾客都可以取其中任意数量盘子中的食物</a:t>
                </a:r>
                <a:r>
                  <a:rPr lang="en-US" altLang="zh-CN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.</a:t>
                </a: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第一个</a:t>
                </a:r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顾客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取</a:t>
                </a:r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其中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~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𝑃𝑜𝑖𝑠𝑠𝑜𝑛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𝛼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个</m:t>
                    </m:r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盘子的食物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.</a:t>
                </a: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𝑖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th</m:t>
                    </m:r>
                  </m:oMath>
                </a14:m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个顾客：</a:t>
                </a:r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从已经取过盘子中，按着概率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zh-CN" altLang="en-US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i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+1</m:t>
                        </m:r>
                      </m:den>
                    </m:f>
                    <m:r>
                      <a:rPr lang="en-US" altLang="zh-CN" b="0" i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.</m:t>
                    </m:r>
                  </m:oMath>
                </a14:m>
                <a:endParaRPr lang="en-US" altLang="zh-CN" b="0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𝜂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为</a:t>
                </a:r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从盘子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𝑘</m:t>
                    </m:r>
                  </m:oMath>
                </a14:m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中取食物的顾客数</a:t>
                </a:r>
                <a:r>
                  <a:rPr lang="en-US" altLang="zh-CN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从剩下的盘子中取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𝑖</m:t>
                            </m:r>
                          </m:e>
                        </m:d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~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𝑃𝑜𝑖𝑠𝑠𝑜𝑛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fPr>
                          <m:num>
                            <m:r>
                              <a:rPr lang="zh-CN" altLang="en-US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𝑖</m:t>
                            </m:r>
                          </m:den>
                        </m:f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个</m:t>
                    </m:r>
                  </m:oMath>
                </a14:m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盘子中的食物</a:t>
                </a:r>
                <a:r>
                  <a:rPr lang="en-US" altLang="zh-CN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.</a:t>
                </a: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98" y="971564"/>
                <a:ext cx="7666856" cy="2327753"/>
              </a:xfrm>
              <a:prstGeom prst="rect">
                <a:avLst/>
              </a:prstGeom>
              <a:blipFill>
                <a:blip r:embed="rId2"/>
                <a:stretch>
                  <a:fillRect l="-557" t="-1047" r="-239" b="-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228" y="4554977"/>
            <a:ext cx="2442940" cy="196618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98" y="3313051"/>
            <a:ext cx="8247027" cy="27941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632" y="3569888"/>
            <a:ext cx="3626735" cy="2389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8735" y="3559255"/>
            <a:ext cx="4581228" cy="27739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4914" y="3828677"/>
            <a:ext cx="4217839" cy="22154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52753" y="3847370"/>
            <a:ext cx="3987210" cy="219170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>
            <a:off x="4743523" y="3256785"/>
            <a:ext cx="9230" cy="1038767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43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39"/>
          <p:cNvGrpSpPr>
            <a:grpSpLocks/>
          </p:cNvGrpSpPr>
          <p:nvPr/>
        </p:nvGrpSpPr>
        <p:grpSpPr bwMode="auto">
          <a:xfrm>
            <a:off x="0" y="714376"/>
            <a:ext cx="9144000" cy="57151"/>
            <a:chOff x="30834" y="1305568"/>
            <a:chExt cx="8816454" cy="66133"/>
          </a:xfrm>
        </p:grpSpPr>
        <p:sp>
          <p:nvSpPr>
            <p:cNvPr id="41" name="矩形 40"/>
            <p:cNvSpPr/>
            <p:nvPr/>
          </p:nvSpPr>
          <p:spPr>
            <a:xfrm>
              <a:off x="30834" y="1305568"/>
              <a:ext cx="5799574" cy="66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5887041" y="1305568"/>
              <a:ext cx="2960247" cy="66133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34" name="TextBox 5"/>
          <p:cNvSpPr txBox="1"/>
          <p:nvPr/>
        </p:nvSpPr>
        <p:spPr>
          <a:xfrm>
            <a:off x="31752" y="22228"/>
            <a:ext cx="641714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非参数贝叶斯</a:t>
            </a: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-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一个简单的例子</a:t>
            </a:r>
          </a:p>
        </p:txBody>
      </p:sp>
      <p:sp>
        <p:nvSpPr>
          <p:cNvPr id="35" name="矩形 34"/>
          <p:cNvSpPr/>
          <p:nvPr/>
        </p:nvSpPr>
        <p:spPr>
          <a:xfrm>
            <a:off x="-3173" y="6640516"/>
            <a:ext cx="9147175" cy="217487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6" name="TextBox 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88781" y="1078104"/>
            <a:ext cx="7470501" cy="553999"/>
          </a:xfrm>
          <a:prstGeom prst="rect">
            <a:avLst/>
          </a:prstGeom>
          <a:blipFill>
            <a:blip r:embed="rId2"/>
            <a:stretch>
              <a:fillRect l="-734" b="-10989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pic>
        <p:nvPicPr>
          <p:cNvPr id="5126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701" y="1639889"/>
            <a:ext cx="4903788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401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组合 39"/>
          <p:cNvGrpSpPr>
            <a:grpSpLocks/>
          </p:cNvGrpSpPr>
          <p:nvPr/>
        </p:nvGrpSpPr>
        <p:grpSpPr bwMode="auto">
          <a:xfrm>
            <a:off x="0" y="714376"/>
            <a:ext cx="9144000" cy="57151"/>
            <a:chOff x="30834" y="1305568"/>
            <a:chExt cx="8816454" cy="66133"/>
          </a:xfrm>
        </p:grpSpPr>
        <p:sp>
          <p:nvSpPr>
            <p:cNvPr id="41" name="矩形 40"/>
            <p:cNvSpPr/>
            <p:nvPr/>
          </p:nvSpPr>
          <p:spPr>
            <a:xfrm>
              <a:off x="30834" y="1305568"/>
              <a:ext cx="5799574" cy="66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5887041" y="1305568"/>
              <a:ext cx="2960247" cy="66133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34" name="TextBox 5"/>
          <p:cNvSpPr txBox="1"/>
          <p:nvPr/>
        </p:nvSpPr>
        <p:spPr>
          <a:xfrm>
            <a:off x="31751" y="22228"/>
            <a:ext cx="422974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Indian Buffet </a:t>
            </a:r>
            <a:r>
              <a:rPr lang="en-US" altLang="zh-CN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Process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3173" y="6640516"/>
            <a:ext cx="9147175" cy="217487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563898" y="971564"/>
                <a:ext cx="7666856" cy="23277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在一家印度自助餐馆中，有无数个盛满食物的盘子</a:t>
                </a:r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，每个顾客都可以取其中任意数量盘子中的食物</a:t>
                </a:r>
                <a:r>
                  <a:rPr lang="en-US" altLang="zh-CN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.</a:t>
                </a: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第一个</a:t>
                </a:r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顾客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取</a:t>
                </a:r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其中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~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𝑃𝑜𝑖𝑠𝑠𝑜𝑛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𝛼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个</m:t>
                    </m:r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盘子的食物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.</a:t>
                </a: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𝑖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th</m:t>
                    </m:r>
                  </m:oMath>
                </a14:m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个顾客：</a:t>
                </a:r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从已经取过盘子中，按着概率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zh-CN" altLang="en-US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i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+1</m:t>
                        </m:r>
                      </m:den>
                    </m:f>
                    <m:r>
                      <a:rPr lang="en-US" altLang="zh-CN" b="0" i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.</m:t>
                    </m:r>
                  </m:oMath>
                </a14:m>
                <a:endParaRPr lang="en-US" altLang="zh-CN" b="0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𝜂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为</a:t>
                </a:r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从盘子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𝑘</m:t>
                    </m:r>
                  </m:oMath>
                </a14:m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中取食物的顾客数</a:t>
                </a:r>
                <a:r>
                  <a:rPr lang="en-US" altLang="zh-CN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从剩下的盘子中取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𝑖</m:t>
                            </m:r>
                          </m:e>
                        </m:d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~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𝑃𝑜𝑖𝑠𝑠𝑜𝑛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fPr>
                          <m:num>
                            <m:r>
                              <a:rPr lang="zh-CN" altLang="en-US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𝑖</m:t>
                            </m:r>
                          </m:den>
                        </m:f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个</m:t>
                    </m:r>
                  </m:oMath>
                </a14:m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盘子中的食物</a:t>
                </a:r>
                <a:r>
                  <a:rPr lang="en-US" altLang="zh-CN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.</a:t>
                </a: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98" y="971564"/>
                <a:ext cx="7666856" cy="2327753"/>
              </a:xfrm>
              <a:prstGeom prst="rect">
                <a:avLst/>
              </a:prstGeom>
              <a:blipFill>
                <a:blip r:embed="rId2"/>
                <a:stretch>
                  <a:fillRect l="-557" t="-1047" r="-239" b="-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228" y="4554977"/>
            <a:ext cx="2442940" cy="196618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98" y="3313051"/>
            <a:ext cx="8247027" cy="27941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632" y="3569888"/>
            <a:ext cx="3626735" cy="2389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8735" y="3559255"/>
            <a:ext cx="4581228" cy="27739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4914" y="3828677"/>
            <a:ext cx="4217839" cy="22154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52753" y="3847370"/>
            <a:ext cx="3987210" cy="21917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2737" y="4076124"/>
            <a:ext cx="4644054" cy="256106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>
            <a:off x="5146158" y="3299317"/>
            <a:ext cx="10632" cy="1193691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29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组合 39"/>
          <p:cNvGrpSpPr>
            <a:grpSpLocks/>
          </p:cNvGrpSpPr>
          <p:nvPr/>
        </p:nvGrpSpPr>
        <p:grpSpPr bwMode="auto">
          <a:xfrm>
            <a:off x="0" y="714376"/>
            <a:ext cx="9144000" cy="57151"/>
            <a:chOff x="30834" y="1305568"/>
            <a:chExt cx="8816454" cy="66133"/>
          </a:xfrm>
        </p:grpSpPr>
        <p:sp>
          <p:nvSpPr>
            <p:cNvPr id="41" name="矩形 40"/>
            <p:cNvSpPr/>
            <p:nvPr/>
          </p:nvSpPr>
          <p:spPr>
            <a:xfrm>
              <a:off x="30834" y="1305568"/>
              <a:ext cx="5799574" cy="66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5887041" y="1305568"/>
              <a:ext cx="2960247" cy="66133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34" name="TextBox 5"/>
          <p:cNvSpPr txBox="1"/>
          <p:nvPr/>
        </p:nvSpPr>
        <p:spPr>
          <a:xfrm>
            <a:off x="31751" y="22228"/>
            <a:ext cx="422974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Indian Buffet </a:t>
            </a:r>
            <a:r>
              <a:rPr lang="en-US" altLang="zh-CN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Process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3173" y="6640516"/>
            <a:ext cx="9147175" cy="217487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563898" y="971564"/>
                <a:ext cx="7666856" cy="23277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在一家印度自助餐馆中，有无数个盛满食物的盘子</a:t>
                </a:r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，每个顾客都可以取其中任意数量盘子中的食物</a:t>
                </a:r>
                <a:r>
                  <a:rPr lang="en-US" altLang="zh-CN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.</a:t>
                </a: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第一个</a:t>
                </a:r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顾客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取</a:t>
                </a:r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其中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~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𝑃𝑜𝑖𝑠𝑠𝑜𝑛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𝛼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个</m:t>
                    </m:r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盘子的食物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.</a:t>
                </a: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𝑖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th</m:t>
                    </m:r>
                  </m:oMath>
                </a14:m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个顾客：</a:t>
                </a:r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从已经取过盘子中，按着概率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zh-CN" altLang="en-US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i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+1</m:t>
                        </m:r>
                      </m:den>
                    </m:f>
                    <m:r>
                      <a:rPr lang="en-US" altLang="zh-CN" b="0" i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.</m:t>
                    </m:r>
                  </m:oMath>
                </a14:m>
                <a:endParaRPr lang="en-US" altLang="zh-CN" b="0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𝜂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为</a:t>
                </a:r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从盘子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𝑘</m:t>
                    </m:r>
                  </m:oMath>
                </a14:m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中取食物的顾客数</a:t>
                </a:r>
                <a:r>
                  <a:rPr lang="en-US" altLang="zh-CN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从剩下的盘子中取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𝑖</m:t>
                            </m:r>
                          </m:e>
                        </m:d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~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𝑃𝑜𝑖𝑠𝑠𝑜𝑛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fPr>
                          <m:num>
                            <m:r>
                              <a:rPr lang="zh-CN" altLang="en-US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𝑖</m:t>
                            </m:r>
                          </m:den>
                        </m:f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个</m:t>
                    </m:r>
                  </m:oMath>
                </a14:m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盘子中的食物</a:t>
                </a:r>
                <a:r>
                  <a:rPr lang="en-US" altLang="zh-CN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.</a:t>
                </a: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98" y="971564"/>
                <a:ext cx="7666856" cy="2327753"/>
              </a:xfrm>
              <a:prstGeom prst="rect">
                <a:avLst/>
              </a:prstGeom>
              <a:blipFill>
                <a:blip r:embed="rId2"/>
                <a:stretch>
                  <a:fillRect l="-557" t="-1047" r="-239" b="-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228" y="4554977"/>
            <a:ext cx="2442940" cy="196618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98" y="3313051"/>
            <a:ext cx="8247027" cy="27941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632" y="3569888"/>
            <a:ext cx="3626735" cy="2389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8735" y="3559255"/>
            <a:ext cx="4581228" cy="27739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4914" y="3828677"/>
            <a:ext cx="4217839" cy="22154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52753" y="3847370"/>
            <a:ext cx="3987210" cy="21917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2737" y="4076124"/>
            <a:ext cx="4644054" cy="25610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56790" y="4088059"/>
            <a:ext cx="3613281" cy="244254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>
            <a:off x="5146158" y="3299317"/>
            <a:ext cx="10632" cy="1193691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15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组合 39"/>
          <p:cNvGrpSpPr>
            <a:grpSpLocks/>
          </p:cNvGrpSpPr>
          <p:nvPr/>
        </p:nvGrpSpPr>
        <p:grpSpPr bwMode="auto">
          <a:xfrm>
            <a:off x="0" y="714376"/>
            <a:ext cx="9144000" cy="57151"/>
            <a:chOff x="30834" y="1305568"/>
            <a:chExt cx="8816454" cy="66133"/>
          </a:xfrm>
        </p:grpSpPr>
        <p:sp>
          <p:nvSpPr>
            <p:cNvPr id="41" name="矩形 40"/>
            <p:cNvSpPr/>
            <p:nvPr/>
          </p:nvSpPr>
          <p:spPr>
            <a:xfrm>
              <a:off x="30834" y="1305568"/>
              <a:ext cx="5799574" cy="66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5887041" y="1305568"/>
              <a:ext cx="2960247" cy="66133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34" name="TextBox 5"/>
          <p:cNvSpPr txBox="1"/>
          <p:nvPr/>
        </p:nvSpPr>
        <p:spPr>
          <a:xfrm>
            <a:off x="31751" y="22228"/>
            <a:ext cx="422974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Indian Buffet </a:t>
            </a:r>
            <a:r>
              <a:rPr lang="en-US" altLang="zh-CN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Process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3173" y="6640516"/>
            <a:ext cx="9147175" cy="217487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563898" y="971564"/>
                <a:ext cx="7666856" cy="23277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在一家印度自助餐馆中，有无数个盛满食物的盘子</a:t>
                </a:r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，每个顾客都可以取其中任意数量盘子中的食物</a:t>
                </a:r>
                <a:r>
                  <a:rPr lang="en-US" altLang="zh-CN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.</a:t>
                </a: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第一个</a:t>
                </a:r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顾客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取</a:t>
                </a:r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其中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~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𝑃𝑜𝑖𝑠𝑠𝑜𝑛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𝛼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个</m:t>
                    </m:r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盘子的食物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.</a:t>
                </a: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𝑖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th</m:t>
                    </m:r>
                  </m:oMath>
                </a14:m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个顾客：</a:t>
                </a:r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从已经取过盘子中，按着概率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zh-CN" altLang="en-US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i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+1</m:t>
                        </m:r>
                      </m:den>
                    </m:f>
                    <m:r>
                      <a:rPr lang="en-US" altLang="zh-CN" b="0" i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.</m:t>
                    </m:r>
                  </m:oMath>
                </a14:m>
                <a:endParaRPr lang="en-US" altLang="zh-CN" b="0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𝜂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为</a:t>
                </a:r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从盘子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𝑘</m:t>
                    </m:r>
                  </m:oMath>
                </a14:m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中取食物的顾客数</a:t>
                </a:r>
                <a:r>
                  <a:rPr lang="en-US" altLang="zh-CN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从剩下的盘子中取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𝑖</m:t>
                            </m:r>
                          </m:e>
                        </m:d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~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𝑃𝑜𝑖𝑠𝑠𝑜𝑛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fPr>
                          <m:num>
                            <m:r>
                              <a:rPr lang="zh-CN" altLang="en-US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𝑖</m:t>
                            </m:r>
                          </m:den>
                        </m:f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个</m:t>
                    </m:r>
                  </m:oMath>
                </a14:m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盘子中的食物</a:t>
                </a:r>
                <a:r>
                  <a:rPr lang="en-US" altLang="zh-CN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.</a:t>
                </a: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98" y="971564"/>
                <a:ext cx="7666856" cy="2327753"/>
              </a:xfrm>
              <a:prstGeom prst="rect">
                <a:avLst/>
              </a:prstGeom>
              <a:blipFill>
                <a:blip r:embed="rId2"/>
                <a:stretch>
                  <a:fillRect l="-557" t="-1047" r="-239" b="-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98" y="3313051"/>
            <a:ext cx="8247027" cy="27941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632" y="3569888"/>
            <a:ext cx="3626735" cy="2389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8735" y="3559255"/>
            <a:ext cx="4581228" cy="27739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914" y="3828677"/>
            <a:ext cx="4217839" cy="22154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2753" y="3847370"/>
            <a:ext cx="3987210" cy="21917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2737" y="4076124"/>
            <a:ext cx="4644054" cy="25610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56790" y="4088059"/>
            <a:ext cx="3613281" cy="24425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4004" y="4317948"/>
            <a:ext cx="8257334" cy="194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47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组合 39"/>
          <p:cNvGrpSpPr>
            <a:grpSpLocks/>
          </p:cNvGrpSpPr>
          <p:nvPr/>
        </p:nvGrpSpPr>
        <p:grpSpPr bwMode="auto">
          <a:xfrm>
            <a:off x="0" y="714376"/>
            <a:ext cx="9144000" cy="57151"/>
            <a:chOff x="30834" y="1305568"/>
            <a:chExt cx="8816454" cy="66133"/>
          </a:xfrm>
        </p:grpSpPr>
        <p:sp>
          <p:nvSpPr>
            <p:cNvPr id="41" name="矩形 40"/>
            <p:cNvSpPr/>
            <p:nvPr/>
          </p:nvSpPr>
          <p:spPr>
            <a:xfrm>
              <a:off x="30834" y="1305568"/>
              <a:ext cx="5799574" cy="66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5887041" y="1305568"/>
              <a:ext cx="2960247" cy="66133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34" name="TextBox 5"/>
          <p:cNvSpPr txBox="1"/>
          <p:nvPr/>
        </p:nvSpPr>
        <p:spPr>
          <a:xfrm>
            <a:off x="31751" y="22228"/>
            <a:ext cx="422974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Indian Buffet </a:t>
            </a:r>
            <a:r>
              <a:rPr lang="en-US" altLang="zh-CN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Process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3173" y="6640516"/>
            <a:ext cx="9147175" cy="217487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74678" y="1676508"/>
            <a:ext cx="810148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Application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s:</a:t>
            </a:r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As 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prior distribution in models with infinite number of features.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Modeling 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Protein Interactions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Models 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of bipartite graph consisting of one side with 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undefined number 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of elements.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Binary 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Matrix Factorization for Modeling Dyadic Data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Extracting 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Features from Similarity Judgments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Latent 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Features in Link Prediction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Independent 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Components Analysis and Sparse Factor 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Analysis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More on 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inference: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Stick-breaking representation (Yee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Whye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Teh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et al., 2007)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Variational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inference (Finale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Doshi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-Velez et al., 2009)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Accelerated 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Inference (Finale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Doshi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-Velez et al., 2009)</a:t>
            </a:r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 rot="10800000">
            <a:off x="285753" y="1347791"/>
            <a:ext cx="288925" cy="287337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12" name="TextBox 5"/>
          <p:cNvSpPr txBox="1"/>
          <p:nvPr/>
        </p:nvSpPr>
        <p:spPr>
          <a:xfrm>
            <a:off x="606428" y="1168403"/>
            <a:ext cx="526233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More talk on </a:t>
            </a:r>
            <a:r>
              <a:rPr lang="en-US" altLang="zh-CN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applications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987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组合 39"/>
          <p:cNvGrpSpPr>
            <a:grpSpLocks/>
          </p:cNvGrpSpPr>
          <p:nvPr/>
        </p:nvGrpSpPr>
        <p:grpSpPr bwMode="auto">
          <a:xfrm>
            <a:off x="0" y="714376"/>
            <a:ext cx="9144000" cy="57151"/>
            <a:chOff x="30834" y="1305568"/>
            <a:chExt cx="8816454" cy="66133"/>
          </a:xfrm>
        </p:grpSpPr>
        <p:sp>
          <p:nvSpPr>
            <p:cNvPr id="41" name="矩形 40"/>
            <p:cNvSpPr/>
            <p:nvPr/>
          </p:nvSpPr>
          <p:spPr>
            <a:xfrm>
              <a:off x="30834" y="1305568"/>
              <a:ext cx="5799574" cy="66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5887041" y="1305568"/>
              <a:ext cx="2960247" cy="66133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34" name="TextBox 5"/>
          <p:cNvSpPr txBox="1"/>
          <p:nvPr/>
        </p:nvSpPr>
        <p:spPr>
          <a:xfrm>
            <a:off x="31751" y="22228"/>
            <a:ext cx="488031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Nonparametric </a:t>
            </a:r>
            <a:r>
              <a:rPr lang="en-US" altLang="zh-CN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Bayesian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3173" y="6640516"/>
            <a:ext cx="9147175" cy="217487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42631" y="1814734"/>
            <a:ext cx="8367452" cy="252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非参贝叶斯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(Nonparametric Bayesian</a:t>
            </a:r>
            <a:r>
              <a:rPr lang="en-US" altLang="zh-CN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属于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贝叶斯方法的范畴，而又不同于传统的贝叶斯方法，它能够在混合模型中根据数据量的大小，自动学习混合模型中参数的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个数</a:t>
            </a:r>
            <a:endParaRPr lang="en-US" altLang="zh-CN" sz="16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应用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在分类中，它则能够自动学习到分类的数目，避免了人为设定分类个数的问题。使用非参贝叶斯的好处是：因为它属于贝叶斯思想的范畴，因此在模型的表示、推理、学习过程中能够直接使用贝叶斯中的方法，而且对模型的构建更加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自由</a:t>
            </a:r>
            <a:endParaRPr lang="en-US" altLang="zh-CN" sz="16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主要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难点是：非参贝叶斯目前处于发展阶段，模型构建太过抽象，难以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理解</a:t>
            </a:r>
            <a:endParaRPr lang="en-US" altLang="zh-CN" sz="16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常见非常贝叶斯模型：</a:t>
            </a:r>
          </a:p>
        </p:txBody>
      </p:sp>
      <p:sp>
        <p:nvSpPr>
          <p:cNvPr id="14" name="矩形 13"/>
          <p:cNvSpPr/>
          <p:nvPr/>
        </p:nvSpPr>
        <p:spPr>
          <a:xfrm rot="10800000">
            <a:off x="285753" y="1347791"/>
            <a:ext cx="288925" cy="287337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15" name="TextBox 5"/>
          <p:cNvSpPr txBox="1"/>
          <p:nvPr/>
        </p:nvSpPr>
        <p:spPr>
          <a:xfrm>
            <a:off x="606428" y="1168403"/>
            <a:ext cx="341632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非参贝叶斯模型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907842"/>
              </p:ext>
            </p:extLst>
          </p:nvPr>
        </p:nvGraphicFramePr>
        <p:xfrm>
          <a:off x="2570099" y="4316815"/>
          <a:ext cx="4312516" cy="22026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6375">
                  <a:extLst>
                    <a:ext uri="{9D8B030D-6E8A-4147-A177-3AD203B41FA5}">
                      <a16:colId xmlns:a16="http://schemas.microsoft.com/office/drawing/2014/main" val="3578364517"/>
                    </a:ext>
                  </a:extLst>
                </a:gridCol>
                <a:gridCol w="3086141">
                  <a:extLst>
                    <a:ext uri="{9D8B030D-6E8A-4147-A177-3AD203B41FA5}">
                      <a16:colId xmlns:a16="http://schemas.microsoft.com/office/drawing/2014/main" val="669399046"/>
                    </a:ext>
                  </a:extLst>
                </a:gridCol>
              </a:tblGrid>
              <a:tr h="3654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b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楷体" panose="02010600040101010101" pitchFamily="2" charset="-122"/>
                        </a:rPr>
                        <a:t>NB</a:t>
                      </a:r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楷体" panose="02010600040101010101" pitchFamily="2" charset="-122"/>
                        </a:rPr>
                        <a:t>模型</a:t>
                      </a:r>
                      <a:endParaRPr lang="en-US" altLang="zh-CN" sz="1800" b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4629993"/>
                  </a:ext>
                </a:extLst>
              </a:tr>
              <a:tr h="365482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楷体" panose="02010600040101010101" pitchFamily="2" charset="-122"/>
                        </a:rPr>
                        <a:t>分类</a:t>
                      </a:r>
                      <a:endParaRPr lang="en-US" altLang="zh-CN" sz="1800" b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effectLst/>
                        </a:rPr>
                        <a:t>Dirichlet  Process</a:t>
                      </a:r>
                      <a:endParaRPr lang="en-US" altLang="zh-CN" sz="1800" b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2751818"/>
                  </a:ext>
                </a:extLst>
              </a:tr>
              <a:tr h="36548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b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effectLst/>
                        </a:rPr>
                        <a:t>Poisson  Process</a:t>
                      </a:r>
                      <a:endParaRPr lang="en-US" altLang="zh-CN" sz="1800" b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8464801"/>
                  </a:ext>
                </a:extLst>
              </a:tr>
              <a:tr h="36548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b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effectLst/>
                        </a:rPr>
                        <a:t>Beta Process</a:t>
                      </a:r>
                      <a:endParaRPr lang="en-US" altLang="zh-CN" sz="1800" b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3475982"/>
                  </a:ext>
                </a:extLst>
              </a:tr>
              <a:tr h="373879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b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effectLst/>
                        </a:rPr>
                        <a:t>Gamma Process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6488317"/>
                  </a:ext>
                </a:extLst>
              </a:tr>
              <a:tr h="3654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楷体" panose="02010600040101010101" pitchFamily="2" charset="-122"/>
                        </a:rPr>
                        <a:t>回归</a:t>
                      </a:r>
                      <a:endParaRPr lang="en-US" altLang="zh-CN" sz="1800" b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effectLst/>
                        </a:rPr>
                        <a:t>Gaussian Process</a:t>
                      </a:r>
                      <a:endParaRPr lang="en-US" altLang="zh-CN" sz="1800" b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9600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715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组合 39"/>
          <p:cNvGrpSpPr>
            <a:grpSpLocks/>
          </p:cNvGrpSpPr>
          <p:nvPr/>
        </p:nvGrpSpPr>
        <p:grpSpPr bwMode="auto">
          <a:xfrm>
            <a:off x="0" y="714376"/>
            <a:ext cx="9144000" cy="57151"/>
            <a:chOff x="30834" y="1305568"/>
            <a:chExt cx="8816454" cy="66133"/>
          </a:xfrm>
        </p:grpSpPr>
        <p:sp>
          <p:nvSpPr>
            <p:cNvPr id="41" name="矩形 40"/>
            <p:cNvSpPr/>
            <p:nvPr/>
          </p:nvSpPr>
          <p:spPr>
            <a:xfrm>
              <a:off x="30834" y="1305568"/>
              <a:ext cx="5799574" cy="66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5887041" y="1305568"/>
              <a:ext cx="2960247" cy="66133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34" name="TextBox 5"/>
          <p:cNvSpPr txBox="1"/>
          <p:nvPr/>
        </p:nvSpPr>
        <p:spPr>
          <a:xfrm>
            <a:off x="31751" y="22228"/>
            <a:ext cx="488031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Nonparametric </a:t>
            </a:r>
            <a:r>
              <a:rPr lang="en-US" altLang="zh-CN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Bayesian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3173" y="6640516"/>
            <a:ext cx="9147175" cy="217487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06427" y="1814734"/>
            <a:ext cx="60147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Models for time series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Hierarchical models for sharing structure</a:t>
            </a:r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 rot="10800000">
            <a:off x="285753" y="1347791"/>
            <a:ext cx="288925" cy="287337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15" name="TextBox 5"/>
          <p:cNvSpPr txBox="1"/>
          <p:nvPr/>
        </p:nvSpPr>
        <p:spPr>
          <a:xfrm>
            <a:off x="606428" y="1168403"/>
            <a:ext cx="295465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其他相关算法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67299" y="2255496"/>
            <a:ext cx="74267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0000"/>
              </a:lnSpc>
              <a:buFont typeface="+mj-ea"/>
              <a:buAutoNum type="circleNumDbPlain"/>
            </a:pP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Infinite Hidden Markov Model / HDP-HMM (</a:t>
            </a:r>
            <a:r>
              <a:rPr lang="en-US" altLang="zh-CN" sz="1600" dirty="0">
                <a:solidFill>
                  <a:srgbClr val="00B0F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Beal, </a:t>
            </a:r>
            <a:r>
              <a:rPr lang="en-US" altLang="zh-CN" sz="1600" dirty="0" err="1">
                <a:solidFill>
                  <a:srgbClr val="00B0F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Ghahramani</a:t>
            </a:r>
            <a:r>
              <a:rPr lang="en-US" altLang="zh-CN" sz="1600" dirty="0">
                <a:solidFill>
                  <a:srgbClr val="00B0F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 Rasmussen, 2002; </a:t>
            </a:r>
            <a:r>
              <a:rPr lang="en-US" altLang="zh-CN" sz="1600" dirty="0" err="1" smtClean="0">
                <a:solidFill>
                  <a:srgbClr val="00B0F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Teh</a:t>
            </a:r>
            <a:r>
              <a:rPr lang="en-US" altLang="zh-CN" sz="1600" dirty="0" smtClean="0">
                <a:solidFill>
                  <a:srgbClr val="00B0F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 Jordan</a:t>
            </a:r>
            <a:r>
              <a:rPr lang="en-US" altLang="zh-CN" sz="1600" dirty="0">
                <a:solidFill>
                  <a:srgbClr val="00B0F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 Beal, </a:t>
            </a:r>
            <a:r>
              <a:rPr lang="en-US" altLang="zh-CN" sz="1600" dirty="0" err="1">
                <a:solidFill>
                  <a:srgbClr val="00B0F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Blei</a:t>
            </a:r>
            <a:r>
              <a:rPr lang="en-US" altLang="zh-CN" sz="1600" dirty="0">
                <a:solidFill>
                  <a:srgbClr val="00B0F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 2006; Fox, </a:t>
            </a:r>
            <a:r>
              <a:rPr lang="en-US" altLang="zh-CN" sz="1600" dirty="0" err="1">
                <a:solidFill>
                  <a:srgbClr val="00B0F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Sudderth</a:t>
            </a:r>
            <a:r>
              <a:rPr lang="en-US" altLang="zh-CN" sz="1600" dirty="0">
                <a:solidFill>
                  <a:srgbClr val="00B0F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 Jordan, </a:t>
            </a:r>
            <a:r>
              <a:rPr lang="en-US" altLang="zh-CN" sz="1600" dirty="0" err="1">
                <a:solidFill>
                  <a:srgbClr val="00B0F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Willsky</a:t>
            </a:r>
            <a:r>
              <a:rPr lang="en-US" altLang="zh-CN" sz="1600" dirty="0">
                <a:solidFill>
                  <a:srgbClr val="00B0F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 2008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  <a:p>
            <a:pPr marL="457200" indent="-457200">
              <a:lnSpc>
                <a:spcPct val="120000"/>
              </a:lnSpc>
              <a:buFont typeface="+mj-ea"/>
              <a:buAutoNum type="circleNumDbPlain"/>
            </a:pP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infinite factorial HMM / Markov 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IBP </a:t>
            </a:r>
            <a:r>
              <a:rPr lang="nl-NL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nl-NL" altLang="zh-CN" sz="1600" dirty="0">
                <a:solidFill>
                  <a:srgbClr val="00B0F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van Gael, Teh, Ghahramani, 2009</a:t>
            </a:r>
            <a:r>
              <a:rPr lang="nl-NL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  <a:p>
            <a:pPr marL="457200" indent="-457200">
              <a:lnSpc>
                <a:spcPct val="120000"/>
              </a:lnSpc>
              <a:buFont typeface="+mj-ea"/>
              <a:buAutoNum type="circleNumDbPlain"/>
            </a:pP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beta process HMM (</a:t>
            </a:r>
            <a:r>
              <a:rPr lang="en-US" altLang="zh-CN" sz="1600" dirty="0">
                <a:solidFill>
                  <a:srgbClr val="00B0F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Fox, </a:t>
            </a:r>
            <a:r>
              <a:rPr lang="en-US" altLang="zh-CN" sz="1600" dirty="0" err="1">
                <a:solidFill>
                  <a:srgbClr val="00B0F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Sudderth</a:t>
            </a:r>
            <a:r>
              <a:rPr lang="en-US" altLang="zh-CN" sz="1600" dirty="0">
                <a:solidFill>
                  <a:srgbClr val="00B0F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 Jordan, </a:t>
            </a:r>
            <a:r>
              <a:rPr lang="en-US" altLang="zh-CN" sz="1600" dirty="0" err="1">
                <a:solidFill>
                  <a:srgbClr val="00B0F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Willsky</a:t>
            </a:r>
            <a:r>
              <a:rPr lang="en-US" altLang="zh-CN" sz="1600" dirty="0">
                <a:solidFill>
                  <a:srgbClr val="00B0F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 2009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75381" y="4546738"/>
            <a:ext cx="74267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0000"/>
              </a:lnSpc>
              <a:buFont typeface="+mj-ea"/>
              <a:buAutoNum type="circleNumDbPlain"/>
            </a:pP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hierarchical Dirichlet processes (</a:t>
            </a:r>
            <a:r>
              <a:rPr lang="en-US" altLang="zh-CN" sz="1600" dirty="0" err="1">
                <a:solidFill>
                  <a:srgbClr val="00B0F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Teh</a:t>
            </a:r>
            <a:r>
              <a:rPr lang="en-US" altLang="zh-CN" sz="1600" dirty="0">
                <a:solidFill>
                  <a:srgbClr val="00B0F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 Jordan, Beal, </a:t>
            </a:r>
            <a:r>
              <a:rPr lang="en-US" altLang="zh-CN" sz="1600" dirty="0" err="1">
                <a:solidFill>
                  <a:srgbClr val="00B0F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Blei</a:t>
            </a:r>
            <a:r>
              <a:rPr lang="en-US" altLang="zh-CN" sz="1600" dirty="0">
                <a:solidFill>
                  <a:srgbClr val="00B0F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 2006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  <a:p>
            <a:pPr marL="457200" indent="-457200">
              <a:lnSpc>
                <a:spcPct val="120000"/>
              </a:lnSpc>
              <a:buFont typeface="+mj-ea"/>
              <a:buAutoNum type="circleNumDbPlain"/>
            </a:pP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hierarchical beta processes (</a:t>
            </a:r>
            <a:r>
              <a:rPr lang="en-US" altLang="zh-CN" sz="1600" dirty="0" err="1">
                <a:solidFill>
                  <a:srgbClr val="00B0F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Thibaux</a:t>
            </a:r>
            <a:r>
              <a:rPr lang="en-US" altLang="zh-CN" sz="1600" dirty="0">
                <a:solidFill>
                  <a:srgbClr val="00B0F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 Jordan, 2007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515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组合 39"/>
          <p:cNvGrpSpPr>
            <a:grpSpLocks/>
          </p:cNvGrpSpPr>
          <p:nvPr/>
        </p:nvGrpSpPr>
        <p:grpSpPr bwMode="auto">
          <a:xfrm>
            <a:off x="0" y="714376"/>
            <a:ext cx="9144000" cy="57151"/>
            <a:chOff x="30834" y="1305568"/>
            <a:chExt cx="8816454" cy="66133"/>
          </a:xfrm>
        </p:grpSpPr>
        <p:sp>
          <p:nvSpPr>
            <p:cNvPr id="41" name="矩形 40"/>
            <p:cNvSpPr/>
            <p:nvPr/>
          </p:nvSpPr>
          <p:spPr>
            <a:xfrm>
              <a:off x="30834" y="1305568"/>
              <a:ext cx="5799574" cy="66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5887041" y="1305568"/>
              <a:ext cx="2960247" cy="66133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34" name="TextBox 5"/>
          <p:cNvSpPr txBox="1"/>
          <p:nvPr/>
        </p:nvSpPr>
        <p:spPr>
          <a:xfrm>
            <a:off x="31751" y="22228"/>
            <a:ext cx="203132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参考文献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3173" y="6640516"/>
            <a:ext cx="9147175" cy="217487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文本框 1"/>
          <p:cNvSpPr txBox="1"/>
          <p:nvPr/>
        </p:nvSpPr>
        <p:spPr>
          <a:xfrm>
            <a:off x="31751" y="900659"/>
            <a:ext cx="899147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David Blackwell and James B.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MacQueen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―Ferguson Distributions via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PolyaUrn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Schemes.‖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Annals of Statistics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1(2), 1973, 353-355.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David M.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Bleiand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Michael I. Jordan. ―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Variational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inference for Dirichlet process mixtures.‖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Bayesian Analysis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1(1), 2006.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Thomas S. Ferguson. ―A Bayesian Analysis of Some Nonparametric Problems‖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Annals of Statistics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1(2), 1973, 209-230.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Zoubin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Gharamani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―Non-parametric Bayesian Methods.‖ UAI Tutorial July 2005.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Teg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Grenager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―Chinese Restaurants and Stick Breaking: An Introduction to the Dirichlet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R.M. Neal. Markov chain sampling methods for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Dirichlet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process mixture models.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 of Computational and Graphical Statistics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9:249-265, 2000.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C.E. Rasmussen. The Infinite Gaussian Mixture Model.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Advances in Neural Information Processing Systems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12, 554-560. (Eds.)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Solla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A., T. K.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Leenand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K. R. Müller, MIT Press (2000).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Y.W.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Teh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―Dirichlet Processes.‖ Machine Learning Summer School 2007 Tutorial and Practical Course.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Y.W.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Teh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M.I. Jordan, M.J. Beal and D.M.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Blei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―Hierarchical Dirichlet Processes.‖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American Statistical Association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101(476):1566-1581, 2006. </a:t>
            </a:r>
            <a:endParaRPr lang="en-US" altLang="zh-CN" sz="20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4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89"/>
          <p:cNvSpPr txBox="1"/>
          <p:nvPr/>
        </p:nvSpPr>
        <p:spPr>
          <a:xfrm>
            <a:off x="6641387" y="4824415"/>
            <a:ext cx="233910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非参贝叶斯模型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7058028" y="4732339"/>
            <a:ext cx="181292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5"/>
          <p:cNvSpPr txBox="1"/>
          <p:nvPr/>
        </p:nvSpPr>
        <p:spPr>
          <a:xfrm>
            <a:off x="5729293" y="3881440"/>
            <a:ext cx="324960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zh-CN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Thank you!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63515" y="6210303"/>
            <a:ext cx="423863" cy="423863"/>
          </a:xfrm>
          <a:prstGeom prst="rect">
            <a:avLst/>
          </a:prstGeom>
          <a:solidFill>
            <a:srgbClr val="5C307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TextBox 90"/>
          <p:cNvSpPr txBox="1"/>
          <p:nvPr/>
        </p:nvSpPr>
        <p:spPr>
          <a:xfrm>
            <a:off x="1139828" y="5888040"/>
            <a:ext cx="7731125" cy="7571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lnSpc>
                <a:spcPct val="120000"/>
              </a:lnSpc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IIP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组暑期讨论班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r">
              <a:lnSpc>
                <a:spcPct val="120000"/>
              </a:lnSpc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南京大学计算机科学与技术系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163516" y="6627813"/>
            <a:ext cx="440848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992" name="组合 27"/>
          <p:cNvGrpSpPr>
            <a:grpSpLocks/>
          </p:cNvGrpSpPr>
          <p:nvPr/>
        </p:nvGrpSpPr>
        <p:grpSpPr bwMode="auto">
          <a:xfrm>
            <a:off x="0" y="3770315"/>
            <a:ext cx="9144000" cy="57151"/>
            <a:chOff x="30834" y="1305568"/>
            <a:chExt cx="8816454" cy="66133"/>
          </a:xfrm>
        </p:grpSpPr>
        <p:sp>
          <p:nvSpPr>
            <p:cNvPr id="29" name="矩形 28"/>
            <p:cNvSpPr/>
            <p:nvPr/>
          </p:nvSpPr>
          <p:spPr>
            <a:xfrm>
              <a:off x="30834" y="1305568"/>
              <a:ext cx="5799574" cy="66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5887041" y="1305568"/>
              <a:ext cx="2960247" cy="66133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pic>
        <p:nvPicPr>
          <p:cNvPr id="41993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8" y="931866"/>
            <a:ext cx="1400175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4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901" y="1147766"/>
            <a:ext cx="3513139" cy="132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175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组合 39"/>
          <p:cNvGrpSpPr>
            <a:grpSpLocks/>
          </p:cNvGrpSpPr>
          <p:nvPr/>
        </p:nvGrpSpPr>
        <p:grpSpPr bwMode="auto">
          <a:xfrm>
            <a:off x="0" y="714376"/>
            <a:ext cx="9144000" cy="57151"/>
            <a:chOff x="30834" y="1305568"/>
            <a:chExt cx="8816454" cy="66133"/>
          </a:xfrm>
        </p:grpSpPr>
        <p:sp>
          <p:nvSpPr>
            <p:cNvPr id="41" name="矩形 40"/>
            <p:cNvSpPr/>
            <p:nvPr/>
          </p:nvSpPr>
          <p:spPr>
            <a:xfrm>
              <a:off x="30834" y="1305568"/>
              <a:ext cx="5799574" cy="66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5887041" y="1305568"/>
              <a:ext cx="2960247" cy="66133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34" name="TextBox 5"/>
          <p:cNvSpPr txBox="1"/>
          <p:nvPr/>
        </p:nvSpPr>
        <p:spPr>
          <a:xfrm>
            <a:off x="31752" y="22228"/>
            <a:ext cx="641714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非参数贝叶斯</a:t>
            </a: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-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一个简单的例子</a:t>
            </a:r>
          </a:p>
        </p:txBody>
      </p:sp>
      <p:sp>
        <p:nvSpPr>
          <p:cNvPr id="35" name="矩形 34"/>
          <p:cNvSpPr/>
          <p:nvPr/>
        </p:nvSpPr>
        <p:spPr>
          <a:xfrm>
            <a:off x="-3173" y="6640516"/>
            <a:ext cx="9147175" cy="217487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6" name="TextBox 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88781" y="1078104"/>
            <a:ext cx="7470501" cy="553999"/>
          </a:xfrm>
          <a:prstGeom prst="rect">
            <a:avLst/>
          </a:prstGeom>
          <a:blipFill>
            <a:blip r:embed="rId2"/>
            <a:stretch>
              <a:fillRect l="-734" b="-10989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pic>
        <p:nvPicPr>
          <p:cNvPr id="6150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701" y="1639889"/>
            <a:ext cx="4903788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701" y="1631951"/>
            <a:ext cx="4903788" cy="343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图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701" y="1631954"/>
            <a:ext cx="4903788" cy="341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597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组合 39"/>
          <p:cNvGrpSpPr>
            <a:grpSpLocks/>
          </p:cNvGrpSpPr>
          <p:nvPr/>
        </p:nvGrpSpPr>
        <p:grpSpPr bwMode="auto">
          <a:xfrm>
            <a:off x="0" y="714376"/>
            <a:ext cx="9144000" cy="57151"/>
            <a:chOff x="30834" y="1305568"/>
            <a:chExt cx="8816454" cy="66133"/>
          </a:xfrm>
        </p:grpSpPr>
        <p:sp>
          <p:nvSpPr>
            <p:cNvPr id="41" name="矩形 40"/>
            <p:cNvSpPr/>
            <p:nvPr/>
          </p:nvSpPr>
          <p:spPr>
            <a:xfrm>
              <a:off x="30834" y="1305568"/>
              <a:ext cx="5799574" cy="66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5887041" y="1305568"/>
              <a:ext cx="2960247" cy="66133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34" name="TextBox 5"/>
          <p:cNvSpPr txBox="1"/>
          <p:nvPr/>
        </p:nvSpPr>
        <p:spPr>
          <a:xfrm>
            <a:off x="31752" y="22228"/>
            <a:ext cx="641714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非参数贝叶斯</a:t>
            </a: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-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一个简单的例子</a:t>
            </a:r>
          </a:p>
        </p:txBody>
      </p:sp>
      <p:sp>
        <p:nvSpPr>
          <p:cNvPr id="35" name="矩形 34"/>
          <p:cNvSpPr/>
          <p:nvPr/>
        </p:nvSpPr>
        <p:spPr>
          <a:xfrm>
            <a:off x="-3173" y="6640516"/>
            <a:ext cx="9147175" cy="217487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6" name="TextBox 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88781" y="1078104"/>
            <a:ext cx="7470501" cy="553999"/>
          </a:xfrm>
          <a:prstGeom prst="rect">
            <a:avLst/>
          </a:prstGeom>
          <a:blipFill>
            <a:blip r:embed="rId3"/>
            <a:stretch>
              <a:fillRect l="-734" b="-10989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pic>
        <p:nvPicPr>
          <p:cNvPr id="717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701" y="1639889"/>
            <a:ext cx="4903788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701" y="1631951"/>
            <a:ext cx="4903788" cy="343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88781" y="5206418"/>
            <a:ext cx="7470501" cy="1431675"/>
          </a:xfrm>
          <a:prstGeom prst="rect">
            <a:avLst/>
          </a:prstGeom>
          <a:blipFill>
            <a:blip r:embed="rId6"/>
            <a:stretch>
              <a:fillRect l="-734" b="-6809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33967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组合 39"/>
          <p:cNvGrpSpPr>
            <a:grpSpLocks/>
          </p:cNvGrpSpPr>
          <p:nvPr/>
        </p:nvGrpSpPr>
        <p:grpSpPr bwMode="auto">
          <a:xfrm>
            <a:off x="0" y="714376"/>
            <a:ext cx="9144000" cy="57151"/>
            <a:chOff x="30834" y="1305568"/>
            <a:chExt cx="8816454" cy="66133"/>
          </a:xfrm>
        </p:grpSpPr>
        <p:sp>
          <p:nvSpPr>
            <p:cNvPr id="41" name="矩形 40"/>
            <p:cNvSpPr/>
            <p:nvPr/>
          </p:nvSpPr>
          <p:spPr>
            <a:xfrm>
              <a:off x="30834" y="1305568"/>
              <a:ext cx="5799574" cy="66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5887041" y="1305568"/>
              <a:ext cx="2960247" cy="66133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34" name="TextBox 5"/>
          <p:cNvSpPr txBox="1"/>
          <p:nvPr/>
        </p:nvSpPr>
        <p:spPr>
          <a:xfrm>
            <a:off x="31751" y="22228"/>
            <a:ext cx="341632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混合模型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和</a:t>
            </a:r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聚类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3173" y="6640516"/>
            <a:ext cx="9147175" cy="217487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 rot="10800000">
            <a:off x="285753" y="1347791"/>
            <a:ext cx="288925" cy="287337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40" name="TextBox 5"/>
          <p:cNvSpPr txBox="1"/>
          <p:nvPr/>
        </p:nvSpPr>
        <p:spPr>
          <a:xfrm>
            <a:off x="606428" y="1168403"/>
            <a:ext cx="295465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高斯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混合模型</a:t>
            </a:r>
          </a:p>
        </p:txBody>
      </p:sp>
      <p:pic>
        <p:nvPicPr>
          <p:cNvPr id="6151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1" y="2389190"/>
            <a:ext cx="3856039" cy="263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515555" y="1839507"/>
            <a:ext cx="5764887" cy="4606583"/>
          </a:xfrm>
          <a:prstGeom prst="rect">
            <a:avLst/>
          </a:prstGeom>
          <a:blipFill>
            <a:blip r:embed="rId3"/>
            <a:stretch>
              <a:fillRect l="-952" t="-662" b="-1589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12218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组合 39"/>
          <p:cNvGrpSpPr>
            <a:grpSpLocks/>
          </p:cNvGrpSpPr>
          <p:nvPr/>
        </p:nvGrpSpPr>
        <p:grpSpPr bwMode="auto">
          <a:xfrm>
            <a:off x="0" y="714376"/>
            <a:ext cx="9144000" cy="57151"/>
            <a:chOff x="30834" y="1305568"/>
            <a:chExt cx="8816454" cy="66133"/>
          </a:xfrm>
        </p:grpSpPr>
        <p:sp>
          <p:nvSpPr>
            <p:cNvPr id="41" name="矩形 40"/>
            <p:cNvSpPr/>
            <p:nvPr/>
          </p:nvSpPr>
          <p:spPr>
            <a:xfrm>
              <a:off x="30834" y="1305568"/>
              <a:ext cx="5799574" cy="66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5887041" y="1305568"/>
              <a:ext cx="2960247" cy="66133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34" name="TextBox 5"/>
          <p:cNvSpPr txBox="1"/>
          <p:nvPr/>
        </p:nvSpPr>
        <p:spPr>
          <a:xfrm>
            <a:off x="31751" y="22228"/>
            <a:ext cx="341632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混合模型和</a:t>
            </a:r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聚类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3173" y="6640516"/>
            <a:ext cx="9147175" cy="217487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4460357" y="1404364"/>
                <a:ext cx="4359349" cy="3380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zh-CN" altLang="en-US" sz="20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换</a:t>
                </a:r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种方式</a:t>
                </a:r>
                <a:r>
                  <a:rPr lang="zh-CN" altLang="en-US" sz="20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思考：</a:t>
                </a:r>
                <a:endParaRPr lang="en-US" altLang="zh-CN" sz="20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l-GR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可以把</a:t>
                </a:r>
                <a:r>
                  <a:rPr lang="zh-CN" altLang="en-US" sz="20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每个样本点都认为</a:t>
                </a:r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是</a:t>
                </a:r>
                <a:r>
                  <a:rPr lang="zh-CN" altLang="en-US" sz="20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一个样本生成的过程</a:t>
                </a:r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：</a:t>
                </a:r>
                <a:endParaRPr lang="en-US" altLang="zh-CN" sz="20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r>
                  <a:rPr lang="en-US" altLang="zh-CN" sz="20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:r>
                  <a:rPr lang="en-US" altLang="zh-CN" sz="20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  1. </a:t>
                </a:r>
                <a:r>
                  <a:rPr lang="zh-CN" altLang="en-US" sz="20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选取</a:t>
                </a:r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合适的参数</a:t>
                </a:r>
                <a:r>
                  <a:rPr lang="en-US" altLang="zh-CN" sz="20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(</a:t>
                </a:r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权重</a:t>
                </a:r>
                <a:r>
                  <a:rPr lang="en-US" altLang="zh-CN" sz="20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zh-CN" alt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20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~</m:t>
                      </m:r>
                      <m:r>
                        <a:rPr lang="en-US" altLang="zh-CN" sz="200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𝑚𝑢𝑙𝑡𝑖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zh-CN" altLang="en-US" sz="200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𝜙</m:t>
                          </m:r>
                        </m:e>
                      </m:d>
                    </m:oMath>
                  </m:oMathPara>
                </a14:m>
                <a:endParaRPr lang="en-US" altLang="zh-CN" sz="2000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其中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zh-CN" altLang="en-US" sz="200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sz="200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00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≥0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，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zh-CN" sz="200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  <m:r>
                          <a:rPr lang="en-US" altLang="zh-CN" sz="200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=1</m:t>
                        </m:r>
                      </m:e>
                    </m:d>
                  </m:oMath>
                </a14:m>
                <a:endParaRPr lang="en-US" altLang="zh-CN" sz="2000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r>
                  <a:rPr lang="en-US" altLang="zh-CN" sz="20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   2. </a:t>
                </a:r>
                <a:r>
                  <a:rPr lang="zh-CN" altLang="en-US" sz="20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从高斯分布中生成数据：</a:t>
                </a:r>
                <a:endParaRPr lang="en-US" altLang="zh-CN" sz="2000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|</m:t>
                      </m:r>
                      <m:sSub>
                        <m:sSubPr>
                          <m:ctrlPr>
                            <a:rPr lang="en-US" altLang="zh-CN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zh-CN" alt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20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~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357" y="1404364"/>
                <a:ext cx="4359349" cy="3380221"/>
              </a:xfrm>
              <a:prstGeom prst="rect">
                <a:avLst/>
              </a:prstGeom>
              <a:blipFill>
                <a:blip r:embed="rId2"/>
                <a:stretch>
                  <a:fillRect l="-1538" t="-901" b="-21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959" y="1457279"/>
            <a:ext cx="3514286" cy="3857143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460356" y="5609092"/>
            <a:ext cx="4359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如何确定模型中参数的个数</a:t>
            </a:r>
            <a:r>
              <a:rPr lang="zh-CN" altLang="en-US" sz="20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呢</a:t>
            </a:r>
            <a:r>
              <a:rPr lang="zh-CN" altLang="en-US" sz="40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  <a:endParaRPr lang="zh-CN" altLang="en-US" sz="40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4254774" y="4915640"/>
                <a:ext cx="456493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模型中的参数</a:t>
                </a:r>
                <a:r>
                  <a:rPr lang="en-US" altLang="zh-CN" sz="20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:</a:t>
                </a:r>
                <a:endParaRPr lang="en-US" altLang="zh-CN" sz="20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𝜙</m:t>
                          </m:r>
                        </m:e>
                      </m:d>
                    </m:oMath>
                  </m:oMathPara>
                </a14:m>
                <a:endParaRPr lang="zh-CN" altLang="en-US" sz="20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774" y="4915640"/>
                <a:ext cx="4564932" cy="707886"/>
              </a:xfrm>
              <a:prstGeom prst="rect">
                <a:avLst/>
              </a:prstGeom>
              <a:blipFill>
                <a:blip r:embed="rId4"/>
                <a:stretch>
                  <a:fillRect l="-1469" t="-3448" b="-77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0089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组合 39"/>
          <p:cNvGrpSpPr>
            <a:grpSpLocks/>
          </p:cNvGrpSpPr>
          <p:nvPr/>
        </p:nvGrpSpPr>
        <p:grpSpPr bwMode="auto">
          <a:xfrm>
            <a:off x="0" y="714376"/>
            <a:ext cx="9144000" cy="57151"/>
            <a:chOff x="30834" y="1305568"/>
            <a:chExt cx="8816454" cy="66133"/>
          </a:xfrm>
        </p:grpSpPr>
        <p:sp>
          <p:nvSpPr>
            <p:cNvPr id="41" name="矩形 40"/>
            <p:cNvSpPr/>
            <p:nvPr/>
          </p:nvSpPr>
          <p:spPr>
            <a:xfrm>
              <a:off x="30834" y="1305568"/>
              <a:ext cx="5799574" cy="66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5887041" y="1305568"/>
              <a:ext cx="2960247" cy="66133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34" name="TextBox 5"/>
          <p:cNvSpPr txBox="1"/>
          <p:nvPr/>
        </p:nvSpPr>
        <p:spPr>
          <a:xfrm>
            <a:off x="31751" y="22228"/>
            <a:ext cx="341632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混合模型和</a:t>
            </a:r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聚类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3173" y="6640516"/>
            <a:ext cx="9147175" cy="217487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4409555" y="1525553"/>
                <a:ext cx="4359349" cy="3380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zh-CN" altLang="en-US" sz="20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换</a:t>
                </a:r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种方式</a:t>
                </a:r>
                <a:r>
                  <a:rPr lang="zh-CN" altLang="en-US" sz="20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思考：</a:t>
                </a:r>
                <a:endParaRPr lang="en-US" altLang="zh-CN" sz="20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l-GR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可以把每个样本点都认为是一个样本生成的过程：</a:t>
                </a:r>
                <a:endParaRPr lang="en-US" altLang="zh-CN" sz="20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r>
                  <a:rPr lang="en-US" altLang="zh-CN" sz="20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:r>
                  <a:rPr lang="en-US" altLang="zh-CN" sz="20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  1. </a:t>
                </a:r>
                <a:r>
                  <a:rPr lang="zh-CN" altLang="en-US" sz="20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选取</a:t>
                </a:r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合适的参数</a:t>
                </a:r>
                <a:r>
                  <a:rPr lang="en-US" altLang="zh-CN" sz="20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(</a:t>
                </a:r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权重</a:t>
                </a:r>
                <a:r>
                  <a:rPr lang="en-US" altLang="zh-CN" sz="20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00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00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NB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zh-CN" altLang="en-US" sz="200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𝜙</m:t>
                          </m:r>
                        </m:e>
                      </m:d>
                    </m:oMath>
                  </m:oMathPara>
                </a14:m>
                <a:endParaRPr lang="en-US" altLang="zh-CN" sz="2000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r>
                  <a:rPr lang="en-US" altLang="zh-CN" sz="20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	</a:t>
                </a:r>
                <a:r>
                  <a:rPr lang="zh-CN" altLang="en-US" sz="20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其中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zh-CN" altLang="en-US" sz="200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sz="200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00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≥0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，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zh-CN" sz="200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  <m:r>
                          <a:rPr lang="en-US" altLang="zh-CN" sz="200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=1</m:t>
                        </m:r>
                      </m:e>
                    </m:d>
                  </m:oMath>
                </a14:m>
                <a:endParaRPr lang="en-US" altLang="zh-CN" sz="2000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r>
                  <a:rPr lang="en-US" altLang="zh-CN" sz="20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   2. </a:t>
                </a:r>
                <a:r>
                  <a:rPr lang="zh-CN" altLang="en-US" sz="20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从高斯分布中生成数据：</a:t>
                </a:r>
                <a:endParaRPr lang="en-US" altLang="zh-CN" sz="2000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|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200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~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555" y="1525553"/>
                <a:ext cx="4359349" cy="3380221"/>
              </a:xfrm>
              <a:prstGeom prst="rect">
                <a:avLst/>
              </a:prstGeom>
              <a:blipFill>
                <a:blip r:embed="rId2"/>
                <a:stretch>
                  <a:fillRect l="-1259" t="-901" r="-140" b="-21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122" y="1744609"/>
            <a:ext cx="3514286" cy="387619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 rot="10800000">
            <a:off x="427563" y="1087149"/>
            <a:ext cx="160337" cy="188913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14" name="TextBox 5"/>
          <p:cNvSpPr txBox="1"/>
          <p:nvPr/>
        </p:nvSpPr>
        <p:spPr>
          <a:xfrm>
            <a:off x="639812" y="950772"/>
            <a:ext cx="71436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b="1" dirty="0" smtClean="0">
                <a:ea typeface="华文楷体" panose="02010600040101010101" pitchFamily="2" charset="-122"/>
              </a:rPr>
              <a:t>引入非参贝叶斯模型</a:t>
            </a:r>
            <a:endParaRPr lang="zh-CN" altLang="en-US" sz="2400" b="1" dirty="0">
              <a:solidFill>
                <a:schemeClr val="tx1"/>
              </a:solidFill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4515882" y="4976358"/>
                <a:ext cx="456493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zh-CN" altLang="en-US" sz="20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模型中的参数</a:t>
                </a:r>
                <a:r>
                  <a:rPr lang="en-US" altLang="zh-CN" sz="20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:</a:t>
                </a:r>
                <a:endParaRPr lang="en-US" altLang="zh-CN" sz="20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l-GR" altLang="zh-CN" sz="20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𝜙</m:t>
                          </m:r>
                        </m:e>
                      </m:d>
                    </m:oMath>
                  </m:oMathPara>
                </a14:m>
                <a:endParaRPr lang="zh-CN" altLang="en-US" sz="20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5882" y="4976358"/>
                <a:ext cx="4564932" cy="707886"/>
              </a:xfrm>
              <a:prstGeom prst="rect">
                <a:avLst/>
              </a:prstGeom>
              <a:blipFill>
                <a:blip r:embed="rId4"/>
                <a:stretch>
                  <a:fillRect l="-1202" t="-3448" b="-77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3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组合 39"/>
          <p:cNvGrpSpPr>
            <a:grpSpLocks/>
          </p:cNvGrpSpPr>
          <p:nvPr/>
        </p:nvGrpSpPr>
        <p:grpSpPr bwMode="auto">
          <a:xfrm>
            <a:off x="0" y="714376"/>
            <a:ext cx="9144000" cy="57151"/>
            <a:chOff x="30834" y="1305568"/>
            <a:chExt cx="8816454" cy="66133"/>
          </a:xfrm>
        </p:grpSpPr>
        <p:sp>
          <p:nvSpPr>
            <p:cNvPr id="41" name="矩形 40"/>
            <p:cNvSpPr/>
            <p:nvPr/>
          </p:nvSpPr>
          <p:spPr>
            <a:xfrm>
              <a:off x="30834" y="1305568"/>
              <a:ext cx="5799574" cy="66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5887041" y="1305568"/>
              <a:ext cx="2960247" cy="66133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34" name="TextBox 5"/>
          <p:cNvSpPr txBox="1"/>
          <p:nvPr/>
        </p:nvSpPr>
        <p:spPr>
          <a:xfrm>
            <a:off x="31751" y="22228"/>
            <a:ext cx="341632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混合模型和</a:t>
            </a:r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聚类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3173" y="6640516"/>
            <a:ext cx="9147175" cy="217487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27844" y="2616125"/>
            <a:ext cx="660431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zh-CN" altLang="en-US" sz="20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如何产生合适数量的参数</a:t>
            </a:r>
            <a:r>
              <a:rPr lang="zh-CN" altLang="en-US" sz="20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呢</a:t>
            </a:r>
            <a:r>
              <a:rPr lang="zh-CN" altLang="en-US" sz="40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  <a:endParaRPr lang="en-US" altLang="zh-CN" sz="4000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合适数量的参数，意味着随着数据量的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增多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，参数个数也增加，随着数据量的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减少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，参数也减少</a:t>
            </a:r>
            <a:endParaRPr lang="zh-CN" altLang="en-US" sz="105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 rot="10800000">
            <a:off x="427563" y="1087149"/>
            <a:ext cx="160337" cy="188913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14" name="TextBox 5"/>
          <p:cNvSpPr txBox="1"/>
          <p:nvPr/>
        </p:nvSpPr>
        <p:spPr>
          <a:xfrm>
            <a:off x="639812" y="950772"/>
            <a:ext cx="71436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b="1" dirty="0" smtClean="0">
                <a:ea typeface="华文楷体" panose="02010600040101010101" pitchFamily="2" charset="-122"/>
              </a:rPr>
              <a:t>引入非参贝叶斯模型</a:t>
            </a:r>
            <a:endParaRPr lang="zh-CN" altLang="en-US" sz="2400" b="1" dirty="0">
              <a:solidFill>
                <a:schemeClr val="tx1"/>
              </a:solidFill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725053" y="1695894"/>
                <a:ext cx="456493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zh-CN" altLang="en-US" sz="20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模型中的参数</a:t>
                </a:r>
                <a:r>
                  <a:rPr lang="en-US" altLang="zh-CN" sz="20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:</a:t>
                </a:r>
                <a:endParaRPr lang="en-US" altLang="zh-CN" sz="20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l-GR" altLang="zh-CN" sz="20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𝜙</m:t>
                          </m:r>
                        </m:e>
                      </m:d>
                    </m:oMath>
                  </m:oMathPara>
                </a14:m>
                <a:endParaRPr lang="zh-CN" altLang="en-US" sz="20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053" y="1695894"/>
                <a:ext cx="4564932" cy="707886"/>
              </a:xfrm>
              <a:prstGeom prst="rect">
                <a:avLst/>
              </a:prstGeom>
              <a:blipFill>
                <a:blip r:embed="rId2"/>
                <a:stretch>
                  <a:fillRect l="-1202" t="-3448" b="-77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3782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922</TotalTime>
  <Words>1370</Words>
  <Application>Microsoft Office PowerPoint</Application>
  <PresentationFormat>全屏显示(4:3)</PresentationFormat>
  <Paragraphs>293</Paragraphs>
  <Slides>37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7" baseType="lpstr">
      <vt:lpstr>等线</vt:lpstr>
      <vt:lpstr>等线 Light</vt:lpstr>
      <vt:lpstr>华文楷体</vt:lpstr>
      <vt:lpstr>Arial</vt:lpstr>
      <vt:lpstr>Calibri</vt:lpstr>
      <vt:lpstr>Calibri Light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李振兴</dc:creator>
  <cp:lastModifiedBy>李振兴</cp:lastModifiedBy>
  <cp:revision>109</cp:revision>
  <dcterms:created xsi:type="dcterms:W3CDTF">2016-07-17T11:09:35Z</dcterms:created>
  <dcterms:modified xsi:type="dcterms:W3CDTF">2017-07-25T12:34:09Z</dcterms:modified>
</cp:coreProperties>
</file>