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66" r:id="rId4"/>
    <p:sldId id="267" r:id="rId5"/>
    <p:sldId id="268" r:id="rId6"/>
    <p:sldId id="269" r:id="rId7"/>
    <p:sldId id="257" r:id="rId8"/>
    <p:sldId id="270" r:id="rId9"/>
    <p:sldId id="263" r:id="rId10"/>
    <p:sldId id="271" r:id="rId11"/>
    <p:sldId id="264" r:id="rId12"/>
    <p:sldId id="272" r:id="rId13"/>
    <p:sldId id="273" r:id="rId14"/>
    <p:sldId id="258" r:id="rId15"/>
    <p:sldId id="259" r:id="rId16"/>
    <p:sldId id="274" r:id="rId17"/>
    <p:sldId id="260" r:id="rId18"/>
    <p:sldId id="261"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29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10C0C-FEFA-4869-B19F-A0572712F8B8}" type="datetimeFigureOut">
              <a:rPr lang="en-US" smtClean="0"/>
              <a:pPr/>
              <a:t>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9C36D4-A634-4324-9C40-1B1B5CF91F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TW" sz="2000" b="1" dirty="0" smtClean="0">
                <a:solidFill>
                  <a:srgbClr val="0000FF"/>
                </a:solidFill>
              </a:rPr>
              <a:t>Overflow</a:t>
            </a:r>
            <a:r>
              <a:rPr lang="en-GB" altLang="zh-TW" sz="2000" b="1" dirty="0" smtClean="0"/>
              <a:t>: there is no space in the bucket for the new pair.</a:t>
            </a:r>
          </a:p>
          <a:p>
            <a:pPr marL="457200" marR="0" lvl="1" indent="0" algn="l" defTabSz="914400" rtl="0" eaLnBrk="1" fontAlgn="auto" latinLnBrk="0" hangingPunct="1">
              <a:lnSpc>
                <a:spcPct val="102000"/>
              </a:lnSpc>
              <a:spcBef>
                <a:spcPts val="0"/>
              </a:spcBef>
              <a:spcAft>
                <a:spcPts val="0"/>
              </a:spcAft>
              <a:buClrTx/>
              <a:buSz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altLang="zh-TW" sz="2000" b="1" dirty="0" smtClean="0"/>
              <a:t>loading density = (number of Keys)/(number of Bucket). </a:t>
            </a:r>
            <a:endParaRPr lang="en-US" sz="2000" b="1" dirty="0" smtClean="0"/>
          </a:p>
          <a:p>
            <a:pPr lvl="1">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TW" sz="2000" b="1" dirty="0" smtClean="0"/>
          </a:p>
          <a:p>
            <a:pPr lvl="1">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TW" sz="2000" b="1" dirty="0"/>
          </a:p>
        </p:txBody>
      </p:sp>
      <p:sp>
        <p:nvSpPr>
          <p:cNvPr id="4" name="Slide Number Placeholder 3"/>
          <p:cNvSpPr>
            <a:spLocks noGrp="1"/>
          </p:cNvSpPr>
          <p:nvPr>
            <p:ph type="sldNum" sz="quarter" idx="10"/>
          </p:nvPr>
        </p:nvSpPr>
        <p:spPr/>
        <p:txBody>
          <a:bodyPr/>
          <a:lstStyle/>
          <a:p>
            <a:fld id="{F79C36D4-A634-4324-9C40-1B1B5CF91FA5}"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9C36D4-A634-4324-9C40-1B1B5CF91FA5}"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4967C2-4D83-4F46-A4FD-675D2385067A}"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967C2-4D83-4F46-A4FD-675D2385067A}"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967C2-4D83-4F46-A4FD-675D2385067A}"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967C2-4D83-4F46-A4FD-675D2385067A}"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4967C2-4D83-4F46-A4FD-675D2385067A}"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4967C2-4D83-4F46-A4FD-675D2385067A}"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967C2-4D83-4F46-A4FD-675D2385067A}" type="datetimeFigureOut">
              <a:rPr lang="en-US" smtClean="0"/>
              <a:pPr/>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4967C2-4D83-4F46-A4FD-675D2385067A}" type="datetimeFigureOut">
              <a:rPr lang="en-US" smtClean="0"/>
              <a:pPr/>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967C2-4D83-4F46-A4FD-675D2385067A}" type="datetimeFigureOut">
              <a:rPr lang="en-US" smtClean="0"/>
              <a:pPr/>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4967C2-4D83-4F46-A4FD-675D2385067A}"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4967C2-4D83-4F46-A4FD-675D2385067A}"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991DC-749A-4A98-B350-E94421EBF0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967C2-4D83-4F46-A4FD-675D2385067A}" type="datetimeFigureOut">
              <a:rPr lang="en-US" smtClean="0"/>
              <a:pPr/>
              <a:t>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991DC-749A-4A98-B350-E94421EBF0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near probing.JPG"/>
          <p:cNvPicPr>
            <a:picLocks noChangeAspect="1"/>
          </p:cNvPicPr>
          <p:nvPr/>
        </p:nvPicPr>
        <p:blipFill>
          <a:blip r:embed="rId2"/>
          <a:stretch>
            <a:fillRect/>
          </a:stretch>
        </p:blipFill>
        <p:spPr>
          <a:xfrm>
            <a:off x="119062" y="738187"/>
            <a:ext cx="8905875" cy="5381625"/>
          </a:xfrm>
          <a:prstGeom prst="rect">
            <a:avLst/>
          </a:prstGeom>
        </p:spPr>
      </p:pic>
      <p:sp>
        <p:nvSpPr>
          <p:cNvPr id="3" name="Rectangle 2"/>
          <p:cNvSpPr/>
          <p:nvPr/>
        </p:nvSpPr>
        <p:spPr>
          <a:xfrm>
            <a:off x="4572000" y="6211669"/>
            <a:ext cx="4572000" cy="646331"/>
          </a:xfrm>
          <a:prstGeom prst="rect">
            <a:avLst/>
          </a:prstGeom>
        </p:spPr>
        <p:txBody>
          <a:bodyPr>
            <a:spAutoFit/>
          </a:bodyPr>
          <a:lstStyle/>
          <a:p>
            <a:r>
              <a:rPr lang="en-US" dirty="0" smtClean="0"/>
              <a:t>Linear probing suffers primary clustering problem.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078313"/>
          </a:xfrm>
          <a:prstGeom prst="rect">
            <a:avLst/>
          </a:prstGeom>
        </p:spPr>
        <p:txBody>
          <a:bodyPr wrap="square">
            <a:spAutoFit/>
          </a:bodyPr>
          <a:lstStyle/>
          <a:p>
            <a:r>
              <a:rPr lang="en-US" b="1" dirty="0" smtClean="0"/>
              <a:t>2. Quadratic Probing</a:t>
            </a:r>
          </a:p>
          <a:p>
            <a:endParaRPr lang="en-US" b="1" dirty="0" smtClean="0"/>
          </a:p>
          <a:p>
            <a:r>
              <a:rPr lang="en-US" b="1" dirty="0" smtClean="0"/>
              <a:t>similar to Linear probing. </a:t>
            </a:r>
          </a:p>
          <a:p>
            <a:endParaRPr lang="en-US" dirty="0" smtClean="0"/>
          </a:p>
          <a:p>
            <a:r>
              <a:rPr lang="en-US" b="1" dirty="0" smtClean="0"/>
              <a:t>difference  is: </a:t>
            </a:r>
          </a:p>
          <a:p>
            <a:pPr lvl="2"/>
            <a:r>
              <a:rPr lang="en-US" dirty="0" smtClean="0"/>
              <a:t>first check 1^2 = 1 element away </a:t>
            </a:r>
          </a:p>
          <a:p>
            <a:pPr lvl="2"/>
            <a:r>
              <a:rPr lang="en-US" dirty="0" smtClean="0"/>
              <a:t>then 2^2 = 4 elements away, then 3^2 =9 and so on.</a:t>
            </a:r>
          </a:p>
          <a:p>
            <a:pPr marL="60325" lvl="2"/>
            <a:endParaRPr lang="en-US" dirty="0" smtClean="0"/>
          </a:p>
          <a:p>
            <a:pPr marL="60325" lvl="2"/>
            <a:r>
              <a:rPr lang="en-US" b="1" dirty="0" smtClean="0"/>
              <a:t>Consider 1 example: </a:t>
            </a:r>
          </a:p>
          <a:p>
            <a:pPr lvl="2"/>
            <a:r>
              <a:rPr lang="en-US" dirty="0" smtClean="0"/>
              <a:t>Table size is 16. First 5 pieces of data that all hash to index 2</a:t>
            </a:r>
          </a:p>
          <a:p>
            <a:pPr lvl="2"/>
            <a:r>
              <a:rPr lang="en-US" dirty="0" smtClean="0"/>
              <a:t>First piece goes to index 2.</a:t>
            </a:r>
          </a:p>
          <a:p>
            <a:pPr lvl="2"/>
            <a:r>
              <a:rPr lang="en-US" dirty="0" smtClean="0"/>
              <a:t>Second piece goes to 3 ((2 + 1)%16</a:t>
            </a:r>
          </a:p>
          <a:p>
            <a:pPr lvl="2"/>
            <a:r>
              <a:rPr lang="en-US" dirty="0" smtClean="0"/>
              <a:t>Third piece goes to 6 ((2+4)%16</a:t>
            </a:r>
          </a:p>
          <a:p>
            <a:pPr lvl="2"/>
            <a:r>
              <a:rPr lang="en-US" dirty="0" smtClean="0"/>
              <a:t>Fourth piece goes to 11((2+9)%16</a:t>
            </a:r>
          </a:p>
          <a:p>
            <a:pPr lvl="2"/>
            <a:r>
              <a:rPr lang="en-US" dirty="0" smtClean="0"/>
              <a:t>Fifth piece </a:t>
            </a:r>
            <a:r>
              <a:rPr lang="en-US" dirty="0" err="1" smtClean="0"/>
              <a:t>dosen't</a:t>
            </a:r>
            <a:r>
              <a:rPr lang="en-US" dirty="0" smtClean="0"/>
              <a:t> get inserted because (2+16)%16==2 which is full so we end up back where we started and we haven't searched all empty spots.</a:t>
            </a:r>
          </a:p>
          <a:p>
            <a:endParaRPr lang="en-US" b="1" dirty="0" smtClean="0"/>
          </a:p>
          <a:p>
            <a:r>
              <a:rPr lang="en-US" b="1"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3139321"/>
          </a:xfrm>
          <a:prstGeom prst="rect">
            <a:avLst/>
          </a:prstGeom>
        </p:spPr>
        <p:txBody>
          <a:bodyPr wrap="square">
            <a:spAutoFit/>
          </a:bodyPr>
          <a:lstStyle/>
          <a:p>
            <a:r>
              <a:rPr lang="en-US" b="1" dirty="0" smtClean="0"/>
              <a:t>3. Double Hashing</a:t>
            </a:r>
          </a:p>
          <a:p>
            <a:r>
              <a:rPr lang="en-US" dirty="0" smtClean="0"/>
              <a:t>Instead of choosing next opening, a second hash function is used to determine the location of the next spot</a:t>
            </a:r>
          </a:p>
          <a:p>
            <a:endParaRPr lang="en-US" dirty="0" smtClean="0">
              <a:solidFill>
                <a:srgbClr val="FF0000"/>
              </a:solidFill>
            </a:endParaRPr>
          </a:p>
          <a:p>
            <a:pPr lvl="1"/>
            <a:r>
              <a:rPr lang="en-US" dirty="0" smtClean="0"/>
              <a:t>Check location hash1(key). If it is empty, put record in it.</a:t>
            </a:r>
          </a:p>
          <a:p>
            <a:pPr lvl="1"/>
            <a:r>
              <a:rPr lang="en-US" dirty="0" smtClean="0"/>
              <a:t>If it is not empty calculate hash2(key).</a:t>
            </a:r>
          </a:p>
          <a:p>
            <a:pPr lvl="1"/>
            <a:r>
              <a:rPr lang="en-US" dirty="0" smtClean="0"/>
              <a:t>check if hash1(key)+hash2(key) is open, if it is, put it in</a:t>
            </a:r>
          </a:p>
          <a:p>
            <a:pPr lvl="1"/>
            <a:r>
              <a:rPr lang="en-US" dirty="0" smtClean="0"/>
              <a:t>repeat with hash1(key)+2</a:t>
            </a:r>
            <a:r>
              <a:rPr lang="en-US" i="1" dirty="0" smtClean="0"/>
              <a:t>hash2(key), hash1(key)+3</a:t>
            </a:r>
            <a:r>
              <a:rPr lang="en-US" dirty="0" smtClean="0"/>
              <a:t>hash2(key) and so on, until an opening is found.</a:t>
            </a:r>
          </a:p>
          <a:p>
            <a:endParaRPr lang="en-US" dirty="0" smtClean="0">
              <a:solidFill>
                <a:srgbClr val="FF0000"/>
              </a:solidFill>
            </a:endParaRPr>
          </a:p>
          <a:p>
            <a:endParaRPr lang="en-US" dirty="0" smtClean="0">
              <a:solidFill>
                <a:srgbClr val="FF0000"/>
              </a:solidFill>
            </a:endParaRPr>
          </a:p>
        </p:txBody>
      </p:sp>
      <p:pic>
        <p:nvPicPr>
          <p:cNvPr id="13" name="Picture 12" descr="double hashing1.jpg"/>
          <p:cNvPicPr>
            <a:picLocks noChangeAspect="1"/>
          </p:cNvPicPr>
          <p:nvPr/>
        </p:nvPicPr>
        <p:blipFill>
          <a:blip r:embed="rId3"/>
          <a:stretch>
            <a:fillRect/>
          </a:stretch>
        </p:blipFill>
        <p:spPr>
          <a:xfrm>
            <a:off x="2743200" y="3200400"/>
            <a:ext cx="4953000" cy="307384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382000" cy="707886"/>
          </a:xfrm>
          <a:prstGeom prst="rect">
            <a:avLst/>
          </a:prstGeom>
        </p:spPr>
        <p:txBody>
          <a:bodyPr wrap="square">
            <a:spAutoFit/>
          </a:bodyPr>
          <a:lstStyle/>
          <a:p>
            <a:r>
              <a:rPr lang="en-US" sz="4000" dirty="0" smtClean="0">
                <a:solidFill>
                  <a:srgbClr val="FF0000"/>
                </a:solidFill>
              </a:rPr>
              <a:t>Few other concepts:</a:t>
            </a:r>
          </a:p>
        </p:txBody>
      </p:sp>
      <p:pic>
        <p:nvPicPr>
          <p:cNvPr id="3" name="Picture 2" descr="full table.jpg"/>
          <p:cNvPicPr>
            <a:picLocks noChangeAspect="1"/>
          </p:cNvPicPr>
          <p:nvPr/>
        </p:nvPicPr>
        <p:blipFill>
          <a:blip r:embed="rId3"/>
          <a:stretch>
            <a:fillRect/>
          </a:stretch>
        </p:blipFill>
        <p:spPr>
          <a:xfrm>
            <a:off x="5486400" y="971550"/>
            <a:ext cx="2476500" cy="2076450"/>
          </a:xfrm>
          <a:prstGeom prst="rect">
            <a:avLst/>
          </a:prstGeom>
        </p:spPr>
      </p:pic>
      <p:pic>
        <p:nvPicPr>
          <p:cNvPr id="4" name="Picture 3" descr="load factor.jpg"/>
          <p:cNvPicPr>
            <a:picLocks noChangeAspect="1"/>
          </p:cNvPicPr>
          <p:nvPr/>
        </p:nvPicPr>
        <p:blipFill>
          <a:blip r:embed="rId4"/>
          <a:stretch>
            <a:fillRect/>
          </a:stretch>
        </p:blipFill>
        <p:spPr>
          <a:xfrm>
            <a:off x="2590800" y="4267200"/>
            <a:ext cx="3200400" cy="1771650"/>
          </a:xfrm>
          <a:prstGeom prst="rect">
            <a:avLst/>
          </a:prstGeom>
        </p:spPr>
      </p:pic>
      <p:pic>
        <p:nvPicPr>
          <p:cNvPr id="5" name="Picture 4" descr="overflow.jpg"/>
          <p:cNvPicPr>
            <a:picLocks noChangeAspect="1"/>
          </p:cNvPicPr>
          <p:nvPr/>
        </p:nvPicPr>
        <p:blipFill>
          <a:blip r:embed="rId5"/>
          <a:stretch>
            <a:fillRect/>
          </a:stretch>
        </p:blipFill>
        <p:spPr>
          <a:xfrm>
            <a:off x="3048000" y="990600"/>
            <a:ext cx="2209800" cy="2476500"/>
          </a:xfrm>
          <a:prstGeom prst="rect">
            <a:avLst/>
          </a:prstGeom>
        </p:spPr>
      </p:pic>
      <p:pic>
        <p:nvPicPr>
          <p:cNvPr id="6" name="Picture 5" descr="synonyms.jpg"/>
          <p:cNvPicPr>
            <a:picLocks noChangeAspect="1"/>
          </p:cNvPicPr>
          <p:nvPr/>
        </p:nvPicPr>
        <p:blipFill>
          <a:blip r:embed="rId6"/>
          <a:stretch>
            <a:fillRect/>
          </a:stretch>
        </p:blipFill>
        <p:spPr>
          <a:xfrm>
            <a:off x="228600" y="990600"/>
            <a:ext cx="2286000" cy="25431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7620000" cy="2862322"/>
          </a:xfrm>
          <a:prstGeom prst="rect">
            <a:avLst/>
          </a:prstGeom>
          <a:noFill/>
        </p:spPr>
        <p:txBody>
          <a:bodyPr wrap="square" rtlCol="0">
            <a:spAutoFit/>
          </a:bodyPr>
          <a:lstStyle/>
          <a:p>
            <a:r>
              <a:rPr lang="en-US" dirty="0" smtClean="0">
                <a:solidFill>
                  <a:srgbClr val="FF0000"/>
                </a:solidFill>
              </a:rPr>
              <a:t>Open hashing</a:t>
            </a:r>
          </a:p>
          <a:p>
            <a:r>
              <a:rPr lang="en-US" dirty="0" smtClean="0">
                <a:solidFill>
                  <a:srgbClr val="FF0000"/>
                </a:solidFill>
              </a:rPr>
              <a:t>Closed hashing</a:t>
            </a:r>
          </a:p>
          <a:p>
            <a:r>
              <a:rPr lang="en-US" dirty="0" smtClean="0">
                <a:solidFill>
                  <a:srgbClr val="FF0000"/>
                </a:solidFill>
              </a:rPr>
              <a:t>Perfect hashing</a:t>
            </a:r>
          </a:p>
          <a:p>
            <a:endParaRPr lang="en-US" dirty="0">
              <a:solidFill>
                <a:srgbClr val="FF0000"/>
              </a:solidFill>
            </a:endParaRPr>
          </a:p>
          <a:p>
            <a:endParaRPr lang="en-US" dirty="0">
              <a:solidFill>
                <a:srgbClr val="FF0000"/>
              </a:solidFill>
            </a:endParaRPr>
          </a:p>
          <a:p>
            <a:r>
              <a:rPr lang="en-US" dirty="0" smtClean="0">
                <a:solidFill>
                  <a:srgbClr val="FF0000"/>
                </a:solidFill>
              </a:rPr>
              <a:t>Rehashing</a:t>
            </a:r>
          </a:p>
          <a:p>
            <a:endParaRPr lang="en-US" dirty="0">
              <a:solidFill>
                <a:srgbClr val="FF0000"/>
              </a:solidFill>
            </a:endParaRPr>
          </a:p>
          <a:p>
            <a:r>
              <a:rPr lang="en-US" dirty="0" smtClean="0">
                <a:solidFill>
                  <a:srgbClr val="FF0000"/>
                </a:solidFill>
              </a:rPr>
              <a:t>Issues in hashing</a:t>
            </a:r>
          </a:p>
          <a:p>
            <a:endParaRPr lang="en-US" dirty="0">
              <a:solidFill>
                <a:srgbClr val="FF0000"/>
              </a:solidFill>
            </a:endParaRP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609600"/>
            <a:ext cx="7527574" cy="3970318"/>
          </a:xfrm>
          <a:prstGeom prst="rect">
            <a:avLst/>
          </a:prstGeom>
          <a:noFill/>
        </p:spPr>
        <p:txBody>
          <a:bodyPr wrap="none" rtlCol="0">
            <a:spAutoFit/>
          </a:bodyPr>
          <a:lstStyle/>
          <a:p>
            <a:r>
              <a:rPr lang="en-US" b="1" dirty="0" smtClean="0">
                <a:solidFill>
                  <a:srgbClr val="FF0000"/>
                </a:solidFill>
              </a:rPr>
              <a:t>Hash functions:</a:t>
            </a:r>
          </a:p>
          <a:p>
            <a:r>
              <a:rPr lang="en-US" b="1" dirty="0" smtClean="0">
                <a:solidFill>
                  <a:srgbClr val="FF0000"/>
                </a:solidFill>
              </a:rPr>
              <a:t>Properties of good hashing</a:t>
            </a:r>
          </a:p>
          <a:p>
            <a:r>
              <a:rPr lang="en-US" b="1" dirty="0" smtClean="0"/>
              <a:t>Determinism</a:t>
            </a:r>
          </a:p>
          <a:p>
            <a:r>
              <a:rPr lang="en-US" b="1" dirty="0" smtClean="0"/>
              <a:t>Uniformity: </a:t>
            </a:r>
            <a:r>
              <a:rPr lang="en-US" dirty="0" smtClean="0"/>
              <a:t>Each table position equally likely for each key.</a:t>
            </a:r>
            <a:endParaRPr lang="en-US" b="1" dirty="0" smtClean="0">
              <a:solidFill>
                <a:srgbClr val="FF0000"/>
              </a:solidFill>
            </a:endParaRPr>
          </a:p>
          <a:p>
            <a:r>
              <a:rPr lang="en-US" b="1" dirty="0" smtClean="0"/>
              <a:t>Defined range</a:t>
            </a:r>
          </a:p>
          <a:p>
            <a:r>
              <a:rPr lang="en-US" dirty="0" smtClean="0"/>
              <a:t>scramble the keys uniformly.</a:t>
            </a:r>
          </a:p>
          <a:p>
            <a:r>
              <a:rPr lang="en-US" dirty="0" smtClean="0"/>
              <a:t>Efficiently computable.</a:t>
            </a:r>
          </a:p>
          <a:p>
            <a:r>
              <a:rPr lang="en-US" dirty="0" smtClean="0"/>
              <a:t>Practical challenge: </a:t>
            </a:r>
          </a:p>
          <a:p>
            <a:r>
              <a:rPr lang="en-US" dirty="0" smtClean="0"/>
              <a:t>need different approach for each type of key </a:t>
            </a:r>
          </a:p>
          <a:p>
            <a:r>
              <a:rPr lang="en-US" dirty="0" smtClean="0"/>
              <a:t>Ex: </a:t>
            </a:r>
          </a:p>
          <a:p>
            <a:pPr marL="342900" indent="-342900">
              <a:buAutoNum type="arabicPeriod"/>
            </a:pPr>
            <a:r>
              <a:rPr lang="en-US" dirty="0" smtClean="0"/>
              <a:t>Social Security numbers. • Bad: first three digits. • Better: last three digits. </a:t>
            </a:r>
          </a:p>
          <a:p>
            <a:pPr marL="342900" indent="-342900">
              <a:buAutoNum type="arabicPeriod"/>
            </a:pPr>
            <a:r>
              <a:rPr lang="en-US" dirty="0" smtClean="0"/>
              <a:t>date of birth. • Bad: birth year. • Better: birthday. </a:t>
            </a:r>
          </a:p>
          <a:p>
            <a:pPr marL="342900" indent="-342900">
              <a:buAutoNum type="arabicPeriod"/>
            </a:pPr>
            <a:r>
              <a:rPr lang="en-US" dirty="0" smtClean="0"/>
              <a:t>phone numbers. • Bad: first two digits. • Better: last two digits. </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51344"/>
            <a:ext cx="6934200" cy="5355312"/>
          </a:xfrm>
          <a:prstGeom prst="rect">
            <a:avLst/>
          </a:prstGeom>
        </p:spPr>
        <p:txBody>
          <a:bodyPr wrap="square">
            <a:spAutoFit/>
          </a:bodyPr>
          <a:lstStyle/>
          <a:p>
            <a:r>
              <a:rPr lang="en-US" b="1" dirty="0" smtClean="0">
                <a:solidFill>
                  <a:srgbClr val="FF0000"/>
                </a:solidFill>
              </a:rPr>
              <a:t>Division,</a:t>
            </a:r>
          </a:p>
          <a:p>
            <a:r>
              <a:rPr lang="en-US" dirty="0" smtClean="0"/>
              <a:t>Map a key k into one of m slots by taking the remainder of k divided by m. </a:t>
            </a:r>
          </a:p>
          <a:p>
            <a:r>
              <a:rPr lang="en-US" dirty="0" smtClean="0"/>
              <a:t>That is, the hash function is</a:t>
            </a:r>
          </a:p>
          <a:p>
            <a:r>
              <a:rPr lang="en-US" dirty="0" smtClean="0"/>
              <a:t>h(k) = k mod m.</a:t>
            </a:r>
          </a:p>
          <a:p>
            <a:r>
              <a:rPr lang="en-US" dirty="0" smtClean="0"/>
              <a:t> </a:t>
            </a:r>
          </a:p>
          <a:p>
            <a:r>
              <a:rPr lang="en-US" dirty="0" smtClean="0"/>
              <a:t>Example:</a:t>
            </a:r>
          </a:p>
          <a:p>
            <a:r>
              <a:rPr lang="en-US" dirty="0" smtClean="0"/>
              <a:t>    If table size m = 12</a:t>
            </a:r>
            <a:br>
              <a:rPr lang="en-US" dirty="0" smtClean="0"/>
            </a:br>
            <a:r>
              <a:rPr lang="en-US" dirty="0" smtClean="0"/>
              <a:t>                key k = 100</a:t>
            </a:r>
          </a:p>
          <a:p>
            <a:r>
              <a:rPr lang="en-US" dirty="0" smtClean="0"/>
              <a:t>    than</a:t>
            </a:r>
            <a:br>
              <a:rPr lang="en-US" dirty="0" smtClean="0"/>
            </a:br>
            <a:r>
              <a:rPr lang="en-US" dirty="0" smtClean="0"/>
              <a:t>        h(100) = 100 mod 12</a:t>
            </a:r>
            <a:br>
              <a:rPr lang="en-US" dirty="0" smtClean="0"/>
            </a:br>
            <a:r>
              <a:rPr lang="en-US" dirty="0" smtClean="0"/>
              <a:t>                   = 4</a:t>
            </a:r>
          </a:p>
          <a:p>
            <a:r>
              <a:rPr lang="en-US" dirty="0" smtClean="0"/>
              <a:t>  Poor choices of </a:t>
            </a:r>
            <a:r>
              <a:rPr lang="en-US" i="1" dirty="0" smtClean="0"/>
              <a:t>m: </a:t>
            </a:r>
            <a:r>
              <a:rPr lang="en-US" dirty="0" smtClean="0"/>
              <a:t> m should not be a power of 2, since if m = 2p, then h(k) is</a:t>
            </a:r>
          </a:p>
          <a:p>
            <a:r>
              <a:rPr lang="en-US" dirty="0" smtClean="0"/>
              <a:t> just the p lowest-order bits of k.</a:t>
            </a:r>
            <a:br>
              <a:rPr lang="en-US" dirty="0" smtClean="0"/>
            </a:br>
            <a:r>
              <a:rPr lang="en-US" dirty="0" smtClean="0"/>
              <a:t>So, 2p may be a poor choice, because permuting the characters of k does not </a:t>
            </a:r>
          </a:p>
          <a:p>
            <a:r>
              <a:rPr lang="en-US" dirty="0" smtClean="0"/>
              <a:t>change value.   Good m choice of </a:t>
            </a:r>
            <a:r>
              <a:rPr lang="en-US" i="1" dirty="0" smtClean="0"/>
              <a:t>m</a:t>
            </a:r>
            <a:r>
              <a:rPr lang="en-US" dirty="0" smtClean="0"/>
              <a:t> A prime not too close to an exact of 2.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533400"/>
            <a:ext cx="6096000" cy="5078313"/>
          </a:xfrm>
          <a:prstGeom prst="rect">
            <a:avLst/>
          </a:prstGeom>
          <a:noFill/>
        </p:spPr>
        <p:txBody>
          <a:bodyPr wrap="square" rtlCol="0">
            <a:spAutoFit/>
          </a:bodyPr>
          <a:lstStyle/>
          <a:p>
            <a:endParaRPr lang="en-US" dirty="0" smtClean="0">
              <a:solidFill>
                <a:srgbClr val="FF0000"/>
              </a:solidFill>
            </a:endParaRPr>
          </a:p>
          <a:p>
            <a:r>
              <a:rPr lang="en-US" b="1" dirty="0" smtClean="0">
                <a:solidFill>
                  <a:srgbClr val="FF0000"/>
                </a:solidFill>
              </a:rPr>
              <a:t>Multiplication</a:t>
            </a:r>
          </a:p>
          <a:p>
            <a:r>
              <a:rPr lang="en-US" dirty="0" smtClean="0"/>
              <a:t>Two step process</a:t>
            </a:r>
          </a:p>
          <a:p>
            <a:r>
              <a:rPr lang="en-US" dirty="0" smtClean="0"/>
              <a:t>Step 1: Multiply the key </a:t>
            </a:r>
            <a:r>
              <a:rPr lang="en-US" i="1" dirty="0" smtClean="0"/>
              <a:t>k</a:t>
            </a:r>
            <a:r>
              <a:rPr lang="en-US" dirty="0" smtClean="0"/>
              <a:t> by a constant 0&lt; A &lt; 1 and extract the fraction part of </a:t>
            </a:r>
            <a:r>
              <a:rPr lang="en-US" i="1" dirty="0" smtClean="0"/>
              <a:t>k</a:t>
            </a:r>
            <a:r>
              <a:rPr lang="en-US" dirty="0" smtClean="0"/>
              <a:t>A. Step 2: Multiply kA by m and take the floor of the result.     The hash function using multiplication method is:   h(</a:t>
            </a:r>
            <a:r>
              <a:rPr lang="en-US" i="1" dirty="0" smtClean="0"/>
              <a:t>k</a:t>
            </a:r>
            <a:r>
              <a:rPr lang="en-US" dirty="0" smtClean="0"/>
              <a:t>) = </a:t>
            </a:r>
            <a:r>
              <a:rPr lang="en-US" dirty="0" err="1" smtClean="0"/>
              <a:t>ëm</a:t>
            </a:r>
            <a:r>
              <a:rPr lang="en-US" dirty="0" smtClean="0"/>
              <a:t>(</a:t>
            </a:r>
            <a:r>
              <a:rPr lang="en-US" i="1" dirty="0" smtClean="0"/>
              <a:t>k</a:t>
            </a:r>
            <a:r>
              <a:rPr lang="en-US" dirty="0" smtClean="0"/>
              <a:t>A mod 1)û  </a:t>
            </a:r>
          </a:p>
          <a:p>
            <a:r>
              <a:rPr lang="en-US" dirty="0" smtClean="0"/>
              <a:t>where "</a:t>
            </a:r>
            <a:r>
              <a:rPr lang="en-US" i="1" dirty="0" smtClean="0"/>
              <a:t>k</a:t>
            </a:r>
            <a:r>
              <a:rPr lang="en-US" dirty="0" smtClean="0"/>
              <a:t>A mod 1" means the fractional part of </a:t>
            </a:r>
            <a:r>
              <a:rPr lang="en-US" i="1" dirty="0" smtClean="0"/>
              <a:t>k</a:t>
            </a:r>
            <a:r>
              <a:rPr lang="en-US" dirty="0" smtClean="0"/>
              <a:t>A, that is, </a:t>
            </a:r>
            <a:r>
              <a:rPr lang="en-US" i="1" dirty="0" smtClean="0"/>
              <a:t>k</a:t>
            </a:r>
            <a:r>
              <a:rPr lang="en-US" dirty="0" smtClean="0"/>
              <a:t>A -  </a:t>
            </a:r>
            <a:r>
              <a:rPr lang="en-US" dirty="0" err="1" smtClean="0"/>
              <a:t>ë</a:t>
            </a:r>
            <a:r>
              <a:rPr lang="en-US" i="1" dirty="0" err="1" smtClean="0"/>
              <a:t>k</a:t>
            </a:r>
            <a:r>
              <a:rPr lang="en-US" dirty="0" err="1" smtClean="0"/>
              <a:t>Aû</a:t>
            </a:r>
            <a:r>
              <a:rPr lang="en-US" dirty="0" smtClean="0"/>
              <a:t>.</a:t>
            </a:r>
          </a:p>
          <a:p>
            <a:r>
              <a:rPr lang="en-US" dirty="0" smtClean="0"/>
              <a:t> </a:t>
            </a:r>
          </a:p>
          <a:p>
            <a:r>
              <a:rPr lang="en-US" dirty="0" smtClean="0"/>
              <a:t>Advantage of this method is that the value of m is not critical and can be implemented on most computers.</a:t>
            </a:r>
          </a:p>
          <a:p>
            <a:r>
              <a:rPr lang="en-US" dirty="0" smtClean="0"/>
              <a:t>A reasonable value of constant A is » (sqrt5 - 1) /2 </a:t>
            </a:r>
            <a:endParaRPr lang="en-US" b="1" dirty="0" smtClean="0">
              <a:solidFill>
                <a:srgbClr val="FF0000"/>
              </a:solidFill>
            </a:endParaRPr>
          </a:p>
          <a:p>
            <a:r>
              <a:rPr lang="en-US" b="1" dirty="0" smtClean="0">
                <a:solidFill>
                  <a:srgbClr val="FF0000"/>
                </a:solidFill>
              </a:rPr>
              <a:t>Extraction</a:t>
            </a:r>
          </a:p>
          <a:p>
            <a:r>
              <a:rPr lang="en-US" b="1" dirty="0" smtClean="0">
                <a:solidFill>
                  <a:srgbClr val="FF0000"/>
                </a:solidFill>
              </a:rPr>
              <a:t>Mid-square</a:t>
            </a: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001000" cy="5909310"/>
          </a:xfrm>
          <a:prstGeom prst="rect">
            <a:avLst/>
          </a:prstGeom>
        </p:spPr>
        <p:txBody>
          <a:bodyPr wrap="square">
            <a:spAutoFit/>
          </a:bodyPr>
          <a:lstStyle/>
          <a:p>
            <a:r>
              <a:rPr lang="en-US" b="1" dirty="0" smtClean="0">
                <a:solidFill>
                  <a:srgbClr val="FF0000"/>
                </a:solidFill>
              </a:rPr>
              <a:t>Folding and universal</a:t>
            </a:r>
          </a:p>
          <a:p>
            <a:r>
              <a:rPr lang="en-US" dirty="0" smtClean="0"/>
              <a:t>Open Addressing</a:t>
            </a:r>
          </a:p>
          <a:p>
            <a:r>
              <a:rPr lang="en-US" dirty="0" smtClean="0"/>
              <a:t>This is another way to deal with collisions.</a:t>
            </a:r>
          </a:p>
          <a:p>
            <a:r>
              <a:rPr lang="en-US" dirty="0" smtClean="0"/>
              <a:t>In this technique all elements are stored in the hash table itself. That is, each table entry contains either an element or NIL. When searching for element (or empty slot), we systematically examine slots until we found an element (or empty slot). There are no lists and no elements stored outside the table. That implies that table can completely "fill up"; the load factor α can never exceed 1.Advantage of this technique is that it avoids pointers (pointers need space too). Instead of chasing pointers, we compute the sequence of slots to be examined. To perform insertion, we successively examine or probe, the hash table until we find an empty slot. The sequence of slots probed "depends upon the key being inserted." To determine which slots to probe, the hash function includes the probe number as a second input. Thus, the hash function becomes </a:t>
            </a:r>
          </a:p>
          <a:p>
            <a:r>
              <a:rPr lang="en-US" dirty="0" smtClean="0"/>
              <a:t/>
            </a:r>
            <a:br>
              <a:rPr lang="en-US" dirty="0" smtClean="0"/>
            </a:br>
            <a:r>
              <a:rPr lang="en-US" dirty="0" smtClean="0"/>
              <a:t>h: × {0, 1, . . . m -1 }--&gt; {0, 1, . . . , m-1}</a:t>
            </a:r>
          </a:p>
          <a:p>
            <a:r>
              <a:rPr lang="en-US" dirty="0" smtClean="0"/>
              <a:t>and the probe sequence</a:t>
            </a:r>
          </a:p>
          <a:p>
            <a:r>
              <a:rPr lang="en-US" dirty="0" smtClean="0"/>
              <a:t>&lt; h(k, 0), h(k, 1), . . . , h(k, m-1) &gt;</a:t>
            </a:r>
          </a:p>
          <a:p>
            <a:r>
              <a:rPr lang="en-US" dirty="0" smtClean="0"/>
              <a:t>in which every slot is eventually considered.</a:t>
            </a:r>
          </a:p>
          <a:p>
            <a:endParaRPr lang="en-US" b="1" dirty="0" smtClean="0">
              <a:solidFill>
                <a:srgbClr val="FF0000"/>
              </a:solidFill>
            </a:endParaRPr>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305342"/>
            <a:ext cx="4572000" cy="4247317"/>
          </a:xfrm>
          <a:prstGeom prst="rect">
            <a:avLst/>
          </a:prstGeom>
        </p:spPr>
        <p:txBody>
          <a:bodyPr>
            <a:spAutoFit/>
          </a:bodyPr>
          <a:lstStyle/>
          <a:p>
            <a:r>
              <a:rPr lang="en-US" b="1" dirty="0" smtClean="0">
                <a:solidFill>
                  <a:srgbClr val="FF0000"/>
                </a:solidFill>
              </a:rPr>
              <a:t>Collision resolution strategies:</a:t>
            </a:r>
          </a:p>
          <a:p>
            <a:endParaRPr lang="en-US" b="1" dirty="0" smtClean="0">
              <a:solidFill>
                <a:srgbClr val="FF0000"/>
              </a:solidFill>
            </a:endParaRPr>
          </a:p>
          <a:p>
            <a:r>
              <a:rPr lang="en-US" b="1" dirty="0" smtClean="0">
                <a:solidFill>
                  <a:srgbClr val="FF0000"/>
                </a:solidFill>
              </a:rPr>
              <a:t>Open addressing</a:t>
            </a:r>
          </a:p>
          <a:p>
            <a:endParaRPr lang="en-US" b="1" dirty="0" smtClean="0">
              <a:solidFill>
                <a:srgbClr val="FF0000"/>
              </a:solidFill>
            </a:endParaRPr>
          </a:p>
          <a:p>
            <a:endParaRPr lang="en-US" b="1" dirty="0" smtClean="0">
              <a:solidFill>
                <a:srgbClr val="FF0000"/>
              </a:solidFill>
            </a:endParaRPr>
          </a:p>
          <a:p>
            <a:r>
              <a:rPr lang="en-US" b="1" dirty="0" smtClean="0">
                <a:solidFill>
                  <a:srgbClr val="FF0000"/>
                </a:solidFill>
              </a:rPr>
              <a:t>Chaining</a:t>
            </a:r>
          </a:p>
          <a:p>
            <a:endParaRPr lang="en-US" b="1" dirty="0" smtClean="0">
              <a:solidFill>
                <a:srgbClr val="FF0000"/>
              </a:solidFill>
            </a:endParaRPr>
          </a:p>
          <a:p>
            <a:r>
              <a:rPr lang="en-US" b="1" dirty="0" smtClean="0">
                <a:solidFill>
                  <a:srgbClr val="FF0000"/>
                </a:solidFill>
              </a:rPr>
              <a:t>Hash table overflow:</a:t>
            </a:r>
          </a:p>
          <a:p>
            <a:r>
              <a:rPr lang="en-US" b="1" dirty="0" smtClean="0">
                <a:solidFill>
                  <a:srgbClr val="FF0000"/>
                </a:solidFill>
              </a:rPr>
              <a:t>Open addressing</a:t>
            </a:r>
          </a:p>
          <a:p>
            <a:endParaRPr lang="en-US" b="1" dirty="0" smtClean="0">
              <a:solidFill>
                <a:srgbClr val="FF0000"/>
              </a:solidFill>
            </a:endParaRPr>
          </a:p>
          <a:p>
            <a:endParaRPr lang="en-US" b="1" dirty="0" smtClean="0">
              <a:solidFill>
                <a:srgbClr val="FF0000"/>
              </a:solidFill>
            </a:endParaRPr>
          </a:p>
          <a:p>
            <a:r>
              <a:rPr lang="en-US" b="1" dirty="0" smtClean="0">
                <a:solidFill>
                  <a:srgbClr val="FF0000"/>
                </a:solidFill>
              </a:rPr>
              <a:t>Chaining</a:t>
            </a:r>
          </a:p>
          <a:p>
            <a:endParaRPr lang="en-US" b="1" dirty="0" smtClean="0">
              <a:solidFill>
                <a:srgbClr val="FF0000"/>
              </a:solidFill>
            </a:endParaRPr>
          </a:p>
          <a:p>
            <a:endParaRPr lang="en-US" b="1" dirty="0" smtClean="0">
              <a:solidFill>
                <a:srgbClr val="FF0000"/>
              </a:solidFill>
            </a:endParaRPr>
          </a:p>
          <a:p>
            <a:r>
              <a:rPr lang="en-US" b="1" dirty="0" smtClean="0">
                <a:solidFill>
                  <a:srgbClr val="FF0000"/>
                </a:solidFill>
              </a:rPr>
              <a:t>Extendible hashing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Content Placeholder 3" descr="images.png"/>
          <p:cNvPicPr>
            <a:picLocks noGrp="1" noChangeAspect="1"/>
          </p:cNvPicPr>
          <p:nvPr>
            <p:ph idx="1"/>
          </p:nvPr>
        </p:nvPicPr>
        <p:blipFill>
          <a:blip r:embed="rId2"/>
          <a:stretch>
            <a:fillRect/>
          </a:stretch>
        </p:blipFill>
        <p:spPr>
          <a:xfrm>
            <a:off x="381000" y="2133600"/>
            <a:ext cx="3581400" cy="3581400"/>
          </a:xfrm>
        </p:spPr>
      </p:pic>
      <p:sp>
        <p:nvSpPr>
          <p:cNvPr id="5" name="TextBox 4"/>
          <p:cNvSpPr txBox="1"/>
          <p:nvPr/>
        </p:nvSpPr>
        <p:spPr>
          <a:xfrm>
            <a:off x="1066800" y="1676400"/>
            <a:ext cx="2743200" cy="369332"/>
          </a:xfrm>
          <a:prstGeom prst="rect">
            <a:avLst/>
          </a:prstGeom>
          <a:noFill/>
        </p:spPr>
        <p:txBody>
          <a:bodyPr wrap="square" rtlCol="0">
            <a:spAutoFit/>
          </a:bodyPr>
          <a:lstStyle/>
          <a:p>
            <a:r>
              <a:rPr lang="en-US" dirty="0" smtClean="0"/>
              <a:t>Data need to be stored… </a:t>
            </a:r>
            <a:endParaRPr lang="en-US" dirty="0"/>
          </a:p>
        </p:txBody>
      </p:sp>
      <p:sp>
        <p:nvSpPr>
          <p:cNvPr id="6" name="Cloud Callout 5"/>
          <p:cNvSpPr/>
          <p:nvPr/>
        </p:nvSpPr>
        <p:spPr>
          <a:xfrm>
            <a:off x="4800600" y="3657600"/>
            <a:ext cx="1981200" cy="838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options??? </a:t>
            </a:r>
            <a:endParaRPr lang="en-US" dirty="0"/>
          </a:p>
        </p:txBody>
      </p:sp>
      <p:pic>
        <p:nvPicPr>
          <p:cNvPr id="22530" name="Picture 2" descr="C:\Users\comp-00\AppData\Local\Microsoft\Windows\Temporary Internet Files\Content.IE5\R4DO7ARJ\homer[1].png"/>
          <p:cNvPicPr>
            <a:picLocks noChangeAspect="1" noChangeArrowheads="1"/>
          </p:cNvPicPr>
          <p:nvPr/>
        </p:nvPicPr>
        <p:blipFill>
          <a:blip r:embed="rId3"/>
          <a:srcRect/>
          <a:stretch>
            <a:fillRect/>
          </a:stretch>
        </p:blipFill>
        <p:spPr bwMode="auto">
          <a:xfrm>
            <a:off x="3505200" y="4419600"/>
            <a:ext cx="2857500" cy="1905000"/>
          </a:xfrm>
          <a:prstGeom prst="rect">
            <a:avLst/>
          </a:prstGeom>
          <a:noFill/>
        </p:spPr>
      </p:pic>
      <p:sp>
        <p:nvSpPr>
          <p:cNvPr id="8" name="TextBox 7"/>
          <p:cNvSpPr txBox="1"/>
          <p:nvPr/>
        </p:nvSpPr>
        <p:spPr>
          <a:xfrm>
            <a:off x="4114800" y="1676400"/>
            <a:ext cx="838200" cy="369332"/>
          </a:xfrm>
          <a:prstGeom prst="rect">
            <a:avLst/>
          </a:prstGeom>
          <a:noFill/>
        </p:spPr>
        <p:txBody>
          <a:bodyPr wrap="square" rtlCol="0">
            <a:spAutoFit/>
          </a:bodyPr>
          <a:lstStyle/>
          <a:p>
            <a:r>
              <a:rPr lang="en-US" dirty="0" smtClean="0"/>
              <a:t> Array</a:t>
            </a:r>
            <a:endParaRPr lang="en-US" dirty="0"/>
          </a:p>
        </p:txBody>
      </p:sp>
      <p:sp>
        <p:nvSpPr>
          <p:cNvPr id="11" name="TextBox 10"/>
          <p:cNvSpPr txBox="1"/>
          <p:nvPr/>
        </p:nvSpPr>
        <p:spPr>
          <a:xfrm>
            <a:off x="4114800" y="2133600"/>
            <a:ext cx="1295400" cy="369332"/>
          </a:xfrm>
          <a:prstGeom prst="rect">
            <a:avLst/>
          </a:prstGeom>
          <a:noFill/>
        </p:spPr>
        <p:txBody>
          <a:bodyPr wrap="square" rtlCol="0">
            <a:spAutoFit/>
          </a:bodyPr>
          <a:lstStyle/>
          <a:p>
            <a:r>
              <a:rPr lang="en-US" dirty="0" smtClean="0"/>
              <a:t>Linked List</a:t>
            </a:r>
            <a:endParaRPr lang="en-US" dirty="0"/>
          </a:p>
        </p:txBody>
      </p:sp>
      <p:sp>
        <p:nvSpPr>
          <p:cNvPr id="13" name="TextBox 12"/>
          <p:cNvSpPr txBox="1"/>
          <p:nvPr/>
        </p:nvSpPr>
        <p:spPr>
          <a:xfrm>
            <a:off x="4114800" y="2590800"/>
            <a:ext cx="2895600" cy="369332"/>
          </a:xfrm>
          <a:prstGeom prst="rect">
            <a:avLst/>
          </a:prstGeom>
          <a:noFill/>
        </p:spPr>
        <p:txBody>
          <a:bodyPr wrap="square" rtlCol="0">
            <a:spAutoFit/>
          </a:bodyPr>
          <a:lstStyle/>
          <a:p>
            <a:r>
              <a:rPr lang="en-US" dirty="0" smtClean="0"/>
              <a:t>Sorted array (Binary search)</a:t>
            </a:r>
            <a:endParaRPr lang="en-US" dirty="0"/>
          </a:p>
        </p:txBody>
      </p:sp>
      <p:sp>
        <p:nvSpPr>
          <p:cNvPr id="15" name="TextBox 14"/>
          <p:cNvSpPr txBox="1"/>
          <p:nvPr/>
        </p:nvSpPr>
        <p:spPr>
          <a:xfrm>
            <a:off x="4191000" y="3048000"/>
            <a:ext cx="2514600" cy="369332"/>
          </a:xfrm>
          <a:prstGeom prst="rect">
            <a:avLst/>
          </a:prstGeom>
          <a:noFill/>
        </p:spPr>
        <p:txBody>
          <a:bodyPr wrap="square" rtlCol="0">
            <a:spAutoFit/>
          </a:bodyPr>
          <a:lstStyle/>
          <a:p>
            <a:r>
              <a:rPr lang="en-US" dirty="0" smtClean="0"/>
              <a:t>Binary Search Tree</a:t>
            </a:r>
            <a:endParaRPr lang="en-US" dirty="0"/>
          </a:p>
        </p:txBody>
      </p:sp>
      <p:pic>
        <p:nvPicPr>
          <p:cNvPr id="22531" name="Picture 3" descr="C:\Users\comp-00\AppData\Local\Microsoft\Windows\Temporary Internet Files\Content.IE5\T8KAJR83\No_sign_Right.svg[1].png"/>
          <p:cNvPicPr>
            <a:picLocks noChangeAspect="1" noChangeArrowheads="1"/>
          </p:cNvPicPr>
          <p:nvPr/>
        </p:nvPicPr>
        <p:blipFill>
          <a:blip r:embed="rId4" cstate="print"/>
          <a:srcRect/>
          <a:stretch>
            <a:fillRect/>
          </a:stretch>
        </p:blipFill>
        <p:spPr bwMode="auto">
          <a:xfrm flipH="1">
            <a:off x="4267200" y="1676400"/>
            <a:ext cx="457200" cy="457200"/>
          </a:xfrm>
          <a:prstGeom prst="rect">
            <a:avLst/>
          </a:prstGeom>
          <a:noFill/>
        </p:spPr>
      </p:pic>
      <p:pic>
        <p:nvPicPr>
          <p:cNvPr id="18" name="Picture 3" descr="C:\Users\comp-00\AppData\Local\Microsoft\Windows\Temporary Internet Files\Content.IE5\T8KAJR83\No_sign_Right.svg[1].png"/>
          <p:cNvPicPr>
            <a:picLocks noChangeAspect="1" noChangeArrowheads="1"/>
          </p:cNvPicPr>
          <p:nvPr/>
        </p:nvPicPr>
        <p:blipFill>
          <a:blip r:embed="rId4" cstate="print"/>
          <a:srcRect/>
          <a:stretch>
            <a:fillRect/>
          </a:stretch>
        </p:blipFill>
        <p:spPr bwMode="auto">
          <a:xfrm flipH="1">
            <a:off x="4495800" y="2133600"/>
            <a:ext cx="457200" cy="457200"/>
          </a:xfrm>
          <a:prstGeom prst="rect">
            <a:avLst/>
          </a:prstGeom>
          <a:noFill/>
        </p:spPr>
      </p:pic>
      <p:pic>
        <p:nvPicPr>
          <p:cNvPr id="19" name="Picture 3" descr="C:\Users\comp-00\AppData\Local\Microsoft\Windows\Temporary Internet Files\Content.IE5\T8KAJR83\No_sign_Right.svg[1].png"/>
          <p:cNvPicPr>
            <a:picLocks noChangeAspect="1" noChangeArrowheads="1"/>
          </p:cNvPicPr>
          <p:nvPr/>
        </p:nvPicPr>
        <p:blipFill>
          <a:blip r:embed="rId4" cstate="print"/>
          <a:srcRect/>
          <a:stretch>
            <a:fillRect/>
          </a:stretch>
        </p:blipFill>
        <p:spPr bwMode="auto">
          <a:xfrm flipH="1">
            <a:off x="5257800" y="2590800"/>
            <a:ext cx="457200" cy="457200"/>
          </a:xfrm>
          <a:prstGeom prst="rect">
            <a:avLst/>
          </a:prstGeom>
          <a:noFill/>
        </p:spPr>
      </p:pic>
      <p:pic>
        <p:nvPicPr>
          <p:cNvPr id="20" name="Picture 3" descr="C:\Users\comp-00\AppData\Local\Microsoft\Windows\Temporary Internet Files\Content.IE5\T8KAJR83\No_sign_Right.svg[1].png"/>
          <p:cNvPicPr>
            <a:picLocks noChangeAspect="1" noChangeArrowheads="1"/>
          </p:cNvPicPr>
          <p:nvPr/>
        </p:nvPicPr>
        <p:blipFill>
          <a:blip r:embed="rId4" cstate="print"/>
          <a:srcRect/>
          <a:stretch>
            <a:fillRect/>
          </a:stretch>
        </p:blipFill>
        <p:spPr bwMode="auto">
          <a:xfrm flipH="1">
            <a:off x="4876800" y="3048000"/>
            <a:ext cx="457200" cy="457200"/>
          </a:xfrm>
          <a:prstGeom prst="rect">
            <a:avLst/>
          </a:prstGeom>
          <a:noFill/>
        </p:spPr>
      </p:pic>
      <p:pic>
        <p:nvPicPr>
          <p:cNvPr id="16" name="Picture 15" descr="binary search.jpg"/>
          <p:cNvPicPr>
            <a:picLocks noChangeAspect="1"/>
          </p:cNvPicPr>
          <p:nvPr/>
        </p:nvPicPr>
        <p:blipFill>
          <a:blip r:embed="rId5"/>
          <a:stretch>
            <a:fillRect/>
          </a:stretch>
        </p:blipFill>
        <p:spPr>
          <a:xfrm>
            <a:off x="533400" y="1371600"/>
            <a:ext cx="7739558" cy="5029200"/>
          </a:xfrm>
          <a:prstGeom prst="rect">
            <a:avLst/>
          </a:prstGeom>
        </p:spPr>
      </p:pic>
      <p:pic>
        <p:nvPicPr>
          <p:cNvPr id="10" name="Picture 9" descr="marvel-legends-photo-u1.jpg"/>
          <p:cNvPicPr>
            <a:picLocks noChangeAspect="1"/>
          </p:cNvPicPr>
          <p:nvPr/>
        </p:nvPicPr>
        <p:blipFill>
          <a:blip r:embed="rId6"/>
          <a:stretch>
            <a:fillRect/>
          </a:stretch>
        </p:blipFill>
        <p:spPr>
          <a:xfrm>
            <a:off x="609600" y="1371600"/>
            <a:ext cx="7624569" cy="5029200"/>
          </a:xfrm>
          <a:prstGeom prst="rect">
            <a:avLst/>
          </a:prstGeom>
        </p:spPr>
      </p:pic>
      <p:pic>
        <p:nvPicPr>
          <p:cNvPr id="14" name="Picture 13" descr="binary search.jpg"/>
          <p:cNvPicPr>
            <a:picLocks noChangeAspect="1"/>
          </p:cNvPicPr>
          <p:nvPr/>
        </p:nvPicPr>
        <p:blipFill>
          <a:blip r:embed="rId7"/>
          <a:stretch>
            <a:fillRect/>
          </a:stretch>
        </p:blipFill>
        <p:spPr>
          <a:xfrm>
            <a:off x="609600" y="1066800"/>
            <a:ext cx="7848600" cy="5334000"/>
          </a:xfrm>
          <a:prstGeom prst="rect">
            <a:avLst/>
          </a:prstGeom>
        </p:spPr>
      </p:pic>
      <p:pic>
        <p:nvPicPr>
          <p:cNvPr id="12" name="Picture 11" descr="linked list.jpg"/>
          <p:cNvPicPr>
            <a:picLocks noChangeAspect="1"/>
          </p:cNvPicPr>
          <p:nvPr/>
        </p:nvPicPr>
        <p:blipFill>
          <a:blip r:embed="rId8"/>
          <a:stretch>
            <a:fillRect/>
          </a:stretch>
        </p:blipFill>
        <p:spPr>
          <a:xfrm>
            <a:off x="381001" y="1219200"/>
            <a:ext cx="8077200" cy="518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530"/>
                                        </p:tgtEl>
                                        <p:attrNameLst>
                                          <p:attrName>style.visibility</p:attrName>
                                        </p:attrNameLst>
                                      </p:cBhvr>
                                      <p:to>
                                        <p:strVal val="visible"/>
                                      </p:to>
                                    </p:set>
                                    <p:anim calcmode="lin" valueType="num">
                                      <p:cBhvr additive="base">
                                        <p:cTn id="17" dur="500" fill="hold"/>
                                        <p:tgtEl>
                                          <p:spTgt spid="22530"/>
                                        </p:tgtEl>
                                        <p:attrNameLst>
                                          <p:attrName>ppt_x</p:attrName>
                                        </p:attrNameLst>
                                      </p:cBhvr>
                                      <p:tavLst>
                                        <p:tav tm="0">
                                          <p:val>
                                            <p:strVal val="#ppt_x"/>
                                          </p:val>
                                        </p:tav>
                                        <p:tav tm="100000">
                                          <p:val>
                                            <p:strVal val="#ppt_x"/>
                                          </p:val>
                                        </p:tav>
                                      </p:tavLst>
                                    </p:anim>
                                    <p:anim calcmode="lin" valueType="num">
                                      <p:cBhvr additive="base">
                                        <p:cTn id="18" dur="500" fill="hold"/>
                                        <p:tgtEl>
                                          <p:spTgt spid="225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2531"/>
                                        </p:tgtEl>
                                        <p:attrNameLst>
                                          <p:attrName>style.visibility</p:attrName>
                                        </p:attrNameLst>
                                      </p:cBhvr>
                                      <p:to>
                                        <p:strVal val="visible"/>
                                      </p:to>
                                    </p:set>
                                    <p:anim calcmode="lin" valueType="num">
                                      <p:cBhvr additive="base">
                                        <p:cTn id="45" dur="500" fill="hold"/>
                                        <p:tgtEl>
                                          <p:spTgt spid="22531"/>
                                        </p:tgtEl>
                                        <p:attrNameLst>
                                          <p:attrName>ppt_x</p:attrName>
                                        </p:attrNameLst>
                                      </p:cBhvr>
                                      <p:tavLst>
                                        <p:tav tm="0">
                                          <p:val>
                                            <p:strVal val="#ppt_x"/>
                                          </p:val>
                                        </p:tav>
                                        <p:tav tm="100000">
                                          <p:val>
                                            <p:strVal val="#ppt_x"/>
                                          </p:val>
                                        </p:tav>
                                      </p:tavLst>
                                    </p:anim>
                                    <p:anim calcmode="lin" valueType="num">
                                      <p:cBhvr additive="base">
                                        <p:cTn id="46"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2"/>
                                        </p:tgtEl>
                                        <p:attrNameLst>
                                          <p:attrName>ppt_x</p:attrName>
                                        </p:attrNameLst>
                                      </p:cBhvr>
                                      <p:tavLst>
                                        <p:tav tm="0">
                                          <p:val>
                                            <p:strVal val="ppt_x"/>
                                          </p:val>
                                        </p:tav>
                                        <p:tav tm="100000">
                                          <p:val>
                                            <p:strVal val="ppt_x"/>
                                          </p:val>
                                        </p:tav>
                                      </p:tavLst>
                                    </p:anim>
                                    <p:anim calcmode="lin" valueType="num">
                                      <p:cBhvr additive="base">
                                        <p:cTn id="63" dur="500"/>
                                        <p:tgtEl>
                                          <p:spTgt spid="12"/>
                                        </p:tgtEl>
                                        <p:attrNameLst>
                                          <p:attrName>ppt_y</p:attrName>
                                        </p:attrNameLst>
                                      </p:cBhvr>
                                      <p:tavLst>
                                        <p:tav tm="0">
                                          <p:val>
                                            <p:strVal val="ppt_y"/>
                                          </p:val>
                                        </p:tav>
                                        <p:tav tm="100000">
                                          <p:val>
                                            <p:strVal val="1+ppt_h/2"/>
                                          </p:val>
                                        </p:tav>
                                      </p:tavLst>
                                    </p:anim>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fill="hold"/>
                                        <p:tgtEl>
                                          <p:spTgt spid="18"/>
                                        </p:tgtEl>
                                        <p:attrNameLst>
                                          <p:attrName>ppt_x</p:attrName>
                                        </p:attrNameLst>
                                      </p:cBhvr>
                                      <p:tavLst>
                                        <p:tav tm="0">
                                          <p:val>
                                            <p:strVal val="#ppt_x"/>
                                          </p:val>
                                        </p:tav>
                                        <p:tav tm="100000">
                                          <p:val>
                                            <p:strVal val="#ppt_x"/>
                                          </p:val>
                                        </p:tav>
                                      </p:tavLst>
                                    </p:anim>
                                    <p:anim calcmode="lin" valueType="num">
                                      <p:cBhvr additive="base">
                                        <p:cTn id="7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tgtEl>
                                          <p:spTgt spid="13"/>
                                        </p:tgtEl>
                                        <p:attrNameLst>
                                          <p:attrName>ppt_x</p:attrName>
                                        </p:attrNameLst>
                                      </p:cBhvr>
                                      <p:tavLst>
                                        <p:tav tm="0">
                                          <p:val>
                                            <p:strVal val="#ppt_x"/>
                                          </p:val>
                                        </p:tav>
                                        <p:tav tm="100000">
                                          <p:val>
                                            <p:strVal val="#ppt_x"/>
                                          </p:val>
                                        </p:tav>
                                      </p:tavLst>
                                    </p:anim>
                                    <p:anim calcmode="lin" valueType="num">
                                      <p:cBhvr additive="base">
                                        <p:cTn id="7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500" fill="hold"/>
                                        <p:tgtEl>
                                          <p:spTgt spid="14"/>
                                        </p:tgtEl>
                                        <p:attrNameLst>
                                          <p:attrName>ppt_x</p:attrName>
                                        </p:attrNameLst>
                                      </p:cBhvr>
                                      <p:tavLst>
                                        <p:tav tm="0">
                                          <p:val>
                                            <p:strVal val="#ppt_x"/>
                                          </p:val>
                                        </p:tav>
                                        <p:tav tm="100000">
                                          <p:val>
                                            <p:strVal val="#ppt_x"/>
                                          </p:val>
                                        </p:tav>
                                      </p:tavLst>
                                    </p:anim>
                                    <p:anim calcmode="lin" valueType="num">
                                      <p:cBhvr additive="base">
                                        <p:cTn id="8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14"/>
                                        </p:tgtEl>
                                        <p:attrNameLst>
                                          <p:attrName>ppt_x</p:attrName>
                                        </p:attrNameLst>
                                      </p:cBhvr>
                                      <p:tavLst>
                                        <p:tav tm="0">
                                          <p:val>
                                            <p:strVal val="ppt_x"/>
                                          </p:val>
                                        </p:tav>
                                        <p:tav tm="100000">
                                          <p:val>
                                            <p:strVal val="ppt_x"/>
                                          </p:val>
                                        </p:tav>
                                      </p:tavLst>
                                    </p:anim>
                                    <p:anim calcmode="lin" valueType="num">
                                      <p:cBhvr additive="base">
                                        <p:cTn id="87" dur="500"/>
                                        <p:tgtEl>
                                          <p:spTgt spid="14"/>
                                        </p:tgtEl>
                                        <p:attrNameLst>
                                          <p:attrName>ppt_y</p:attrName>
                                        </p:attrNameLst>
                                      </p:cBhvr>
                                      <p:tavLst>
                                        <p:tav tm="0">
                                          <p:val>
                                            <p:strVal val="ppt_y"/>
                                          </p:val>
                                        </p:tav>
                                        <p:tav tm="100000">
                                          <p:val>
                                            <p:strVal val="1+ppt_h/2"/>
                                          </p:val>
                                        </p:tav>
                                      </p:tavLst>
                                    </p:anim>
                                    <p:set>
                                      <p:cBhvr>
                                        <p:cTn id="88" dur="1" fill="hold">
                                          <p:stCondLst>
                                            <p:cond delay="499"/>
                                          </p:stCondLst>
                                        </p:cTn>
                                        <p:tgtEl>
                                          <p:spTgt spid="1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500" fill="hold"/>
                                        <p:tgtEl>
                                          <p:spTgt spid="19"/>
                                        </p:tgtEl>
                                        <p:attrNameLst>
                                          <p:attrName>ppt_x</p:attrName>
                                        </p:attrNameLst>
                                      </p:cBhvr>
                                      <p:tavLst>
                                        <p:tav tm="0">
                                          <p:val>
                                            <p:strVal val="#ppt_x"/>
                                          </p:val>
                                        </p:tav>
                                        <p:tav tm="100000">
                                          <p:val>
                                            <p:strVal val="#ppt_x"/>
                                          </p:val>
                                        </p:tav>
                                      </p:tavLst>
                                    </p:anim>
                                    <p:anim calcmode="lin" valueType="num">
                                      <p:cBhvr additive="base">
                                        <p:cTn id="9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additive="base">
                                        <p:cTn id="99" dur="500" fill="hold"/>
                                        <p:tgtEl>
                                          <p:spTgt spid="15"/>
                                        </p:tgtEl>
                                        <p:attrNameLst>
                                          <p:attrName>ppt_x</p:attrName>
                                        </p:attrNameLst>
                                      </p:cBhvr>
                                      <p:tavLst>
                                        <p:tav tm="0">
                                          <p:val>
                                            <p:strVal val="#ppt_x"/>
                                          </p:val>
                                        </p:tav>
                                        <p:tav tm="100000">
                                          <p:val>
                                            <p:strVal val="#ppt_x"/>
                                          </p:val>
                                        </p:tav>
                                      </p:tavLst>
                                    </p:anim>
                                    <p:anim calcmode="lin" valueType="num">
                                      <p:cBhvr additive="base">
                                        <p:cTn id="10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6"/>
                                        </p:tgtEl>
                                        <p:attrNameLst>
                                          <p:attrName>style.visibility</p:attrName>
                                        </p:attrNameLst>
                                      </p:cBhvr>
                                      <p:to>
                                        <p:strVal val="visible"/>
                                      </p:to>
                                    </p:set>
                                    <p:anim calcmode="lin" valueType="num">
                                      <p:cBhvr additive="base">
                                        <p:cTn id="105" dur="500" fill="hold"/>
                                        <p:tgtEl>
                                          <p:spTgt spid="16"/>
                                        </p:tgtEl>
                                        <p:attrNameLst>
                                          <p:attrName>ppt_x</p:attrName>
                                        </p:attrNameLst>
                                      </p:cBhvr>
                                      <p:tavLst>
                                        <p:tav tm="0">
                                          <p:val>
                                            <p:strVal val="#ppt_x"/>
                                          </p:val>
                                        </p:tav>
                                        <p:tav tm="100000">
                                          <p:val>
                                            <p:strVal val="#ppt_x"/>
                                          </p:val>
                                        </p:tav>
                                      </p:tavLst>
                                    </p:anim>
                                    <p:anim calcmode="lin" valueType="num">
                                      <p:cBhvr additive="base">
                                        <p:cTn id="10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xit" presetSubtype="4" fill="hold" nodeType="clickEffect">
                                  <p:stCondLst>
                                    <p:cond delay="0"/>
                                  </p:stCondLst>
                                  <p:childTnLst>
                                    <p:anim calcmode="lin" valueType="num">
                                      <p:cBhvr additive="base">
                                        <p:cTn id="110" dur="500"/>
                                        <p:tgtEl>
                                          <p:spTgt spid="16"/>
                                        </p:tgtEl>
                                        <p:attrNameLst>
                                          <p:attrName>ppt_x</p:attrName>
                                        </p:attrNameLst>
                                      </p:cBhvr>
                                      <p:tavLst>
                                        <p:tav tm="0">
                                          <p:val>
                                            <p:strVal val="ppt_x"/>
                                          </p:val>
                                        </p:tav>
                                        <p:tav tm="100000">
                                          <p:val>
                                            <p:strVal val="ppt_x"/>
                                          </p:val>
                                        </p:tav>
                                      </p:tavLst>
                                    </p:anim>
                                    <p:anim calcmode="lin" valueType="num">
                                      <p:cBhvr additive="base">
                                        <p:cTn id="111" dur="500"/>
                                        <p:tgtEl>
                                          <p:spTgt spid="16"/>
                                        </p:tgtEl>
                                        <p:attrNameLst>
                                          <p:attrName>ppt_y</p:attrName>
                                        </p:attrNameLst>
                                      </p:cBhvr>
                                      <p:tavLst>
                                        <p:tav tm="0">
                                          <p:val>
                                            <p:strVal val="ppt_y"/>
                                          </p:val>
                                        </p:tav>
                                        <p:tav tm="100000">
                                          <p:val>
                                            <p:strVal val="1+ppt_h/2"/>
                                          </p:val>
                                        </p:tav>
                                      </p:tavLst>
                                    </p:anim>
                                    <p:set>
                                      <p:cBhvr>
                                        <p:cTn id="112" dur="1" fill="hold">
                                          <p:stCondLst>
                                            <p:cond delay="499"/>
                                          </p:stCondLst>
                                        </p:cTn>
                                        <p:tgtEl>
                                          <p:spTgt spid="1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20"/>
                                        </p:tgtEl>
                                        <p:attrNameLst>
                                          <p:attrName>style.visibility</p:attrName>
                                        </p:attrNameLst>
                                      </p:cBhvr>
                                      <p:to>
                                        <p:strVal val="visible"/>
                                      </p:to>
                                    </p:set>
                                    <p:anim calcmode="lin" valueType="num">
                                      <p:cBhvr additive="base">
                                        <p:cTn id="117" dur="500" fill="hold"/>
                                        <p:tgtEl>
                                          <p:spTgt spid="20"/>
                                        </p:tgtEl>
                                        <p:attrNameLst>
                                          <p:attrName>ppt_x</p:attrName>
                                        </p:attrNameLst>
                                      </p:cBhvr>
                                      <p:tavLst>
                                        <p:tav tm="0">
                                          <p:val>
                                            <p:strVal val="#ppt_x"/>
                                          </p:val>
                                        </p:tav>
                                        <p:tav tm="100000">
                                          <p:val>
                                            <p:strVal val="#ppt_x"/>
                                          </p:val>
                                        </p:tav>
                                      </p:tavLst>
                                    </p:anim>
                                    <p:anim calcmode="lin" valueType="num">
                                      <p:cBhvr additive="base">
                                        <p:cTn id="1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11" grpId="0"/>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olution.jpg"/>
          <p:cNvPicPr>
            <a:picLocks noGrp="1" noChangeAspect="1"/>
          </p:cNvPicPr>
          <p:nvPr>
            <p:ph idx="1"/>
          </p:nvPr>
        </p:nvPicPr>
        <p:blipFill>
          <a:blip r:embed="rId2"/>
          <a:stretch>
            <a:fillRect/>
          </a:stretch>
        </p:blipFill>
        <p:spPr>
          <a:xfrm>
            <a:off x="1981200" y="2971800"/>
            <a:ext cx="4702759" cy="2667000"/>
          </a:xfrm>
        </p:spPr>
      </p:pic>
      <p:sp>
        <p:nvSpPr>
          <p:cNvPr id="5" name="Cloud Callout 4"/>
          <p:cNvSpPr/>
          <p:nvPr/>
        </p:nvSpPr>
        <p:spPr>
          <a:xfrm>
            <a:off x="5486400" y="838200"/>
            <a:ext cx="3048000" cy="1447800"/>
          </a:xfrm>
          <a:prstGeom prst="cloudCallout">
            <a:avLst>
              <a:gd name="adj1" fmla="val -74273"/>
              <a:gd name="adj2" fmla="val 1123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is the solution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sh.jpg"/>
          <p:cNvPicPr>
            <a:picLocks noGrp="1" noChangeAspect="1"/>
          </p:cNvPicPr>
          <p:nvPr>
            <p:ph idx="1"/>
          </p:nvPr>
        </p:nvPicPr>
        <p:blipFill>
          <a:blip r:embed="rId2"/>
          <a:stretch>
            <a:fillRect/>
          </a:stretch>
        </p:blipFill>
        <p:spPr>
          <a:xfrm>
            <a:off x="3429000" y="228600"/>
            <a:ext cx="5326956" cy="2895600"/>
          </a:xfrm>
        </p:spPr>
      </p:pic>
      <p:sp>
        <p:nvSpPr>
          <p:cNvPr id="5" name="Rectangle 4"/>
          <p:cNvSpPr/>
          <p:nvPr/>
        </p:nvSpPr>
        <p:spPr>
          <a:xfrm>
            <a:off x="0" y="0"/>
            <a:ext cx="3200400" cy="584775"/>
          </a:xfrm>
          <a:prstGeom prst="rect">
            <a:avLst/>
          </a:prstGeom>
        </p:spPr>
        <p:txBody>
          <a:bodyPr wrap="square">
            <a:spAutoFit/>
          </a:bodyPr>
          <a:lstStyle/>
          <a:p>
            <a:r>
              <a:rPr lang="en-US" sz="3200" dirty="0" smtClean="0">
                <a:solidFill>
                  <a:srgbClr val="FF0000"/>
                </a:solidFill>
              </a:rPr>
              <a:t>Hash table</a:t>
            </a:r>
          </a:p>
        </p:txBody>
      </p:sp>
      <p:sp>
        <p:nvSpPr>
          <p:cNvPr id="6" name="Rectangle 5"/>
          <p:cNvSpPr/>
          <p:nvPr/>
        </p:nvSpPr>
        <p:spPr>
          <a:xfrm>
            <a:off x="0" y="685800"/>
            <a:ext cx="2971800" cy="1384995"/>
          </a:xfrm>
          <a:prstGeom prst="rect">
            <a:avLst/>
          </a:prstGeom>
        </p:spPr>
        <p:txBody>
          <a:bodyPr wrap="square">
            <a:spAutoFit/>
          </a:bodyPr>
          <a:lstStyle/>
          <a:p>
            <a:r>
              <a:rPr lang="en-US" sz="2000" dirty="0" smtClean="0"/>
              <a:t>a collection of items which are stored in such a way as to make it </a:t>
            </a:r>
            <a:r>
              <a:rPr lang="en-US" sz="2400" b="1" dirty="0" smtClean="0"/>
              <a:t>easy</a:t>
            </a:r>
            <a:r>
              <a:rPr lang="en-US" sz="2000" dirty="0" smtClean="0"/>
              <a:t> to find them later</a:t>
            </a:r>
            <a:endParaRPr lang="en-US" sz="2000" dirty="0"/>
          </a:p>
        </p:txBody>
      </p:sp>
      <p:pic>
        <p:nvPicPr>
          <p:cNvPr id="7" name="Picture 6" descr="collection.jpg"/>
          <p:cNvPicPr>
            <a:picLocks noChangeAspect="1"/>
          </p:cNvPicPr>
          <p:nvPr/>
        </p:nvPicPr>
        <p:blipFill>
          <a:blip r:embed="rId3"/>
          <a:stretch>
            <a:fillRect/>
          </a:stretch>
        </p:blipFill>
        <p:spPr>
          <a:xfrm>
            <a:off x="304800" y="1981200"/>
            <a:ext cx="3106024" cy="4139958"/>
          </a:xfrm>
          <a:prstGeom prst="rect">
            <a:avLst/>
          </a:prstGeom>
        </p:spPr>
      </p:pic>
      <p:sp>
        <p:nvSpPr>
          <p:cNvPr id="8" name="Rectangle 7"/>
          <p:cNvSpPr/>
          <p:nvPr/>
        </p:nvSpPr>
        <p:spPr>
          <a:xfrm>
            <a:off x="4343400" y="3581400"/>
            <a:ext cx="4572000" cy="2246769"/>
          </a:xfrm>
          <a:prstGeom prst="rect">
            <a:avLst/>
          </a:prstGeom>
        </p:spPr>
        <p:txBody>
          <a:bodyPr wrap="square">
            <a:spAutoFit/>
          </a:bodyPr>
          <a:lstStyle/>
          <a:p>
            <a:r>
              <a:rPr lang="en-US" sz="2800" dirty="0" smtClean="0"/>
              <a:t>Each position of the hash table, often called a </a:t>
            </a:r>
            <a:r>
              <a:rPr lang="en-US" sz="2800" b="1" dirty="0" smtClean="0"/>
              <a:t>slot or a bucket</a:t>
            </a:r>
            <a:r>
              <a:rPr lang="en-US" sz="2800" dirty="0" smtClean="0"/>
              <a:t>, can hold an item and is named by an integer value starting at 0</a:t>
            </a:r>
            <a:endParaRPr lang="en-US" sz="2800" dirty="0"/>
          </a:p>
        </p:txBody>
      </p:sp>
      <p:sp>
        <p:nvSpPr>
          <p:cNvPr id="9" name="Right Arrow 8"/>
          <p:cNvSpPr/>
          <p:nvPr/>
        </p:nvSpPr>
        <p:spPr>
          <a:xfrm rot="11031176">
            <a:off x="3352800" y="40386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3254329">
            <a:off x="5236399" y="3018352"/>
            <a:ext cx="1562689"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unction_machine.png"/>
          <p:cNvPicPr>
            <a:picLocks noGrp="1" noChangeAspect="1"/>
          </p:cNvPicPr>
          <p:nvPr>
            <p:ph idx="1"/>
          </p:nvPr>
        </p:nvPicPr>
        <p:blipFill>
          <a:blip r:embed="rId2"/>
          <a:stretch>
            <a:fillRect/>
          </a:stretch>
        </p:blipFill>
        <p:spPr>
          <a:xfrm>
            <a:off x="1371600" y="1524000"/>
            <a:ext cx="5345559" cy="4525963"/>
          </a:xfrm>
        </p:spPr>
      </p:pic>
      <p:sp>
        <p:nvSpPr>
          <p:cNvPr id="6" name="Rectangle 5"/>
          <p:cNvSpPr/>
          <p:nvPr/>
        </p:nvSpPr>
        <p:spPr>
          <a:xfrm>
            <a:off x="5181600" y="3505200"/>
            <a:ext cx="2173993"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INDEX</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Rectangle 4"/>
          <p:cNvSpPr/>
          <p:nvPr/>
        </p:nvSpPr>
        <p:spPr>
          <a:xfrm>
            <a:off x="2209800" y="1219200"/>
            <a:ext cx="1375698"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KEY</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7" name="Rectangle 6"/>
          <p:cNvSpPr/>
          <p:nvPr/>
        </p:nvSpPr>
        <p:spPr>
          <a:xfrm rot="446626">
            <a:off x="1751112" y="3657600"/>
            <a:ext cx="1976824" cy="1077218"/>
          </a:xfrm>
          <a:prstGeom prst="rect">
            <a:avLst/>
          </a:prstGeom>
          <a:noFill/>
        </p:spPr>
        <p:txBody>
          <a:bodyPr wrap="none" lIns="91440" tIns="45720" rIns="91440" bIns="45720">
            <a:spAutoFit/>
          </a:bodyPr>
          <a:lstStyle/>
          <a:p>
            <a:pPr algn="ctr"/>
            <a:r>
              <a:rPr lang="en-US" sz="3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Hash</a:t>
            </a:r>
          </a:p>
          <a:p>
            <a:pPr algn="ctr"/>
            <a:r>
              <a:rPr lang="en-US" sz="3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Function</a:t>
            </a:r>
            <a:endPar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8" name="Rectangle 7"/>
          <p:cNvSpPr/>
          <p:nvPr/>
        </p:nvSpPr>
        <p:spPr>
          <a:xfrm>
            <a:off x="4114800" y="457200"/>
            <a:ext cx="4572000" cy="1569660"/>
          </a:xfrm>
          <a:prstGeom prst="rect">
            <a:avLst/>
          </a:prstGeom>
        </p:spPr>
        <p:txBody>
          <a:bodyPr>
            <a:spAutoFit/>
          </a:bodyPr>
          <a:lstStyle/>
          <a:p>
            <a:r>
              <a:rPr lang="en-US" sz="2400" dirty="0" smtClean="0"/>
              <a:t>A  function that can be used to map a data set of an arbitrary size to a data set of a fixed size, which falls into the hash table. </a:t>
            </a:r>
            <a:endParaRPr lang="en-US" sz="2400" dirty="0"/>
          </a:p>
        </p:txBody>
      </p:sp>
      <p:sp>
        <p:nvSpPr>
          <p:cNvPr id="9" name="Rectangle 8"/>
          <p:cNvSpPr/>
          <p:nvPr/>
        </p:nvSpPr>
        <p:spPr>
          <a:xfrm>
            <a:off x="0" y="5410200"/>
            <a:ext cx="4572000" cy="1569660"/>
          </a:xfrm>
          <a:prstGeom prst="rect">
            <a:avLst/>
          </a:prstGeom>
        </p:spPr>
        <p:txBody>
          <a:bodyPr wrap="square">
            <a:spAutoFit/>
          </a:bodyPr>
          <a:lstStyle/>
          <a:p>
            <a:r>
              <a:rPr lang="en-US" sz="2400" dirty="0" smtClean="0"/>
              <a:t>The values returned by a hash function are called hash values, hash codes, hash sums, or simply hashes.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4525963"/>
          </a:xfrm>
        </p:spPr>
        <p:txBody>
          <a:bodyPr/>
          <a:lstStyle/>
          <a:p>
            <a:r>
              <a:rPr lang="en-US" dirty="0" smtClean="0"/>
              <a:t>The idea of hashing is to distribute the entries (key/value pairs) across an array of </a:t>
            </a:r>
            <a:r>
              <a:rPr lang="en-US" i="1" dirty="0" smtClean="0"/>
              <a:t>buckets</a:t>
            </a:r>
            <a:r>
              <a:rPr lang="en-US" dirty="0" smtClean="0"/>
              <a:t>. Given a key, the algorithm computes an </a:t>
            </a:r>
            <a:r>
              <a:rPr lang="en-US" i="1" dirty="0" smtClean="0"/>
              <a:t>index</a:t>
            </a:r>
            <a:r>
              <a:rPr lang="en-US" dirty="0" smtClean="0"/>
              <a:t> that suggests where the entry can be found:</a:t>
            </a:r>
            <a:endParaRPr lang="en-US" dirty="0"/>
          </a:p>
        </p:txBody>
      </p:sp>
      <p:pic>
        <p:nvPicPr>
          <p:cNvPr id="4" name="Picture 3" descr="hashbasic.jpg"/>
          <p:cNvPicPr>
            <a:picLocks noChangeAspect="1"/>
          </p:cNvPicPr>
          <p:nvPr/>
        </p:nvPicPr>
        <p:blipFill>
          <a:blip r:embed="rId2"/>
          <a:stretch>
            <a:fillRect/>
          </a:stretch>
        </p:blipFill>
        <p:spPr>
          <a:xfrm>
            <a:off x="2057400" y="2743200"/>
            <a:ext cx="4648200" cy="32575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33401"/>
            <a:ext cx="7848600" cy="1200329"/>
          </a:xfrm>
          <a:prstGeom prst="rect">
            <a:avLst/>
          </a:prstGeom>
          <a:noFill/>
        </p:spPr>
        <p:txBody>
          <a:bodyPr wrap="square" rtlCol="0">
            <a:spAutoFit/>
          </a:bodyPr>
          <a:lstStyle/>
          <a:p>
            <a:r>
              <a:rPr lang="en-US" sz="3600" dirty="0" smtClean="0">
                <a:solidFill>
                  <a:srgbClr val="FF0000"/>
                </a:solidFill>
              </a:rPr>
              <a:t>Collision</a:t>
            </a:r>
          </a:p>
          <a:p>
            <a:endParaRPr lang="en-US" b="1" dirty="0" smtClean="0">
              <a:solidFill>
                <a:srgbClr val="FF0000"/>
              </a:solidFill>
            </a:endParaRPr>
          </a:p>
          <a:p>
            <a:r>
              <a:rPr lang="en-US" b="1" dirty="0" smtClean="0"/>
              <a:t>Two keys may hash to the same table slot.</a:t>
            </a:r>
            <a:endParaRPr lang="en-US" dirty="0">
              <a:solidFill>
                <a:srgbClr val="FF0000"/>
              </a:solidFill>
            </a:endParaRPr>
          </a:p>
        </p:txBody>
      </p:sp>
      <p:pic>
        <p:nvPicPr>
          <p:cNvPr id="8194" name="Picture 2" descr="http://www.personal.kent.edu/%7Ermuhamma/Algorithms/MyAlgorithms/Gifs/reHash.gif"/>
          <p:cNvPicPr>
            <a:picLocks noChangeAspect="1" noChangeArrowheads="1"/>
          </p:cNvPicPr>
          <p:nvPr/>
        </p:nvPicPr>
        <p:blipFill>
          <a:blip r:embed="rId2"/>
          <a:srcRect/>
          <a:stretch>
            <a:fillRect/>
          </a:stretch>
        </p:blipFill>
        <p:spPr bwMode="auto">
          <a:xfrm>
            <a:off x="5715000" y="2971800"/>
            <a:ext cx="2266950" cy="2181226"/>
          </a:xfrm>
          <a:prstGeom prst="rect">
            <a:avLst/>
          </a:prstGeom>
          <a:noFill/>
        </p:spPr>
      </p:pic>
      <p:pic>
        <p:nvPicPr>
          <p:cNvPr id="5" name="Picture 4" descr="collision.jpeg"/>
          <p:cNvPicPr>
            <a:picLocks noChangeAspect="1"/>
          </p:cNvPicPr>
          <p:nvPr/>
        </p:nvPicPr>
        <p:blipFill>
          <a:blip r:embed="rId3"/>
          <a:stretch>
            <a:fillRect/>
          </a:stretch>
        </p:blipFill>
        <p:spPr>
          <a:xfrm>
            <a:off x="381000" y="2705100"/>
            <a:ext cx="3940641" cy="41529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5943600" cy="3447098"/>
          </a:xfrm>
          <a:prstGeom prst="rect">
            <a:avLst/>
          </a:prstGeom>
        </p:spPr>
        <p:txBody>
          <a:bodyPr wrap="square">
            <a:spAutoFit/>
          </a:bodyPr>
          <a:lstStyle/>
          <a:p>
            <a:r>
              <a:rPr lang="en-US" sz="2800" b="1" dirty="0" smtClean="0"/>
              <a:t>A “Probe sequence” : </a:t>
            </a:r>
          </a:p>
          <a:p>
            <a:endParaRPr lang="en-US" sz="2800" b="1" dirty="0" smtClean="0"/>
          </a:p>
          <a:p>
            <a:r>
              <a:rPr lang="en-US" dirty="0" smtClean="0"/>
              <a:t>a sequence of slots in hash table while searching for an element x </a:t>
            </a:r>
          </a:p>
          <a:p>
            <a:endParaRPr lang="en-US" dirty="0" smtClean="0"/>
          </a:p>
          <a:p>
            <a:r>
              <a:rPr lang="en-US" dirty="0" smtClean="0"/>
              <a:t>h0(x)  h1(x) h2(x), … </a:t>
            </a:r>
          </a:p>
          <a:p>
            <a:endParaRPr lang="en-US" dirty="0" smtClean="0"/>
          </a:p>
          <a:p>
            <a:r>
              <a:rPr lang="en-US" dirty="0" smtClean="0"/>
              <a:t> Needs to visit each slot exactly once </a:t>
            </a:r>
          </a:p>
          <a:p>
            <a:endParaRPr lang="en-US" dirty="0" smtClean="0"/>
          </a:p>
          <a:p>
            <a:r>
              <a:rPr lang="en-US" dirty="0" smtClean="0"/>
              <a:t>Needs to be repeatable (so we can find/delete what we’ve inserted)</a:t>
            </a:r>
            <a:endParaRPr lang="en-US" dirty="0"/>
          </a:p>
        </p:txBody>
      </p:sp>
      <p:sp>
        <p:nvSpPr>
          <p:cNvPr id="3" name="Rectangle 2"/>
          <p:cNvSpPr/>
          <p:nvPr/>
        </p:nvSpPr>
        <p:spPr>
          <a:xfrm>
            <a:off x="457200" y="4800600"/>
            <a:ext cx="6934200" cy="1477328"/>
          </a:xfrm>
          <a:prstGeom prst="rect">
            <a:avLst/>
          </a:prstGeom>
        </p:spPr>
        <p:txBody>
          <a:bodyPr wrap="square">
            <a:spAutoFit/>
          </a:bodyPr>
          <a:lstStyle/>
          <a:p>
            <a:r>
              <a:rPr lang="en-US" dirty="0" smtClean="0"/>
              <a:t>Techniques to compute the probe sequences.</a:t>
            </a:r>
          </a:p>
          <a:p>
            <a:r>
              <a:rPr lang="en-US" dirty="0" smtClean="0"/>
              <a:t>Linear probing.</a:t>
            </a:r>
          </a:p>
          <a:p>
            <a:r>
              <a:rPr lang="en-US" dirty="0" smtClean="0"/>
              <a:t>Quadratic probing.</a:t>
            </a:r>
          </a:p>
          <a:p>
            <a:r>
              <a:rPr lang="en-US" dirty="0" smtClean="0"/>
              <a:t>Double hashing.</a:t>
            </a:r>
          </a:p>
          <a:p>
            <a:r>
              <a:rPr lang="en-US"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2492990"/>
          </a:xfrm>
          <a:prstGeom prst="rect">
            <a:avLst/>
          </a:prstGeom>
        </p:spPr>
        <p:txBody>
          <a:bodyPr wrap="square">
            <a:spAutoFit/>
          </a:bodyPr>
          <a:lstStyle/>
          <a:p>
            <a:r>
              <a:rPr lang="en-US" dirty="0" smtClean="0"/>
              <a:t> </a:t>
            </a:r>
          </a:p>
          <a:p>
            <a:pPr marL="342900" indent="-342900">
              <a:buAutoNum type="arabicPeriod"/>
            </a:pPr>
            <a:r>
              <a:rPr lang="en-US" b="1" dirty="0" smtClean="0"/>
              <a:t>Linear Probing</a:t>
            </a:r>
          </a:p>
          <a:p>
            <a:pPr marL="342900" indent="-342900"/>
            <a:endParaRPr lang="en-US" dirty="0" smtClean="0"/>
          </a:p>
          <a:p>
            <a:r>
              <a:rPr lang="en-US" dirty="0" smtClean="0"/>
              <a:t>This method uses the hash function of the form: </a:t>
            </a:r>
          </a:p>
          <a:p>
            <a:endParaRPr lang="en-US" dirty="0" smtClean="0"/>
          </a:p>
          <a:p>
            <a:r>
              <a:rPr lang="en-US" dirty="0" smtClean="0"/>
              <a:t> </a:t>
            </a:r>
            <a:r>
              <a:rPr lang="en-US" sz="2400" dirty="0" smtClean="0"/>
              <a:t>h(</a:t>
            </a:r>
            <a:r>
              <a:rPr lang="en-US" sz="2400" i="1" dirty="0" smtClean="0"/>
              <a:t>k</a:t>
            </a:r>
            <a:r>
              <a:rPr lang="en-US" sz="2400" dirty="0" smtClean="0"/>
              <a:t>, </a:t>
            </a:r>
            <a:r>
              <a:rPr lang="en-US" sz="2400" i="1" dirty="0" err="1" smtClean="0"/>
              <a:t>i</a:t>
            </a:r>
            <a:r>
              <a:rPr lang="en-US" sz="2400" dirty="0" smtClean="0"/>
              <a:t>) = (h`(</a:t>
            </a:r>
            <a:r>
              <a:rPr lang="en-US" sz="2400" i="1" dirty="0" smtClean="0"/>
              <a:t>k</a:t>
            </a:r>
            <a:r>
              <a:rPr lang="en-US" sz="2400" dirty="0" smtClean="0"/>
              <a:t>) + </a:t>
            </a:r>
            <a:r>
              <a:rPr lang="en-US" sz="2400" i="1" dirty="0" err="1" smtClean="0"/>
              <a:t>i</a:t>
            </a:r>
            <a:r>
              <a:rPr lang="en-US" sz="2400" dirty="0" smtClean="0"/>
              <a:t>) mod </a:t>
            </a:r>
            <a:r>
              <a:rPr lang="en-US" sz="2400" i="1" dirty="0" smtClean="0"/>
              <a:t>m</a:t>
            </a:r>
            <a:r>
              <a:rPr lang="en-US" sz="2400" dirty="0" smtClean="0"/>
              <a:t>    for </a:t>
            </a:r>
            <a:r>
              <a:rPr lang="en-US" sz="2400" i="1" dirty="0" err="1" smtClean="0"/>
              <a:t>i</a:t>
            </a:r>
            <a:r>
              <a:rPr lang="en-US" sz="2400" dirty="0" smtClean="0"/>
              <a:t> = 0, 1, 2, . . . , </a:t>
            </a:r>
            <a:r>
              <a:rPr lang="en-US" sz="2400" i="1" dirty="0" smtClean="0"/>
              <a:t>m</a:t>
            </a:r>
            <a:r>
              <a:rPr lang="en-US" sz="2400" dirty="0" smtClean="0"/>
              <a:t>-1 </a:t>
            </a:r>
          </a:p>
          <a:p>
            <a:r>
              <a:rPr lang="en-US" sz="2400" dirty="0" smtClean="0"/>
              <a:t>       </a:t>
            </a:r>
          </a:p>
          <a:p>
            <a:pPr lvl="8"/>
            <a:r>
              <a:rPr lang="en-US" dirty="0" smtClean="0"/>
              <a:t>where h` is an auxiliary hash function.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230</TotalTime>
  <Words>736</Words>
  <Application>Microsoft Office PowerPoint</Application>
  <PresentationFormat>On-screen Show (4:3)</PresentationFormat>
  <Paragraphs>139</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Introduction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bhushan</cp:lastModifiedBy>
  <cp:revision>14</cp:revision>
  <dcterms:created xsi:type="dcterms:W3CDTF">2017-02-07T08:44:51Z</dcterms:created>
  <dcterms:modified xsi:type="dcterms:W3CDTF">2017-02-08T18:25:06Z</dcterms:modified>
</cp:coreProperties>
</file>