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3" r:id="rId2"/>
    <p:sldId id="304" r:id="rId3"/>
    <p:sldId id="30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302" r:id="rId16"/>
    <p:sldId id="268" r:id="rId17"/>
    <p:sldId id="269" r:id="rId18"/>
    <p:sldId id="270" r:id="rId19"/>
    <p:sldId id="271" r:id="rId20"/>
    <p:sldId id="272" r:id="rId21"/>
    <p:sldId id="273" r:id="rId22"/>
    <p:sldId id="306" r:id="rId23"/>
    <p:sldId id="274" r:id="rId24"/>
    <p:sldId id="275" r:id="rId25"/>
    <p:sldId id="276" r:id="rId26"/>
    <p:sldId id="282" r:id="rId27"/>
    <p:sldId id="283" r:id="rId28"/>
    <p:sldId id="277" r:id="rId29"/>
    <p:sldId id="278" r:id="rId30"/>
    <p:sldId id="307" r:id="rId31"/>
    <p:sldId id="279" r:id="rId32"/>
    <p:sldId id="280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08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212996-9D84-4B82-AA49-6C585D6D8823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7E88D9-C49A-438C-9626-CAD451FD6A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Unit -5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061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6000" b="1" dirty="0"/>
              <a:t>Shading, and Hidden Surfaces </a:t>
            </a:r>
            <a:endParaRPr lang="en-IN" sz="6000" b="1" dirty="0" smtClean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		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		</a:t>
            </a:r>
          </a:p>
          <a:p>
            <a:pPr marL="0" indent="0" algn="r">
              <a:buNone/>
            </a:pPr>
            <a:r>
              <a:rPr lang="en-IN" b="1" dirty="0" smtClean="0"/>
              <a:t>Prepared by</a:t>
            </a:r>
          </a:p>
          <a:p>
            <a:pPr marL="0" indent="0" algn="r">
              <a:buNone/>
            </a:pPr>
            <a:r>
              <a:rPr lang="en-IN" b="1" dirty="0"/>
              <a:t>	</a:t>
            </a:r>
            <a:r>
              <a:rPr lang="en-IN" b="1" dirty="0" smtClean="0"/>
              <a:t>				</a:t>
            </a:r>
            <a:r>
              <a:rPr lang="en-IN" b="1" dirty="0" err="1" smtClean="0"/>
              <a:t>Rutuja</a:t>
            </a:r>
            <a:r>
              <a:rPr lang="en-IN" b="1" dirty="0" smtClean="0"/>
              <a:t> A </a:t>
            </a:r>
            <a:r>
              <a:rPr lang="en-IN" b="1" dirty="0" err="1" smtClean="0"/>
              <a:t>Kulkarni</a:t>
            </a:r>
            <a:endParaRPr lang="en-IN" b="1" dirty="0" smtClean="0"/>
          </a:p>
          <a:p>
            <a:pPr marL="0" indent="0" algn="r">
              <a:buNone/>
            </a:pPr>
            <a:r>
              <a:rPr lang="en-IN" b="1" dirty="0"/>
              <a:t>	</a:t>
            </a:r>
            <a:r>
              <a:rPr lang="en-IN" b="1" dirty="0" smtClean="0"/>
              <a:t>				</a:t>
            </a:r>
            <a:r>
              <a:rPr lang="en-IN" b="1" dirty="0" err="1" smtClean="0"/>
              <a:t>PICT,Pune</a:t>
            </a:r>
            <a:endParaRPr lang="en-IN" b="1" dirty="0" smtClean="0"/>
          </a:p>
          <a:p>
            <a:pPr marL="0" indent="0">
              <a:buNone/>
            </a:pPr>
            <a:r>
              <a:rPr lang="en-IN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34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surface that is not exposed directly to a light source still will be visible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nearby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 are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illuminated.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also referred as Background light.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amount of ambient light incident on each object is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constant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all surfaces and over all directions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set the level for the ambient light in a scene with parameter </a:t>
            </a:r>
            <a:r>
              <a:rPr lang="en-IN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b="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each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is then illuminated with this constant value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resulting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reflected light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constant for each surface, 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independent of the viewing direction and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spatial 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of the surface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 </a:t>
            </a:r>
            <a:endParaRPr lang="en-IN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the intensity of the reflected light for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surface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the optical properties of the surface; that is, how much of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incident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is to be reflected and how much absorbed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b="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200" b="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b="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intensity of ambient light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200" b="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percentage of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reflected by the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80928"/>
            <a:ext cx="4608512" cy="347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Diffuse Reflection: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5"/>
            <a:ext cx="4647790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upload.wikimedia.org/wikipedia/commons/thumb/b/bd/Lambert2.gif/220px-Lambert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4061"/>
            <a:ext cx="373732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8424936" cy="57606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504056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Diffuse Reflection</a:t>
            </a:r>
            <a:r>
              <a:rPr lang="en-IN" sz="2400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Ambient-light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reflection is an approximation of global diffuse lighting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reflections are constant over each surface in a scene, independent of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viewing direction.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fractional amount of the incident light that is diffusely reflected can be set for each surface with parameter </a:t>
            </a:r>
            <a:r>
              <a:rPr lang="en-IN" sz="20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b="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diffuse-reflection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coefficient, 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reflectivity.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</a:t>
            </a:r>
            <a:r>
              <a:rPr lang="en-IN" sz="24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b="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assigned a constant value in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0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1, according to the reflecting properties we want the surface to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Diffuse Reflection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surface is exposed only to ambient light, we can express the intensity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reflection at any point on the surface as</a:t>
            </a:r>
            <a:endParaRPr lang="en-IN" sz="28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Lambert's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cosine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law: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law states that the radiant </a:t>
            </a:r>
            <a:r>
              <a:rPr lang="en-IN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from </a:t>
            </a:r>
            <a:r>
              <a:rPr lang="en-IN" sz="2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small surface area </a:t>
            </a:r>
            <a:r>
              <a:rPr lang="en-IN" sz="26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IN" sz="2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any direction &amp; relative to the surface </a:t>
            </a:r>
            <a:r>
              <a:rPr lang="en-IN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is </a:t>
            </a:r>
            <a:r>
              <a:rPr lang="en-IN" sz="2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proportional to </a:t>
            </a:r>
            <a:r>
              <a:rPr lang="en-IN" sz="26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cosɸN</a:t>
            </a:r>
            <a:endParaRPr lang="en-IN" sz="2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29" y="2204864"/>
            <a:ext cx="3219797" cy="119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090107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which obeys Lambert's law is said to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Lambertian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exhibits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Lambertian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reflectance. Such a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has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radiance when viewed from any angle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4" y="2708920"/>
            <a:ext cx="24955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87" y="2564904"/>
            <a:ext cx="528898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denote the angle of incidence between the incoming light direction and the surface normal as </a:t>
            </a:r>
            <a:r>
              <a:rPr lang="el-G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then the projected area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of a surface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patch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perpendicular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light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direction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proportional to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/>
              <a:t>I</a:t>
            </a:r>
            <a:r>
              <a:rPr lang="en-IN" sz="2400" baseline="-25000" dirty="0" smtClean="0"/>
              <a:t>l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is the intensity of the point light source,</a:t>
            </a:r>
          </a:p>
          <a:p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diffuse reflection equation for a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</a:p>
          <a:p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surface can be written as</a:t>
            </a:r>
          </a:p>
          <a:p>
            <a:pPr algn="just">
              <a:lnSpc>
                <a:spcPct val="150000"/>
              </a:lnSpc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246" y="2132703"/>
            <a:ext cx="3410241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2678586" cy="65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360039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N is the unit normal vector to a surface and L is the unit direction vector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point light source from a position on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surface,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=N.L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the diffuse reflection equation for single point-source illumination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Above equation is illustrated by following diagram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68" y="3140968"/>
            <a:ext cx="3924884" cy="76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84603"/>
            <a:ext cx="3455681" cy="205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2522"/>
            <a:ext cx="4104456" cy="14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Diffuse Reflection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857375"/>
            <a:ext cx="56292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3" y="4149079"/>
            <a:ext cx="8635714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59832" y="332656"/>
            <a:ext cx="5688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renderings in this </a:t>
            </a:r>
            <a:r>
              <a:rPr lang="en-IN" sz="2400" dirty="0" smtClean="0"/>
              <a:t>figure illustrate </a:t>
            </a:r>
            <a:r>
              <a:rPr lang="en-IN" sz="2400" dirty="0"/>
              <a:t>single point-source lighting with no other lighting effects.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261985"/>
            <a:ext cx="4824536" cy="10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avatar lighting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70485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Diffuse Reflection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08720"/>
            <a:ext cx="5544616" cy="41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7" y="5229200"/>
            <a:ext cx="8976850" cy="126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Specular Reflection and the </a:t>
            </a:r>
            <a:r>
              <a:rPr lang="en-IN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Model: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we look at an illuminated shiny surface, such as polished metal, an apple, or a person's forehead, we see a highlight, or bright spot, at certain viewing directions. This phenomenon, called specular reflection, is the result of total, or near total, reflection of the incident light in a concentrated region around the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specular reflection angle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5104"/>
            <a:ext cx="3888432" cy="214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value </a:t>
            </a:r>
            <a:r>
              <a:rPr lang="en-IN" dirty="0"/>
              <a:t>assigned to specular-reflection parameter </a:t>
            </a:r>
            <a:r>
              <a:rPr lang="en-IN" dirty="0" smtClean="0"/>
              <a:t>ns, </a:t>
            </a:r>
            <a:r>
              <a:rPr lang="en-IN" dirty="0"/>
              <a:t>is determined by the type of </a:t>
            </a:r>
            <a:r>
              <a:rPr lang="en-IN" dirty="0" smtClean="0"/>
              <a:t>surface </a:t>
            </a:r>
            <a:r>
              <a:rPr lang="en-IN" dirty="0"/>
              <a:t>that we want to </a:t>
            </a:r>
            <a:r>
              <a:rPr lang="en-IN" dirty="0" smtClean="0"/>
              <a:t>display.</a:t>
            </a:r>
          </a:p>
          <a:p>
            <a:pPr algn="just"/>
            <a:r>
              <a:rPr lang="en-IN" dirty="0"/>
              <a:t>A very shiny surface is </a:t>
            </a:r>
            <a:r>
              <a:rPr lang="en-IN" dirty="0" err="1"/>
              <a:t>modeled</a:t>
            </a:r>
            <a:r>
              <a:rPr lang="en-IN" dirty="0"/>
              <a:t> with a large </a:t>
            </a:r>
            <a:r>
              <a:rPr lang="en-IN" dirty="0" smtClean="0"/>
              <a:t>value for ns, </a:t>
            </a:r>
            <a:r>
              <a:rPr lang="en-IN" dirty="0"/>
              <a:t>(say, 100 or more), and smaller values (down to 1) are used for duller </a:t>
            </a:r>
            <a:r>
              <a:rPr lang="en-IN" dirty="0" smtClean="0"/>
              <a:t>surfaces.</a:t>
            </a:r>
          </a:p>
          <a:p>
            <a:pPr algn="just"/>
            <a:r>
              <a:rPr lang="en-IN" dirty="0"/>
              <a:t>For a perfect reflector, </a:t>
            </a:r>
            <a:r>
              <a:rPr lang="en-IN" b="1" i="1" dirty="0" smtClean="0"/>
              <a:t>ns, </a:t>
            </a:r>
            <a:r>
              <a:rPr lang="en-IN" dirty="0"/>
              <a:t>is </a:t>
            </a:r>
            <a:r>
              <a:rPr lang="en-IN" dirty="0" smtClean="0"/>
              <a:t>infinite.</a:t>
            </a:r>
          </a:p>
          <a:p>
            <a:r>
              <a:rPr lang="en-IN" dirty="0"/>
              <a:t>For a rough surface, such as chalk </a:t>
            </a:r>
            <a:r>
              <a:rPr lang="en-IN" dirty="0" smtClean="0"/>
              <a:t>or cinderblock</a:t>
            </a:r>
            <a:r>
              <a:rPr lang="en-IN" dirty="0"/>
              <a:t>, </a:t>
            </a:r>
            <a:r>
              <a:rPr lang="en-IN" b="1" dirty="0"/>
              <a:t>n, </a:t>
            </a:r>
            <a:r>
              <a:rPr lang="en-IN" dirty="0"/>
              <a:t>would be assigned a value near 1.</a:t>
            </a:r>
          </a:p>
        </p:txBody>
      </p:sp>
    </p:spTree>
    <p:extLst>
      <p:ext uri="{BB962C8B-B14F-4D97-AF65-F5344CB8AC3E}">
        <p14:creationId xmlns:p14="http://schemas.microsoft.com/office/powerpoint/2010/main" val="30571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3"/>
            <a:ext cx="8784976" cy="533469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Specular Reflection and the </a:t>
            </a:r>
            <a:r>
              <a:rPr lang="en-IN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Model: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model, sets the intensity of specular reflection proportional to </a:t>
            </a:r>
            <a:r>
              <a:rPr lang="en-IN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IN" sz="2400" b="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</a:t>
            </a:r>
            <a:r>
              <a:rPr lang="en-IN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ɸ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70436"/>
            <a:ext cx="4536504" cy="98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Image result for shiny surface large 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0752"/>
            <a:ext cx="6120680" cy="31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intensity of specular reflection depends on the material properties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and the angle of incidence, as well as other factors such as the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incident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approximately model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monochromatic specular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variations using 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specular-reflection coefficient,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l-GR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surface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general variation of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l-GR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l-GR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0" to </a:t>
            </a:r>
            <a:r>
              <a:rPr lang="el-GR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degrees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 few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general,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l-GR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tends to increase as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angle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incidence increases.</a:t>
            </a:r>
          </a:p>
        </p:txBody>
      </p:sp>
    </p:spTree>
    <p:extLst>
      <p:ext uri="{BB962C8B-B14F-4D97-AF65-F5344CB8AC3E}">
        <p14:creationId xmlns:p14="http://schemas.microsoft.com/office/powerpoint/2010/main" val="478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specular-reflection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written as: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many opaque materials, specular reflection is nearly constant for all incidence angles. In this case, we can reasonably model the reflected light effects by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replacing W(</a:t>
            </a:r>
            <a:r>
              <a:rPr lang="el-GR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 constant specular-reflection coefficient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ks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5816"/>
            <a:ext cx="4752528" cy="83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1168"/>
            <a:ext cx="5112568" cy="11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8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Vector R in this expression can be calculated in terms of vectors L and N. As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seen in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projection of L onto the direction of the normal vector is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obtained with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dot product N . L. Therefore, from the diagram, we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 marL="17145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R=N(N.L)+a</a:t>
            </a:r>
          </a:p>
          <a:p>
            <a:pPr marL="17145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L + a= N(N.L)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</a:t>
            </a:r>
          </a:p>
          <a:p>
            <a:pPr marL="17145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+ L = (2N. L)N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specular-reflection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obtained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= (2N.L)N – L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93" y="2986399"/>
            <a:ext cx="474330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1730" y="3820398"/>
            <a:ext cx="5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72346" y="4148166"/>
            <a:ext cx="679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91786" y="3778834"/>
            <a:ext cx="5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somewhat simplified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is obtained by using the halfway vector H between L and V to calculate the range of specular reflections. If we replace V.R in the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with the dot product N.H, this simply replaces the empirical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cosɸ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calculation with the empirical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calculation,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halfway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vector is obtained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84984"/>
            <a:ext cx="1999634" cy="108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68583"/>
            <a:ext cx="4033453" cy="2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8585"/>
            <a:ext cx="4060365" cy="110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93610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Combined Diffuse and Specular </a:t>
            </a:r>
            <a:r>
              <a:rPr lang="en-IN" dirty="0" smtClean="0">
                <a:solidFill>
                  <a:srgbClr val="0070C0"/>
                </a:solidFill>
              </a:rPr>
              <a:t>Reflections</a:t>
            </a:r>
            <a:r>
              <a:rPr lang="en-IN" dirty="0">
                <a:solidFill>
                  <a:srgbClr val="0070C0"/>
                </a:solidFill>
              </a:rPr>
              <a:t/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with Multiple Light Sources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460851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 single point light source, we can model the combined diffuse and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specular reflections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a point on an illuminated surface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place more than one point source in a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scene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we obtain the light reflection at any surface point by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summing the contributions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individual sources: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054279" cy="12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560840" cy="132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result for avatar lighting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" y="272512"/>
            <a:ext cx="8812645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52292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424936" cy="432047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Warn Model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8856984" cy="604867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far we have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considered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 point light sources. The Warn model provides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method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simulating studio lighting effects by controlling light intensity in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directions.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sources are </a:t>
            </a:r>
            <a:r>
              <a:rPr lang="en-IN" sz="24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modeled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points on a reflecting surface, using the </a:t>
            </a:r>
            <a:r>
              <a:rPr lang="en-IN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surface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points. Then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intensity in different directions is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controlled by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selecting values for the </a:t>
            </a:r>
            <a:r>
              <a:rPr lang="en-IN" sz="24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exponent.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addition, light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controls, such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"barn doors" and spotlighting, used by studio photographers can be 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simulated in 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Warn model. </a:t>
            </a:r>
            <a:endParaRPr lang="en-IN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Flaps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used to control the amount of light emitted by a source In various directions. Two flaps are provided for each of the x, y, and z directions.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Spotlights</a:t>
            </a:r>
            <a:r>
              <a:rPr lang="en-I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used to control the amount of light emitted within a cone with apex at a point-source position.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03" y="3501008"/>
            <a:ext cx="737114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POLYGON-RENDERING METHODS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564318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polygon can be rendered with a single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intensity, 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intensity can be obtained at each point of the surface using an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interpolation scheme.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20" y="2637447"/>
            <a:ext cx="3556992" cy="266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 result for render in computer graphics m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2123"/>
            <a:ext cx="1430759" cy="432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e/ec/Glasses_800_edit.png/220px-Glasses_800_ed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84020"/>
            <a:ext cx="336037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Constant-Intensity Shading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fast and simple method for rendering an object with polygon surfaces is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constant-intensity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shading, </a:t>
            </a:r>
            <a:r>
              <a:rPr lang="en-IN" sz="2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IN" sz="22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flat shading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method, a single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is 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calculated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polygon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normal vector at vertex V is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calculated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the average of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surface </a:t>
            </a:r>
            <a:r>
              <a:rPr lang="en-IN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polygon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sharing that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vertex.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17" y="2276872"/>
            <a:ext cx="32385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 for constant intensity shading ani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50" y="4677172"/>
            <a:ext cx="29622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Shading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inteneity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-interpolation scheme, developed by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generally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referred to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shading, renders a polygon surface by linearly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interpolating intensity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across the surface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for each polygon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matched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 values of adjacent polygons along the common edges,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 eliminating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intensity discontinuities that can occur in flat shading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polygon surface is rendered with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shading by performing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calculations:</a:t>
            </a:r>
          </a:p>
        </p:txBody>
      </p:sp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average unit normal vector at each polygon vertex.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an illumination model to each vertex to calculate the vertex intensity.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Linearly interpolate the vertex intensities over the surface of the polygon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2982069" cy="232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5328592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demonstrates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next step: interpolating intensities along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polygon edges.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scan line, the intensity at the intersection of the scan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with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polygon edge is linearly interpolated from the intensities at the edge endpoints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example in Fig.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polygon edge with endpoint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vertices at positions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and 2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 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intersected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the scan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at 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point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39528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fast method for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obtaining the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at point 4 is to interpolate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intensities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I1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I2 using only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vertical displacement of the scan line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these bounding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intensities are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established for a scan line, an interior point (such as point p in Fig) is interpolated from the bounding intensities at points 4 and 5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702274" cy="155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37" y="5517232"/>
            <a:ext cx="4608512" cy="9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964488" cy="561662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Incremental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calculations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used to obtain successive edge intensity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between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 lines and to obtain successive intensities along a scan line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intensity at edge position (x, y) is interpolated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obtain the intensity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edge for the next scan line,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y-1,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91" y="3212976"/>
            <a:ext cx="4315941" cy="146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88724"/>
            <a:ext cx="2952328" cy="170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Illumination Model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502102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Realistic displays of a scene are obtained by generating perspective projections of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 and by applying natural lighting effects to the visible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illumination model</a:t>
            </a:r>
            <a:r>
              <a:rPr lang="en-IN" sz="2200" b="0" dirty="0" smtClean="0">
                <a:latin typeface="Times New Roman" pitchFamily="18" charset="0"/>
                <a:cs typeface="Times New Roman" pitchFamily="18" charset="0"/>
              </a:rPr>
              <a:t>, also called a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lighting model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sometimes referred to as a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shading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is used to calculate the </a:t>
            </a:r>
            <a:r>
              <a:rPr lang="en-IN" sz="2200" b="0" dirty="0">
                <a:latin typeface="Times New Roman" pitchFamily="18" charset="0"/>
                <a:cs typeface="Times New Roman" pitchFamily="18" charset="0"/>
              </a:rPr>
              <a:t>intensity of light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we should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at a given point on the surface of an object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use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surface rendering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mean a procedure for applying a lighting model to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obtain pixel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intensities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the projected surface positions in a scene</a:t>
            </a:r>
            <a:r>
              <a:rPr lang="en-IN" sz="22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Incremental interpolation of intensity values along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polygon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edge for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successive scan lines.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 calculations are used to obtain intensities at successive horizontal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pixel positions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 each scan line.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5472609" cy="337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shading removes the intensity discontinuities associated with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constant-shading model.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Highlights on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surface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sometimes displayed with anomalous shapes, and the linear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intensity. Interpolation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cause bright or dark intensity streaks, called Mach bands, to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appear on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surface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effects can be reduced by dividing the surface into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greater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polygon faces or by using other methods, such as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shading, that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 more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1122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Shading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784976" cy="54006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more accurate method for rendering a polygon surface is to interpolate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vectors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then apply the illumination model to each surface point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displays more realistic highlights on a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and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greatly reduces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Mach-band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polygon surface is rendered using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shading by carrying out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steps: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average unit normal vector at each polygon vertex.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Linearly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vertex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over the surface of the polygon.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an illumination model along each scan line to calculate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projected pixel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intensities for the surface points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Interpolation of surface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a polygon edge between two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vertices is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illustrated in Fig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normal vector N for the scan-line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intersection point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 the edge between vertices 1 and 2 can be obtained by vertically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interpolating between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edge endpoint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50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Interpolation of surface </a:t>
            </a:r>
            <a:r>
              <a:rPr lang="en-I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polygon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Incremental methods are used to evaluate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between scan lines and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 each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individual scan line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each pixel position along a scan line,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illumination model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applied to determine the surface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at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7848"/>
            <a:ext cx="31527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31278"/>
            <a:ext cx="4896544" cy="130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0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calculations using an approximated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vector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each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 along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scan line produce more accurate results than the direct interpolation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intensities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as in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shading.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Image result for object rendered with flat shading, gouraud shading and phong sh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54818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Halftone shading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Continuous-tone photographs are reproduced for publication in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news papers, magazines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books with a printing process called </a:t>
            </a:r>
            <a:r>
              <a:rPr lang="en-I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halftoning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reproduced picture are called halftones.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640960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Halftone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Image result for half tone photography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5976664" cy="447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61388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Cont’d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7"/>
            <a:ext cx="849694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Illumination Model</a:t>
            </a:r>
            <a:endParaRPr lang="en-IN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Lighting effects include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ight reflections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Transparency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Surface texture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Shadows.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light reaches our eyes, it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triggers perception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processes that determine what we actually "see" in a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scene.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 can be constructed of opaque materials,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they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more or less transparent.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7595939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1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Book and magazine halftones are printed on </a:t>
            </a:r>
            <a:r>
              <a:rPr lang="en-IN" dirty="0" smtClean="0"/>
              <a:t>high quality </a:t>
            </a:r>
            <a:r>
              <a:rPr lang="en-IN" dirty="0"/>
              <a:t>paper using </a:t>
            </a:r>
            <a:r>
              <a:rPr lang="en-IN" dirty="0" smtClean="0"/>
              <a:t>approximately </a:t>
            </a:r>
            <a:r>
              <a:rPr lang="en-IN" dirty="0"/>
              <a:t>60 to </a:t>
            </a:r>
            <a:r>
              <a:rPr lang="en-IN" dirty="0" smtClean="0"/>
              <a:t>80 circles </a:t>
            </a:r>
            <a:r>
              <a:rPr lang="en-IN" dirty="0"/>
              <a:t>of varying diameter per </a:t>
            </a:r>
            <a:r>
              <a:rPr lang="en-IN" dirty="0" smtClean="0"/>
              <a:t>centimetre. </a:t>
            </a:r>
            <a:r>
              <a:rPr lang="en-IN" dirty="0"/>
              <a:t>Newspapers use lower-quality </a:t>
            </a:r>
            <a:r>
              <a:rPr lang="en-IN" dirty="0" smtClean="0"/>
              <a:t>paper </a:t>
            </a:r>
            <a:r>
              <a:rPr lang="en-IN" dirty="0"/>
              <a:t>and lower resolution (about 25 to </a:t>
            </a:r>
            <a:r>
              <a:rPr lang="en-IN" dirty="0" smtClean="0"/>
              <a:t>30 ) dots </a:t>
            </a:r>
            <a:r>
              <a:rPr lang="en-IN" dirty="0"/>
              <a:t>per </a:t>
            </a:r>
            <a:r>
              <a:rPr lang="en-IN" dirty="0" smtClean="0"/>
              <a:t>centimetre.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8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LIGHT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74" y="980728"/>
            <a:ext cx="8784976" cy="554461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we view an opaque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nonluminous object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reflected light from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surfaces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object.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reflected light is the sum of the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contributions from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sources and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reflecting surfaces in the scene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a surface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is not directly exposed </a:t>
            </a:r>
            <a:endParaRPr lang="en-I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may still be visible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nearby objects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illuminated</a:t>
            </a:r>
            <a:r>
              <a:rPr lang="en-IN" sz="2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luminous object, in general, can be both a light source and a light reflector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E.g.: Lantern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96752"/>
            <a:ext cx="2825874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LIGHT SOURCES</a:t>
            </a:r>
            <a:endParaRPr lang="en-IN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48245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use the term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to mean an object that is emitting</a:t>
            </a:r>
          </a:p>
          <a:p>
            <a:pPr algn="just">
              <a:lnSpc>
                <a:spcPct val="150000"/>
              </a:lnSpc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radiant energy, such as a Light bulb or the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Point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			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Distributed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source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light is incident on an opaque surface, part of it is reflected and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 is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absorbed.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1362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63" y="4346451"/>
            <a:ext cx="3486150" cy="202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424936" cy="5760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LIGHT SOURCES</a:t>
            </a:r>
            <a:endParaRPr lang="en-IN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84976" cy="556902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Surfaces that are rough, or grainy, tend to scatter the reflected light in all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directions. This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scattered light is called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reflection.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we call the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an object is the 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diffuse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reflection of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incident light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addition to diffuse reflection, light sources create highlights, or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bright spots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called specular reflection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Diffuse Reflection 		2. Specular Reflection</a:t>
            </a: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9" y="5224611"/>
            <a:ext cx="2971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08" y="4941168"/>
            <a:ext cx="2476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8640960" cy="720080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BASIC ILLUMINATION MODELS</a:t>
            </a:r>
            <a:endParaRPr lang="en-IN" sz="40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489654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discuss simplified methods for calculating light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intensities.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Lighting calculations are based on the optical properties of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surfaces, the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 lighting conditions, and the light-source specifications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light sources are considered to be point sources, specified 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IN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coordinate position and an intensity value (</a:t>
            </a:r>
            <a:r>
              <a:rPr lang="en-IN" sz="2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Ambient </a:t>
            </a: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Light: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410445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981</TotalTime>
  <Words>2370</Words>
  <Application>Microsoft Office PowerPoint</Application>
  <PresentationFormat>On-screen Show (4:3)</PresentationFormat>
  <Paragraphs>216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Oriel</vt:lpstr>
      <vt:lpstr>Unit -5</vt:lpstr>
      <vt:lpstr>PowerPoint Presentation</vt:lpstr>
      <vt:lpstr>PowerPoint Presentation</vt:lpstr>
      <vt:lpstr>Illumination Model</vt:lpstr>
      <vt:lpstr>Illumination Model</vt:lpstr>
      <vt:lpstr>LIGHT SOURCES</vt:lpstr>
      <vt:lpstr>LIGHT SOURCES</vt:lpstr>
      <vt:lpstr>LIGHT SOURCES</vt:lpstr>
      <vt:lpstr>BASIC ILLUMINATION MODELS</vt:lpstr>
      <vt:lpstr>Cont’d</vt:lpstr>
      <vt:lpstr>Cont’d </vt:lpstr>
      <vt:lpstr>Cont’d</vt:lpstr>
      <vt:lpstr>Cont’d</vt:lpstr>
      <vt:lpstr>Cont’d</vt:lpstr>
      <vt:lpstr>PowerPoint Presentation</vt:lpstr>
      <vt:lpstr>Cont’d</vt:lpstr>
      <vt:lpstr>Cont’d</vt:lpstr>
      <vt:lpstr>Cont’d</vt:lpstr>
      <vt:lpstr>Cont’d</vt:lpstr>
      <vt:lpstr>Cont’d</vt:lpstr>
      <vt:lpstr>Cont’d</vt:lpstr>
      <vt:lpstr>PowerPoint Presentation</vt:lpstr>
      <vt:lpstr>Cont’d</vt:lpstr>
      <vt:lpstr>Cont’d</vt:lpstr>
      <vt:lpstr>Cont’d</vt:lpstr>
      <vt:lpstr>Cont’d</vt:lpstr>
      <vt:lpstr>Cont’d</vt:lpstr>
      <vt:lpstr>Combined Diffuse and Specular Reflections with Multiple Light Sources</vt:lpstr>
      <vt:lpstr>Cont’d</vt:lpstr>
      <vt:lpstr>Cont’d</vt:lpstr>
      <vt:lpstr>Warn Model</vt:lpstr>
      <vt:lpstr>Cont’d</vt:lpstr>
      <vt:lpstr>POLYGON-RENDERING METHODS</vt:lpstr>
      <vt:lpstr>Constant-Intensity Shading</vt:lpstr>
      <vt:lpstr>Gouraud Shading</vt:lpstr>
      <vt:lpstr>Cont’d</vt:lpstr>
      <vt:lpstr>Cont’d</vt:lpstr>
      <vt:lpstr>Cont’d</vt:lpstr>
      <vt:lpstr>Cont’d</vt:lpstr>
      <vt:lpstr>Cont’d</vt:lpstr>
      <vt:lpstr>Cont’d</vt:lpstr>
      <vt:lpstr>Phong Shading</vt:lpstr>
      <vt:lpstr>Cont’d</vt:lpstr>
      <vt:lpstr>Cont’d</vt:lpstr>
      <vt:lpstr>Cont’d</vt:lpstr>
      <vt:lpstr>Halftone shading</vt:lpstr>
      <vt:lpstr>Halftone shading</vt:lpstr>
      <vt:lpstr>Cont’d</vt:lpstr>
      <vt:lpstr>Cont’d</vt:lpstr>
      <vt:lpstr>PowerPoint Presentation</vt:lpstr>
      <vt:lpstr>Cont’d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Illumination Model</dc:title>
  <dc:creator>AbhiKul</dc:creator>
  <cp:lastModifiedBy>AbhiKul</cp:lastModifiedBy>
  <cp:revision>155</cp:revision>
  <dcterms:created xsi:type="dcterms:W3CDTF">2018-03-06T08:53:20Z</dcterms:created>
  <dcterms:modified xsi:type="dcterms:W3CDTF">2020-03-09T12:58:34Z</dcterms:modified>
</cp:coreProperties>
</file>