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85.xml.rels" ContentType="application/vnd.openxmlformats-package.relationships+xml"/>
  <Override PartName="/ppt/notesSlides/_rels/notesSlide82.xml.rels" ContentType="application/vnd.openxmlformats-package.relationships+xml"/>
  <Override PartName="/ppt/notesSlides/_rels/notesSlide81.xml.rels" ContentType="application/vnd.openxmlformats-package.relationships+xml"/>
  <Override PartName="/ppt/notesSlides/_rels/notesSlide65.xml.rels" ContentType="application/vnd.openxmlformats-package.relationships+xml"/>
  <Override PartName="/ppt/notesSlides/_rels/notesSlide51.xml.rels" ContentType="application/vnd.openxmlformats-package.relationships+xml"/>
  <Override PartName="/ppt/notesSlides/_rels/notesSlide49.xml.rels" ContentType="application/vnd.openxmlformats-package.relationships+xml"/>
  <Override PartName="/ppt/notesSlides/_rels/notesSlide84.xml.rels" ContentType="application/vnd.openxmlformats-package.relationships+xml"/>
  <Override PartName="/ppt/notesSlides/_rels/notesSlide80.xml.rels" ContentType="application/vnd.openxmlformats-package.relationships+xml"/>
  <Override PartName="/ppt/notesSlides/_rels/notesSlide47.xml.rels" ContentType="application/vnd.openxmlformats-package.relationships+xml"/>
  <Override PartName="/ppt/notesSlides/_rels/notesSlide66.xml.rels" ContentType="application/vnd.openxmlformats-package.relationships+xml"/>
  <Override PartName="/ppt/notesSlides/_rels/notesSlide48.xml.rels" ContentType="application/vnd.openxmlformats-package.relationships+xml"/>
  <Override PartName="/ppt/notesSlides/_rels/notesSlide46.xml.rels" ContentType="application/vnd.openxmlformats-package.relationships+xml"/>
  <Override PartName="/ppt/notesSlides/_rels/notesSlide50.xml.rels" ContentType="application/vnd.openxmlformats-package.relationships+xml"/>
  <Override PartName="/ppt/notesSlides/_rels/notesSlide45.xml.rels" ContentType="application/vnd.openxmlformats-package.relationships+xml"/>
  <Override PartName="/ppt/notesSlides/notesSlide84.xml" ContentType="application/vnd.openxmlformats-officedocument.presentationml.notesSlide+xml"/>
  <Override PartName="/ppt/notesSlides/notesSlide82.xml" ContentType="application/vnd.openxmlformats-officedocument.presentationml.notesSlide+xml"/>
  <Override PartName="/ppt/notesSlides/notesSlide66.xml" ContentType="application/vnd.openxmlformats-officedocument.presentationml.notesSlide+xml"/>
  <Override PartName="/ppt/notesSlides/notesSlide85.xml" ContentType="application/vnd.openxmlformats-officedocument.presentationml.notesSlide+xml"/>
  <Override PartName="/ppt/notesSlides/notesSlide65.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80.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81.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slides/slide154.xml" ContentType="application/vnd.openxmlformats-officedocument.presentationml.slide+xml"/>
  <Override PartName="/ppt/slides/slide152.xml" ContentType="application/vnd.openxmlformats-officedocument.presentationml.slide+xml"/>
  <Override PartName="/ppt/slides/slide151.xml" ContentType="application/vnd.openxmlformats-officedocument.presentationml.slide+xml"/>
  <Override PartName="/ppt/slides/slide148.xml" ContentType="application/vnd.openxmlformats-officedocument.presentationml.slide+xml"/>
  <Override PartName="/ppt/slides/slide146.xml" ContentType="application/vnd.openxmlformats-officedocument.presentationml.slide+xml"/>
  <Override PartName="/ppt/slides/slide145.xml" ContentType="application/vnd.openxmlformats-officedocument.presentationml.slide+xml"/>
  <Override PartName="/ppt/slides/slide144.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140.xml" ContentType="application/vnd.openxmlformats-officedocument.presentationml.slide+xml"/>
  <Override PartName="/ppt/slides/slide134.xml" ContentType="application/vnd.openxmlformats-officedocument.presentationml.slide+xml"/>
  <Override PartName="/ppt/slides/slide132.xml" ContentType="application/vnd.openxmlformats-officedocument.presentationml.slide+xml"/>
  <Override PartName="/ppt/slides/slide131.xml" ContentType="application/vnd.openxmlformats-officedocument.presentationml.slide+xml"/>
  <Override PartName="/ppt/slides/slide150.xml" ContentType="application/vnd.openxmlformats-officedocument.presentationml.slide+xml"/>
  <Override PartName="/ppt/slides/slide129.xml" ContentType="application/vnd.openxmlformats-officedocument.presentationml.slide+xml"/>
  <Override PartName="/ppt/slides/slide142.xml" ContentType="application/vnd.openxmlformats-officedocument.presentationml.slide+xml"/>
  <Override PartName="/ppt/slides/slide128.xml" ContentType="application/vnd.openxmlformats-officedocument.presentationml.slide+xml"/>
  <Override PartName="/ppt/slides/slide126.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36.xml" ContentType="application/vnd.openxmlformats-officedocument.presentationml.slide+xml"/>
  <Override PartName="/ppt/slides/slide121.xml" ContentType="application/vnd.openxmlformats-officedocument.presentationml.slide+xml"/>
  <Override PartName="/ppt/slides/slide114.xml" ContentType="application/vnd.openxmlformats-officedocument.presentationml.slide+xml"/>
  <Override PartName="/ppt/slides/slide110.xml" ContentType="application/vnd.openxmlformats-officedocument.presentationml.slide+xml"/>
  <Override PartName="/ppt/slides/slide108.xml" ContentType="application/vnd.openxmlformats-officedocument.presentationml.slide+xml"/>
  <Override PartName="/ppt/slides/slide105.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117.xml" ContentType="application/vnd.openxmlformats-officedocument.presentationml.slide+xml"/>
  <Override PartName="/ppt/slides/slide90.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9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125.xml" ContentType="application/vnd.openxmlformats-officedocument.presentationml.slide+xml"/>
  <Override PartName="/ppt/slides/slide79.xml" ContentType="application/vnd.openxmlformats-officedocument.presentationml.slide+xml"/>
  <Override PartName="/ppt/slides/slide122.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149.xml" ContentType="application/vnd.openxmlformats-officedocument.presentationml.slide+xml"/>
  <Override PartName="/ppt/slides/slide74.xml" ContentType="application/vnd.openxmlformats-officedocument.presentationml.slide+xml"/>
  <Override PartName="/ppt/slides/slide120.xml" ContentType="application/vnd.openxmlformats-officedocument.presentationml.slide+xml"/>
  <Override PartName="/ppt/slides/slide70.xml" ContentType="application/vnd.openxmlformats-officedocument.presentationml.slide+xml"/>
  <Override PartName="/ppt/slides/slide113.xml" ContentType="application/vnd.openxmlformats-officedocument.presentationml.slide+xml"/>
  <Override PartName="/ppt/slides/slide69.xml" ContentType="application/vnd.openxmlformats-officedocument.presentationml.slide+xml"/>
  <Override PartName="/ppt/slides/slide109.xml" ContentType="application/vnd.openxmlformats-officedocument.presentationml.slide+xml"/>
  <Override PartName="/ppt/slides/slide68.xml" ContentType="application/vnd.openxmlformats-officedocument.presentationml.slide+xml"/>
  <Override PartName="/ppt/slides/slide104.xml" ContentType="application/vnd.openxmlformats-officedocument.presentationml.slide+xml"/>
  <Override PartName="/ppt/slides/slide137.xml" ContentType="application/vnd.openxmlformats-officedocument.presentationml.slide+xml"/>
  <Override PartName="/ppt/slides/slide91.xml" ContentType="application/vnd.openxmlformats-officedocument.presentationml.slide+xml"/>
  <Override PartName="/ppt/slides/slide66.xml" ContentType="application/vnd.openxmlformats-officedocument.presentationml.slide+xml"/>
  <Override PartName="/ppt/slides/slide63.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8.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88.xml" ContentType="application/vnd.openxmlformats-officedocument.presentationml.slide+xml"/>
  <Override PartName="/ppt/slides/slide141.xml" ContentType="application/vnd.openxmlformats-officedocument.presentationml.slide+xml"/>
  <Override PartName="/ppt/slides/slide47.xml" ContentType="application/vnd.openxmlformats-officedocument.presentationml.slide+xml"/>
  <Override PartName="/ppt/slides/slide118.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72.xml" ContentType="application/vnd.openxmlformats-officedocument.presentationml.slide+xml"/>
  <Override PartName="/ppt/slides/slide64.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130.xml" ContentType="application/vnd.openxmlformats-officedocument.presentationml.slide+xml"/>
  <Override PartName="/ppt/slides/slide10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s/slide71.xml" ContentType="application/vnd.openxmlformats-officedocument.presentationml.slide+xml"/>
  <Override PartName="/ppt/slides/slide61.xml" ContentType="application/vnd.openxmlformats-officedocument.presentationml.slide+xml"/>
  <Override PartName="/ppt/slides/_rels/slide154.xml.rels" ContentType="application/vnd.openxmlformats-package.relationships+xml"/>
  <Override PartName="/ppt/slides/_rels/slide153.xml.rels" ContentType="application/vnd.openxmlformats-package.relationships+xml"/>
  <Override PartName="/ppt/slides/_rels/slide152.xml.rels" ContentType="application/vnd.openxmlformats-package.relationships+xml"/>
  <Override PartName="/ppt/slides/_rels/slide151.xml.rels" ContentType="application/vnd.openxmlformats-package.relationships+xml"/>
  <Override PartName="/ppt/slides/_rels/slide149.xml.rels" ContentType="application/vnd.openxmlformats-package.relationships+xml"/>
  <Override PartName="/ppt/slides/_rels/slide147.xml.rels" ContentType="application/vnd.openxmlformats-package.relationships+xml"/>
  <Override PartName="/ppt/slides/_rels/slide145.xml.rels" ContentType="application/vnd.openxmlformats-package.relationships+xml"/>
  <Override PartName="/ppt/slides/_rels/slide143.xml.rels" ContentType="application/vnd.openxmlformats-package.relationships+xml"/>
  <Override PartName="/ppt/slides/_rels/slide142.xml.rels" ContentType="application/vnd.openxmlformats-package.relationships+xml"/>
  <Override PartName="/ppt/slides/_rels/slide139.xml.rels" ContentType="application/vnd.openxmlformats-package.relationships+xml"/>
  <Override PartName="/ppt/slides/_rels/slide138.xml.rels" ContentType="application/vnd.openxmlformats-package.relationships+xml"/>
  <Override PartName="/ppt/slides/_rels/slide137.xml.rels" ContentType="application/vnd.openxmlformats-package.relationships+xml"/>
  <Override PartName="/ppt/slides/_rels/slide136.xml.rels" ContentType="application/vnd.openxmlformats-package.relationships+xml"/>
  <Override PartName="/ppt/slides/_rels/slide135.xml.rels" ContentType="application/vnd.openxmlformats-package.relationships+xml"/>
  <Override PartName="/ppt/slides/_rels/slide132.xml.rels" ContentType="application/vnd.openxmlformats-package.relationships+xml"/>
  <Override PartName="/ppt/slides/_rels/slide131.xml.rels" ContentType="application/vnd.openxmlformats-package.relationships+xml"/>
  <Override PartName="/ppt/slides/_rels/slide130.xml.rels" ContentType="application/vnd.openxmlformats-package.relationships+xml"/>
  <Override PartName="/ppt/slides/_rels/slide129.xml.rels" ContentType="application/vnd.openxmlformats-package.relationships+xml"/>
  <Override PartName="/ppt/slides/_rels/slide125.xml.rels" ContentType="application/vnd.openxmlformats-package.relationships+xml"/>
  <Override PartName="/ppt/slides/_rels/slide123.xml.rels" ContentType="application/vnd.openxmlformats-package.relationships+xml"/>
  <Override PartName="/ppt/slides/_rels/slide122.xml.rels" ContentType="application/vnd.openxmlformats-package.relationships+xml"/>
  <Override PartName="/ppt/slides/_rels/slide121.xml.rels" ContentType="application/vnd.openxmlformats-package.relationships+xml"/>
  <Override PartName="/ppt/slides/_rels/slide117.xml.rels" ContentType="application/vnd.openxmlformats-package.relationships+xml"/>
  <Override PartName="/ppt/slides/_rels/slide116.xml.rels" ContentType="application/vnd.openxmlformats-package.relationships+xml"/>
  <Override PartName="/ppt/slides/_rels/slide114.xml.rels" ContentType="application/vnd.openxmlformats-package.relationships+xml"/>
  <Override PartName="/ppt/slides/_rels/slide113.xml.rels" ContentType="application/vnd.openxmlformats-package.relationships+xml"/>
  <Override PartName="/ppt/slides/_rels/slide124.xml.rels" ContentType="application/vnd.openxmlformats-package.relationships+xml"/>
  <Override PartName="/ppt/slides/_rels/slide110.xml.rels" ContentType="application/vnd.openxmlformats-package.relationships+xml"/>
  <Override PartName="/ppt/slides/_rels/slide109.xml.rels" ContentType="application/vnd.openxmlformats-package.relationships+xml"/>
  <Override PartName="/ppt/slides/_rels/slide107.xml.rels" ContentType="application/vnd.openxmlformats-package.relationships+xml"/>
  <Override PartName="/ppt/slides/_rels/slide140.xml.rels" ContentType="application/vnd.openxmlformats-package.relationships+xml"/>
  <Override PartName="/ppt/slides/_rels/slide106.xml.rels" ContentType="application/vnd.openxmlformats-package.relationships+xml"/>
  <Override PartName="/ppt/slides/_rels/slide105.xml.rels" ContentType="application/vnd.openxmlformats-package.relationships+xml"/>
  <Override PartName="/ppt/slides/_rels/slide99.xml.rels" ContentType="application/vnd.openxmlformats-package.relationships+xml"/>
  <Override PartName="/ppt/slides/_rels/slide108.xml.rels" ContentType="application/vnd.openxmlformats-package.relationships+xml"/>
  <Override PartName="/ppt/slides/_rels/slide97.xml.rels" ContentType="application/vnd.openxmlformats-package.relationships+xml"/>
  <Override PartName="/ppt/slides/_rels/slide91.xml.rels" ContentType="application/vnd.openxmlformats-package.relationships+xml"/>
  <Override PartName="/ppt/slides/_rels/slide89.xml.rels" ContentType="application/vnd.openxmlformats-package.relationships+xml"/>
  <Override PartName="/ppt/slides/_rels/slide88.xml.rels" ContentType="application/vnd.openxmlformats-package.relationships+xml"/>
  <Override PartName="/ppt/slides/_rels/slide86.xml.rels" ContentType="application/vnd.openxmlformats-package.relationships+xml"/>
  <Override PartName="/ppt/slides/_rels/slide133.xml.rels" ContentType="application/vnd.openxmlformats-package.relationships+xml"/>
  <Override PartName="/ppt/slides/_rels/slide8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76.xml.rels" ContentType="application/vnd.openxmlformats-package.relationships+xml"/>
  <Override PartName="/ppt/slides/_rels/slide84.xml.rels" ContentType="application/vnd.openxmlformats-package.relationships+xml"/>
  <Override PartName="/ppt/slides/_rels/slide112.xml.rels" ContentType="application/vnd.openxmlformats-package.relationships+xml"/>
  <Override PartName="/ppt/slides/_rels/slide65.xml.rels" ContentType="application/vnd.openxmlformats-package.relationships+xml"/>
  <Override PartName="/ppt/slides/_rels/slide141.xml.rels" ContentType="application/vnd.openxmlformats-package.relationships+xml"/>
  <Override PartName="/ppt/slides/_rels/slide62.xml.rels" ContentType="application/vnd.openxmlformats-package.relationships+xml"/>
  <Override PartName="/ppt/slides/_rels/slide126.xml.rels" ContentType="application/vnd.openxmlformats-package.relationships+xml"/>
  <Override PartName="/ppt/slides/_rels/slide90.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72.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80.xml.rels" ContentType="application/vnd.openxmlformats-package.relationships+xml"/>
  <Override PartName="/ppt/slides/_rels/slide103.xml.rels" ContentType="application/vnd.openxmlformats-package.relationships+xml"/>
  <Override PartName="/ppt/slides/_rels/slide64.xml.rels" ContentType="application/vnd.openxmlformats-package.relationships+xml"/>
  <Override PartName="/ppt/slides/_rels/slide53.xml.rels" ContentType="application/vnd.openxmlformats-package.relationships+xml"/>
  <Override PartName="/ppt/slides/_rels/slide78.xml.rels" ContentType="application/vnd.openxmlformats-package.relationships+xml"/>
  <Override PartName="/ppt/slides/_rels/slide69.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146.xml.rels" ContentType="application/vnd.openxmlformats-package.relationships+xml"/>
  <Override PartName="/ppt/slides/_rels/slide47.xml.rels" ContentType="application/vnd.openxmlformats-package.relationships+xml"/>
  <Override PartName="/ppt/slides/_rels/slide95.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50.xml.rels" ContentType="application/vnd.openxmlformats-package.relationships+xml"/>
  <Override PartName="/ppt/slides/_rels/slide36.xml.rels" ContentType="application/vnd.openxmlformats-package.relationships+xml"/>
  <Override PartName="/ppt/slides/_rels/slide70.xml.rels" ContentType="application/vnd.openxmlformats-package.relationships+xml"/>
  <Override PartName="/ppt/slides/_rels/slide101.xml.rels" ContentType="application/vnd.openxmlformats-package.relationships+xml"/>
  <Override PartName="/ppt/slides/_rels/slide9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75.xml.rels" ContentType="application/vnd.openxmlformats-package.relationships+xml"/>
  <Override PartName="/ppt/slides/_rels/slide68.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148.xml.rels" ContentType="application/vnd.openxmlformats-package.relationships+xml"/>
  <Override PartName="/ppt/slides/_rels/slide61.xml.rels" ContentType="application/vnd.openxmlformats-package.relationships+xml"/>
  <Override PartName="/ppt/slides/_rels/slide31.xml.rels" ContentType="application/vnd.openxmlformats-package.relationships+xml"/>
  <Override PartName="/ppt/slides/_rels/slide94.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100.xml.rels" ContentType="application/vnd.openxmlformats-package.relationships+xml"/>
  <Override PartName="/ppt/slides/_rels/slide23.xml.rels" ContentType="application/vnd.openxmlformats-package.relationships+xml"/>
  <Override PartName="/ppt/slides/_rels/slide144.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87.xml.rels" ContentType="application/vnd.openxmlformats-package.relationships+xml"/>
  <Override PartName="/ppt/slides/_rels/slide128.xml.rels" ContentType="application/vnd.openxmlformats-package.relationships+xml"/>
  <Override PartName="/ppt/slides/_rels/slide21.xml.rels" ContentType="application/vnd.openxmlformats-package.relationships+xml"/>
  <Override PartName="/ppt/slides/_rels/slide118.xml.rels" ContentType="application/vnd.openxmlformats-package.relationships+xml"/>
  <Override PartName="/ppt/slides/_rels/slide150.xml.rels" ContentType="application/vnd.openxmlformats-package.relationships+xml"/>
  <Override PartName="/ppt/slides/_rels/slide98.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02.xml.rels" ContentType="application/vnd.openxmlformats-package.relationships+xml"/>
  <Override PartName="/ppt/slides/_rels/slide63.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73.xml.rels" ContentType="application/vnd.openxmlformats-package.relationships+xml"/>
  <Override PartName="/ppt/slides/_rels/slide82.xml.rels" ContentType="application/vnd.openxmlformats-package.relationships+xml"/>
  <Override PartName="/ppt/slides/_rels/slide74.xml.rels" ContentType="application/vnd.openxmlformats-package.relationships+xml"/>
  <Override PartName="/ppt/slides/_rels/slide20.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93.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77.xml.rels" ContentType="application/vnd.openxmlformats-package.relationships+xml"/>
  <Override PartName="/ppt/slides/_rels/slide11.xml.rels" ContentType="application/vnd.openxmlformats-package.relationships+xml"/>
  <Override PartName="/ppt/slides/_rels/slide104.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15.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11.xml.rels" ContentType="application/vnd.openxmlformats-package.relationships+xml"/>
  <Override PartName="/ppt/slides/_rels/slide58.xml.rels" ContentType="application/vnd.openxmlformats-package.relationships+xml"/>
  <Override PartName="/ppt/slides/_rels/slide71.xml.rels" ContentType="application/vnd.openxmlformats-package.relationships+xml"/>
  <Override PartName="/ppt/slides/_rels/slide134.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81.xml.rels" ContentType="application/vnd.openxmlformats-package.relationships+xml"/>
  <Override PartName="/ppt/slides/_rels/slide120.xml.rels" ContentType="application/vnd.openxmlformats-package.relationships+xml"/>
  <Override PartName="/ppt/slides/_rels/slide12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11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92.xml.rels" ContentType="application/vnd.openxmlformats-package.relationships+xml"/>
  <Override PartName="/ppt/slides/_rels/slide1.xml.rels" ContentType="application/vnd.openxmlformats-package.relationships+xml"/>
  <Override PartName="/ppt/slides/slide147.xml" ContentType="application/vnd.openxmlformats-officedocument.presentationml.slide+xml"/>
  <Override PartName="/ppt/slides/slide32.xml" ContentType="application/vnd.openxmlformats-officedocument.presentationml.slide+xml"/>
  <Override PartName="/ppt/slides/slide59.xml" ContentType="application/vnd.openxmlformats-officedocument.presentationml.slide+xml"/>
  <Override PartName="/ppt/slides/slide119.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80.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43.xml" ContentType="application/vnd.openxmlformats-officedocument.presentationml.slide+xml"/>
  <Override PartName="/ppt/slides/slide40.xml" ContentType="application/vnd.openxmlformats-officedocument.presentationml.slide+xml"/>
  <Override PartName="/ppt/slides/slide133.xml" ContentType="application/vnd.openxmlformats-officedocument.presentationml.slide+xml"/>
  <Override PartName="/ppt/slides/slide19.xml" ContentType="application/vnd.openxmlformats-officedocument.presentationml.slide+xml"/>
  <Override PartName="/ppt/slides/slide135.xml" ContentType="application/vnd.openxmlformats-officedocument.presentationml.slide+xml"/>
  <Override PartName="/ppt/slides/slide18.xml" ContentType="application/vnd.openxmlformats-officedocument.presentationml.slide+xml"/>
  <Override PartName="/ppt/slides/slide97.xml" ContentType="application/vnd.openxmlformats-officedocument.presentationml.slide+xml"/>
  <Override PartName="/ppt/slides/slide153.xml" ContentType="application/vnd.openxmlformats-officedocument.presentationml.slide+xml"/>
  <Override PartName="/ppt/slides/slide52.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67.xml" ContentType="application/vnd.openxmlformats-officedocument.presentationml.slide+xml"/>
  <Override PartName="/ppt/slides/slide115.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2.xml" ContentType="application/vnd.openxmlformats-officedocument.presentationml.slide+xml"/>
  <Override PartName="/ppt/slides/slide11.xml" ContentType="application/vnd.openxmlformats-officedocument.presentationml.slide+xml"/>
  <Override PartName="/ppt/slides/slide103.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60.xml" ContentType="application/vnd.openxmlformats-officedocument.presentationml.slide+xml"/>
  <Override PartName="/ppt/slides/slide65.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27.xml" ContentType="application/vnd.openxmlformats-officedocument.presentationml.slide+xml"/>
  <Override PartName="/ppt/slides/slide9.xml" ContentType="application/vnd.openxmlformats-officedocument.presentationml.slide+xml"/>
  <Override PartName="/ppt/slides/slide111.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3.xml" ContentType="application/vnd.openxmlformats-officedocument.presentationml.slide+xml"/>
  <Override PartName="/ppt/slides/slide116.xml" ContentType="application/vnd.openxmlformats-officedocument.presentationml.slide+xml"/>
  <Override PartName="/ppt/slides/slide7.xml" ContentType="application/vnd.openxmlformats-officedocument.presentationml.slide+xml"/>
  <Override PartName="/ppt/slides/slide100.xml" ContentType="application/vnd.openxmlformats-officedocument.presentationml.slide+xml"/>
  <Override PartName="/ppt/slides/slide89.xml" ContentType="application/vnd.openxmlformats-officedocument.presentationml.slide+xml"/>
  <Override PartName="/ppt/slides/slide92.xml" ContentType="application/vnd.openxmlformats-officedocument.presentationml.slide+xml"/>
  <Override PartName="/ppt/slides/slide24.xml" ContentType="application/vnd.openxmlformats-officedocument.presentationml.slide+xml"/>
  <Override PartName="/ppt/slides/slide78.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1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1.png" ContentType="image/png"/>
  <Override PartName="/ppt/media/image20.jpeg" ContentType="image/jpe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9.png" ContentType="image/png"/>
  <Override PartName="/ppt/media/image15.png" ContentType="image/png"/>
  <Override PartName="/ppt/media/image8.png" ContentType="image/png"/>
  <Override PartName="/ppt/media/image6.png" ContentType="image/png"/>
  <Override PartName="/ppt/media/image10.jpeg" ContentType="image/jpe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146"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147"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148"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149" name="PlaceHolder 5"/>
          <p:cNvSpPr>
            <a:spLocks noGrp="1"/>
          </p:cNvSpPr>
          <p:nvPr>
            <p:ph type="sldNum"/>
          </p:nvPr>
        </p:nvSpPr>
        <p:spPr>
          <a:xfrm>
            <a:off x="4399200" y="9555480"/>
            <a:ext cx="3372840" cy="502560"/>
          </a:xfrm>
          <a:prstGeom prst="rect">
            <a:avLst/>
          </a:prstGeom>
        </p:spPr>
        <p:txBody>
          <a:bodyPr anchor="b" bIns="0" lIns="0" rIns="0" tIns="0" wrap="none"/>
          <a:p>
            <a:pPr algn="r"/>
            <a:fld id="{13764701-FC86-42BC-9867-CF1BC7B897D6}"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 Target="../slides/slide80.xml"/><Relationship Id="rId4"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3" name="PlaceHolder 1"/>
          <p:cNvSpPr>
            <a:spLocks noGrp="1"/>
          </p:cNvSpPr>
          <p:nvPr>
            <p:ph type="body"/>
          </p:nvPr>
        </p:nvSpPr>
        <p:spPr>
          <a:xfrm>
            <a:off x="503280" y="4316400"/>
            <a:ext cx="5853600" cy="4058280"/>
          </a:xfrm>
          <a:prstGeom prst="rect">
            <a:avLst/>
          </a:prstGeom>
        </p:spPr>
        <p:txBody>
          <a:bodyPr anchor="ctr" bIns="0" lIns="0" rIns="0" tIns="0"/>
          <a:p>
            <a:pPr>
              <a:lnSpc>
                <a:spcPct val="100000"/>
              </a:lnSpc>
            </a:pPr>
            <a:r>
              <a:rPr lang="en-US" sz="2000">
                <a:latin typeface="Arial"/>
              </a:rPr>
              <a:t>[T]</a:t>
            </a:r>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4" name="PlaceHolder 1"/>
          <p:cNvSpPr>
            <a:spLocks noGrp="1"/>
          </p:cNvSpPr>
          <p:nvPr>
            <p:ph type="body"/>
          </p:nvPr>
        </p:nvSpPr>
        <p:spPr>
          <a:xfrm>
            <a:off x="503280" y="4316400"/>
            <a:ext cx="5853600" cy="4058280"/>
          </a:xfrm>
          <a:prstGeom prst="rect">
            <a:avLst/>
          </a:prstGeom>
        </p:spPr>
        <p:txBody>
          <a:bodyPr anchor="ctr" bIns="0" lIns="0" rIns="0" tIns="0"/>
          <a:p>
            <a:pPr>
              <a:lnSpc>
                <a:spcPct val="100000"/>
              </a:lnSpc>
            </a:pPr>
            <a:r>
              <a:rPr lang="en-US" sz="2000">
                <a:latin typeface="Arial"/>
              </a:rPr>
              <a:t>[T]</a:t>
            </a:r>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5" name="PlaceHolder 1"/>
          <p:cNvSpPr>
            <a:spLocks noGrp="1"/>
          </p:cNvSpPr>
          <p:nvPr>
            <p:ph type="body"/>
          </p:nvPr>
        </p:nvSpPr>
        <p:spPr>
          <a:xfrm>
            <a:off x="503280" y="4316400"/>
            <a:ext cx="5853600" cy="4058280"/>
          </a:xfrm>
          <a:prstGeom prst="rect">
            <a:avLst/>
          </a:prstGeom>
        </p:spPr>
        <p:txBody>
          <a:bodyPr anchor="ctr" bIns="0" lIns="0" rIns="0" tIns="0"/>
          <a:p>
            <a:pPr>
              <a:lnSpc>
                <a:spcPct val="100000"/>
              </a:lnSpc>
            </a:pPr>
            <a:r>
              <a:rPr lang="en-US" sz="2000">
                <a:latin typeface="Arial"/>
              </a:rPr>
              <a:t>[T]</a:t>
            </a:r>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6" name="PlaceHolder 1"/>
          <p:cNvSpPr>
            <a:spLocks noGrp="1"/>
          </p:cNvSpPr>
          <p:nvPr>
            <p:ph type="body"/>
          </p:nvPr>
        </p:nvSpPr>
        <p:spPr>
          <a:xfrm>
            <a:off x="503280" y="4316400"/>
            <a:ext cx="5853600" cy="4058280"/>
          </a:xfrm>
          <a:prstGeom prst="rect">
            <a:avLst/>
          </a:prstGeom>
        </p:spPr>
        <p:txBody>
          <a:bodyPr anchor="ctr" bIns="0" lIns="0" rIns="0" tIns="0"/>
          <a:p>
            <a:pPr>
              <a:lnSpc>
                <a:spcPct val="100000"/>
              </a:lnSpc>
            </a:pPr>
            <a:r>
              <a:rPr lang="en-US" sz="2000">
                <a:latin typeface="Arial"/>
              </a:rPr>
              <a:t>[T]</a:t>
            </a:r>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7" name="PlaceHolder 1"/>
          <p:cNvSpPr>
            <a:spLocks noGrp="1"/>
          </p:cNvSpPr>
          <p:nvPr>
            <p:ph type="body"/>
          </p:nvPr>
        </p:nvSpPr>
        <p:spPr>
          <a:xfrm>
            <a:off x="503280" y="4316400"/>
            <a:ext cx="5853600" cy="4058280"/>
          </a:xfrm>
          <a:prstGeom prst="rect">
            <a:avLst/>
          </a:prstGeom>
        </p:spPr>
        <p:txBody>
          <a:bodyPr anchor="ctr" bIns="0" lIns="0" rIns="0" tIns="0"/>
          <a:p>
            <a:pPr>
              <a:lnSpc>
                <a:spcPct val="100000"/>
              </a:lnSpc>
            </a:pPr>
            <a:r>
              <a:rPr lang="en-US" sz="2000">
                <a:latin typeface="Arial"/>
              </a:rPr>
              <a:t>[T]</a:t>
            </a:r>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8" name="PlaceHolder 1"/>
          <p:cNvSpPr>
            <a:spLocks noGrp="1"/>
          </p:cNvSpPr>
          <p:nvPr>
            <p:ph type="body"/>
          </p:nvPr>
        </p:nvSpPr>
        <p:spPr>
          <a:xfrm>
            <a:off x="503280" y="4316400"/>
            <a:ext cx="5853600" cy="4058280"/>
          </a:xfrm>
          <a:prstGeom prst="rect">
            <a:avLst/>
          </a:prstGeom>
        </p:spPr>
        <p:txBody>
          <a:bodyPr anchor="ctr" bIns="0" lIns="0" rIns="0" tIns="0"/>
          <a:p>
            <a:pPr>
              <a:lnSpc>
                <a:spcPct val="100000"/>
              </a:lnSpc>
            </a:pPr>
            <a:r>
              <a:rPr lang="en-US" sz="2000">
                <a:latin typeface="Arial"/>
              </a:rPr>
              <a:t>[T]</a:t>
            </a:r>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9" name="PlaceHolder 1"/>
          <p:cNvSpPr>
            <a:spLocks noGrp="1"/>
          </p:cNvSpPr>
          <p:nvPr>
            <p:ph type="body"/>
          </p:nvPr>
        </p:nvSpPr>
        <p:spPr>
          <a:xfrm>
            <a:off x="503280" y="4316400"/>
            <a:ext cx="5853600" cy="4058280"/>
          </a:xfrm>
          <a:prstGeom prst="rect">
            <a:avLst/>
          </a:prstGeom>
        </p:spPr>
        <p:txBody>
          <a:bodyPr anchor="ctr" bIns="0" lIns="0" rIns="0" tIns="0"/>
          <a:p>
            <a:pPr>
              <a:lnSpc>
                <a:spcPct val="100000"/>
              </a:lnSpc>
            </a:pPr>
            <a:r>
              <a:rPr lang="en-US" sz="2000">
                <a:latin typeface="Arial"/>
              </a:rPr>
              <a:t>[T]</a:t>
            </a:r>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0" name="PlaceHolder 1"/>
          <p:cNvSpPr>
            <a:spLocks noGrp="1"/>
          </p:cNvSpPr>
          <p:nvPr>
            <p:ph type="body"/>
          </p:nvPr>
        </p:nvSpPr>
        <p:spPr>
          <a:xfrm>
            <a:off x="685800" y="4343400"/>
            <a:ext cx="5483880" cy="4112280"/>
          </a:xfrm>
          <a:prstGeom prst="rect">
            <a:avLst/>
          </a:prstGeom>
        </p:spPr>
        <p:txBody>
          <a:bodyPr bIns="46080" lIns="92160" rIns="92160" tIns="46080"/>
          <a:p>
            <a:pPr>
              <a:lnSpc>
                <a:spcPct val="100000"/>
              </a:lnSpc>
            </a:pPr>
            <a:r>
              <a:rPr lang="en-US" sz="2000">
                <a:latin typeface="Arial"/>
              </a:rPr>
              <a:t>We study syntax to better understand:</a:t>
            </a:r>
            <a:endParaRPr/>
          </a:p>
          <a:p>
            <a:pPr>
              <a:lnSpc>
                <a:spcPct val="100000"/>
              </a:lnSpc>
              <a:buFont typeface="StarSymbol"/>
              <a:buChar char="l"/>
            </a:pPr>
            <a:r>
              <a:rPr lang="en-US" sz="2000">
                <a:latin typeface="Arial"/>
              </a:rPr>
              <a:t>the components of a language and their roles</a:t>
            </a:r>
            <a:endParaRPr/>
          </a:p>
          <a:p>
            <a:pPr>
              <a:lnSpc>
                <a:spcPct val="100000"/>
              </a:lnSpc>
              <a:buFont typeface="StarSymbol"/>
              <a:buChar char="l"/>
            </a:pPr>
            <a:r>
              <a:rPr lang="en-US" sz="2000">
                <a:latin typeface="Arial"/>
              </a:rPr>
              <a:t>how to define a language</a:t>
            </a:r>
            <a:endParaRPr/>
          </a:p>
          <a:p>
            <a:pPr>
              <a:lnSpc>
                <a:spcPct val="100000"/>
              </a:lnSpc>
              <a:buFont typeface="StarSymbol"/>
              <a:buChar char="l"/>
            </a:pPr>
            <a:r>
              <a:rPr lang="en-US" sz="2000">
                <a:latin typeface="Arial"/>
              </a:rPr>
              <a:t>how to recognize whether a statement is legal with respect to a language</a:t>
            </a:r>
            <a:endParaRPr/>
          </a:p>
          <a:p>
            <a:pPr>
              <a:lnSpc>
                <a:spcPct val="100000"/>
              </a:lnSpc>
              <a:buFont typeface="StarSymbol"/>
              <a:buChar char="l"/>
            </a:pPr>
            <a:r>
              <a:rPr lang="en-US" sz="2000">
                <a:latin typeface="Arial"/>
              </a:rPr>
              <a:t>we will use this to build language recognizers (parsers/compilers)</a:t>
            </a:r>
            <a:endParaRPr/>
          </a:p>
          <a:p>
            <a:pPr>
              <a:lnSpc>
                <a:spcPct val="100000"/>
              </a:lnSpc>
            </a:pPr>
            <a:r>
              <a:rPr lang="en-US" sz="2000">
                <a:latin typeface="Arial"/>
              </a:rPr>
              <a:t>We study semantics to better understand:</a:t>
            </a:r>
            <a:endParaRPr/>
          </a:p>
          <a:p>
            <a:pPr>
              <a:lnSpc>
                <a:spcPct val="100000"/>
              </a:lnSpc>
              <a:buFont typeface="StarSymbol"/>
              <a:buChar char="l"/>
            </a:pPr>
            <a:r>
              <a:rPr lang="en-US" sz="2000">
                <a:latin typeface="Arial"/>
              </a:rPr>
              <a:t>the meaning behind a statement</a:t>
            </a:r>
            <a:endParaRPr/>
          </a:p>
          <a:p>
            <a:pPr>
              <a:lnSpc>
                <a:spcPct val="100000"/>
              </a:lnSpc>
              <a:buFont typeface="StarSymbol"/>
              <a:buChar char="l"/>
            </a:pPr>
            <a:r>
              <a:rPr lang="en-US" sz="2000">
                <a:latin typeface="Arial"/>
              </a:rPr>
              <a:t>specifically, we will use semantic techniques to verify if a program does what we think it should</a:t>
            </a:r>
            <a:endParaRPr/>
          </a:p>
          <a:p>
            <a:pPr>
              <a:lnSpc>
                <a:spcPct val="100000"/>
              </a:lnSpc>
            </a:pPr>
            <a:r>
              <a:rPr lang="en-US" sz="2000">
                <a:latin typeface="Arial"/>
              </a:rPr>
              <a:t>Semantics is often studied at the graduate level.  Since this class combines graduate and undergraduate students, we will spend a little time studying semantic techniques, but not a great deal of time.  Graduate students will be asked to explore semantics in greater detail on their assignments.</a:t>
            </a:r>
            <a:endParaRPr/>
          </a:p>
          <a:p>
            <a:pPr>
              <a:lnSpc>
                <a:spcPct val="100000"/>
              </a:lnSpc>
            </a:pPr>
            <a:endParaRPr/>
          </a:p>
          <a:p>
            <a:pPr>
              <a:lnSpc>
                <a:spcPct val="100000"/>
              </a:lnSpc>
            </a:pPr>
            <a:r>
              <a:rPr lang="en-US" sz="2000">
                <a:latin typeface="Arial"/>
              </a:rPr>
              <a:t>Our study of syntax will revolve around the grammar, a way to express a language.  The grammar uses notation like this:</a:t>
            </a:r>
            <a:endParaRPr/>
          </a:p>
          <a:p>
            <a:pPr>
              <a:lnSpc>
                <a:spcPct val="100000"/>
              </a:lnSpc>
            </a:pPr>
            <a:r>
              <a:rPr lang="en-US" sz="2000">
                <a:latin typeface="Arial"/>
              </a:rPr>
              <a:t>S </a:t>
            </a:r>
            <a:r>
              <a:rPr lang="en-US" sz="2000">
                <a:latin typeface="Wingdings"/>
              </a:rPr>
              <a:t> A | B | aA | bB | a | b</a:t>
            </a:r>
            <a:endParaRPr/>
          </a:p>
          <a:p>
            <a:pPr>
              <a:lnSpc>
                <a:spcPct val="100000"/>
              </a:lnSpc>
            </a:pPr>
            <a:r>
              <a:rPr lang="en-US" sz="2000">
                <a:latin typeface="Wingdings"/>
              </a:rPr>
              <a:t>The capital letters are categories, or non-terminals, the lower case letters are terminals.  In this grammar, starting at S, you can generate one or more a’s or one or more b’s</a:t>
            </a:r>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1" name="PlaceHolder 1"/>
          <p:cNvSpPr>
            <a:spLocks noGrp="1"/>
          </p:cNvSpPr>
          <p:nvPr>
            <p:ph type="body"/>
          </p:nvPr>
        </p:nvSpPr>
        <p:spPr>
          <a:xfrm>
            <a:off x="457200" y="4343400"/>
            <a:ext cx="6093360" cy="4340880"/>
          </a:xfrm>
          <a:prstGeom prst="rect">
            <a:avLst/>
          </a:prstGeom>
        </p:spPr>
        <p:txBody>
          <a:bodyPr bIns="46080" lIns="92160" rIns="92160" tIns="46080"/>
          <a:p>
            <a:pPr>
              <a:lnSpc>
                <a:spcPct val="80000"/>
              </a:lnSpc>
            </a:pPr>
            <a:r>
              <a:rPr lang="en-US" sz="1000">
                <a:latin typeface="Arial"/>
              </a:rPr>
              <a:t> </a:t>
            </a:r>
            <a:endParaRPr/>
          </a:p>
          <a:p>
            <a:pPr>
              <a:lnSpc>
                <a:spcPct val="80000"/>
              </a:lnSpc>
            </a:pPr>
            <a:endParaRPr/>
          </a:p>
          <a:p>
            <a:pPr>
              <a:lnSpc>
                <a:spcPct val="80000"/>
              </a:lnSpc>
            </a:pPr>
            <a:r>
              <a:rPr lang="en-US" sz="1000">
                <a:latin typeface="Arial"/>
              </a:rPr>
              <a:t>Regular (type-3) languages restrict the grammar rules so that there can be no ambiguity from a statement generated.  Specifically, a rule consists of a single nonterminal on the left-hand side and a right-hand side consisting of a single terminal, possibly followed by a single nonterminal.  An expression generated from a regular grammar can always be recognized by a finite state automata. A regular expression (as you might define in Perl or with the grep utility in Linux) is from a regular language. </a:t>
            </a:r>
            <a:endParaRPr/>
          </a:p>
          <a:p>
            <a:pPr>
              <a:lnSpc>
                <a:spcPct val="80000"/>
              </a:lnSpc>
            </a:pPr>
            <a:endParaRPr/>
          </a:p>
          <a:p>
            <a:pPr>
              <a:lnSpc>
                <a:spcPct val="80000"/>
              </a:lnSpc>
            </a:pPr>
            <a:r>
              <a:rPr lang="en-US" sz="1000">
                <a:latin typeface="Arial"/>
              </a:rPr>
              <a:t>Context-free (type-2) languages are defined by rules that consist of a single nonterminal on the left-hand side and a combination of non-terminals and terminals on the right-hand side.  An expression generated from a context-free grammar can always be recognized by a push-down automata (a finite-state automata combined with a stack).  The idea is that to completely recognize a statement, context (what is pushed on the stack) may be required.  The syntax of programming languages fall into this category.</a:t>
            </a:r>
            <a:endParaRPr/>
          </a:p>
          <a:p>
            <a:pPr>
              <a:lnSpc>
                <a:spcPct val="80000"/>
              </a:lnSpc>
            </a:pPr>
            <a:endParaRPr/>
          </a:p>
          <a:p>
            <a:pPr>
              <a:lnSpc>
                <a:spcPct val="80000"/>
              </a:lnSpc>
            </a:pPr>
            <a:r>
              <a:rPr lang="en-US" sz="1000">
                <a:latin typeface="Arial"/>
              </a:rPr>
              <a:t>Context-sensitive (type-1) languages have rules with left-hand and right-hand sides that can both contain non-terminals and terminals as long as the size (number) of left-hand symbols &lt;= those on the right-hand side.  Statements generated in such a language can be recognized by a non-deterministic Turing machine with a finite sized tape.  To parse and compile a program in a programming language (context-free language), you must have at least a context-sensitive language parser because the context-free parser does not contain such capabilities as determining type  mismatch or duplicate identifier names or incorrect number of parameters in a formal parameter list.</a:t>
            </a:r>
            <a:endParaRPr/>
          </a:p>
          <a:p>
            <a:pPr>
              <a:lnSpc>
                <a:spcPct val="80000"/>
              </a:lnSpc>
            </a:pPr>
            <a:endParaRPr/>
          </a:p>
          <a:p>
            <a:pPr>
              <a:lnSpc>
                <a:spcPct val="80000"/>
              </a:lnSpc>
            </a:pPr>
            <a:r>
              <a:rPr lang="en-US" sz="1000">
                <a:latin typeface="Arial"/>
              </a:rPr>
              <a:t>Recursively enumerable (type-0, also known as unrestricted) languages include all grammars (including those above) but are extended to any other language whose statements can be recognized by a Turing machine (with no restrictions).  A computer is a Turing machine.  This level of grammar places no restriction on the size of either side.</a:t>
            </a:r>
            <a:endParaRPr/>
          </a:p>
          <a:p>
            <a:pPr>
              <a:lnSpc>
                <a:spcPct val="80000"/>
              </a:lnSpc>
            </a:pPr>
            <a:endParaRPr/>
          </a:p>
          <a:p>
            <a:pPr>
              <a:lnSpc>
                <a:spcPct val="80000"/>
              </a:lnSpc>
            </a:pPr>
            <a:r>
              <a:rPr lang="en-US" sz="1000">
                <a:latin typeface="Arial"/>
              </a:rPr>
              <a:t>The above classification allows us to know whether a given language/grammar can be used for search expressions, for programming languages, or to define problems that may or may not be solvable.  In this course, we will limit our study of languages and grammars to type-2.</a:t>
            </a:r>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2" name="PlaceHolder 1"/>
          <p:cNvSpPr>
            <a:spLocks noGrp="1"/>
          </p:cNvSpPr>
          <p:nvPr>
            <p:ph type="body"/>
          </p:nvPr>
        </p:nvSpPr>
        <p:spPr>
          <a:xfrm>
            <a:off x="685800" y="4343400"/>
            <a:ext cx="5483880" cy="4112280"/>
          </a:xfrm>
          <a:prstGeom prst="rect">
            <a:avLst/>
          </a:prstGeom>
        </p:spPr>
        <p:txBody>
          <a:bodyPr bIns="46080" lIns="92160" rIns="92160" tIns="46080"/>
          <a:p>
            <a:pPr>
              <a:lnSpc>
                <a:spcPct val="100000"/>
              </a:lnSpc>
            </a:pPr>
            <a:r>
              <a:rPr lang="en-US" sz="2000">
                <a:latin typeface="Arial"/>
              </a:rPr>
              <a:t>You might recall parse trees from your grammar school days when you were learning English grammar.  Here’s a very simple example of a parse tree in English.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000">
                <a:latin typeface="Arial"/>
              </a:rPr>
              <a:t>Here’s an example of an assignment </a:t>
            </a:r>
            <a:endParaRPr/>
          </a:p>
          <a:p>
            <a:pPr>
              <a:lnSpc>
                <a:spcPct val="100000"/>
              </a:lnSpc>
            </a:pPr>
            <a:r>
              <a:rPr lang="en-US" sz="2000">
                <a:latin typeface="Arial"/>
              </a:rPr>
              <a:t>statement broken down as a parse tree.</a:t>
            </a:r>
            <a:endParaRPr/>
          </a:p>
          <a:p>
            <a:pPr>
              <a:lnSpc>
                <a:spcPct val="100000"/>
              </a:lnSpc>
            </a:pPr>
            <a:endParaRPr/>
          </a:p>
          <a:p>
            <a:pPr>
              <a:lnSpc>
                <a:spcPct val="100000"/>
              </a:lnSpc>
            </a:pPr>
            <a:r>
              <a:rPr lang="en-US" sz="2000">
                <a:latin typeface="Arial"/>
              </a:rPr>
              <a:t>Notice that each node has the lexeme and</a:t>
            </a:r>
            <a:endParaRPr/>
          </a:p>
          <a:p>
            <a:pPr>
              <a:lnSpc>
                <a:spcPct val="100000"/>
              </a:lnSpc>
            </a:pPr>
            <a:r>
              <a:rPr lang="en-US" sz="2000">
                <a:latin typeface="Arial"/>
              </a:rPr>
              <a:t>its associated (recognized or identified) token.</a:t>
            </a:r>
            <a:endParaRPr/>
          </a:p>
        </p:txBody>
      </p:sp>
      <p:pic>
        <p:nvPicPr>
          <p:cNvPr descr="" id="503" name="Picture 5"/>
          <p:cNvPicPr/>
          <p:nvPr/>
        </p:nvPicPr>
        <p:blipFill>
          <a:blip r:embed="rId1"/>
          <a:stretch>
            <a:fillRect/>
          </a:stretch>
        </p:blipFill>
        <p:spPr>
          <a:xfrm>
            <a:off x="2438280" y="5181480"/>
            <a:ext cx="1140480" cy="1140480"/>
          </a:xfrm>
          <a:prstGeom prst="rect">
            <a:avLst/>
          </a:prstGeom>
          <a:ln>
            <a:noFill/>
          </a:ln>
        </p:spPr>
      </p:pic>
      <p:pic>
        <p:nvPicPr>
          <p:cNvPr descr="" id="504" name="Picture 6"/>
          <p:cNvPicPr/>
          <p:nvPr/>
        </p:nvPicPr>
        <p:blipFill>
          <a:blip r:embed="rId2"/>
          <a:stretch>
            <a:fillRect/>
          </a:stretch>
        </p:blipFill>
        <p:spPr>
          <a:xfrm>
            <a:off x="4114800" y="6400800"/>
            <a:ext cx="1902600" cy="2407320"/>
          </a:xfrm>
          <a:prstGeom prst="rect">
            <a:avLst/>
          </a:prstGeom>
          <a:ln>
            <a:noFill/>
          </a:ln>
        </p:spPr>
      </p:pic>
    </p:spTree>
  </p:cSld>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5" name="PlaceHolder 1"/>
          <p:cNvSpPr>
            <a:spLocks noGrp="1"/>
          </p:cNvSpPr>
          <p:nvPr>
            <p:ph type="body"/>
          </p:nvPr>
        </p:nvSpPr>
        <p:spPr>
          <a:xfrm>
            <a:off x="685800" y="4343400"/>
            <a:ext cx="5483880" cy="4112280"/>
          </a:xfrm>
          <a:prstGeom prst="rect">
            <a:avLst/>
          </a:prstGeom>
        </p:spPr>
        <p:txBody>
          <a:bodyPr bIns="0" lIns="0" rIns="0" tIns="0"/>
          <a:p>
            <a:pPr>
              <a:lnSpc>
                <a:spcPct val="100000"/>
              </a:lnSpc>
            </a:pPr>
            <a:r>
              <a:rPr lang="en-US" sz="2000">
                <a:latin typeface="Arial"/>
              </a:rPr>
              <a:t>Above we see how the derivation is used to create the parse tree.  Each step of the derivation provides a new level (depth) in the tree.  The highest level starts with &lt;assign&gt;.  We now match the rule &lt;assign&gt; </a:t>
            </a:r>
            <a:r>
              <a:rPr lang="en-US" sz="2000">
                <a:latin typeface="Wingdings"/>
              </a:rPr>
              <a:t> &lt;id&gt; = &lt;expr&gt; and so the next level of the parse tree as &lt;id&gt; = &lt;expr&gt;.  Next, we use the rule &lt;id&gt;  A.  The next rule is &lt;expr&gt;  &lt;id&gt; * &lt;expr&gt;.  We place A (on the left side of the tree) and &lt;id&gt; * &lt;expr&gt; (on the right side of the tree) at the same level because the two rules were applied independently.  </a:t>
            </a:r>
            <a:endParaRPr/>
          </a:p>
          <a:p>
            <a:pPr>
              <a:lnSpc>
                <a:spcPct val="100000"/>
              </a:lnSpc>
            </a:pPr>
            <a:endParaRPr/>
          </a:p>
          <a:p>
            <a:pPr>
              <a:lnSpc>
                <a:spcPct val="100000"/>
              </a:lnSpc>
            </a:pPr>
            <a:r>
              <a:rPr lang="en-US" sz="2000">
                <a:latin typeface="Wingdings"/>
              </a:rPr>
              <a:t>As we will see, the level that a rule was applied will have an implication on the order of precedence in terms of when the operation is physically performed by the computer.  Above, we apply + first (after getting the values of A &amp; C), then *, and finally =.</a:t>
            </a:r>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6" name="PlaceHolder 1"/>
          <p:cNvSpPr>
            <a:spLocks noGrp="1"/>
          </p:cNvSpPr>
          <p:nvPr>
            <p:ph type="body"/>
          </p:nvPr>
        </p:nvSpPr>
        <p:spPr>
          <a:xfrm>
            <a:off x="685800" y="4343400"/>
            <a:ext cx="5483880" cy="4112280"/>
          </a:xfrm>
          <a:prstGeom prst="rect">
            <a:avLst/>
          </a:prstGeom>
        </p:spPr>
        <p:txBody>
          <a:bodyPr bIns="46080" lIns="92160" rIns="92160" tIns="46080"/>
          <a:p>
            <a:pPr>
              <a:lnSpc>
                <a:spcPct val="100000"/>
              </a:lnSpc>
            </a:pPr>
            <a:r>
              <a:rPr lang="en-US" sz="2000">
                <a:latin typeface="Arial"/>
              </a:rPr>
              <a:t>We need to ensure that * has a higher precedence than + so that the meaning of the above statement is really A = B + (A * C).  Our grammar is ambiguous however, so that in fact the previous statement could possible be interpreted as A = (B + A) * C if we perform leftmost derivations.  We see this on the next slide.</a:t>
            </a:r>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7" name="PlaceHolder 1"/>
          <p:cNvSpPr>
            <a:spLocks noGrp="1"/>
          </p:cNvSpPr>
          <p:nvPr>
            <p:ph type="body"/>
          </p:nvPr>
        </p:nvSpPr>
        <p:spPr>
          <a:xfrm>
            <a:off x="914400" y="4343400"/>
            <a:ext cx="5026680" cy="4340880"/>
          </a:xfrm>
          <a:prstGeom prst="rect">
            <a:avLst/>
          </a:prstGeom>
        </p:spPr>
        <p:txBody>
          <a:bodyPr bIns="46080" lIns="92160" rIns="92160" tIns="46080"/>
          <a:p>
            <a:pPr>
              <a:lnSpc>
                <a:spcPct val="90000"/>
              </a:lnSpc>
            </a:pPr>
            <a:r>
              <a:rPr lang="en-US" sz="2000">
                <a:latin typeface="Arial"/>
              </a:rPr>
              <a:t>Why is this unambiguous?  In order to apply *, we have to convert our &lt;expr&gt; into a &lt;term&gt; since &lt;term&gt; is the level for an *.  So if we have a statement like A + B * C, then we must apply the rule &lt;expr&gt; </a:t>
            </a:r>
            <a:r>
              <a:rPr lang="en-US" sz="2000">
                <a:latin typeface="Wingdings"/>
              </a:rPr>
              <a:t> &lt;expr&gt; + &lt;term&gt; and follow this with &lt;term&gt;  &lt;term&gt; * &lt;factor&gt;.  Since the rule with + is earlier in our derivation, it is higher in the tree, and thus has a lower order of operator precedence.  </a:t>
            </a:r>
            <a:endParaRPr/>
          </a:p>
          <a:p>
            <a:pPr>
              <a:lnSpc>
                <a:spcPct val="90000"/>
              </a:lnSpc>
            </a:pPr>
            <a:endParaRPr/>
          </a:p>
          <a:p>
            <a:pPr>
              <a:lnSpc>
                <a:spcPct val="90000"/>
              </a:lnSpc>
            </a:pPr>
            <a:r>
              <a:rPr lang="en-US" sz="2000">
                <a:latin typeface="Wingdings"/>
              </a:rPr>
              <a:t>Can we still generate A + B * C where + occurs first when executing the code?  Yes, as follows:</a:t>
            </a:r>
            <a:endParaRPr/>
          </a:p>
          <a:p>
            <a:pPr>
              <a:lnSpc>
                <a:spcPct val="90000"/>
              </a:lnSpc>
            </a:pPr>
            <a:endParaRPr/>
          </a:p>
          <a:p>
            <a:pPr>
              <a:lnSpc>
                <a:spcPct val="90000"/>
              </a:lnSpc>
            </a:pPr>
            <a:r>
              <a:rPr lang="en-US" sz="2000">
                <a:latin typeface="Wingdings"/>
              </a:rPr>
              <a:t>&lt;expr&gt;  &lt;term&gt;</a:t>
            </a:r>
            <a:endParaRPr/>
          </a:p>
          <a:p>
            <a:pPr>
              <a:lnSpc>
                <a:spcPct val="90000"/>
              </a:lnSpc>
            </a:pPr>
            <a:r>
              <a:rPr lang="en-US" sz="2000">
                <a:latin typeface="Wingdings"/>
              </a:rPr>
              <a:t>&lt;term&gt;  &lt;term&gt; * &lt;factor&gt;</a:t>
            </a:r>
            <a:endParaRPr/>
          </a:p>
          <a:p>
            <a:pPr>
              <a:lnSpc>
                <a:spcPct val="90000"/>
              </a:lnSpc>
            </a:pPr>
            <a:r>
              <a:rPr lang="en-US" sz="2000">
                <a:latin typeface="Wingdings"/>
              </a:rPr>
              <a:t>&lt;factor&gt;  (&lt;expr&gt;)</a:t>
            </a:r>
            <a:endParaRPr/>
          </a:p>
          <a:p>
            <a:pPr>
              <a:lnSpc>
                <a:spcPct val="90000"/>
              </a:lnSpc>
            </a:pPr>
            <a:r>
              <a:rPr lang="en-US" sz="2000">
                <a:latin typeface="Wingdings"/>
              </a:rPr>
              <a:t>&lt;expr&gt;  &lt;expr&gt; + &lt;term&gt;</a:t>
            </a:r>
            <a:endParaRPr/>
          </a:p>
          <a:p>
            <a:pPr>
              <a:lnSpc>
                <a:spcPct val="90000"/>
              </a:lnSpc>
            </a:pPr>
            <a:r>
              <a:rPr lang="en-US" sz="2000">
                <a:latin typeface="Wingdings"/>
              </a:rPr>
              <a:t>So what we wind up with is C * (A + B).  With associativity, this is equivalent to (A + B) * C.  In order to have + have higher precedence, it can only be achieved when we place that subexpression in ( ) to give + a higher precedence than *.</a:t>
            </a:r>
            <a:endParaRPr/>
          </a:p>
          <a:p>
            <a:pPr>
              <a:lnSpc>
                <a:spcPct val="90000"/>
              </a:lnSpc>
            </a:pPr>
            <a:endParaRPr/>
          </a:p>
          <a:p>
            <a:pPr>
              <a:lnSpc>
                <a:spcPct val="90000"/>
              </a:lnSpc>
            </a:pPr>
            <a:r>
              <a:rPr lang="en-US" sz="2000">
                <a:latin typeface="Wingdings"/>
              </a:rPr>
              <a:t>Now that we have made our grammar unambiguous, what would we do if we wanted to add ** (exponent) to our grammar?  It should have higher precedence than * but lower precedence than ( ).</a:t>
            </a:r>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8" name="PlaceHolder 1"/>
          <p:cNvSpPr>
            <a:spLocks noGrp="1"/>
          </p:cNvSpPr>
          <p:nvPr>
            <p:ph type="body"/>
          </p:nvPr>
        </p:nvSpPr>
        <p:spPr>
          <a:xfrm>
            <a:off x="685800" y="4343400"/>
            <a:ext cx="5483880" cy="4112280"/>
          </a:xfrm>
          <a:prstGeom prst="rect">
            <a:avLst/>
          </a:prstGeom>
        </p:spPr>
        <p:txBody>
          <a:bodyPr bIns="0" lIns="0" rIns="0" tIns="0"/>
          <a:p>
            <a:pPr>
              <a:lnSpc>
                <a:spcPct val="100000"/>
              </a:lnSpc>
            </a:pPr>
            <a:r>
              <a:rPr lang="en-US" sz="2000">
                <a:latin typeface="Arial"/>
              </a:rPr>
              <a:t>Try to generate A = (B + C) * A instead.</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34" name=""/>
          <p:cNvPicPr/>
          <p:nvPr/>
        </p:nvPicPr>
        <p:blipFill>
          <a:blip r:embed="rId2"/>
          <a:stretch>
            <a:fillRect/>
          </a:stretch>
        </p:blipFill>
        <p:spPr>
          <a:xfrm>
            <a:off x="5492520" y="3681360"/>
            <a:ext cx="2377440" cy="1896840"/>
          </a:xfrm>
          <a:prstGeom prst="rect">
            <a:avLst/>
          </a:prstGeom>
          <a:ln>
            <a:noFill/>
          </a:ln>
        </p:spPr>
      </p:pic>
      <p:pic>
        <p:nvPicPr>
          <p:cNvPr descr="" id="35"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44"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9"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50"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2"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4"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8"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3"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5"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66"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9"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70" name=""/>
          <p:cNvPicPr/>
          <p:nvPr/>
        </p:nvPicPr>
        <p:blipFill>
          <a:blip r:embed="rId2"/>
          <a:stretch>
            <a:fillRect/>
          </a:stretch>
        </p:blipFill>
        <p:spPr>
          <a:xfrm>
            <a:off x="5492520" y="3681360"/>
            <a:ext cx="2377440" cy="1896840"/>
          </a:xfrm>
          <a:prstGeom prst="rect">
            <a:avLst/>
          </a:prstGeom>
          <a:ln>
            <a:noFill/>
          </a:ln>
        </p:spPr>
      </p:pic>
      <p:pic>
        <p:nvPicPr>
          <p:cNvPr descr="" id="71"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8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9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9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9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0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5"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106" name=""/>
          <p:cNvPicPr/>
          <p:nvPr/>
        </p:nvPicPr>
        <p:blipFill>
          <a:blip r:embed="rId2"/>
          <a:stretch>
            <a:fillRect/>
          </a:stretch>
        </p:blipFill>
        <p:spPr>
          <a:xfrm>
            <a:off x="5492520" y="3681360"/>
            <a:ext cx="2377440" cy="1896840"/>
          </a:xfrm>
          <a:prstGeom prst="rect">
            <a:avLst/>
          </a:prstGeom>
          <a:ln>
            <a:noFill/>
          </a:ln>
        </p:spPr>
      </p:pic>
      <p:pic>
        <p:nvPicPr>
          <p:cNvPr descr="" id="107"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12"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14"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1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17"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22"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23"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5"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2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27"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31"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33"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34"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3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38"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39"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4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2"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143" name=""/>
          <p:cNvPicPr/>
          <p:nvPr/>
        </p:nvPicPr>
        <p:blipFill>
          <a:blip r:embed="rId2"/>
          <a:stretch>
            <a:fillRect/>
          </a:stretch>
        </p:blipFill>
        <p:spPr>
          <a:xfrm>
            <a:off x="5492520" y="3681360"/>
            <a:ext cx="2377440" cy="1896840"/>
          </a:xfrm>
          <a:prstGeom prst="rect">
            <a:avLst/>
          </a:prstGeom>
          <a:ln>
            <a:noFill/>
          </a:ln>
        </p:spPr>
      </p:pic>
      <p:pic>
        <p:nvPicPr>
          <p:cNvPr descr="" id="144" name=""/>
          <p:cNvPicPr/>
          <p:nvPr/>
        </p:nvPicPr>
        <p:blipFill>
          <a:blip r:embed="rId3"/>
          <a:stretch>
            <a:fillRect/>
          </a:stretch>
        </p:blipFill>
        <p:spPr>
          <a:xfrm>
            <a:off x="1276200" y="3681360"/>
            <a:ext cx="2377440" cy="189684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8880" cy="1144800"/>
          </a:xfrm>
          <a:prstGeom prst="rect">
            <a:avLst/>
          </a:prstGeom>
        </p:spPr>
        <p:txBody>
          <a:bodyPr anchor="ctr" bIns="0" lIns="0" rIns="0" tIns="0" wrap="none"/>
          <a:p>
            <a:r>
              <a:rPr lang="en-US"/>
              <a:t>Click to edit the title text format</a:t>
            </a:r>
            <a:endParaRPr/>
          </a:p>
        </p:txBody>
      </p:sp>
      <p:sp>
        <p:nvSpPr>
          <p:cNvPr id="73"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8880" cy="1144800"/>
          </a:xfrm>
          <a:prstGeom prst="rect">
            <a:avLst/>
          </a:prstGeom>
        </p:spPr>
        <p:txBody>
          <a:bodyPr anchor="ctr" bIns="0" lIns="0" rIns="0" tIns="0" wrap="none"/>
          <a:p>
            <a:r>
              <a:rPr lang="en-US"/>
              <a:t>Click to edit the title text format</a:t>
            </a:r>
            <a:endParaRPr/>
          </a:p>
        </p:txBody>
      </p:sp>
      <p:sp>
        <p:nvSpPr>
          <p:cNvPr id="109" name="PlaceHolder 2"/>
          <p:cNvSpPr>
            <a:spLocks noGrp="1"/>
          </p:cNvSpPr>
          <p:nvPr>
            <p:ph type="body"/>
          </p:nvPr>
        </p:nvSpPr>
        <p:spPr>
          <a:xfrm>
            <a:off x="457200" y="1604520"/>
            <a:ext cx="3925800" cy="3976920"/>
          </a:xfrm>
          <a:prstGeom prst="rect">
            <a:avLst/>
          </a:prstGeom>
        </p:spPr>
        <p:txBody>
          <a:bodyPr anchor="ct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110" name="PlaceHolder 3"/>
          <p:cNvSpPr>
            <a:spLocks noGrp="1"/>
          </p:cNvSpPr>
          <p:nvPr>
            <p:ph type="body"/>
          </p:nvPr>
        </p:nvSpPr>
        <p:spPr>
          <a:xfrm>
            <a:off x="4579920" y="1604520"/>
            <a:ext cx="3925800" cy="3976920"/>
          </a:xfrm>
          <a:prstGeom prst="rect">
            <a:avLst/>
          </a:prstGeom>
        </p:spPr>
        <p:txBody>
          <a:bodyPr anchor="ct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9.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9.xml"/>
</Relationships>
</file>

<file path=ppt/slides/_rels/slide7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9.xml"/>
</Relationships>
</file>

<file path=ppt/slides/_rels/slide7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9.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685800" y="2130480"/>
            <a:ext cx="7769880" cy="1467360"/>
          </a:xfrm>
          <a:prstGeom prst="rect">
            <a:avLst/>
          </a:prstGeom>
          <a:noFill/>
          <a:ln>
            <a:noFill/>
          </a:ln>
        </p:spPr>
        <p:txBody>
          <a:bodyPr anchor="ctr" bIns="45000" lIns="90000" rIns="90000" tIns="45000"/>
          <a:p>
            <a:pPr>
              <a:lnSpc>
                <a:spcPct val="100000"/>
              </a:lnSpc>
            </a:pPr>
            <a:r>
              <a:rPr lang="en-US" sz="4400">
                <a:solidFill>
                  <a:srgbClr val="000000"/>
                </a:solidFill>
                <a:latin typeface="Times New Roman"/>
                <a:ea typeface="DejaVu Sans"/>
              </a:rPr>
              <a:t>Principles of Programming Languages</a:t>
            </a:r>
            <a:endParaRPr/>
          </a:p>
        </p:txBody>
      </p:sp>
      <p:sp>
        <p:nvSpPr>
          <p:cNvPr id="151" name="CustomShape 2"/>
          <p:cNvSpPr/>
          <p:nvPr/>
        </p:nvSpPr>
        <p:spPr>
          <a:xfrm>
            <a:off x="1371600" y="3886200"/>
            <a:ext cx="6398280" cy="1749960"/>
          </a:xfrm>
          <a:prstGeom prst="rect">
            <a:avLst/>
          </a:prstGeom>
          <a:noFill/>
          <a:ln>
            <a:noFill/>
          </a:ln>
        </p:spPr>
      </p:sp>
    </p:spTree>
  </p:cSld>
  <p:timing>
    <p:tnLst>
      <p:par>
        <p:cTn dur="indefinite" id="1" nodeType="tmRoot" restart="never">
          <p:childTnLst>
            <p:seq>
              <p:cTn dur="indefinite"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457200" y="274680"/>
            <a:ext cx="8227080" cy="1140480"/>
          </a:xfrm>
          <a:prstGeom prst="rect">
            <a:avLst/>
          </a:prstGeom>
          <a:noFill/>
          <a:ln>
            <a:noFill/>
          </a:ln>
        </p:spPr>
        <p:txBody>
          <a:bodyPr anchor="ctr" bIns="45000" lIns="90000" rIns="90000" tIns="45000"/>
          <a:p>
            <a:pPr>
              <a:lnSpc>
                <a:spcPct val="100000"/>
              </a:lnSpc>
            </a:pPr>
            <a:r>
              <a:rPr lang="en-US" sz="3600">
                <a:solidFill>
                  <a:srgbClr val="000000"/>
                </a:solidFill>
                <a:latin typeface="Times New Roman"/>
                <a:ea typeface="DejaVu Sans"/>
              </a:rPr>
              <a:t> </a:t>
            </a:r>
            <a:r>
              <a:rPr lang="en-US" sz="3600">
                <a:solidFill>
                  <a:srgbClr val="000000"/>
                </a:solidFill>
                <a:latin typeface="Times New Roman"/>
                <a:ea typeface="DejaVu Sans"/>
              </a:rPr>
              <a:t>Why  There Are So Many Programming Languages</a:t>
            </a:r>
            <a:endParaRPr/>
          </a:p>
        </p:txBody>
      </p:sp>
      <p:sp>
        <p:nvSpPr>
          <p:cNvPr id="168" name="CustomShape 2"/>
          <p:cNvSpPr/>
          <p:nvPr/>
        </p:nvSpPr>
        <p:spPr>
          <a:xfrm>
            <a:off x="457200" y="1600200"/>
            <a:ext cx="8227080" cy="4523400"/>
          </a:xfrm>
          <a:prstGeom prst="rect">
            <a:avLst/>
          </a:prstGeom>
          <a:noFill/>
          <a:ln>
            <a:noFill/>
          </a:ln>
        </p:spPr>
        <p:txBody>
          <a:bodyPr bIns="45000" lIns="90000" rIns="90000" tIns="45000"/>
          <a:p>
            <a:pPr>
              <a:lnSpc>
                <a:spcPct val="100000"/>
              </a:lnSpc>
              <a:buFont charset="2" typeface="Wingdings"/>
              <a:buChar char=""/>
            </a:pPr>
            <a:r>
              <a:rPr lang="en-US" sz="2800">
                <a:solidFill>
                  <a:srgbClr val="000000"/>
                </a:solidFill>
                <a:latin typeface="Times New Roman"/>
                <a:ea typeface="DejaVu Sans"/>
              </a:rPr>
              <a:t>Programming languages have evolved over time as better ways have been developed to design them.</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First programming languages were developed in the 1950s</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Since then thousands of languages have been developed</a:t>
            </a:r>
            <a:endParaRPr/>
          </a:p>
          <a:p>
            <a:pPr>
              <a:lnSpc>
                <a:spcPct val="100000"/>
              </a:lnSpc>
              <a:buFont charset="2" typeface="Wingdings"/>
              <a:buChar char=""/>
            </a:pPr>
            <a:r>
              <a:rPr lang="en-US" sz="2800">
                <a:solidFill>
                  <a:srgbClr val="000000"/>
                </a:solidFill>
                <a:latin typeface="Times New Roman"/>
                <a:ea typeface="DejaVu Sans"/>
              </a:rPr>
              <a:t>Different programming languages are designed for different types of programs.</a:t>
            </a:r>
            <a:endParaRPr/>
          </a:p>
          <a:p>
            <a:pPr>
              <a:lnSpc>
                <a:spcPct val="100000"/>
              </a:lnSpc>
              <a:buFont charset="2" typeface="Wingdings"/>
              <a:buChar char=""/>
            </a:pPr>
            <a:r>
              <a:rPr lang="en-US" sz="2800">
                <a:solidFill>
                  <a:srgbClr val="000000"/>
                </a:solidFill>
                <a:latin typeface="Times New Roman"/>
                <a:ea typeface="DejaVu Sans"/>
              </a:rPr>
              <a:t>Productivity, Performance and Generality.</a:t>
            </a:r>
            <a:endParaRPr/>
          </a:p>
        </p:txBody>
      </p:sp>
    </p:spTree>
  </p:cSld>
  <p:timing>
    <p:tnLst>
      <p:par>
        <p:cTn dur="indefinite" id="19" nodeType="tmRoot" restart="never">
          <p:childTnLst>
            <p:seq>
              <p:cTn dur="indefinite" id="20"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1" name="CustomShape 1"/>
          <p:cNvSpPr/>
          <p:nvPr/>
        </p:nvSpPr>
        <p:spPr>
          <a:xfrm>
            <a:off x="609480" y="1295280"/>
            <a:ext cx="8150760" cy="5103000"/>
          </a:xfrm>
          <a:prstGeom prst="rect">
            <a:avLst/>
          </a:prstGeom>
          <a:noFill/>
          <a:ln>
            <a:noFill/>
          </a:ln>
        </p:spPr>
        <p:txBody>
          <a:bodyPr bIns="45000" lIns="90000" rIns="90000" tIns="45000"/>
          <a:p>
            <a:pPr>
              <a:lnSpc>
                <a:spcPct val="90000"/>
              </a:lnSpc>
              <a:buFont typeface="Arial"/>
              <a:buChar char="•"/>
            </a:pPr>
            <a:r>
              <a:rPr lang="en-US" sz="2400">
                <a:solidFill>
                  <a:srgbClr val="000000"/>
                </a:solidFill>
                <a:latin typeface="Times New Roman"/>
                <a:ea typeface="DejaVu Sans"/>
              </a:rPr>
              <a:t>Application of operational semantics:</a:t>
            </a:r>
            <a:endParaRPr/>
          </a:p>
          <a:p>
            <a:pPr>
              <a:lnSpc>
                <a:spcPct val="90000"/>
              </a:lnSpc>
            </a:pPr>
            <a:r>
              <a:rPr lang="en-US" sz="2400">
                <a:solidFill>
                  <a:srgbClr val="000000"/>
                </a:solidFill>
                <a:latin typeface="Times New Roman"/>
                <a:ea typeface="DejaVu Sans"/>
              </a:rPr>
              <a:t>   </a:t>
            </a:r>
            <a:r>
              <a:rPr lang="en-US" sz="2400">
                <a:solidFill>
                  <a:srgbClr val="000000"/>
                </a:solidFill>
                <a:latin typeface="Times New Roman"/>
                <a:ea typeface="DejaVu Sans"/>
              </a:rPr>
              <a:t>- Language manuals and textbooks</a:t>
            </a:r>
            <a:endParaRPr/>
          </a:p>
          <a:p>
            <a:pPr>
              <a:lnSpc>
                <a:spcPct val="90000"/>
              </a:lnSpc>
            </a:pPr>
            <a:r>
              <a:rPr lang="en-US" sz="2400">
                <a:solidFill>
                  <a:srgbClr val="000000"/>
                </a:solidFill>
                <a:latin typeface="Times New Roman"/>
                <a:ea typeface="DejaVu Sans"/>
              </a:rPr>
              <a:t>   </a:t>
            </a:r>
            <a:r>
              <a:rPr lang="en-US" sz="2400">
                <a:solidFill>
                  <a:srgbClr val="000000"/>
                </a:solidFill>
                <a:latin typeface="Times New Roman"/>
                <a:ea typeface="DejaVu Sans"/>
              </a:rPr>
              <a:t>- Teaching programming languages</a:t>
            </a:r>
            <a:endParaRPr/>
          </a:p>
          <a:p>
            <a:pPr>
              <a:lnSpc>
                <a:spcPct val="90000"/>
              </a:lnSpc>
            </a:pPr>
            <a:endParaRPr/>
          </a:p>
          <a:p>
            <a:pPr>
              <a:lnSpc>
                <a:spcPct val="90000"/>
              </a:lnSpc>
              <a:buFont typeface="Arial"/>
              <a:buChar char="•"/>
            </a:pPr>
            <a:r>
              <a:rPr lang="en-US" sz="2400">
                <a:solidFill>
                  <a:srgbClr val="000000"/>
                </a:solidFill>
                <a:latin typeface="Times New Roman"/>
                <a:ea typeface="DejaVu Sans"/>
              </a:rPr>
              <a:t>Two different levels of uses of operational semantics:</a:t>
            </a:r>
            <a:endParaRPr/>
          </a:p>
          <a:p>
            <a:pPr>
              <a:lnSpc>
                <a:spcPct val="90000"/>
              </a:lnSpc>
            </a:pPr>
            <a:r>
              <a:rPr lang="en-US" sz="2400">
                <a:solidFill>
                  <a:srgbClr val="000000"/>
                </a:solidFill>
                <a:latin typeface="Times New Roman"/>
                <a:ea typeface="DejaVu Sans"/>
              </a:rPr>
              <a:t>   </a:t>
            </a:r>
            <a:r>
              <a:rPr lang="en-US" sz="2400">
                <a:solidFill>
                  <a:srgbClr val="000000"/>
                </a:solidFill>
                <a:latin typeface="Times New Roman"/>
                <a:ea typeface="DejaVu Sans"/>
              </a:rPr>
              <a:t>- Natural operational semantics</a:t>
            </a:r>
            <a:endParaRPr/>
          </a:p>
          <a:p>
            <a:pPr>
              <a:lnSpc>
                <a:spcPct val="90000"/>
              </a:lnSpc>
            </a:pPr>
            <a:r>
              <a:rPr lang="en-US" sz="2400">
                <a:solidFill>
                  <a:srgbClr val="000000"/>
                </a:solidFill>
                <a:latin typeface="Times New Roman"/>
                <a:ea typeface="DejaVu Sans"/>
              </a:rPr>
              <a:t>   </a:t>
            </a:r>
            <a:r>
              <a:rPr lang="en-US" sz="2400">
                <a:solidFill>
                  <a:srgbClr val="000000"/>
                </a:solidFill>
                <a:latin typeface="Times New Roman"/>
                <a:ea typeface="DejaVu Sans"/>
              </a:rPr>
              <a:t>- Structural operational semantics</a:t>
            </a:r>
            <a:endParaRPr/>
          </a:p>
          <a:p>
            <a:pPr>
              <a:lnSpc>
                <a:spcPct val="90000"/>
              </a:lnSpc>
            </a:pPr>
            <a:endParaRPr/>
          </a:p>
          <a:p>
            <a:pPr>
              <a:lnSpc>
                <a:spcPct val="90000"/>
              </a:lnSpc>
            </a:pPr>
            <a:endParaRPr/>
          </a:p>
          <a:p>
            <a:pPr>
              <a:lnSpc>
                <a:spcPct val="90000"/>
              </a:lnSpc>
            </a:pPr>
            <a:endParaRPr/>
          </a:p>
        </p:txBody>
      </p:sp>
    </p:spTree>
  </p:cSld>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2" name="CustomShape 1"/>
          <p:cNvSpPr/>
          <p:nvPr/>
        </p:nvSpPr>
        <p:spPr>
          <a:xfrm>
            <a:off x="457200" y="274680"/>
            <a:ext cx="8227080" cy="1140480"/>
          </a:xfrm>
          <a:prstGeom prst="rect">
            <a:avLst/>
          </a:prstGeom>
          <a:noFill/>
          <a:ln>
            <a:noFill/>
          </a:ln>
        </p:spPr>
        <p:txBody>
          <a:bodyPr anchor="ctr" bIns="45000" lIns="90000" rIns="90000" tIns="45000"/>
          <a:p>
            <a:pPr>
              <a:lnSpc>
                <a:spcPct val="100000"/>
              </a:lnSpc>
            </a:pPr>
            <a:r>
              <a:rPr lang="en-US" sz="3600">
                <a:solidFill>
                  <a:srgbClr val="c00000"/>
                </a:solidFill>
                <a:latin typeface="Times New Roman"/>
                <a:ea typeface="DejaVu Sans"/>
              </a:rPr>
              <a:t>Denotational Semantics</a:t>
            </a:r>
            <a:endParaRPr/>
          </a:p>
        </p:txBody>
      </p:sp>
      <p:sp>
        <p:nvSpPr>
          <p:cNvPr id="413" name="CustomShape 2"/>
          <p:cNvSpPr/>
          <p:nvPr/>
        </p:nvSpPr>
        <p:spPr>
          <a:xfrm>
            <a:off x="457200" y="1219320"/>
            <a:ext cx="8227080" cy="536148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ea typeface="DejaVu Sans"/>
              </a:rPr>
              <a:t>Denotational semantics is based on the recognition that programs and the objects they manipulate are symbolic realizations of abstract mathematical objects, for example,</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000">
                <a:solidFill>
                  <a:srgbClr val="000000"/>
                </a:solidFill>
                <a:latin typeface="Times New Roman"/>
                <a:ea typeface="DejaVu Sans"/>
              </a:rPr>
              <a:t>-strings of digits realize numbers, </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-and function subprograms realize (approximate) mathematical </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functions.</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The idea of denotational semantics is to associate an appropriate mathematical object, such as a number, a tuple, or a function, with each phrase of the language. </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The phrase is said to </a:t>
            </a:r>
            <a:r>
              <a:rPr b="1" lang="en-US" sz="2400">
                <a:solidFill>
                  <a:srgbClr val="000000"/>
                </a:solidFill>
                <a:latin typeface="Times New Roman"/>
                <a:ea typeface="DejaVu Sans"/>
              </a:rPr>
              <a:t>denote</a:t>
            </a:r>
            <a:r>
              <a:rPr lang="en-US" sz="2400">
                <a:solidFill>
                  <a:srgbClr val="000000"/>
                </a:solidFill>
                <a:latin typeface="Times New Roman"/>
                <a:ea typeface="DejaVu Sans"/>
              </a:rPr>
              <a:t> the mathematical object, and the object is called the </a:t>
            </a:r>
            <a:r>
              <a:rPr b="1" lang="en-US" sz="2400">
                <a:solidFill>
                  <a:srgbClr val="000000"/>
                </a:solidFill>
                <a:latin typeface="Times New Roman"/>
                <a:ea typeface="DejaVu Sans"/>
              </a:rPr>
              <a:t>denotation</a:t>
            </a:r>
            <a:r>
              <a:rPr lang="en-US" sz="2400">
                <a:solidFill>
                  <a:srgbClr val="000000"/>
                </a:solidFill>
                <a:latin typeface="Times New Roman"/>
                <a:ea typeface="DejaVu Sans"/>
              </a:rPr>
              <a:t> of the phrase.</a:t>
            </a:r>
            <a:endParaRPr/>
          </a:p>
        </p:txBody>
      </p:sp>
    </p:spTree>
  </p:cSld>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4" name="CustomShape 1"/>
          <p:cNvSpPr/>
          <p:nvPr/>
        </p:nvSpPr>
        <p:spPr>
          <a:xfrm>
            <a:off x="152280" y="228600"/>
            <a:ext cx="8836560" cy="6398280"/>
          </a:xfrm>
          <a:prstGeom prst="rect">
            <a:avLst/>
          </a:prstGeom>
          <a:noFill/>
          <a:ln>
            <a:noFill/>
          </a:ln>
        </p:spPr>
        <p:txBody>
          <a:bodyPr bIns="45000" lIns="90000" rIns="90000" tIns="45000"/>
          <a:p>
            <a:pPr algn="just">
              <a:lnSpc>
                <a:spcPct val="150000"/>
              </a:lnSpc>
              <a:buFont typeface="Arial"/>
              <a:buChar char="•"/>
            </a:pPr>
            <a:r>
              <a:rPr lang="en-US" sz="2400">
                <a:solidFill>
                  <a:srgbClr val="000000"/>
                </a:solidFill>
                <a:latin typeface="Times New Roman"/>
                <a:ea typeface="DejaVu Sans"/>
              </a:rPr>
              <a:t>A fundamental principle of denotational semantics is that the definition be compositional. </a:t>
            </a:r>
            <a:endParaRPr/>
          </a:p>
          <a:p>
            <a:pPr algn="just">
              <a:lnSpc>
                <a:spcPct val="150000"/>
              </a:lnSpc>
              <a:buFont typeface="Arial"/>
              <a:buChar char="•"/>
            </a:pPr>
            <a:r>
              <a:rPr lang="en-US" sz="2400">
                <a:solidFill>
                  <a:srgbClr val="000000"/>
                </a:solidFill>
                <a:latin typeface="Times New Roman"/>
                <a:ea typeface="DejaVu Sans"/>
              </a:rPr>
              <a:t>That means the denotation of a language construct is defined in terms of the denotations of its </a:t>
            </a:r>
            <a:r>
              <a:rPr lang="en-US" sz="2400">
                <a:solidFill>
                  <a:srgbClr val="ff0000"/>
                </a:solidFill>
                <a:latin typeface="Times New Roman"/>
                <a:ea typeface="DejaVu Sans"/>
              </a:rPr>
              <a:t>subphrases.</a:t>
            </a:r>
            <a:endParaRPr/>
          </a:p>
          <a:p>
            <a:pPr algn="just">
              <a:lnSpc>
                <a:spcPct val="150000"/>
              </a:lnSpc>
              <a:buFont typeface="Arial"/>
              <a:buChar char="•"/>
            </a:pPr>
            <a:r>
              <a:rPr lang="en-US" sz="2400">
                <a:solidFill>
                  <a:srgbClr val="000000"/>
                </a:solidFill>
                <a:latin typeface="Times New Roman"/>
                <a:ea typeface="DejaVu Sans"/>
              </a:rPr>
              <a:t>Denotational definitions use special brackets, </a:t>
            </a:r>
            <a:r>
              <a:rPr lang="en-US" sz="2400">
                <a:solidFill>
                  <a:srgbClr val="ff0000"/>
                </a:solidFill>
                <a:latin typeface="Times New Roman"/>
                <a:ea typeface="DejaVu Sans"/>
              </a:rPr>
              <a:t>the emphatic brackets [[ ]], </a:t>
            </a:r>
            <a:r>
              <a:rPr lang="en-US" sz="2400">
                <a:solidFill>
                  <a:srgbClr val="000000"/>
                </a:solidFill>
                <a:latin typeface="Times New Roman"/>
                <a:ea typeface="DejaVu Sans"/>
              </a:rPr>
              <a:t>to separate the syntactic world from the semantic world. </a:t>
            </a:r>
            <a:endParaRPr/>
          </a:p>
          <a:p>
            <a:pPr algn="just">
              <a:lnSpc>
                <a:spcPct val="150000"/>
              </a:lnSpc>
              <a:buFont typeface="Arial"/>
              <a:buChar char="•"/>
            </a:pPr>
            <a:r>
              <a:rPr lang="en-US" sz="2400">
                <a:solidFill>
                  <a:srgbClr val="000000"/>
                </a:solidFill>
                <a:latin typeface="Times New Roman"/>
                <a:ea typeface="DejaVu Sans"/>
              </a:rPr>
              <a:t>If p is a syntactic phrase in a programming language, then a denotational specification of the language will define a mapping meaning, </a:t>
            </a:r>
            <a:endParaRPr/>
          </a:p>
          <a:p>
            <a:pPr algn="just">
              <a:lnSpc>
                <a:spcPct val="150000"/>
              </a:lnSpc>
              <a:buFont typeface="Arial"/>
              <a:buChar char="•"/>
            </a:pPr>
            <a:r>
              <a:rPr lang="en-US" sz="2400">
                <a:solidFill>
                  <a:srgbClr val="000000"/>
                </a:solidFill>
                <a:latin typeface="Times New Roman"/>
                <a:ea typeface="DejaVu Sans"/>
              </a:rPr>
              <a:t>So that meaning [[p]] is the denotation of p—namely, </a:t>
            </a:r>
            <a:r>
              <a:rPr lang="en-US" sz="2400">
                <a:solidFill>
                  <a:srgbClr val="ff0000"/>
                </a:solidFill>
                <a:latin typeface="Times New Roman"/>
                <a:ea typeface="DejaVu Sans"/>
              </a:rPr>
              <a:t>an abstract mathematical entity that models the semantics of p</a:t>
            </a:r>
            <a:r>
              <a:rPr lang="en-US" sz="2400">
                <a:solidFill>
                  <a:srgbClr val="000000"/>
                </a:solidFill>
                <a:latin typeface="Times New Roman"/>
                <a:ea typeface="DejaVu Sans"/>
              </a:rPr>
              <a:t>.</a:t>
            </a:r>
            <a:endParaRPr/>
          </a:p>
        </p:txBody>
      </p:sp>
    </p:spTree>
  </p:cSld>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5" name="CustomShape 1"/>
          <p:cNvSpPr/>
          <p:nvPr/>
        </p:nvSpPr>
        <p:spPr>
          <a:xfrm>
            <a:off x="304920" y="380880"/>
            <a:ext cx="8684280" cy="6169680"/>
          </a:xfrm>
          <a:prstGeom prst="rect">
            <a:avLst/>
          </a:prstGeom>
          <a:noFill/>
          <a:ln>
            <a:noFill/>
          </a:ln>
        </p:spPr>
        <p:txBody>
          <a:bodyPr bIns="45000" lIns="90000" rIns="90000" tIns="45000"/>
          <a:p>
            <a:pPr algn="just">
              <a:lnSpc>
                <a:spcPct val="100000"/>
              </a:lnSpc>
            </a:pPr>
            <a:r>
              <a:rPr lang="en-US" sz="2200">
                <a:solidFill>
                  <a:srgbClr val="000000"/>
                </a:solidFill>
                <a:latin typeface="Times New Roman"/>
                <a:ea typeface="DejaVu Sans"/>
              </a:rPr>
              <a:t>For example, </a:t>
            </a:r>
            <a:endParaRPr/>
          </a:p>
          <a:p>
            <a:pPr algn="just">
              <a:lnSpc>
                <a:spcPct val="100000"/>
              </a:lnSpc>
              <a:buFont typeface="Arial"/>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the expressions “2*4”, “(5+3)”, “008”, and “8” are syntactic phrases that all denote the same abstract object, namely the integer 8. </a:t>
            </a:r>
            <a:endParaRPr/>
          </a:p>
          <a:p>
            <a:pPr algn="just">
              <a:lnSpc>
                <a:spcPct val="100000"/>
              </a:lnSpc>
            </a:pPr>
            <a:endParaRPr/>
          </a:p>
          <a:p>
            <a:pPr algn="just">
              <a:lnSpc>
                <a:spcPct val="100000"/>
              </a:lnSpc>
            </a:pPr>
            <a:r>
              <a:rPr lang="en-US" sz="2200">
                <a:solidFill>
                  <a:srgbClr val="000000"/>
                </a:solidFill>
                <a:latin typeface="Times New Roman"/>
                <a:ea typeface="DejaVu Sans"/>
              </a:rPr>
              <a:t>Therefore with a denotational definition of expressions we should be able to show that meaning :</a:t>
            </a:r>
            <a:endParaRPr/>
          </a:p>
          <a:p>
            <a:pPr algn="just">
              <a:lnSpc>
                <a:spcPct val="100000"/>
              </a:lnSpc>
            </a:pPr>
            <a:endParaRPr/>
          </a:p>
          <a:p>
            <a:pPr algn="just">
              <a:lnSpc>
                <a:spcPct val="100000"/>
              </a:lnSpc>
            </a:pPr>
            <a:r>
              <a:rPr b="1" lang="en-US" sz="2200">
                <a:solidFill>
                  <a:srgbClr val="000000"/>
                </a:solidFill>
                <a:latin typeface="Times New Roman"/>
                <a:ea typeface="DejaVu Sans"/>
              </a:rPr>
              <a:t>[[2*4]] = meaning [[(5+3)]] = meaning [[008]] = meaning [[8]] = 8.</a:t>
            </a:r>
            <a:endParaRPr/>
          </a:p>
          <a:p>
            <a:pPr algn="just">
              <a:lnSpc>
                <a:spcPct val="100000"/>
              </a:lnSpc>
            </a:pPr>
            <a:endParaRPr/>
          </a:p>
          <a:p>
            <a:pPr algn="just">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Functions play a prominent role in denotational semantics, modeling the bindings in stores and environments as well as control abstractions in programming languages. </a:t>
            </a:r>
            <a:endParaRPr/>
          </a:p>
        </p:txBody>
      </p:sp>
    </p:spTree>
  </p:cSld>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6" name="CustomShape 1"/>
          <p:cNvSpPr/>
          <p:nvPr/>
        </p:nvSpPr>
        <p:spPr>
          <a:xfrm>
            <a:off x="457200" y="457200"/>
            <a:ext cx="8455680" cy="6093360"/>
          </a:xfrm>
          <a:prstGeom prst="rect">
            <a:avLst/>
          </a:prstGeom>
          <a:noFill/>
          <a:ln>
            <a:noFill/>
          </a:ln>
        </p:spPr>
        <p:txBody>
          <a:bodyPr bIns="45000" lIns="90000" rIns="90000" tIns="45000"/>
          <a:p>
            <a:pPr algn="just">
              <a:lnSpc>
                <a:spcPct val="150000"/>
              </a:lnSpc>
            </a:pPr>
            <a:r>
              <a:rPr lang="en-US" sz="2800">
                <a:solidFill>
                  <a:srgbClr val="000000"/>
                </a:solidFill>
                <a:latin typeface="Times New Roman"/>
                <a:ea typeface="DejaVu Sans"/>
              </a:rPr>
              <a:t>For example: </a:t>
            </a:r>
            <a:endParaRPr/>
          </a:p>
          <a:p>
            <a:pPr algn="just">
              <a:lnSpc>
                <a:spcPct val="150000"/>
              </a:lnSpc>
            </a:pPr>
            <a:r>
              <a:rPr lang="en-US" sz="2800">
                <a:solidFill>
                  <a:srgbClr val="000000"/>
                </a:solidFill>
                <a:latin typeface="Times New Roman"/>
                <a:ea typeface="DejaVu Sans"/>
              </a:rPr>
              <a:t> </a:t>
            </a:r>
            <a:r>
              <a:rPr lang="en-US" sz="2800">
                <a:solidFill>
                  <a:srgbClr val="000000"/>
                </a:solidFill>
                <a:latin typeface="Times New Roman"/>
                <a:ea typeface="DejaVu Sans"/>
              </a:rPr>
              <a:t>the “program” </a:t>
            </a:r>
            <a:endParaRPr/>
          </a:p>
          <a:p>
            <a:pPr algn="just">
              <a:lnSpc>
                <a:spcPct val="150000"/>
              </a:lnSpc>
              <a:buFont typeface="Arial"/>
              <a:buChar char="•"/>
            </a:pPr>
            <a:r>
              <a:rPr lang="en-US" sz="2800">
                <a:solidFill>
                  <a:srgbClr val="ff0000"/>
                </a:solidFill>
                <a:latin typeface="Times New Roman"/>
                <a:ea typeface="DejaVu Sans"/>
              </a:rPr>
              <a:t>fact(n) = if n=0 then 1 else n*fact(n–1)</a:t>
            </a:r>
            <a:r>
              <a:rPr lang="en-US" sz="2800">
                <a:solidFill>
                  <a:srgbClr val="000000"/>
                </a:solidFill>
                <a:latin typeface="Times New Roman"/>
                <a:ea typeface="DejaVu Sans"/>
              </a:rPr>
              <a:t> denotes the factorial function, </a:t>
            </a:r>
            <a:endParaRPr/>
          </a:p>
          <a:p>
            <a:pPr algn="just">
              <a:lnSpc>
                <a:spcPct val="150000"/>
              </a:lnSpc>
              <a:buFont typeface="Arial"/>
              <a:buChar char="•"/>
            </a:pPr>
            <a:r>
              <a:rPr lang="en-US" sz="2800">
                <a:solidFill>
                  <a:srgbClr val="000000"/>
                </a:solidFill>
                <a:latin typeface="Times New Roman"/>
                <a:ea typeface="DejaVu Sans"/>
              </a:rPr>
              <a:t>a mathematical object that can be viewed as the set of ordered pairs, </a:t>
            </a:r>
            <a:r>
              <a:rPr lang="en-US" sz="2800">
                <a:solidFill>
                  <a:srgbClr val="ff0000"/>
                </a:solidFill>
                <a:latin typeface="Times New Roman"/>
                <a:ea typeface="DejaVu Sans"/>
              </a:rPr>
              <a:t>{&lt;0,1&gt; ,&lt;1,1&gt; ,&lt;2,2&gt; ,&lt;3,6&gt; ,&lt;4,24&gt; , … },</a:t>
            </a:r>
            <a:endParaRPr/>
          </a:p>
          <a:p>
            <a:pPr algn="just">
              <a:lnSpc>
                <a:spcPct val="150000"/>
              </a:lnSpc>
            </a:pPr>
            <a:r>
              <a:rPr lang="en-US" sz="2800">
                <a:solidFill>
                  <a:srgbClr val="000000"/>
                </a:solidFill>
                <a:latin typeface="Times New Roman"/>
                <a:ea typeface="DejaVu Sans"/>
              </a:rPr>
              <a:t> </a:t>
            </a:r>
            <a:r>
              <a:rPr lang="en-US" sz="2800">
                <a:solidFill>
                  <a:srgbClr val="000000"/>
                </a:solidFill>
                <a:latin typeface="Times New Roman"/>
                <a:ea typeface="DejaVu Sans"/>
              </a:rPr>
              <a:t>denotational semantics should confirm this relationship.</a:t>
            </a:r>
            <a:endParaRPr/>
          </a:p>
          <a:p>
            <a:pPr>
              <a:lnSpc>
                <a:spcPct val="150000"/>
              </a:lnSpc>
            </a:pPr>
            <a:endParaRPr/>
          </a:p>
        </p:txBody>
      </p:sp>
    </p:spTree>
  </p:cSld>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7" name="CustomShape 1"/>
          <p:cNvSpPr/>
          <p:nvPr/>
        </p:nvSpPr>
        <p:spPr>
          <a:xfrm>
            <a:off x="228600" y="380880"/>
            <a:ext cx="8760600" cy="6321960"/>
          </a:xfrm>
          <a:prstGeom prst="rect">
            <a:avLst/>
          </a:prstGeom>
          <a:noFill/>
          <a:ln>
            <a:noFill/>
          </a:ln>
        </p:spPr>
        <p:txBody>
          <a:bodyPr bIns="45000" lIns="90000" rIns="90000" tIns="45000"/>
          <a:p>
            <a:pPr algn="just">
              <a:lnSpc>
                <a:spcPct val="150000"/>
              </a:lnSpc>
              <a:buFont typeface="Arial"/>
              <a:buChar char="•"/>
            </a:pPr>
            <a:r>
              <a:rPr lang="en-US" sz="2400">
                <a:solidFill>
                  <a:srgbClr val="000000"/>
                </a:solidFill>
                <a:latin typeface="Times New Roman"/>
                <a:ea typeface="DejaVu Sans"/>
              </a:rPr>
              <a:t>A denotational specification of a programming language consists of five components, two specifying the syntactic world, one describing the semantic domains, and two defining the functions that map the syntactic objects to the semantic objects.</a:t>
            </a:r>
            <a:endParaRPr/>
          </a:p>
          <a:p>
            <a:pPr algn="just">
              <a:lnSpc>
                <a:spcPct val="150000"/>
              </a:lnSpc>
            </a:pPr>
            <a:r>
              <a:rPr lang="en-US" sz="2400">
                <a:solidFill>
                  <a:srgbClr val="000000"/>
                </a:solidFill>
                <a:latin typeface="Times New Roman"/>
                <a:ea typeface="DejaVu Sans"/>
              </a:rPr>
              <a:t>1. The Syntactic World :</a:t>
            </a:r>
            <a:endParaRPr/>
          </a:p>
          <a:p>
            <a:pPr algn="just">
              <a:lnSpc>
                <a:spcPct val="150000"/>
              </a:lnSpc>
            </a:pP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a:t>
            </a:r>
            <a:r>
              <a:rPr b="1" lang="en-US" sz="2400">
                <a:solidFill>
                  <a:srgbClr val="000000"/>
                </a:solidFill>
                <a:latin typeface="Times New Roman"/>
                <a:ea typeface="DejaVu Sans"/>
              </a:rPr>
              <a:t>Syntactic categories or syntactic domains </a:t>
            </a:r>
            <a:endParaRPr/>
          </a:p>
          <a:p>
            <a:pPr algn="just">
              <a:lnSpc>
                <a:spcPct val="150000"/>
              </a:lnSpc>
            </a:pPr>
            <a:r>
              <a:rPr b="1" lang="en-US" sz="2400">
                <a:solidFill>
                  <a:srgbClr val="000000"/>
                </a:solidFill>
                <a:latin typeface="Times New Roman"/>
                <a:ea typeface="DejaVu Sans"/>
              </a:rPr>
              <a:t>	</a:t>
            </a:r>
            <a:r>
              <a:rPr b="1" lang="en-US" sz="2400">
                <a:solidFill>
                  <a:srgbClr val="000000"/>
                </a:solidFill>
                <a:latin typeface="Times New Roman"/>
                <a:ea typeface="DejaVu Sans"/>
              </a:rPr>
              <a:t>-Abstract production rules</a:t>
            </a:r>
            <a:endParaRPr/>
          </a:p>
          <a:p>
            <a:pPr algn="just">
              <a:lnSpc>
                <a:spcPct val="150000"/>
              </a:lnSpc>
            </a:pPr>
            <a:r>
              <a:rPr lang="en-US" sz="2400">
                <a:solidFill>
                  <a:srgbClr val="000000"/>
                </a:solidFill>
                <a:latin typeface="Times New Roman"/>
                <a:ea typeface="DejaVu Sans"/>
              </a:rPr>
              <a:t>2. The Semantic World :</a:t>
            </a:r>
            <a:endParaRPr/>
          </a:p>
          <a:p>
            <a:pPr algn="just">
              <a:lnSpc>
                <a:spcPct val="150000"/>
              </a:lnSpc>
            </a:pPr>
            <a:r>
              <a:rPr lang="en-US" sz="2400">
                <a:solidFill>
                  <a:srgbClr val="000000"/>
                </a:solidFill>
                <a:latin typeface="Times New Roman"/>
                <a:ea typeface="DejaVu Sans"/>
              </a:rPr>
              <a:t>	</a:t>
            </a:r>
            <a:r>
              <a:rPr lang="en-US" sz="2400">
                <a:solidFill>
                  <a:srgbClr val="000000"/>
                </a:solidFill>
                <a:latin typeface="Times New Roman"/>
                <a:ea typeface="DejaVu Sans"/>
              </a:rPr>
              <a:t>-</a:t>
            </a:r>
            <a:r>
              <a:rPr b="1" lang="en-US" sz="2400">
                <a:solidFill>
                  <a:srgbClr val="000000"/>
                </a:solidFill>
                <a:latin typeface="Times New Roman"/>
                <a:ea typeface="DejaVu Sans"/>
              </a:rPr>
              <a:t>Semantic domains </a:t>
            </a:r>
            <a:endParaRPr/>
          </a:p>
          <a:p>
            <a:pPr algn="just">
              <a:lnSpc>
                <a:spcPct val="150000"/>
              </a:lnSpc>
            </a:pPr>
            <a:r>
              <a:rPr lang="en-US" sz="2400">
                <a:solidFill>
                  <a:srgbClr val="000000"/>
                </a:solidFill>
                <a:latin typeface="Times New Roman"/>
                <a:ea typeface="DejaVu Sans"/>
              </a:rPr>
              <a:t>3. The Connection between Syntax and Semantics:</a:t>
            </a:r>
            <a:endParaRPr/>
          </a:p>
          <a:p>
            <a:pPr algn="just">
              <a:lnSpc>
                <a:spcPct val="150000"/>
              </a:lnSpc>
            </a:pPr>
            <a:r>
              <a:rPr lang="en-US" sz="2400">
                <a:solidFill>
                  <a:srgbClr val="000000"/>
                </a:solidFill>
                <a:latin typeface="Times New Roman"/>
                <a:ea typeface="DejaVu Sans"/>
              </a:rPr>
              <a:t>	</a:t>
            </a:r>
            <a:r>
              <a:rPr lang="en-US" sz="2400">
                <a:solidFill>
                  <a:srgbClr val="000000"/>
                </a:solidFill>
                <a:latin typeface="Times New Roman"/>
                <a:ea typeface="DejaVu Sans"/>
              </a:rPr>
              <a:t>-</a:t>
            </a:r>
            <a:r>
              <a:rPr b="1" lang="en-US" sz="2400">
                <a:solidFill>
                  <a:srgbClr val="000000"/>
                </a:solidFill>
                <a:latin typeface="Times New Roman"/>
                <a:ea typeface="DejaVu Sans"/>
              </a:rPr>
              <a:t>Semantic functions</a:t>
            </a:r>
            <a:endParaRPr/>
          </a:p>
          <a:p>
            <a:pPr algn="just">
              <a:lnSpc>
                <a:spcPct val="150000"/>
              </a:lnSpc>
            </a:pPr>
            <a:r>
              <a:rPr b="1" lang="en-US" sz="2400">
                <a:solidFill>
                  <a:srgbClr val="000000"/>
                </a:solidFill>
                <a:latin typeface="Times New Roman"/>
                <a:ea typeface="DejaVu Sans"/>
              </a:rPr>
              <a:t>	</a:t>
            </a:r>
            <a:r>
              <a:rPr b="1" lang="en-US" sz="2400">
                <a:solidFill>
                  <a:srgbClr val="000000"/>
                </a:solidFill>
                <a:latin typeface="Times New Roman"/>
                <a:ea typeface="DejaVu Sans"/>
              </a:rPr>
              <a:t>-semantic equations </a:t>
            </a:r>
            <a:endParaRPr/>
          </a:p>
          <a:p>
            <a:pPr algn="just">
              <a:lnSpc>
                <a:spcPct val="150000"/>
              </a:lnSpc>
            </a:pPr>
            <a:endParaRPr/>
          </a:p>
        </p:txBody>
      </p:sp>
    </p:spTree>
  </p:cSld>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8" name="CustomShape 1"/>
          <p:cNvSpPr/>
          <p:nvPr/>
        </p:nvSpPr>
        <p:spPr>
          <a:xfrm>
            <a:off x="76320" y="228600"/>
            <a:ext cx="9065160" cy="6246000"/>
          </a:xfrm>
          <a:prstGeom prst="rect">
            <a:avLst/>
          </a:prstGeom>
          <a:noFill/>
          <a:ln>
            <a:noFill/>
          </a:ln>
        </p:spPr>
        <p:txBody>
          <a:bodyPr bIns="45000" lIns="90000" rIns="90000" tIns="45000"/>
          <a:p>
            <a:pPr algn="just">
              <a:lnSpc>
                <a:spcPct val="100000"/>
              </a:lnSpc>
              <a:buFont typeface="Arial"/>
              <a:buChar char="•"/>
            </a:pPr>
            <a:r>
              <a:rPr lang="en-US">
                <a:solidFill>
                  <a:srgbClr val="000000"/>
                </a:solidFill>
                <a:latin typeface="Times New Roman"/>
                <a:ea typeface="DejaVu Sans"/>
              </a:rPr>
              <a:t>complete denotational specification of a simple language of nonnegative integer numerals</a:t>
            </a:r>
            <a:r>
              <a:rPr lang="en-US" sz="2000">
                <a:solidFill>
                  <a:srgbClr val="000000"/>
                </a:solidFill>
                <a:latin typeface="Times New Roman"/>
                <a:ea typeface="DejaVu Sans"/>
              </a:rPr>
              <a:t>. </a:t>
            </a:r>
            <a:endParaRPr/>
          </a:p>
          <a:p>
            <a:pPr algn="just">
              <a:lnSpc>
                <a:spcPct val="100000"/>
              </a:lnSpc>
            </a:pPr>
            <a:r>
              <a:rPr lang="en-US" sz="2000">
                <a:solidFill>
                  <a:srgbClr val="000000"/>
                </a:solidFill>
                <a:latin typeface="Times New Roman"/>
                <a:ea typeface="DejaVu Sans"/>
              </a:rPr>
              <a:t>  </a:t>
            </a:r>
            <a:r>
              <a:rPr b="1" lang="en-US" sz="2000">
                <a:solidFill>
                  <a:srgbClr val="000000"/>
                </a:solidFill>
                <a:latin typeface="Times New Roman"/>
                <a:ea typeface="DejaVu Sans"/>
              </a:rPr>
              <a:t>Syntactic Domains</a:t>
            </a:r>
            <a:endParaRPr/>
          </a:p>
          <a:p>
            <a:pPr algn="just">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N : Numeral -- nonnegative numerals</a:t>
            </a:r>
            <a:endParaRPr/>
          </a:p>
          <a:p>
            <a:pPr algn="just">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D : Digit -- decimal digits </a:t>
            </a:r>
            <a:endParaRPr/>
          </a:p>
          <a:p>
            <a:pPr algn="just">
              <a:lnSpc>
                <a:spcPct val="100000"/>
              </a:lnSpc>
            </a:pPr>
            <a:r>
              <a:rPr b="1" lang="en-US" sz="2000">
                <a:solidFill>
                  <a:srgbClr val="000000"/>
                </a:solidFill>
                <a:latin typeface="Times New Roman"/>
                <a:ea typeface="DejaVu Sans"/>
              </a:rPr>
              <a:t>Abstract Production Rules </a:t>
            </a:r>
            <a:endParaRPr/>
          </a:p>
          <a:p>
            <a:pPr algn="just">
              <a:lnSpc>
                <a:spcPct val="100000"/>
              </a:lnSpc>
            </a:pPr>
            <a:r>
              <a:rPr lang="en-US" sz="2000">
                <a:solidFill>
                  <a:srgbClr val="000000"/>
                </a:solidFill>
                <a:latin typeface="Times New Roman"/>
                <a:ea typeface="DejaVu Sans"/>
              </a:rPr>
              <a:t>Numeral ::= Digit | Numeral Digit</a:t>
            </a:r>
            <a:endParaRPr/>
          </a:p>
          <a:p>
            <a:pPr algn="just">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Digit ::= 0 | 1 | 2 | 3 | 4 | 5 | 6 | 7 | 8 | 9 </a:t>
            </a:r>
            <a:endParaRPr/>
          </a:p>
          <a:p>
            <a:pPr algn="just">
              <a:lnSpc>
                <a:spcPct val="100000"/>
              </a:lnSpc>
            </a:pPr>
            <a:r>
              <a:rPr b="1" lang="en-US" sz="2000">
                <a:solidFill>
                  <a:srgbClr val="000000"/>
                </a:solidFill>
                <a:latin typeface="Times New Roman"/>
                <a:ea typeface="DejaVu Sans"/>
              </a:rPr>
              <a:t>Semantic Domain</a:t>
            </a:r>
            <a:endParaRPr/>
          </a:p>
          <a:p>
            <a:pPr algn="just">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Number = { 0, 1, 2, 3, 4, … } -- natural numbers </a:t>
            </a:r>
            <a:endParaRPr/>
          </a:p>
          <a:p>
            <a:pPr algn="just">
              <a:lnSpc>
                <a:spcPct val="100000"/>
              </a:lnSpc>
            </a:pPr>
            <a:r>
              <a:rPr b="1" lang="en-US" sz="2000">
                <a:solidFill>
                  <a:srgbClr val="000000"/>
                </a:solidFill>
                <a:latin typeface="Times New Roman"/>
                <a:ea typeface="DejaVu Sans"/>
              </a:rPr>
              <a:t>Semantic Functions</a:t>
            </a:r>
            <a:endParaRPr/>
          </a:p>
          <a:p>
            <a:pPr algn="just">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value : Numeral → Number</a:t>
            </a:r>
            <a:endParaRPr/>
          </a:p>
          <a:p>
            <a:pPr algn="just">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digit : Digit → Number</a:t>
            </a:r>
            <a:endParaRPr/>
          </a:p>
          <a:p>
            <a:pPr algn="just">
              <a:lnSpc>
                <a:spcPct val="100000"/>
              </a:lnSpc>
            </a:pPr>
            <a:r>
              <a:rPr lang="en-US" sz="2000">
                <a:solidFill>
                  <a:srgbClr val="000000"/>
                </a:solidFill>
                <a:latin typeface="Times New Roman"/>
                <a:ea typeface="DejaVu Sans"/>
              </a:rPr>
              <a:t> </a:t>
            </a:r>
            <a:r>
              <a:rPr b="1" lang="en-US" sz="2000">
                <a:solidFill>
                  <a:srgbClr val="000000"/>
                </a:solidFill>
                <a:latin typeface="Times New Roman"/>
                <a:ea typeface="DejaVu Sans"/>
              </a:rPr>
              <a:t>Semantic Equations</a:t>
            </a:r>
            <a:endParaRPr/>
          </a:p>
          <a:p>
            <a:pPr algn="just">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value [[N D]] = plus (times(10, value [[N]]), digit [[D]]) </a:t>
            </a:r>
            <a:endParaRPr/>
          </a:p>
          <a:p>
            <a:pPr algn="just">
              <a:lnSpc>
                <a:spcPct val="100000"/>
              </a:lnSpc>
            </a:pPr>
            <a:r>
              <a:rPr lang="en-US" sz="2000">
                <a:solidFill>
                  <a:srgbClr val="000000"/>
                </a:solidFill>
                <a:latin typeface="Times New Roman"/>
                <a:ea typeface="DejaVu Sans"/>
              </a:rPr>
              <a:t>value [[D]] = digit [[D]]</a:t>
            </a:r>
            <a:endParaRPr/>
          </a:p>
          <a:p>
            <a:pPr algn="just">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digit [[0]] = 0 digit [[3]] = 3 digit [[6]] = 6 digit [[8]] = 8 digit [[1]] = 1 digit [[4]] = 4 digit [[7]] = 7 digit [[9]] = 9 digit [[2]] = 2 digit [[5]] = 5</a:t>
            </a:r>
            <a:endParaRPr/>
          </a:p>
        </p:txBody>
      </p:sp>
    </p:spTree>
  </p:cSld>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9" name="CustomShape 1"/>
          <p:cNvSpPr/>
          <p:nvPr/>
        </p:nvSpPr>
        <p:spPr>
          <a:xfrm>
            <a:off x="152280" y="228600"/>
            <a:ext cx="8684280" cy="6446520"/>
          </a:xfrm>
          <a:prstGeom prst="rect">
            <a:avLst/>
          </a:prstGeom>
          <a:noFill/>
          <a:ln>
            <a:noFill/>
          </a:ln>
        </p:spPr>
        <p:txBody>
          <a:bodyPr bIns="45000" lIns="90000" rIns="90000" tIns="45000"/>
          <a:p>
            <a:pPr>
              <a:lnSpc>
                <a:spcPct val="100000"/>
              </a:lnSpc>
            </a:pPr>
            <a:r>
              <a:rPr lang="en-US" sz="2000">
                <a:solidFill>
                  <a:srgbClr val="000000"/>
                </a:solidFill>
                <a:latin typeface="Times New Roman"/>
                <a:ea typeface="DejaVu Sans"/>
              </a:rPr>
              <a:t>As an example of evaluating a numeral according to this denotational definition, we find the value of the numeral 65: </a:t>
            </a:r>
            <a:endParaRPr/>
          </a:p>
          <a:p>
            <a:pPr>
              <a:lnSpc>
                <a:spcPct val="100000"/>
              </a:lnSpc>
            </a:pPr>
            <a:r>
              <a:rPr lang="en-US" sz="2000">
                <a:solidFill>
                  <a:srgbClr val="000000"/>
                </a:solidFill>
                <a:latin typeface="Times New Roman"/>
                <a:ea typeface="DejaVu Sans"/>
              </a:rPr>
              <a:t>value [[65]] = plus(times(10, value [[6]]), digit [[5]])    </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 plus(times(10, digit [[6]]), 5) </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plus(times(10, 6), 5) </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 plus(60, 5)</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 65</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Solely using the specification of the semantics of numerals, we can easily prove that value [[008]] = value [[8]]:</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value [[008]] = plus(times(10, value [[00]]), digit [[8]]) </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 plus(times(10, plus(times(10, value [[0]]), digit [[0]])), 8) </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 plus(times(10, plus(times(10, digit [[0]]), 0)), 8)</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 plus(times(10, plus(times(10, 0), 0)), 8)</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 8 = digit [[8]] = value [[8]]</a:t>
            </a:r>
            <a:endParaRPr/>
          </a:p>
          <a:p>
            <a:pPr>
              <a:lnSpc>
                <a:spcPct val="100000"/>
              </a:lnSpc>
            </a:pPr>
            <a:r>
              <a:rPr lang="en-US" sz="2000">
                <a:solidFill>
                  <a:srgbClr val="000000"/>
                </a:solidFill>
                <a:latin typeface="Times New Roman"/>
                <a:ea typeface="DejaVu Sans"/>
              </a:rPr>
              <a:t>Problem: Use the denotational semantics for numerals to derive the value of “3087”</a:t>
            </a:r>
            <a:endParaRPr/>
          </a:p>
        </p:txBody>
      </p:sp>
    </p:spTree>
  </p:cSld>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0" name="CustomShape 1"/>
          <p:cNvSpPr/>
          <p:nvPr/>
        </p:nvSpPr>
        <p:spPr>
          <a:xfrm>
            <a:off x="457200" y="274680"/>
            <a:ext cx="8227080" cy="1140480"/>
          </a:xfrm>
          <a:prstGeom prst="rect">
            <a:avLst/>
          </a:prstGeom>
          <a:noFill/>
          <a:ln>
            <a:noFill/>
          </a:ln>
        </p:spPr>
        <p:txBody>
          <a:bodyPr anchor="ctr" bIns="45000" lIns="90000" rIns="90000" tIns="45000"/>
          <a:p>
            <a:pPr>
              <a:lnSpc>
                <a:spcPct val="100000"/>
              </a:lnSpc>
            </a:pPr>
            <a:r>
              <a:rPr lang="en-US" sz="3600">
                <a:solidFill>
                  <a:srgbClr val="000000"/>
                </a:solidFill>
                <a:latin typeface="Times New Roman"/>
                <a:ea typeface="DejaVu Sans"/>
              </a:rPr>
              <a:t>Summary</a:t>
            </a:r>
            <a:endParaRPr/>
          </a:p>
        </p:txBody>
      </p:sp>
      <p:sp>
        <p:nvSpPr>
          <p:cNvPr id="421" name="CustomShape 2"/>
          <p:cNvSpPr/>
          <p:nvPr/>
        </p:nvSpPr>
        <p:spPr>
          <a:xfrm>
            <a:off x="457200" y="1600200"/>
            <a:ext cx="8227080" cy="452340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ea typeface="DejaVu Sans"/>
              </a:rPr>
              <a:t>BNF and context-free grammars are equivalent meta-languages</a:t>
            </a:r>
            <a:endParaRPr/>
          </a:p>
          <a:p>
            <a:pPr lvl="1">
              <a:lnSpc>
                <a:spcPct val="100000"/>
              </a:lnSpc>
              <a:buFont typeface="Arial"/>
              <a:buChar char="–"/>
            </a:pPr>
            <a:r>
              <a:rPr lang="en-US" sz="2400">
                <a:solidFill>
                  <a:srgbClr val="000000"/>
                </a:solidFill>
                <a:latin typeface="Times New Roman"/>
                <a:ea typeface="DejaVu Sans"/>
              </a:rPr>
              <a:t>Well-suited for describing the syntax of programming languages</a:t>
            </a:r>
            <a:endParaRPr/>
          </a:p>
          <a:p>
            <a:pPr>
              <a:lnSpc>
                <a:spcPct val="100000"/>
              </a:lnSpc>
              <a:buFont typeface="Arial"/>
              <a:buChar char="•"/>
            </a:pPr>
            <a:r>
              <a:rPr lang="en-US" sz="2400">
                <a:solidFill>
                  <a:srgbClr val="000000"/>
                </a:solidFill>
                <a:latin typeface="Times New Roman"/>
                <a:ea typeface="DejaVu Sans"/>
              </a:rPr>
              <a:t>An attribute grammar is a descriptive formalism that can describe both the syntax and the semantics of a language</a:t>
            </a:r>
            <a:endParaRPr/>
          </a:p>
          <a:p>
            <a:pPr>
              <a:lnSpc>
                <a:spcPct val="100000"/>
              </a:lnSpc>
              <a:buFont typeface="Arial"/>
              <a:buChar char="•"/>
            </a:pPr>
            <a:r>
              <a:rPr lang="en-US" sz="2400">
                <a:solidFill>
                  <a:srgbClr val="000000"/>
                </a:solidFill>
                <a:latin typeface="Times New Roman"/>
                <a:ea typeface="DejaVu Sans"/>
              </a:rPr>
              <a:t>Three primary methods of semantics description</a:t>
            </a:r>
            <a:endParaRPr/>
          </a:p>
          <a:p>
            <a:pPr lvl="1">
              <a:lnSpc>
                <a:spcPct val="100000"/>
              </a:lnSpc>
              <a:buFont typeface="Arial"/>
              <a:buChar char="–"/>
            </a:pPr>
            <a:r>
              <a:rPr lang="en-US" sz="2400">
                <a:solidFill>
                  <a:srgbClr val="000000"/>
                </a:solidFill>
                <a:latin typeface="Times New Roman"/>
                <a:ea typeface="DejaVu Sans"/>
              </a:rPr>
              <a:t>Operation, axiomatic, denotational</a:t>
            </a:r>
            <a:endParaRPr/>
          </a:p>
        </p:txBody>
      </p:sp>
    </p:spTree>
  </p:cSld>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2" name="CustomShape 1"/>
          <p:cNvSpPr/>
          <p:nvPr/>
        </p:nvSpPr>
        <p:spPr>
          <a:xfrm>
            <a:off x="457200" y="274680"/>
            <a:ext cx="8227080" cy="1140480"/>
          </a:xfrm>
          <a:prstGeom prst="rect">
            <a:avLst/>
          </a:prstGeom>
          <a:noFill/>
          <a:ln>
            <a:noFill/>
          </a:ln>
        </p:spPr>
      </p:sp>
      <p:sp>
        <p:nvSpPr>
          <p:cNvPr id="423" name="CustomShape 2"/>
          <p:cNvSpPr/>
          <p:nvPr/>
        </p:nvSpPr>
        <p:spPr>
          <a:xfrm>
            <a:off x="457200" y="1600200"/>
            <a:ext cx="8227080" cy="4523400"/>
          </a:xfrm>
          <a:prstGeom prst="rect">
            <a:avLst/>
          </a:prstGeom>
          <a:noFill/>
          <a:ln>
            <a:noFill/>
          </a:ln>
        </p:spPr>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611280" y="0"/>
            <a:ext cx="8276400" cy="1140480"/>
          </a:xfrm>
          <a:prstGeom prst="rect">
            <a:avLst/>
          </a:prstGeom>
          <a:noFill/>
          <a:ln>
            <a:noFill/>
          </a:ln>
        </p:spPr>
        <p:txBody>
          <a:bodyPr anchor="ctr" bIns="45000" lIns="90000" rIns="90000" tIns="45000"/>
          <a:p>
            <a:pPr>
              <a:lnSpc>
                <a:spcPct val="100000"/>
              </a:lnSpc>
            </a:pPr>
            <a:r>
              <a:rPr lang="en-US" sz="3600">
                <a:solidFill>
                  <a:srgbClr val="000000"/>
                </a:solidFill>
                <a:latin typeface="Times New Roman"/>
                <a:ea typeface="DejaVu Sans"/>
              </a:rPr>
              <a:t>Levels of Programming Languages</a:t>
            </a:r>
            <a:endParaRPr/>
          </a:p>
        </p:txBody>
      </p:sp>
      <p:sp>
        <p:nvSpPr>
          <p:cNvPr id="170" name="CustomShape 2"/>
          <p:cNvSpPr/>
          <p:nvPr/>
        </p:nvSpPr>
        <p:spPr>
          <a:xfrm>
            <a:off x="152280" y="990720"/>
            <a:ext cx="5738040" cy="362520"/>
          </a:xfrm>
          <a:prstGeom prst="rect">
            <a:avLst/>
          </a:prstGeom>
          <a:noFill/>
          <a:ln>
            <a:noFill/>
          </a:ln>
        </p:spPr>
        <p:txBody>
          <a:bodyPr bIns="45000" lIns="90000" rIns="90000" tIns="45000"/>
          <a:p>
            <a:pPr>
              <a:lnSpc>
                <a:spcPct val="100000"/>
              </a:lnSpc>
            </a:pPr>
            <a:r>
              <a:rPr lang="en-US">
                <a:solidFill>
                  <a:srgbClr val="000000"/>
                </a:solidFill>
                <a:latin typeface="Times New Roman"/>
                <a:ea typeface="DejaVu Sans"/>
              </a:rPr>
              <a:t>High-level program</a:t>
            </a:r>
            <a:endParaRPr/>
          </a:p>
        </p:txBody>
      </p:sp>
      <p:sp>
        <p:nvSpPr>
          <p:cNvPr id="171" name="CustomShape 3"/>
          <p:cNvSpPr/>
          <p:nvPr/>
        </p:nvSpPr>
        <p:spPr>
          <a:xfrm>
            <a:off x="3952800" y="1017720"/>
            <a:ext cx="2510640" cy="1459800"/>
          </a:xfrm>
          <a:prstGeom prst="rect">
            <a:avLst/>
          </a:prstGeom>
          <a:solidFill>
            <a:srgbClr val="ffffff"/>
          </a:solidFill>
          <a:ln w="9360">
            <a:solidFill>
              <a:srgbClr val="000000"/>
            </a:solidFill>
            <a:miter/>
          </a:ln>
        </p:spPr>
        <p:txBody>
          <a:bodyPr bIns="45000" lIns="90000" rIns="90000" tIns="45000" wrap="none"/>
          <a:p>
            <a:pPr>
              <a:lnSpc>
                <a:spcPct val="100000"/>
              </a:lnSpc>
            </a:pPr>
            <a:r>
              <a:rPr lang="en-US">
                <a:solidFill>
                  <a:srgbClr val="000000"/>
                </a:solidFill>
                <a:latin typeface="Courier New"/>
                <a:ea typeface="DejaVu Sans"/>
              </a:rPr>
              <a:t>class Triangle {</a:t>
            </a:r>
            <a:endParaRPr/>
          </a:p>
          <a:p>
            <a:pPr>
              <a:lnSpc>
                <a:spcPct val="100000"/>
              </a:lnSpc>
            </a:pPr>
            <a:r>
              <a:rPr lang="en-US">
                <a:solidFill>
                  <a:srgbClr val="000000"/>
                </a:solidFill>
                <a:latin typeface="Courier New"/>
                <a:ea typeface="DejaVu Sans"/>
              </a:rPr>
              <a:t>  </a:t>
            </a:r>
            <a:r>
              <a:rPr lang="en-US">
                <a:solidFill>
                  <a:srgbClr val="000000"/>
                </a:solidFill>
                <a:latin typeface="Courier New"/>
                <a:ea typeface="DejaVu Sans"/>
              </a:rPr>
              <a:t>...   </a:t>
            </a:r>
            <a:endParaRPr/>
          </a:p>
          <a:p>
            <a:pPr>
              <a:lnSpc>
                <a:spcPct val="100000"/>
              </a:lnSpc>
            </a:pPr>
            <a:r>
              <a:rPr lang="en-US">
                <a:solidFill>
                  <a:srgbClr val="000000"/>
                </a:solidFill>
                <a:latin typeface="Courier New"/>
                <a:ea typeface="DejaVu Sans"/>
              </a:rPr>
              <a:t>  </a:t>
            </a:r>
            <a:r>
              <a:rPr lang="en-US">
                <a:solidFill>
                  <a:srgbClr val="000000"/>
                </a:solidFill>
                <a:latin typeface="Courier New"/>
                <a:ea typeface="DejaVu Sans"/>
              </a:rPr>
              <a:t>float surface()</a:t>
            </a:r>
            <a:endParaRPr/>
          </a:p>
          <a:p>
            <a:pPr>
              <a:lnSpc>
                <a:spcPct val="100000"/>
              </a:lnSpc>
            </a:pPr>
            <a:r>
              <a:rPr lang="en-US">
                <a:solidFill>
                  <a:srgbClr val="000000"/>
                </a:solidFill>
                <a:latin typeface="Courier New"/>
                <a:ea typeface="DejaVu Sans"/>
              </a:rPr>
              <a:t>    </a:t>
            </a:r>
            <a:r>
              <a:rPr lang="en-US">
                <a:solidFill>
                  <a:srgbClr val="000000"/>
                </a:solidFill>
                <a:latin typeface="Courier New"/>
                <a:ea typeface="DejaVu Sans"/>
              </a:rPr>
              <a:t>return b*h/2;</a:t>
            </a:r>
            <a:endParaRPr/>
          </a:p>
          <a:p>
            <a:pPr>
              <a:lnSpc>
                <a:spcPct val="100000"/>
              </a:lnSpc>
            </a:pPr>
            <a:r>
              <a:rPr lang="en-US">
                <a:solidFill>
                  <a:srgbClr val="000000"/>
                </a:solidFill>
                <a:latin typeface="Courier New"/>
                <a:ea typeface="DejaVu Sans"/>
              </a:rPr>
              <a:t>  </a:t>
            </a:r>
            <a:r>
              <a:rPr lang="en-US">
                <a:solidFill>
                  <a:srgbClr val="000000"/>
                </a:solidFill>
                <a:latin typeface="Courier New"/>
                <a:ea typeface="DejaVu Sans"/>
              </a:rPr>
              <a:t>}</a:t>
            </a:r>
            <a:endParaRPr/>
          </a:p>
        </p:txBody>
      </p:sp>
      <p:sp>
        <p:nvSpPr>
          <p:cNvPr id="172" name="CustomShape 4"/>
          <p:cNvSpPr/>
          <p:nvPr/>
        </p:nvSpPr>
        <p:spPr>
          <a:xfrm>
            <a:off x="152280" y="3124080"/>
            <a:ext cx="2740680" cy="362520"/>
          </a:xfrm>
          <a:prstGeom prst="rect">
            <a:avLst/>
          </a:prstGeom>
          <a:noFill/>
          <a:ln>
            <a:noFill/>
          </a:ln>
        </p:spPr>
        <p:txBody>
          <a:bodyPr bIns="45000" lIns="90000" rIns="90000" tIns="45000"/>
          <a:p>
            <a:pPr>
              <a:lnSpc>
                <a:spcPct val="100000"/>
              </a:lnSpc>
            </a:pPr>
            <a:r>
              <a:rPr lang="en-US">
                <a:solidFill>
                  <a:srgbClr val="000000"/>
                </a:solidFill>
                <a:latin typeface="Times New Roman"/>
                <a:ea typeface="DejaVu Sans"/>
              </a:rPr>
              <a:t>Low-level program</a:t>
            </a:r>
            <a:endParaRPr/>
          </a:p>
        </p:txBody>
      </p:sp>
      <p:sp>
        <p:nvSpPr>
          <p:cNvPr id="173" name="CustomShape 5"/>
          <p:cNvSpPr/>
          <p:nvPr/>
        </p:nvSpPr>
        <p:spPr>
          <a:xfrm>
            <a:off x="3581280" y="3124080"/>
            <a:ext cx="3274200" cy="1459800"/>
          </a:xfrm>
          <a:prstGeom prst="rect">
            <a:avLst/>
          </a:prstGeom>
          <a:solidFill>
            <a:srgbClr val="ffffff"/>
          </a:solidFill>
          <a:ln w="9360">
            <a:solidFill>
              <a:srgbClr val="000000"/>
            </a:solidFill>
            <a:miter/>
          </a:ln>
        </p:spPr>
        <p:txBody>
          <a:bodyPr bIns="45000" lIns="90000" rIns="90000" tIns="45000"/>
          <a:p>
            <a:pPr>
              <a:lnSpc>
                <a:spcPct val="100000"/>
              </a:lnSpc>
            </a:pPr>
            <a:r>
              <a:rPr lang="en-US">
                <a:solidFill>
                  <a:srgbClr val="000000"/>
                </a:solidFill>
                <a:latin typeface="Courier New"/>
                <a:ea typeface="DejaVu Sans"/>
              </a:rPr>
              <a:t>LOAD r1,b</a:t>
            </a:r>
            <a:endParaRPr/>
          </a:p>
          <a:p>
            <a:pPr>
              <a:lnSpc>
                <a:spcPct val="100000"/>
              </a:lnSpc>
            </a:pPr>
            <a:r>
              <a:rPr lang="en-US">
                <a:solidFill>
                  <a:srgbClr val="000000"/>
                </a:solidFill>
                <a:latin typeface="Courier New"/>
                <a:ea typeface="DejaVu Sans"/>
              </a:rPr>
              <a:t>LOAD r2,h</a:t>
            </a:r>
            <a:endParaRPr/>
          </a:p>
          <a:p>
            <a:pPr>
              <a:lnSpc>
                <a:spcPct val="100000"/>
              </a:lnSpc>
            </a:pPr>
            <a:r>
              <a:rPr lang="en-US">
                <a:solidFill>
                  <a:srgbClr val="000000"/>
                </a:solidFill>
                <a:latin typeface="Courier New"/>
                <a:ea typeface="DejaVu Sans"/>
              </a:rPr>
              <a:t>MUL r1,r2</a:t>
            </a:r>
            <a:endParaRPr/>
          </a:p>
          <a:p>
            <a:pPr>
              <a:lnSpc>
                <a:spcPct val="100000"/>
              </a:lnSpc>
            </a:pPr>
            <a:r>
              <a:rPr lang="en-US">
                <a:solidFill>
                  <a:srgbClr val="000000"/>
                </a:solidFill>
                <a:latin typeface="Courier New"/>
                <a:ea typeface="DejaVu Sans"/>
              </a:rPr>
              <a:t>DIV r1,#2</a:t>
            </a:r>
            <a:endParaRPr/>
          </a:p>
          <a:p>
            <a:pPr>
              <a:lnSpc>
                <a:spcPct val="100000"/>
              </a:lnSpc>
            </a:pPr>
            <a:r>
              <a:rPr lang="en-US">
                <a:solidFill>
                  <a:srgbClr val="000000"/>
                </a:solidFill>
                <a:latin typeface="Courier New"/>
                <a:ea typeface="DejaVu Sans"/>
              </a:rPr>
              <a:t>RET</a:t>
            </a:r>
            <a:endParaRPr/>
          </a:p>
        </p:txBody>
      </p:sp>
      <p:sp>
        <p:nvSpPr>
          <p:cNvPr id="174" name="CustomShape 6"/>
          <p:cNvSpPr/>
          <p:nvPr/>
        </p:nvSpPr>
        <p:spPr>
          <a:xfrm>
            <a:off x="228600" y="5181480"/>
            <a:ext cx="3426480" cy="362520"/>
          </a:xfrm>
          <a:prstGeom prst="rect">
            <a:avLst/>
          </a:prstGeom>
          <a:noFill/>
          <a:ln>
            <a:noFill/>
          </a:ln>
        </p:spPr>
        <p:txBody>
          <a:bodyPr bIns="45000" lIns="90000" rIns="90000" tIns="45000"/>
          <a:p>
            <a:pPr>
              <a:lnSpc>
                <a:spcPct val="100000"/>
              </a:lnSpc>
            </a:pPr>
            <a:r>
              <a:rPr lang="en-US">
                <a:solidFill>
                  <a:srgbClr val="000000"/>
                </a:solidFill>
                <a:latin typeface="Times New Roman"/>
                <a:ea typeface="DejaVu Sans"/>
              </a:rPr>
              <a:t>Executable Machine code</a:t>
            </a:r>
            <a:endParaRPr/>
          </a:p>
        </p:txBody>
      </p:sp>
      <p:sp>
        <p:nvSpPr>
          <p:cNvPr id="175" name="CustomShape 7"/>
          <p:cNvSpPr/>
          <p:nvPr/>
        </p:nvSpPr>
        <p:spPr>
          <a:xfrm>
            <a:off x="3581280" y="5257800"/>
            <a:ext cx="3274200" cy="911160"/>
          </a:xfrm>
          <a:prstGeom prst="rect">
            <a:avLst/>
          </a:prstGeom>
          <a:solidFill>
            <a:srgbClr val="ffffff"/>
          </a:solidFill>
          <a:ln w="9360">
            <a:solidFill>
              <a:srgbClr val="000000"/>
            </a:solidFill>
            <a:miter/>
          </a:ln>
        </p:spPr>
        <p:txBody>
          <a:bodyPr bIns="45000" lIns="90000" rIns="90000" tIns="45000"/>
          <a:p>
            <a:pPr>
              <a:lnSpc>
                <a:spcPct val="100000"/>
              </a:lnSpc>
            </a:pPr>
            <a:r>
              <a:rPr lang="en-US">
                <a:solidFill>
                  <a:srgbClr val="000000"/>
                </a:solidFill>
                <a:latin typeface="Courier New"/>
                <a:ea typeface="DejaVu Sans"/>
              </a:rPr>
              <a:t>0001001001000101001001001110110010101101001...</a:t>
            </a:r>
            <a:endParaRPr/>
          </a:p>
        </p:txBody>
      </p:sp>
    </p:spTree>
  </p:cSld>
  <p:timing>
    <p:tnLst>
      <p:par>
        <p:cTn dur="indefinite" id="21" nodeType="tmRoot" restart="never">
          <p:childTnLst>
            <p:seq>
              <p:cTn dur="indefinite" id="22"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4" name="CustomShape 1"/>
          <p:cNvSpPr/>
          <p:nvPr/>
        </p:nvSpPr>
        <p:spPr>
          <a:xfrm>
            <a:off x="457200" y="274680"/>
            <a:ext cx="8227080" cy="560880"/>
          </a:xfrm>
          <a:prstGeom prst="rect">
            <a:avLst/>
          </a:prstGeom>
          <a:noFill/>
          <a:ln>
            <a:noFill/>
          </a:ln>
        </p:spPr>
        <p:txBody>
          <a:bodyPr anchor="ctr" bIns="45000" lIns="90000" rIns="90000" tIns="45000"/>
          <a:p>
            <a:pPr algn="ctr">
              <a:lnSpc>
                <a:spcPct val="100000"/>
              </a:lnSpc>
            </a:pPr>
            <a:r>
              <a:rPr lang="en-US" sz="4400">
                <a:solidFill>
                  <a:srgbClr val="000000"/>
                </a:solidFill>
                <a:latin typeface="Times New Roman"/>
                <a:ea typeface="DejaVu Sans"/>
              </a:rPr>
              <a:t>Language Processing</a:t>
            </a:r>
            <a:endParaRPr/>
          </a:p>
        </p:txBody>
      </p:sp>
      <p:sp>
        <p:nvSpPr>
          <p:cNvPr id="425" name="CustomShape 2"/>
          <p:cNvSpPr/>
          <p:nvPr/>
        </p:nvSpPr>
        <p:spPr>
          <a:xfrm>
            <a:off x="457200" y="1219320"/>
            <a:ext cx="8227080" cy="5178960"/>
          </a:xfrm>
          <a:prstGeom prst="rect">
            <a:avLst/>
          </a:prstGeom>
          <a:noFill/>
          <a:ln>
            <a:noFill/>
          </a:ln>
        </p:spPr>
        <p:txBody>
          <a:bodyPr bIns="45000" lIns="90000" rIns="90000" tIns="45000"/>
          <a:p>
            <a:pPr>
              <a:lnSpc>
                <a:spcPct val="100000"/>
              </a:lnSpc>
              <a:buFont charset="2" typeface="Wingdings"/>
              <a:buChar char=""/>
            </a:pPr>
            <a:r>
              <a:rPr lang="en-US" sz="2400">
                <a:solidFill>
                  <a:srgbClr val="000000"/>
                </a:solidFill>
                <a:latin typeface="Times New Roman"/>
                <a:ea typeface="DejaVu Sans"/>
              </a:rPr>
              <a:t>On the basis of speed of execution, flexibility and cost of realization machine languages are designed for developing new software layers. On the other hand, programming languages are often designed with respect to reliability and ease of programming.</a:t>
            </a:r>
            <a:endParaRPr/>
          </a:p>
          <a:p>
            <a:pPr>
              <a:lnSpc>
                <a:spcPct val="100000"/>
              </a:lnSpc>
              <a:buFont charset="2" typeface="Wingdings"/>
              <a:buChar char=""/>
            </a:pPr>
            <a:r>
              <a:rPr lang="en-US" sz="2400">
                <a:solidFill>
                  <a:srgbClr val="000000"/>
                </a:solidFill>
                <a:latin typeface="Times New Roman"/>
                <a:ea typeface="DejaVu Sans"/>
              </a:rPr>
              <a:t>A basic problem is how a higher level language ultimately can be executed on a computer whose machine language is very different and at a much lower level.</a:t>
            </a:r>
            <a:endParaRPr/>
          </a:p>
          <a:p>
            <a:pPr>
              <a:lnSpc>
                <a:spcPct val="100000"/>
              </a:lnSpc>
              <a:buFont charset="2" typeface="Wingdings"/>
              <a:buChar char=""/>
            </a:pPr>
            <a:r>
              <a:rPr lang="en-US" sz="2400">
                <a:solidFill>
                  <a:srgbClr val="000000"/>
                </a:solidFill>
                <a:latin typeface="Times New Roman"/>
                <a:ea typeface="DejaVu Sans"/>
              </a:rPr>
              <a:t>For an implementation: interpretation and translation are two  options. </a:t>
            </a:r>
            <a:endParaRPr/>
          </a:p>
          <a:p>
            <a:pPr>
              <a:lnSpc>
                <a:spcPct val="100000"/>
              </a:lnSpc>
            </a:pPr>
            <a:endParaRPr/>
          </a:p>
        </p:txBody>
      </p:sp>
    </p:spTree>
  </p:cSld>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6" name="CustomShape 1"/>
          <p:cNvSpPr/>
          <p:nvPr/>
        </p:nvSpPr>
        <p:spPr>
          <a:xfrm>
            <a:off x="457200" y="274680"/>
            <a:ext cx="8227080" cy="713520"/>
          </a:xfrm>
          <a:prstGeom prst="rect">
            <a:avLst/>
          </a:prstGeom>
          <a:noFill/>
          <a:ln>
            <a:noFill/>
          </a:ln>
        </p:spPr>
        <p:txBody>
          <a:bodyPr anchor="ctr" bIns="45000" lIns="90000" rIns="90000" tIns="45000"/>
          <a:p>
            <a:pPr algn="ctr">
              <a:lnSpc>
                <a:spcPct val="100000"/>
              </a:lnSpc>
            </a:pPr>
            <a:r>
              <a:rPr b="1" lang="en-US" sz="3600">
                <a:solidFill>
                  <a:srgbClr val="ff0000"/>
                </a:solidFill>
                <a:latin typeface="Times New Roman"/>
                <a:ea typeface="DejaVu Sans"/>
              </a:rPr>
              <a:t>Interpretation</a:t>
            </a:r>
            <a:endParaRPr/>
          </a:p>
        </p:txBody>
      </p:sp>
      <p:sp>
        <p:nvSpPr>
          <p:cNvPr id="427" name="CustomShape 2"/>
          <p:cNvSpPr/>
          <p:nvPr/>
        </p:nvSpPr>
        <p:spPr>
          <a:xfrm>
            <a:off x="457200" y="1600200"/>
            <a:ext cx="8227080" cy="4523400"/>
          </a:xfrm>
          <a:prstGeom prst="rect">
            <a:avLst/>
          </a:prstGeom>
          <a:noFill/>
          <a:ln>
            <a:noFill/>
          </a:ln>
        </p:spPr>
        <p:txBody>
          <a:bodyPr bIns="45000" lIns="90000" rIns="90000" tIns="45000"/>
          <a:p>
            <a:pPr>
              <a:lnSpc>
                <a:spcPct val="100000"/>
              </a:lnSpc>
              <a:buFont charset="2" typeface="Wingdings"/>
              <a:buChar char=""/>
            </a:pPr>
            <a:r>
              <a:rPr lang="en-US" sz="2400">
                <a:solidFill>
                  <a:srgbClr val="000000"/>
                </a:solidFill>
                <a:latin typeface="Times New Roman"/>
                <a:ea typeface="DejaVu Sans"/>
              </a:rPr>
              <a:t>In this solution, the actions implied by the constructs of the language are executed directly . </a:t>
            </a:r>
            <a:endParaRPr/>
          </a:p>
          <a:p>
            <a:pPr>
              <a:lnSpc>
                <a:spcPct val="100000"/>
              </a:lnSpc>
              <a:buFont charset="2" typeface="Wingdings"/>
              <a:buChar char=""/>
            </a:pPr>
            <a:r>
              <a:rPr lang="en-US" sz="2400">
                <a:solidFill>
                  <a:srgbClr val="000000"/>
                </a:solidFill>
                <a:latin typeface="Times New Roman"/>
                <a:ea typeface="DejaVu Sans"/>
              </a:rPr>
              <a:t>Usually, for each possible action there exists a subprogram–written in machine language–to execute the action. </a:t>
            </a:r>
            <a:endParaRPr/>
          </a:p>
          <a:p>
            <a:pPr>
              <a:lnSpc>
                <a:spcPct val="100000"/>
              </a:lnSpc>
              <a:buFont charset="2" typeface="Wingdings"/>
              <a:buChar char=""/>
            </a:pPr>
            <a:r>
              <a:rPr lang="en-US" sz="2400">
                <a:solidFill>
                  <a:srgbClr val="000000"/>
                </a:solidFill>
                <a:latin typeface="Times New Roman"/>
                <a:ea typeface="DejaVu Sans"/>
              </a:rPr>
              <a:t>Thus, interpretation of a program is accomplished by calling subprograms in the appropriate sequence.</a:t>
            </a:r>
            <a:endParaRPr/>
          </a:p>
        </p:txBody>
      </p:sp>
    </p:spTree>
  </p:cSld>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8" name="CustomShape 1"/>
          <p:cNvSpPr/>
          <p:nvPr/>
        </p:nvSpPr>
        <p:spPr>
          <a:xfrm>
            <a:off x="457200" y="457200"/>
            <a:ext cx="8227080" cy="5864760"/>
          </a:xfrm>
          <a:prstGeom prst="rect">
            <a:avLst/>
          </a:prstGeom>
          <a:noFill/>
          <a:ln>
            <a:noFill/>
          </a:ln>
        </p:spPr>
        <p:txBody>
          <a:bodyPr bIns="45000" lIns="90000" rIns="90000" tIns="45000"/>
          <a:p>
            <a:pPr>
              <a:lnSpc>
                <a:spcPct val="100000"/>
              </a:lnSpc>
              <a:buFont charset="2" typeface="Wingdings"/>
              <a:buChar char=""/>
            </a:pPr>
            <a:r>
              <a:rPr lang="en-US" sz="2200">
                <a:solidFill>
                  <a:srgbClr val="000000"/>
                </a:solidFill>
                <a:latin typeface="Times New Roman"/>
                <a:ea typeface="DejaVu Sans"/>
              </a:rPr>
              <a:t>More precisely, an interpreter is a program that repeatedly executes the following sequence.</a:t>
            </a:r>
            <a:endParaRPr/>
          </a:p>
          <a:p>
            <a:pPr>
              <a:lnSpc>
                <a:spcPct val="100000"/>
              </a:lnSpc>
            </a:pPr>
            <a:r>
              <a:rPr lang="en-US" sz="2200">
                <a:solidFill>
                  <a:srgbClr val="000000"/>
                </a:solidFill>
                <a:latin typeface="Times New Roman"/>
                <a:ea typeface="DejaVu Sans"/>
              </a:rPr>
              <a:t>1. Get the next statement;</a:t>
            </a:r>
            <a:endParaRPr/>
          </a:p>
          <a:p>
            <a:pPr>
              <a:lnSpc>
                <a:spcPct val="100000"/>
              </a:lnSpc>
            </a:pPr>
            <a:r>
              <a:rPr lang="en-US" sz="2200">
                <a:solidFill>
                  <a:srgbClr val="000000"/>
                </a:solidFill>
                <a:latin typeface="Times New Roman"/>
                <a:ea typeface="DejaVu Sans"/>
              </a:rPr>
              <a:t>2. Determine the actions to be executed;</a:t>
            </a:r>
            <a:endParaRPr/>
          </a:p>
          <a:p>
            <a:pPr>
              <a:lnSpc>
                <a:spcPct val="100000"/>
              </a:lnSpc>
            </a:pPr>
            <a:r>
              <a:rPr lang="en-US" sz="2200">
                <a:solidFill>
                  <a:srgbClr val="000000"/>
                </a:solidFill>
                <a:latin typeface="Times New Roman"/>
                <a:ea typeface="DejaVu Sans"/>
              </a:rPr>
              <a:t>3. Perform the actions;</a:t>
            </a:r>
            <a:endParaRPr/>
          </a:p>
          <a:p>
            <a:pPr>
              <a:lnSpc>
                <a:spcPct val="100000"/>
              </a:lnSpc>
              <a:buFont charset="2" typeface="Wingdings"/>
              <a:buChar char=""/>
            </a:pPr>
            <a:r>
              <a:rPr lang="en-US" sz="2200">
                <a:solidFill>
                  <a:srgbClr val="000000"/>
                </a:solidFill>
                <a:latin typeface="Times New Roman"/>
                <a:ea typeface="DejaVu Sans"/>
              </a:rPr>
              <a:t>This sequence is very similar to the pattern of actions carried out by a traditional computer, that is:</a:t>
            </a:r>
            <a:endParaRPr/>
          </a:p>
          <a:p>
            <a:pPr>
              <a:lnSpc>
                <a:spcPct val="100000"/>
              </a:lnSpc>
            </a:pPr>
            <a:r>
              <a:rPr lang="en-US" sz="2200">
                <a:solidFill>
                  <a:srgbClr val="000000"/>
                </a:solidFill>
                <a:latin typeface="Times New Roman"/>
                <a:ea typeface="DejaVu Sans"/>
              </a:rPr>
              <a:t>a.  Fetch the next instruction (i.e., the instruction whose address is specified by the instruction pointer).</a:t>
            </a:r>
            <a:endParaRPr/>
          </a:p>
          <a:p>
            <a:pPr>
              <a:lnSpc>
                <a:spcPct val="100000"/>
              </a:lnSpc>
            </a:pPr>
            <a:r>
              <a:rPr lang="en-US" sz="2200">
                <a:solidFill>
                  <a:srgbClr val="000000"/>
                </a:solidFill>
                <a:latin typeface="Times New Roman"/>
                <a:ea typeface="DejaVu Sans"/>
              </a:rPr>
              <a:t>b . Advance the instruction pointer (i.e., set the address of the instruction to be fetched next).</a:t>
            </a:r>
            <a:endParaRPr/>
          </a:p>
          <a:p>
            <a:pPr>
              <a:lnSpc>
                <a:spcPct val="100000"/>
              </a:lnSpc>
            </a:pPr>
            <a:r>
              <a:rPr lang="en-US" sz="2200">
                <a:solidFill>
                  <a:srgbClr val="000000"/>
                </a:solidFill>
                <a:latin typeface="Times New Roman"/>
                <a:ea typeface="DejaVu Sans"/>
              </a:rPr>
              <a:t>c.  Decode the fetched instruction.</a:t>
            </a:r>
            <a:endParaRPr/>
          </a:p>
          <a:p>
            <a:pPr>
              <a:lnSpc>
                <a:spcPct val="100000"/>
              </a:lnSpc>
              <a:buFont typeface="Arial"/>
              <a:buAutoNum type="alphaLcPeriod"/>
            </a:pPr>
            <a:r>
              <a:rPr lang="en-US" sz="2200">
                <a:solidFill>
                  <a:srgbClr val="000000"/>
                </a:solidFill>
                <a:latin typeface="Times New Roman"/>
                <a:ea typeface="DejaVu Sans"/>
              </a:rPr>
              <a:t>Execute the instruction.</a:t>
            </a:r>
            <a:endParaRPr/>
          </a:p>
          <a:p>
            <a:pPr>
              <a:lnSpc>
                <a:spcPct val="100000"/>
              </a:lnSpc>
            </a:pPr>
            <a:endParaRPr/>
          </a:p>
        </p:txBody>
      </p:sp>
    </p:spTree>
  </p:cSld>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9" name="CustomShape 1"/>
          <p:cNvSpPr/>
          <p:nvPr/>
        </p:nvSpPr>
        <p:spPr>
          <a:xfrm>
            <a:off x="457200" y="274680"/>
            <a:ext cx="8227080" cy="408600"/>
          </a:xfrm>
          <a:prstGeom prst="rect">
            <a:avLst/>
          </a:prstGeom>
          <a:noFill/>
          <a:ln>
            <a:noFill/>
          </a:ln>
        </p:spPr>
        <p:txBody>
          <a:bodyPr anchor="ctr" bIns="45000" lIns="90000" rIns="90000" tIns="45000"/>
          <a:p>
            <a:pPr algn="ctr">
              <a:lnSpc>
                <a:spcPct val="100000"/>
              </a:lnSpc>
            </a:pPr>
            <a:r>
              <a:rPr b="1" lang="en-US" sz="3400">
                <a:solidFill>
                  <a:srgbClr val="00b0f0"/>
                </a:solidFill>
                <a:latin typeface="Times New Roman"/>
                <a:ea typeface="DejaVu Sans"/>
              </a:rPr>
              <a:t>Translation</a:t>
            </a:r>
            <a:endParaRPr/>
          </a:p>
        </p:txBody>
      </p:sp>
      <p:sp>
        <p:nvSpPr>
          <p:cNvPr id="430" name="CustomShape 2"/>
          <p:cNvSpPr/>
          <p:nvPr/>
        </p:nvSpPr>
        <p:spPr>
          <a:xfrm>
            <a:off x="457200" y="838080"/>
            <a:ext cx="8227080" cy="5285520"/>
          </a:xfrm>
          <a:prstGeom prst="rect">
            <a:avLst/>
          </a:prstGeom>
          <a:noFill/>
          <a:ln>
            <a:noFill/>
          </a:ln>
        </p:spPr>
        <p:txBody>
          <a:bodyPr bIns="45000" lIns="90000" rIns="90000" tIns="45000"/>
          <a:p>
            <a:pPr>
              <a:lnSpc>
                <a:spcPct val="100000"/>
              </a:lnSpc>
              <a:buFont charset="2" typeface="Wingdings"/>
              <a:buChar char=""/>
            </a:pPr>
            <a:r>
              <a:rPr lang="en-US" sz="2400">
                <a:solidFill>
                  <a:srgbClr val="000000"/>
                </a:solidFill>
                <a:latin typeface="Times New Roman"/>
                <a:ea typeface="DejaVu Sans"/>
              </a:rPr>
              <a:t>In this solution, programs written in a high-level language are translated into an equivalent machine-language version before being executed. This translation is often performed in several steps .</a:t>
            </a:r>
            <a:endParaRPr/>
          </a:p>
          <a:p>
            <a:pPr>
              <a:lnSpc>
                <a:spcPct val="100000"/>
              </a:lnSpc>
              <a:buFont charset="2" typeface="Wingdings"/>
              <a:buChar char=""/>
            </a:pPr>
            <a:r>
              <a:rPr lang="en-US" sz="2400">
                <a:solidFill>
                  <a:srgbClr val="000000"/>
                </a:solidFill>
                <a:latin typeface="Times New Roman"/>
                <a:ea typeface="DejaVu Sans"/>
              </a:rPr>
              <a:t> </a:t>
            </a:r>
            <a:r>
              <a:rPr lang="en-US" sz="2400">
                <a:solidFill>
                  <a:srgbClr val="000000"/>
                </a:solidFill>
                <a:latin typeface="Times New Roman"/>
                <a:ea typeface="DejaVu Sans"/>
              </a:rPr>
              <a:t>Program modules might first be separately translated into relocatable machine code; </a:t>
            </a:r>
            <a:endParaRPr/>
          </a:p>
          <a:p>
            <a:pPr>
              <a:lnSpc>
                <a:spcPct val="100000"/>
              </a:lnSpc>
              <a:buFont charset="2" typeface="Wingdings"/>
              <a:buChar char=""/>
            </a:pPr>
            <a:r>
              <a:rPr lang="en-US" sz="2400">
                <a:solidFill>
                  <a:srgbClr val="000000"/>
                </a:solidFill>
                <a:latin typeface="Times New Roman"/>
                <a:ea typeface="DejaVu Sans"/>
              </a:rPr>
              <a:t>modules of relocatable code are linked together into a single relocatable unit; </a:t>
            </a:r>
            <a:endParaRPr/>
          </a:p>
          <a:p>
            <a:pPr>
              <a:lnSpc>
                <a:spcPct val="100000"/>
              </a:lnSpc>
              <a:buFont charset="2" typeface="Wingdings"/>
              <a:buChar char=""/>
            </a:pPr>
            <a:r>
              <a:rPr lang="en-US" sz="2400">
                <a:solidFill>
                  <a:srgbClr val="000000"/>
                </a:solidFill>
                <a:latin typeface="Times New Roman"/>
                <a:ea typeface="DejaVu Sans"/>
              </a:rPr>
              <a:t>finally, the entire program is loaded into the computer’s memory as executable machine code.</a:t>
            </a:r>
            <a:endParaRPr/>
          </a:p>
          <a:p>
            <a:pPr>
              <a:lnSpc>
                <a:spcPct val="100000"/>
              </a:lnSpc>
              <a:buFont charset="2" typeface="Wingdings"/>
              <a:buChar char=""/>
            </a:pPr>
            <a:r>
              <a:rPr lang="en-US" sz="2400">
                <a:solidFill>
                  <a:srgbClr val="000000"/>
                </a:solidFill>
                <a:latin typeface="Times New Roman"/>
                <a:ea typeface="DejaVu Sans"/>
              </a:rPr>
              <a:t> </a:t>
            </a:r>
            <a:r>
              <a:rPr lang="en-US" sz="2400">
                <a:solidFill>
                  <a:srgbClr val="000000"/>
                </a:solidFill>
                <a:latin typeface="Times New Roman"/>
                <a:ea typeface="DejaVu Sans"/>
              </a:rPr>
              <a:t>The translators used in each of these steps have specialized names: compiler, linker (or linkage editor), and loader, respectively.</a:t>
            </a:r>
            <a:endParaRPr/>
          </a:p>
        </p:txBody>
      </p:sp>
    </p:spTree>
  </p:cSld>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1" name="CustomShape 1"/>
          <p:cNvSpPr/>
          <p:nvPr/>
        </p:nvSpPr>
        <p:spPr>
          <a:xfrm>
            <a:off x="457200" y="838080"/>
            <a:ext cx="7922160" cy="4111560"/>
          </a:xfrm>
          <a:prstGeom prst="rect">
            <a:avLst/>
          </a:prstGeom>
          <a:noFill/>
          <a:ln>
            <a:noFill/>
          </a:ln>
        </p:spPr>
        <p:txBody>
          <a:bodyPr bIns="45000" lIns="90000" rIns="90000" tIns="45000"/>
          <a:p>
            <a:pPr>
              <a:lnSpc>
                <a:spcPct val="100000"/>
              </a:lnSpc>
              <a:buFont charset="2" typeface="Wingdings"/>
              <a:buChar char=""/>
            </a:pPr>
            <a:r>
              <a:rPr lang="en-US" sz="2400">
                <a:solidFill>
                  <a:srgbClr val="000000"/>
                </a:solidFill>
                <a:latin typeface="Times New Roman"/>
                <a:ea typeface="DejaVu Sans"/>
              </a:rPr>
              <a:t>In some cases, the machine on which the translation is performed (the host machine) is different from the machine that is to run the translated code (the target machine). This kind of translation is called cross-translation. Cross translators offer the only viable solution when the target machine is a special purpose processor rather than a general-purpose one that can support a translator.</a:t>
            </a:r>
            <a:endParaRPr/>
          </a:p>
          <a:p>
            <a:pPr>
              <a:lnSpc>
                <a:spcPct val="100000"/>
              </a:lnSpc>
            </a:pPr>
            <a:endParaRPr/>
          </a:p>
          <a:p>
            <a:pPr>
              <a:lnSpc>
                <a:spcPct val="100000"/>
              </a:lnSpc>
              <a:buFont charset="2" typeface="Wingdings"/>
              <a:buChar char=""/>
            </a:pPr>
            <a:r>
              <a:rPr lang="en-US" sz="2400">
                <a:solidFill>
                  <a:srgbClr val="000000"/>
                </a:solidFill>
                <a:latin typeface="Times New Roman"/>
                <a:ea typeface="DejaVu Sans"/>
              </a:rPr>
              <a:t>In practice, many languages are implemented by a combination of the two techniques. A program may be translated into an intermediate code that is then interpreted.</a:t>
            </a:r>
            <a:endParaRPr/>
          </a:p>
        </p:txBody>
      </p:sp>
    </p:spTree>
  </p:cSld>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2" name="CustomShape 1"/>
          <p:cNvSpPr/>
          <p:nvPr/>
        </p:nvSpPr>
        <p:spPr>
          <a:xfrm>
            <a:off x="457200" y="304920"/>
            <a:ext cx="8227080" cy="5818680"/>
          </a:xfrm>
          <a:prstGeom prst="rect">
            <a:avLst/>
          </a:prstGeom>
          <a:noFill/>
          <a:ln>
            <a:noFill/>
          </a:ln>
        </p:spPr>
        <p:txBody>
          <a:bodyPr bIns="45000" lIns="90000" rIns="90000" tIns="45000"/>
          <a:p>
            <a:pPr>
              <a:lnSpc>
                <a:spcPct val="100000"/>
              </a:lnSpc>
              <a:buFont charset="2" typeface="Wingdings"/>
              <a:buChar char=""/>
            </a:pPr>
            <a:r>
              <a:rPr lang="en-US" sz="2400">
                <a:solidFill>
                  <a:srgbClr val="000000"/>
                </a:solidFill>
                <a:latin typeface="Times New Roman"/>
                <a:ea typeface="DejaVu Sans"/>
              </a:rPr>
              <a:t>Compilers and interpreters differ in the way they can report on run-time errors. </a:t>
            </a:r>
            <a:endParaRPr/>
          </a:p>
          <a:p>
            <a:pPr>
              <a:lnSpc>
                <a:spcPct val="100000"/>
              </a:lnSpc>
              <a:buFont charset="2" typeface="Wingdings"/>
              <a:buChar char=""/>
            </a:pPr>
            <a:r>
              <a:rPr lang="en-US" sz="2400">
                <a:solidFill>
                  <a:srgbClr val="000000"/>
                </a:solidFill>
                <a:latin typeface="Times New Roman"/>
                <a:ea typeface="DejaVu Sans"/>
              </a:rPr>
              <a:t>Typically, with compilation, any reference to the source code is lost in the generated object code. If an error is generated at run-time, it may be impossible to relate it to the source language construct being executed. This is why run-time error messages are often obscure and almost meaningless to the programmer. </a:t>
            </a:r>
            <a:endParaRPr/>
          </a:p>
          <a:p>
            <a:pPr>
              <a:lnSpc>
                <a:spcPct val="100000"/>
              </a:lnSpc>
              <a:buFont charset="2" typeface="Wingdings"/>
              <a:buChar char=""/>
            </a:pPr>
            <a:r>
              <a:rPr lang="en-US" sz="2400">
                <a:solidFill>
                  <a:srgbClr val="000000"/>
                </a:solidFill>
                <a:latin typeface="Times New Roman"/>
                <a:ea typeface="DejaVu Sans"/>
              </a:rPr>
              <a:t>On the opposite, the interpreter processes source statements, and can relate a run-time error to the source statement being executed. </a:t>
            </a:r>
            <a:endParaRPr/>
          </a:p>
          <a:p>
            <a:pPr>
              <a:lnSpc>
                <a:spcPct val="100000"/>
              </a:lnSpc>
              <a:buFont charset="2" typeface="Wingdings"/>
              <a:buChar char=""/>
            </a:pPr>
            <a:r>
              <a:rPr lang="en-US" sz="2400">
                <a:solidFill>
                  <a:srgbClr val="000000"/>
                </a:solidFill>
                <a:latin typeface="Times New Roman"/>
                <a:ea typeface="DejaVu Sans"/>
              </a:rPr>
              <a:t>For these reasons, certain programming environments contain both an interpreter and a compiler for a given programming language. </a:t>
            </a:r>
            <a:endParaRPr/>
          </a:p>
        </p:txBody>
      </p:sp>
    </p:spTree>
  </p:cSld>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433" name="Table 1"/>
          <p:cNvGraphicFramePr/>
          <p:nvPr/>
        </p:nvGraphicFramePr>
        <p:xfrm>
          <a:off x="228600" y="457200"/>
          <a:ext cx="8684640" cy="6169680"/>
        </p:xfrm>
        <a:graphic>
          <a:graphicData uri="http://schemas.openxmlformats.org/drawingml/2006/table">
            <a:tbl>
              <a:tblPr/>
              <a:tblGrid>
                <a:gridCol w="4342680"/>
                <a:gridCol w="4341960"/>
              </a:tblGrid>
              <a:tr h="676440">
                <a:tc>
                  <a:txBody>
                    <a:bodyPr wrap="none"/>
                    <a:p>
                      <a:pPr>
                        <a:lnSpc>
                          <a:spcPct val="100000"/>
                        </a:lnSpc>
                      </a:pPr>
                      <a:r>
                        <a:rPr b="1" lang="en-US" sz="2000">
                          <a:solidFill>
                            <a:srgbClr val="ff0000"/>
                          </a:solidFill>
                          <a:latin typeface="Times New Roman"/>
                        </a:rPr>
                        <a:t>Interpreter</a:t>
                      </a:r>
                      <a:endParaRPr/>
                    </a:p>
                  </a:txBody>
                  <a:tcPr/>
                </a:tc>
                <a:tc>
                  <a:txBody>
                    <a:bodyPr wrap="none"/>
                    <a:p>
                      <a:pPr>
                        <a:lnSpc>
                          <a:spcPct val="100000"/>
                        </a:lnSpc>
                      </a:pPr>
                      <a:r>
                        <a:rPr b="1" lang="en-US" sz="2000">
                          <a:solidFill>
                            <a:srgbClr val="00b0f0"/>
                          </a:solidFill>
                          <a:latin typeface="Times New Roman"/>
                        </a:rPr>
                        <a:t>Compiler</a:t>
                      </a:r>
                      <a:endParaRPr/>
                    </a:p>
                  </a:txBody>
                  <a:tcPr/>
                </a:tc>
              </a:tr>
              <a:tr h="896760">
                <a:tc>
                  <a:txBody>
                    <a:bodyPr wrap="none"/>
                    <a:p>
                      <a:pPr>
                        <a:lnSpc>
                          <a:spcPct val="100000"/>
                        </a:lnSpc>
                      </a:pPr>
                      <a:r>
                        <a:rPr lang="en-US" sz="2000">
                          <a:solidFill>
                            <a:srgbClr val="000000"/>
                          </a:solidFill>
                          <a:latin typeface="Times New Roman"/>
                        </a:rPr>
                        <a:t>Translates program one statement at a time.</a:t>
                      </a:r>
                      <a:endParaRPr/>
                    </a:p>
                  </a:txBody>
                  <a:tcPr/>
                </a:tc>
                <a:tc>
                  <a:txBody>
                    <a:bodyPr wrap="none"/>
                    <a:p>
                      <a:pPr>
                        <a:lnSpc>
                          <a:spcPct val="100000"/>
                        </a:lnSpc>
                      </a:pPr>
                      <a:r>
                        <a:rPr lang="en-US" sz="2000">
                          <a:solidFill>
                            <a:srgbClr val="000000"/>
                          </a:solidFill>
                          <a:latin typeface="Times New Roman"/>
                        </a:rPr>
                        <a:t>Scans the entire program and translates it as a whole into machine code.</a:t>
                      </a:r>
                      <a:endParaRPr/>
                    </a:p>
                  </a:txBody>
                  <a:tcPr/>
                </a:tc>
              </a:tr>
              <a:tr h="1233720">
                <a:tc>
                  <a:txBody>
                    <a:bodyPr wrap="none"/>
                    <a:p>
                      <a:pPr>
                        <a:lnSpc>
                          <a:spcPct val="100000"/>
                        </a:lnSpc>
                      </a:pPr>
                      <a:r>
                        <a:rPr lang="en-US" sz="2000">
                          <a:solidFill>
                            <a:srgbClr val="000000"/>
                          </a:solidFill>
                          <a:latin typeface="Times New Roman"/>
                        </a:rPr>
                        <a:t>It takes less amount of time to analyze the source code but the overall execution time is slower.</a:t>
                      </a:r>
                      <a:endParaRPr/>
                    </a:p>
                  </a:txBody>
                  <a:tcPr/>
                </a:tc>
                <a:tc>
                  <a:txBody>
                    <a:bodyPr wrap="none"/>
                    <a:p>
                      <a:pPr>
                        <a:lnSpc>
                          <a:spcPct val="100000"/>
                        </a:lnSpc>
                      </a:pPr>
                      <a:r>
                        <a:rPr lang="en-US" sz="2000">
                          <a:solidFill>
                            <a:srgbClr val="000000"/>
                          </a:solidFill>
                          <a:latin typeface="Times New Roman"/>
                        </a:rPr>
                        <a:t>It takes large amount of time to analyze the source code but the overall execution time is comparatively faster.</a:t>
                      </a:r>
                      <a:endParaRPr/>
                    </a:p>
                  </a:txBody>
                  <a:tcPr/>
                </a:tc>
              </a:tr>
              <a:tr h="1233720">
                <a:tc>
                  <a:txBody>
                    <a:bodyPr wrap="none"/>
                    <a:p>
                      <a:pPr>
                        <a:lnSpc>
                          <a:spcPct val="100000"/>
                        </a:lnSpc>
                      </a:pPr>
                      <a:r>
                        <a:rPr lang="en-US" sz="2000">
                          <a:solidFill>
                            <a:srgbClr val="000000"/>
                          </a:solidFill>
                          <a:latin typeface="Times New Roman"/>
                        </a:rPr>
                        <a:t>No intermediate object code is generated, hence are memory efficient.</a:t>
                      </a:r>
                      <a:endParaRPr/>
                    </a:p>
                  </a:txBody>
                  <a:tcPr/>
                </a:tc>
                <a:tc>
                  <a:txBody>
                    <a:bodyPr wrap="none"/>
                    <a:p>
                      <a:pPr>
                        <a:lnSpc>
                          <a:spcPct val="100000"/>
                        </a:lnSpc>
                      </a:pPr>
                      <a:r>
                        <a:rPr lang="en-US" sz="2000">
                          <a:solidFill>
                            <a:srgbClr val="000000"/>
                          </a:solidFill>
                          <a:latin typeface="Times New Roman"/>
                        </a:rPr>
                        <a:t>Generates intermediate object code which further requires linking, hence requires more memory.</a:t>
                      </a:r>
                      <a:endParaRPr/>
                    </a:p>
                  </a:txBody>
                  <a:tcPr/>
                </a:tc>
              </a:tr>
              <a:tr h="1233720">
                <a:tc>
                  <a:txBody>
                    <a:bodyPr wrap="none"/>
                    <a:p>
                      <a:pPr>
                        <a:lnSpc>
                          <a:spcPct val="100000"/>
                        </a:lnSpc>
                      </a:pPr>
                      <a:r>
                        <a:rPr lang="en-US" sz="2000">
                          <a:solidFill>
                            <a:srgbClr val="000000"/>
                          </a:solidFill>
                          <a:latin typeface="Times New Roman"/>
                        </a:rPr>
                        <a:t>Continues translating the program until the first error is met, in which case it stops. Hence debugging is easy.</a:t>
                      </a:r>
                      <a:endParaRPr/>
                    </a:p>
                  </a:txBody>
                  <a:tcPr/>
                </a:tc>
                <a:tc>
                  <a:txBody>
                    <a:bodyPr wrap="none"/>
                    <a:p>
                      <a:pPr>
                        <a:lnSpc>
                          <a:spcPct val="100000"/>
                        </a:lnSpc>
                      </a:pPr>
                      <a:r>
                        <a:rPr lang="en-US" sz="2000">
                          <a:solidFill>
                            <a:srgbClr val="000000"/>
                          </a:solidFill>
                          <a:latin typeface="Times New Roman"/>
                        </a:rPr>
                        <a:t>It generates the error message only after scanning the whole program. Hence debugging is comparatively hard.</a:t>
                      </a:r>
                      <a:endParaRPr/>
                    </a:p>
                  </a:txBody>
                  <a:tcPr/>
                </a:tc>
              </a:tr>
              <a:tr h="895320">
                <a:tc>
                  <a:txBody>
                    <a:bodyPr wrap="none"/>
                    <a:p>
                      <a:pPr>
                        <a:lnSpc>
                          <a:spcPct val="100000"/>
                        </a:lnSpc>
                      </a:pPr>
                      <a:r>
                        <a:rPr lang="en-US" sz="2000">
                          <a:solidFill>
                            <a:srgbClr val="000000"/>
                          </a:solidFill>
                          <a:latin typeface="Times New Roman"/>
                        </a:rPr>
                        <a:t>Programming language like Python, Ruby use interpreters.</a:t>
                      </a:r>
                      <a:endParaRPr/>
                    </a:p>
                  </a:txBody>
                  <a:tcPr/>
                </a:tc>
                <a:tc>
                  <a:txBody>
                    <a:bodyPr wrap="none"/>
                    <a:p>
                      <a:pPr>
                        <a:lnSpc>
                          <a:spcPct val="100000"/>
                        </a:lnSpc>
                      </a:pPr>
                      <a:r>
                        <a:rPr lang="en-US" sz="2000">
                          <a:solidFill>
                            <a:srgbClr val="000000"/>
                          </a:solidFill>
                          <a:latin typeface="Times New Roman"/>
                        </a:rPr>
                        <a:t>Programming language like C, C++ use compilers.</a:t>
                      </a:r>
                      <a:endParaRPr/>
                    </a:p>
                  </a:txBody>
                  <a:tcPr/>
                </a:tc>
              </a:tr>
            </a:tbl>
          </a:graphicData>
        </a:graphic>
      </p:graphicFrame>
    </p:spTree>
  </p:cSld>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4" name="CustomShape 1"/>
          <p:cNvSpPr/>
          <p:nvPr/>
        </p:nvSpPr>
        <p:spPr>
          <a:xfrm>
            <a:off x="457200" y="304920"/>
            <a:ext cx="8227080" cy="5818680"/>
          </a:xfrm>
          <a:prstGeom prst="rect">
            <a:avLst/>
          </a:prstGeom>
          <a:noFill/>
          <a:ln>
            <a:noFill/>
          </a:ln>
        </p:spPr>
        <p:txBody>
          <a:bodyPr bIns="45000" lIns="90000" rIns="90000" tIns="45000"/>
          <a:p>
            <a:pPr>
              <a:lnSpc>
                <a:spcPct val="100000"/>
              </a:lnSpc>
              <a:buFont typeface="Arial"/>
              <a:buChar char="•"/>
            </a:pPr>
            <a:r>
              <a:rPr b="1" lang="en-US" sz="2000">
                <a:solidFill>
                  <a:srgbClr val="ff0000"/>
                </a:solidFill>
                <a:latin typeface="Times New Roman"/>
                <a:ea typeface="DejaVu Sans"/>
              </a:rPr>
              <a:t>Purely interpreted solution:</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1. Complicated Decoding process</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2.  identical each time the statement is encountered</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3.  If statements appears in loop, speed of execution is affected</a:t>
            </a:r>
            <a:endParaRPr/>
          </a:p>
          <a:p>
            <a:pPr>
              <a:lnSpc>
                <a:spcPct val="100000"/>
              </a:lnSpc>
            </a:pPr>
            <a:endParaRPr/>
          </a:p>
          <a:p>
            <a:pPr>
              <a:lnSpc>
                <a:spcPct val="100000"/>
              </a:lnSpc>
              <a:buFont typeface="Arial"/>
              <a:buChar char="•"/>
            </a:pPr>
            <a:r>
              <a:rPr b="1" lang="en-US" sz="2000">
                <a:solidFill>
                  <a:srgbClr val="00b0f0"/>
                </a:solidFill>
                <a:latin typeface="Times New Roman"/>
                <a:ea typeface="DejaVu Sans"/>
              </a:rPr>
              <a:t>Purely Translated solution:</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1. generates machine code for each high level statement.</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2. translator decodes each high level statement only once</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3. frequently occurring parts are then decoded n no of times in their machine language respectively.</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4. Can save processing time over Pure interpreted. </a:t>
            </a:r>
            <a:endParaRPr/>
          </a:p>
          <a:p>
            <a:pPr>
              <a:lnSpc>
                <a:spcPct val="100000"/>
              </a:lnSpc>
            </a:pPr>
            <a:endParaRPr/>
          </a:p>
          <a:p>
            <a:pPr>
              <a:lnSpc>
                <a:spcPct val="100000"/>
              </a:lnSpc>
            </a:pPr>
            <a:r>
              <a:rPr lang="en-US" sz="2000">
                <a:solidFill>
                  <a:srgbClr val="ff0000"/>
                </a:solidFill>
                <a:latin typeface="Times New Roman"/>
                <a:ea typeface="DejaVu Sans"/>
              </a:rPr>
              <a:t>Each high level lang. statement can expand in to 10sor 100s of machine instruction.</a:t>
            </a:r>
            <a:endParaRPr/>
          </a:p>
          <a:p>
            <a:pPr>
              <a:lnSpc>
                <a:spcPct val="100000"/>
              </a:lnSpc>
            </a:pPr>
            <a:r>
              <a:rPr lang="en-US" sz="2000">
                <a:solidFill>
                  <a:srgbClr val="00b0f0"/>
                </a:solidFill>
                <a:latin typeface="Times New Roman"/>
                <a:ea typeface="DejaVu Sans"/>
              </a:rPr>
              <a:t>High level statements are in original form, and instructions necessary to execute them are stored in subprogram for the interpretation</a:t>
            </a:r>
            <a:endParaRPr/>
          </a:p>
        </p:txBody>
      </p:sp>
    </p:spTree>
  </p:cSld>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5" name="CustomShape 1"/>
          <p:cNvSpPr/>
          <p:nvPr/>
        </p:nvSpPr>
        <p:spPr>
          <a:xfrm>
            <a:off x="457200" y="274680"/>
            <a:ext cx="8227080" cy="560880"/>
          </a:xfrm>
          <a:prstGeom prst="rect">
            <a:avLst/>
          </a:prstGeom>
          <a:noFill/>
          <a:ln>
            <a:noFill/>
          </a:ln>
        </p:spPr>
        <p:txBody>
          <a:bodyPr anchor="ctr" bIns="45000" lIns="90000" rIns="90000" tIns="45000"/>
          <a:p>
            <a:pPr algn="ctr">
              <a:lnSpc>
                <a:spcPct val="100000"/>
              </a:lnSpc>
            </a:pPr>
            <a:r>
              <a:rPr lang="en-US" sz="3200">
                <a:solidFill>
                  <a:srgbClr val="000000"/>
                </a:solidFill>
                <a:latin typeface="Times New Roman"/>
                <a:ea typeface="DejaVu Sans"/>
              </a:rPr>
              <a:t>The concept of binding</a:t>
            </a:r>
            <a:endParaRPr/>
          </a:p>
        </p:txBody>
      </p:sp>
      <p:sp>
        <p:nvSpPr>
          <p:cNvPr id="436" name="CustomShape 2"/>
          <p:cNvSpPr/>
          <p:nvPr/>
        </p:nvSpPr>
        <p:spPr>
          <a:xfrm>
            <a:off x="457200" y="914400"/>
            <a:ext cx="8227080" cy="5209200"/>
          </a:xfrm>
          <a:prstGeom prst="rect">
            <a:avLst/>
          </a:prstGeom>
          <a:noFill/>
          <a:ln>
            <a:noFill/>
          </a:ln>
        </p:spPr>
        <p:txBody>
          <a:bodyPr bIns="45000" lIns="90000" rIns="90000" tIns="45000"/>
          <a:p>
            <a:pPr>
              <a:lnSpc>
                <a:spcPct val="100000"/>
              </a:lnSpc>
              <a:buFont charset="2" typeface="Wingdings"/>
              <a:buChar char=""/>
            </a:pPr>
            <a:r>
              <a:rPr lang="en-US" sz="2000">
                <a:solidFill>
                  <a:srgbClr val="000000"/>
                </a:solidFill>
                <a:latin typeface="Times New Roman"/>
                <a:ea typeface="DejaVu Sans"/>
              </a:rPr>
              <a:t>Binding is a central concept in the definition of programming language semantics. </a:t>
            </a:r>
            <a:endParaRPr/>
          </a:p>
          <a:p>
            <a:pPr>
              <a:lnSpc>
                <a:spcPct val="100000"/>
              </a:lnSpc>
              <a:buFont charset="2" typeface="Wingdings"/>
              <a:buChar char=""/>
            </a:pPr>
            <a:r>
              <a:rPr lang="en-US" sz="2000">
                <a:solidFill>
                  <a:srgbClr val="000000"/>
                </a:solidFill>
                <a:latin typeface="Times New Roman"/>
                <a:ea typeface="DejaVu Sans"/>
              </a:rPr>
              <a:t>Programming languages differ in the number of entities with which they can deal, in the number of attributes to be bound to entities, </a:t>
            </a:r>
            <a:endParaRPr/>
          </a:p>
          <a:p>
            <a:pPr>
              <a:lnSpc>
                <a:spcPct val="100000"/>
              </a:lnSpc>
            </a:pPr>
            <a:endParaRPr/>
          </a:p>
          <a:p>
            <a:pPr>
              <a:lnSpc>
                <a:spcPct val="100000"/>
              </a:lnSpc>
              <a:buFont charset="2" typeface="Wingdings"/>
              <a:buChar char=""/>
            </a:pPr>
            <a:r>
              <a:rPr lang="en-US" sz="2000">
                <a:solidFill>
                  <a:srgbClr val="000000"/>
                </a:solidFill>
                <a:latin typeface="Times New Roman"/>
                <a:ea typeface="DejaVu Sans"/>
              </a:rPr>
              <a:t>The time at which such bindings occur (</a:t>
            </a:r>
            <a:r>
              <a:rPr i="1" lang="en-US" sz="2000">
                <a:solidFill>
                  <a:srgbClr val="000000"/>
                </a:solidFill>
                <a:latin typeface="Times New Roman"/>
                <a:ea typeface="DejaVu Sans"/>
              </a:rPr>
              <a:t>binding time), and in the stability of the </a:t>
            </a:r>
            <a:r>
              <a:rPr lang="en-US" sz="2000">
                <a:solidFill>
                  <a:srgbClr val="000000"/>
                </a:solidFill>
                <a:latin typeface="Times New Roman"/>
                <a:ea typeface="DejaVu Sans"/>
              </a:rPr>
              <a:t>binding (i.e., whether an established binding is fixed or modifiable).</a:t>
            </a:r>
            <a:endParaRPr/>
          </a:p>
          <a:p>
            <a:pPr>
              <a:lnSpc>
                <a:spcPct val="100000"/>
              </a:lnSpc>
              <a:buFont charset="2" typeface="Wingdings"/>
              <a:buChar char=""/>
            </a:pPr>
            <a:r>
              <a:rPr lang="en-US" sz="2000">
                <a:solidFill>
                  <a:srgbClr val="000000"/>
                </a:solidFill>
                <a:latin typeface="Times New Roman"/>
                <a:ea typeface="DejaVu Sans"/>
              </a:rPr>
              <a:t> </a:t>
            </a:r>
            <a:endParaRPr/>
          </a:p>
          <a:p>
            <a:pPr>
              <a:lnSpc>
                <a:spcPct val="100000"/>
              </a:lnSpc>
              <a:buFont charset="2" typeface="Wingdings"/>
              <a:buChar char=""/>
            </a:pPr>
            <a:r>
              <a:rPr lang="en-US" sz="2000">
                <a:solidFill>
                  <a:srgbClr val="000000"/>
                </a:solidFill>
                <a:latin typeface="Times New Roman"/>
                <a:ea typeface="DejaVu Sans"/>
              </a:rPr>
              <a:t>A binding that cannot be modified is called </a:t>
            </a:r>
            <a:r>
              <a:rPr i="1" lang="en-US" sz="2000">
                <a:solidFill>
                  <a:srgbClr val="000000"/>
                </a:solidFill>
                <a:latin typeface="Times New Roman"/>
                <a:ea typeface="DejaVu Sans"/>
              </a:rPr>
              <a:t>static. A modifiable binding is called dynamic.</a:t>
            </a:r>
            <a:endParaRPr/>
          </a:p>
          <a:p>
            <a:pPr>
              <a:lnSpc>
                <a:spcPct val="100000"/>
              </a:lnSpc>
            </a:pPr>
            <a:endParaRPr/>
          </a:p>
          <a:p>
            <a:pPr>
              <a:lnSpc>
                <a:spcPct val="100000"/>
              </a:lnSpc>
              <a:buFont charset="2" typeface="Wingdings"/>
              <a:buChar char=""/>
            </a:pPr>
            <a:r>
              <a:rPr lang="en-US" sz="2000">
                <a:solidFill>
                  <a:srgbClr val="000000"/>
                </a:solidFill>
                <a:latin typeface="Times New Roman"/>
                <a:ea typeface="DejaVu Sans"/>
              </a:rPr>
              <a:t>Some attributes may be bound at language definition time, others at program translation time (or compile time), and others at program execution time (or run time). The following is a (nonexhaustive) list of binding examples:</a:t>
            </a:r>
            <a:endParaRPr/>
          </a:p>
        </p:txBody>
      </p:sp>
    </p:spTree>
  </p:cSld>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7" name="CustomShape 1"/>
          <p:cNvSpPr/>
          <p:nvPr/>
        </p:nvSpPr>
        <p:spPr>
          <a:xfrm>
            <a:off x="457200" y="304920"/>
            <a:ext cx="8227080" cy="6093360"/>
          </a:xfrm>
          <a:prstGeom prst="rect">
            <a:avLst/>
          </a:prstGeom>
          <a:noFill/>
          <a:ln>
            <a:noFill/>
          </a:ln>
        </p:spPr>
        <p:txBody>
          <a:bodyPr bIns="45000" lIns="90000" rIns="90000" tIns="45000"/>
          <a:p>
            <a:pPr>
              <a:lnSpc>
                <a:spcPct val="150000"/>
              </a:lnSpc>
            </a:pPr>
            <a:r>
              <a:rPr b="1" lang="en-US" sz="2400">
                <a:solidFill>
                  <a:srgbClr val="000000"/>
                </a:solidFill>
                <a:latin typeface="Times New Roman"/>
                <a:ea typeface="DejaVu Sans"/>
              </a:rPr>
              <a:t>Language definition time binding</a:t>
            </a:r>
            <a:r>
              <a:rPr lang="en-US" sz="2400">
                <a:solidFill>
                  <a:srgbClr val="000000"/>
                </a:solidFill>
                <a:latin typeface="Times New Roman"/>
                <a:ea typeface="DejaVu Sans"/>
              </a:rPr>
              <a:t>.</a:t>
            </a:r>
            <a:endParaRPr/>
          </a:p>
          <a:p>
            <a:pPr>
              <a:lnSpc>
                <a:spcPct val="150000"/>
              </a:lnSpc>
            </a:pPr>
            <a:r>
              <a:rPr lang="en-US" sz="2400">
                <a:solidFill>
                  <a:srgbClr val="000000"/>
                </a:solidFill>
                <a:latin typeface="Times New Roman"/>
                <a:ea typeface="DejaVu Sans"/>
              </a:rPr>
              <a:t> </a:t>
            </a:r>
            <a:r>
              <a:rPr lang="en-US" sz="2400">
                <a:solidFill>
                  <a:srgbClr val="000000"/>
                </a:solidFill>
                <a:latin typeface="Times New Roman"/>
                <a:ea typeface="DejaVu Sans"/>
              </a:rPr>
              <a:t>In most languages (including FORTRAN, Ada, C, andC++) the type "integer" is bound at language definition time to its well-known mathematical counterpart, i.e., to a set of algebraic operations that produce and manipulate integers; </a:t>
            </a:r>
            <a:endParaRPr/>
          </a:p>
          <a:p>
            <a:pPr>
              <a:lnSpc>
                <a:spcPct val="150000"/>
              </a:lnSpc>
            </a:pPr>
            <a:endParaRPr/>
          </a:p>
        </p:txBody>
      </p:sp>
    </p:spTree>
  </p:cSld>
  <p:timing>
    <p:tnLst>
      <p:par>
        <p:cTn dur="indefinite" id="272" nodeType="tmRoot" restart="never">
          <p:childTnLst>
            <p:seq>
              <p:cTn dur="indefinite" id="273" nodeType="mainSeq">
                <p:childTnLst>
                  <p:par>
                    <p:cTn fill="hold" id="274">
                      <p:stCondLst>
                        <p:cond delay="indefinite"/>
                      </p:stCondLst>
                      <p:childTnLst>
                        <p:par>
                          <p:cTn fill="hold" id="275">
                            <p:stCondLst>
                              <p:cond delay="0"/>
                            </p:stCondLst>
                            <p:childTnLst>
                              <p:par>
                                <p:cTn fill="hold" id="276" nodeType="clickEffect" presetClass="entr" presetID="1">
                                  <p:stCondLst>
                                    <p:cond delay="0"/>
                                  </p:stCondLst>
                                  <p:childTnLst>
                                    <p:set>
                                      <p:cBhvr>
                                        <p:cTn dur="1" fill="hold" id="277">
                                          <p:stCondLst>
                                            <p:cond delay="0"/>
                                          </p:stCondLst>
                                        </p:cTn>
                                        <p:tgtEl>
                                          <p:spTgt spid="437">
                                            <p:txEl>
                                              <p:pRg end="34" st="0"/>
                                            </p:txEl>
                                          </p:spTgt>
                                        </p:tgtEl>
                                        <p:attrNameLst>
                                          <p:attrName>style.visibility</p:attrName>
                                        </p:attrNameLst>
                                      </p:cBhvr>
                                      <p:to>
                                        <p:strVal val="visible"/>
                                      </p:to>
                                    </p:set>
                                  </p:childTnLst>
                                </p:cTn>
                              </p:par>
                            </p:childTnLst>
                          </p:cTn>
                        </p:par>
                      </p:childTnLst>
                    </p:cTn>
                  </p:par>
                  <p:par>
                    <p:cTn fill="hold" id="278">
                      <p:stCondLst>
                        <p:cond delay="indefinite"/>
                      </p:stCondLst>
                      <p:childTnLst>
                        <p:par>
                          <p:cTn fill="hold" id="279">
                            <p:stCondLst>
                              <p:cond delay="0"/>
                            </p:stCondLst>
                            <p:childTnLst>
                              <p:par>
                                <p:cTn fill="hold" id="280" nodeType="clickEffect" presetClass="entr" presetID="1">
                                  <p:stCondLst>
                                    <p:cond delay="0"/>
                                  </p:stCondLst>
                                  <p:childTnLst>
                                    <p:set>
                                      <p:cBhvr>
                                        <p:cTn dur="1" fill="hold" id="281">
                                          <p:stCondLst>
                                            <p:cond delay="0"/>
                                          </p:stCondLst>
                                        </p:cTn>
                                        <p:tgtEl>
                                          <p:spTgt spid="437">
                                            <p:txEl>
                                              <p:pRg end="268" st="26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457200" y="1143000"/>
            <a:ext cx="8227080" cy="2588400"/>
          </a:xfrm>
          <a:prstGeom prst="rect">
            <a:avLst/>
          </a:prstGeom>
          <a:noFill/>
          <a:ln>
            <a:noFill/>
          </a:ln>
        </p:spPr>
        <p:txBody>
          <a:bodyPr anchor="ctr" bIns="45000" lIns="90000" rIns="90000" tIns="45000"/>
          <a:p>
            <a:pPr algn="ctr">
              <a:lnSpc>
                <a:spcPct val="100000"/>
              </a:lnSpc>
            </a:pPr>
            <a:r>
              <a:rPr lang="en-US" sz="3200">
                <a:solidFill>
                  <a:srgbClr val="000000"/>
                </a:solidFill>
                <a:latin typeface="Times New Roman"/>
                <a:ea typeface="DejaVu Sans"/>
              </a:rPr>
              <a:t>Does the world need new Languages??</a:t>
            </a:r>
            <a:endParaRPr/>
          </a:p>
        </p:txBody>
      </p:sp>
    </p:spTree>
  </p:cSld>
  <p:timing>
    <p:tnLst>
      <p:par>
        <p:cTn dur="indefinite" id="23" nodeType="tmRoot" restart="never">
          <p:childTnLst>
            <p:seq>
              <p:cTn dur="indefinite" id="24" nodeType="mainSeq"/>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8" name="CustomShape 1"/>
          <p:cNvSpPr/>
          <p:nvPr/>
        </p:nvSpPr>
        <p:spPr>
          <a:xfrm>
            <a:off x="228600" y="612720"/>
            <a:ext cx="8532000" cy="4842360"/>
          </a:xfrm>
          <a:prstGeom prst="rect">
            <a:avLst/>
          </a:prstGeom>
          <a:noFill/>
          <a:ln>
            <a:noFill/>
          </a:ln>
        </p:spPr>
        <p:txBody>
          <a:bodyPr bIns="45000" lIns="90000" rIns="90000" tIns="45000"/>
          <a:p>
            <a:pPr>
              <a:lnSpc>
                <a:spcPct val="150000"/>
              </a:lnSpc>
            </a:pPr>
            <a:r>
              <a:rPr lang="en-US" sz="2400">
                <a:solidFill>
                  <a:srgbClr val="000000"/>
                </a:solidFill>
                <a:latin typeface="Times New Roman"/>
                <a:ea typeface="DejaVu Sans"/>
              </a:rPr>
              <a:t> </a:t>
            </a:r>
            <a:r>
              <a:rPr b="1" lang="en-US" sz="2400">
                <a:solidFill>
                  <a:srgbClr val="000000"/>
                </a:solidFill>
                <a:latin typeface="Times New Roman"/>
                <a:ea typeface="DejaVu Sans"/>
              </a:rPr>
              <a:t>Language implementation time binding</a:t>
            </a:r>
            <a:r>
              <a:rPr lang="en-US" sz="2400">
                <a:solidFill>
                  <a:srgbClr val="000000"/>
                </a:solidFill>
                <a:latin typeface="Times New Roman"/>
                <a:ea typeface="DejaVu Sans"/>
              </a:rPr>
              <a:t>. </a:t>
            </a:r>
            <a:endParaRPr/>
          </a:p>
          <a:p>
            <a:pPr>
              <a:lnSpc>
                <a:spcPct val="150000"/>
              </a:lnSpc>
            </a:pPr>
            <a:r>
              <a:rPr lang="en-US" sz="2400">
                <a:solidFill>
                  <a:srgbClr val="000000"/>
                </a:solidFill>
                <a:latin typeface="Times New Roman"/>
                <a:ea typeface="DejaVu Sans"/>
              </a:rPr>
              <a:t>In most languages (including FORTRAN, Ada, C, and C++) a set of values is bound to the integer type at language implementation time. </a:t>
            </a:r>
            <a:endParaRPr/>
          </a:p>
          <a:p>
            <a:pPr>
              <a:lnSpc>
                <a:spcPct val="150000"/>
              </a:lnSpc>
              <a:buFont charset="2" typeface="Wingdings"/>
              <a:buChar char=""/>
            </a:pPr>
            <a:r>
              <a:rPr lang="en-US" sz="2400">
                <a:solidFill>
                  <a:srgbClr val="000000"/>
                </a:solidFill>
                <a:latin typeface="Times New Roman"/>
                <a:ea typeface="DejaVu Sans"/>
              </a:rPr>
              <a:t>That is, the language definition states that type "integer" must be supported </a:t>
            </a:r>
            <a:endParaRPr/>
          </a:p>
          <a:p>
            <a:pPr>
              <a:lnSpc>
                <a:spcPct val="150000"/>
              </a:lnSpc>
              <a:buFont charset="2" typeface="Wingdings"/>
              <a:buChar char=""/>
            </a:pPr>
            <a:r>
              <a:rPr lang="en-US" sz="2400">
                <a:solidFill>
                  <a:srgbClr val="000000"/>
                </a:solidFill>
                <a:latin typeface="Times New Roman"/>
                <a:ea typeface="DejaVu Sans"/>
              </a:rPr>
              <a:t>and the language implementation binds it to a memory representation, which–in turn–determines the set of values that are contained in the type.  </a:t>
            </a:r>
            <a:endParaRPr/>
          </a:p>
        </p:txBody>
      </p:sp>
    </p:spTree>
  </p:cSld>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9" name="CustomShape 1"/>
          <p:cNvSpPr/>
          <p:nvPr/>
        </p:nvSpPr>
        <p:spPr>
          <a:xfrm>
            <a:off x="609480" y="457200"/>
            <a:ext cx="7922160" cy="5391720"/>
          </a:xfrm>
          <a:prstGeom prst="rect">
            <a:avLst/>
          </a:prstGeom>
          <a:noFill/>
          <a:ln>
            <a:noFill/>
          </a:ln>
        </p:spPr>
        <p:txBody>
          <a:bodyPr bIns="45000" lIns="90000" rIns="90000" tIns="45000"/>
          <a:p>
            <a:pPr>
              <a:lnSpc>
                <a:spcPct val="150000"/>
              </a:lnSpc>
            </a:pPr>
            <a:r>
              <a:rPr b="1" lang="en-US" sz="2400">
                <a:solidFill>
                  <a:srgbClr val="000000"/>
                </a:solidFill>
                <a:latin typeface="Times New Roman"/>
                <a:ea typeface="DejaVu Sans"/>
              </a:rPr>
              <a:t>Compile time (or translation time) binding</a:t>
            </a:r>
            <a:r>
              <a:rPr lang="en-US" sz="2400">
                <a:solidFill>
                  <a:srgbClr val="000000"/>
                </a:solidFill>
                <a:latin typeface="Times New Roman"/>
                <a:ea typeface="DejaVu Sans"/>
              </a:rPr>
              <a:t>. </a:t>
            </a:r>
            <a:endParaRPr/>
          </a:p>
          <a:p>
            <a:pPr>
              <a:lnSpc>
                <a:spcPct val="150000"/>
              </a:lnSpc>
            </a:pPr>
            <a:r>
              <a:rPr lang="en-US" sz="2400">
                <a:solidFill>
                  <a:srgbClr val="000000"/>
                </a:solidFill>
                <a:latin typeface="Times New Roman"/>
                <a:ea typeface="DejaVu Sans"/>
              </a:rPr>
              <a:t>Pascal provides a predefined definition of type integer, but allows the programmer to redefine it. Thus type integer is bound a representation at language implementation time, but the binding can be modified at translation time.</a:t>
            </a:r>
            <a:endParaRPr/>
          </a:p>
          <a:p>
            <a:pPr>
              <a:lnSpc>
                <a:spcPct val="150000"/>
              </a:lnSpc>
            </a:pPr>
            <a:endParaRPr/>
          </a:p>
          <a:p>
            <a:pPr>
              <a:lnSpc>
                <a:spcPct val="150000"/>
              </a:lnSpc>
            </a:pPr>
            <a:r>
              <a:rPr lang="en-US" sz="2400">
                <a:solidFill>
                  <a:srgbClr val="000000"/>
                </a:solidFill>
                <a:latin typeface="Times New Roman"/>
                <a:ea typeface="DejaVu Sans"/>
              </a:rPr>
              <a:t>  </a:t>
            </a:r>
            <a:r>
              <a:rPr b="1" lang="en-US" sz="2400">
                <a:solidFill>
                  <a:srgbClr val="000000"/>
                </a:solidFill>
                <a:latin typeface="Times New Roman"/>
                <a:ea typeface="DejaVu Sans"/>
              </a:rPr>
              <a:t>Execution time (or run time) binding. </a:t>
            </a:r>
            <a:endParaRPr/>
          </a:p>
          <a:p>
            <a:pPr>
              <a:lnSpc>
                <a:spcPct val="150000"/>
              </a:lnSpc>
            </a:pPr>
            <a:r>
              <a:rPr lang="en-US" sz="2400">
                <a:solidFill>
                  <a:srgbClr val="000000"/>
                </a:solidFill>
                <a:latin typeface="Times New Roman"/>
                <a:ea typeface="DejaVu Sans"/>
              </a:rPr>
              <a:t>In most programming languages variables are bound to a value at execution time, and the binding can be modified repeatedly during  execution.</a:t>
            </a:r>
            <a:endParaRPr/>
          </a:p>
        </p:txBody>
      </p:sp>
    </p:spTree>
  </p:cSld>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0" name="CustomShape 1"/>
          <p:cNvSpPr/>
          <p:nvPr/>
        </p:nvSpPr>
        <p:spPr>
          <a:xfrm>
            <a:off x="457200" y="304920"/>
            <a:ext cx="8227080" cy="6246000"/>
          </a:xfrm>
          <a:prstGeom prst="rect">
            <a:avLst/>
          </a:prstGeom>
          <a:noFill/>
          <a:ln>
            <a:noFill/>
          </a:ln>
        </p:spPr>
        <p:txBody>
          <a:bodyPr bIns="45000" lIns="90000" rIns="90000" tIns="45000"/>
          <a:p>
            <a:pPr>
              <a:lnSpc>
                <a:spcPct val="150000"/>
              </a:lnSpc>
              <a:buFont charset="2" typeface="Wingdings"/>
              <a:buChar char=""/>
            </a:pPr>
            <a:r>
              <a:rPr lang="en-US" sz="2200">
                <a:solidFill>
                  <a:srgbClr val="000000"/>
                </a:solidFill>
                <a:latin typeface="Times New Roman"/>
                <a:ea typeface="DejaVu Sans"/>
              </a:rPr>
              <a:t>In the first two examples, the binding is established before run time and cannot be changed thereafter. This kind of binding regime is often called </a:t>
            </a:r>
            <a:r>
              <a:rPr i="1" lang="en-US" sz="2200">
                <a:solidFill>
                  <a:srgbClr val="000000"/>
                </a:solidFill>
                <a:latin typeface="Times New Roman"/>
                <a:ea typeface="DejaVu Sans"/>
              </a:rPr>
              <a:t>static.</a:t>
            </a:r>
            <a:endParaRPr/>
          </a:p>
          <a:p>
            <a:pPr>
              <a:lnSpc>
                <a:spcPct val="150000"/>
              </a:lnSpc>
              <a:buFont charset="2" typeface="Wingdings"/>
              <a:buChar char=""/>
            </a:pPr>
            <a:r>
              <a:rPr lang="en-US" sz="2200">
                <a:solidFill>
                  <a:srgbClr val="000000"/>
                </a:solidFill>
                <a:latin typeface="Times New Roman"/>
                <a:ea typeface="DejaVu Sans"/>
              </a:rPr>
              <a:t>The term static denotes both the binding time (which occurs before the program is executed) and the stability (the binding is fixed).</a:t>
            </a:r>
            <a:endParaRPr/>
          </a:p>
          <a:p>
            <a:pPr>
              <a:lnSpc>
                <a:spcPct val="150000"/>
              </a:lnSpc>
              <a:buFont charset="2" typeface="Wingdings"/>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Conversely, a binding established at run time is usually modifiable during execution. </a:t>
            </a:r>
            <a:endParaRPr/>
          </a:p>
          <a:p>
            <a:pPr>
              <a:lnSpc>
                <a:spcPct val="150000"/>
              </a:lnSpc>
              <a:buFont charset="2" typeface="Wingdings"/>
              <a:buChar char=""/>
            </a:pPr>
            <a:r>
              <a:rPr lang="en-US" sz="2200">
                <a:solidFill>
                  <a:srgbClr val="000000"/>
                </a:solidFill>
                <a:latin typeface="Times New Roman"/>
                <a:ea typeface="DejaVu Sans"/>
              </a:rPr>
              <a:t>The fourth example illustrates this case. This kind of binding regime is often called </a:t>
            </a:r>
            <a:r>
              <a:rPr i="1" lang="en-US" sz="2200">
                <a:solidFill>
                  <a:srgbClr val="000000"/>
                </a:solidFill>
                <a:latin typeface="Times New Roman"/>
                <a:ea typeface="DejaVu Sans"/>
              </a:rPr>
              <a:t>dynamic. There are cases, however, where the binding is established at run </a:t>
            </a:r>
            <a:r>
              <a:rPr lang="en-US" sz="2200">
                <a:solidFill>
                  <a:srgbClr val="000000"/>
                </a:solidFill>
                <a:latin typeface="Times New Roman"/>
                <a:ea typeface="DejaVu Sans"/>
              </a:rPr>
              <a:t>time, and cannot be changed after being established. An example is a language providing (read only) constant variables that are initialized with an expression to be evaluated at run time.</a:t>
            </a:r>
            <a:endParaRPr/>
          </a:p>
          <a:p>
            <a:pPr>
              <a:lnSpc>
                <a:spcPct val="150000"/>
              </a:lnSpc>
              <a:buFont charset="2" typeface="Wingdings"/>
              <a:buChar char=""/>
            </a:pPr>
            <a:r>
              <a:rPr lang="en-US" sz="2200">
                <a:solidFill>
                  <a:srgbClr val="000000"/>
                </a:solidFill>
                <a:latin typeface="Times New Roman"/>
                <a:ea typeface="DejaVu Sans"/>
              </a:rPr>
              <a:t>The concepts of binding, binding time, and stability help clarify many semantic aspects of programming languages.</a:t>
            </a:r>
            <a:endParaRPr/>
          </a:p>
        </p:txBody>
      </p:sp>
    </p:spTree>
  </p:cSld>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1" name="CustomShape 1"/>
          <p:cNvSpPr/>
          <p:nvPr/>
        </p:nvSpPr>
        <p:spPr>
          <a:xfrm>
            <a:off x="457200" y="274680"/>
            <a:ext cx="8227080" cy="637200"/>
          </a:xfrm>
          <a:prstGeom prst="rect">
            <a:avLst/>
          </a:prstGeom>
          <a:noFill/>
          <a:ln>
            <a:noFill/>
          </a:ln>
        </p:spPr>
        <p:txBody>
          <a:bodyPr anchor="ctr" bIns="45000" lIns="90000" rIns="90000" tIns="45000"/>
          <a:p>
            <a:pPr algn="ctr">
              <a:lnSpc>
                <a:spcPct val="100000"/>
              </a:lnSpc>
            </a:pPr>
            <a:r>
              <a:rPr b="1" lang="en-US" sz="3200">
                <a:solidFill>
                  <a:srgbClr val="000000"/>
                </a:solidFill>
                <a:latin typeface="Times New Roman"/>
                <a:ea typeface="DejaVu Sans"/>
              </a:rPr>
              <a:t>Variables</a:t>
            </a:r>
            <a:endParaRPr/>
          </a:p>
        </p:txBody>
      </p:sp>
      <p:sp>
        <p:nvSpPr>
          <p:cNvPr id="442" name="CustomShape 2"/>
          <p:cNvSpPr/>
          <p:nvPr/>
        </p:nvSpPr>
        <p:spPr>
          <a:xfrm>
            <a:off x="457200" y="838080"/>
            <a:ext cx="8227080" cy="5285520"/>
          </a:xfrm>
          <a:prstGeom prst="rect">
            <a:avLst/>
          </a:prstGeom>
          <a:noFill/>
          <a:ln>
            <a:noFill/>
          </a:ln>
        </p:spPr>
        <p:txBody>
          <a:bodyPr bIns="45000" lIns="90000" rIns="90000" tIns="45000"/>
          <a:p>
            <a:pPr>
              <a:lnSpc>
                <a:spcPct val="100000"/>
              </a:lnSpc>
              <a:buFont charset="2" typeface="Wingdings"/>
              <a:buChar char=""/>
            </a:pPr>
            <a:r>
              <a:rPr lang="en-US" sz="2400">
                <a:solidFill>
                  <a:srgbClr val="000000"/>
                </a:solidFill>
                <a:latin typeface="Times New Roman"/>
                <a:ea typeface="DejaVu Sans"/>
              </a:rPr>
              <a:t>Conventional computers are based on the notion of a main memory consisting of elementary cells, each of which is identified by an address. </a:t>
            </a:r>
            <a:endParaRPr/>
          </a:p>
          <a:p>
            <a:pPr>
              <a:lnSpc>
                <a:spcPct val="100000"/>
              </a:lnSpc>
              <a:buFont charset="2" typeface="Wingdings"/>
              <a:buChar char=""/>
            </a:pPr>
            <a:r>
              <a:rPr lang="en-US" sz="2400">
                <a:solidFill>
                  <a:srgbClr val="000000"/>
                </a:solidFill>
                <a:latin typeface="Times New Roman"/>
                <a:ea typeface="DejaVu Sans"/>
              </a:rPr>
              <a:t>The contents of a cell is an encoded representation of a value. </a:t>
            </a:r>
            <a:endParaRPr/>
          </a:p>
          <a:p>
            <a:pPr>
              <a:lnSpc>
                <a:spcPct val="100000"/>
              </a:lnSpc>
              <a:buFont charset="2" typeface="Wingdings"/>
              <a:buChar char=""/>
            </a:pPr>
            <a:r>
              <a:rPr lang="en-US" sz="2400">
                <a:solidFill>
                  <a:srgbClr val="000000"/>
                </a:solidFill>
                <a:latin typeface="Times New Roman"/>
                <a:ea typeface="DejaVu Sans"/>
              </a:rPr>
              <a:t>A value is a mathematical abstraction; its encoded representation in a memory cell can be read and (usually) modified during execution. Modification implies replacing one encoding with a new encoding</a:t>
            </a:r>
            <a:endParaRPr/>
          </a:p>
          <a:p>
            <a:pPr>
              <a:lnSpc>
                <a:spcPct val="100000"/>
              </a:lnSpc>
              <a:buFont charset="2" typeface="Wingdings"/>
              <a:buChar char=""/>
            </a:pPr>
            <a:r>
              <a:rPr lang="en-US" sz="2400">
                <a:solidFill>
                  <a:srgbClr val="000000"/>
                </a:solidFill>
                <a:latin typeface="Times New Roman"/>
                <a:ea typeface="DejaVu Sans"/>
              </a:rPr>
              <a:t>In particular, they introduce the notion of variables as an abstraction of the memory cells.</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the variable name as an abstraction of the address.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and the notion of assignment statements as an abstraction </a:t>
            </a:r>
            <a:r>
              <a:rPr lang="en-US" sz="2400">
                <a:solidFill>
                  <a:srgbClr val="000000"/>
                </a:solidFill>
                <a:latin typeface="Times New Roman"/>
                <a:ea typeface="DejaVu Sans"/>
              </a:rPr>
              <a:t>	</a:t>
            </a:r>
            <a:r>
              <a:rPr lang="en-US" sz="2400">
                <a:solidFill>
                  <a:srgbClr val="000000"/>
                </a:solidFill>
                <a:latin typeface="Times New Roman"/>
                <a:ea typeface="DejaVu Sans"/>
              </a:rPr>
              <a:t>of the destructive modification of a cell.</a:t>
            </a:r>
            <a:endParaRPr/>
          </a:p>
        </p:txBody>
      </p:sp>
    </p:spTree>
  </p:cSld>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3" name="CustomShape 1"/>
          <p:cNvSpPr/>
          <p:nvPr/>
        </p:nvSpPr>
        <p:spPr>
          <a:xfrm>
            <a:off x="457200" y="380880"/>
            <a:ext cx="8227080" cy="5742720"/>
          </a:xfrm>
          <a:prstGeom prst="rect">
            <a:avLst/>
          </a:prstGeom>
          <a:noFill/>
          <a:ln>
            <a:noFill/>
          </a:ln>
        </p:spPr>
        <p:txBody>
          <a:bodyPr bIns="45000" lIns="90000" rIns="90000" tIns="45000"/>
          <a:p>
            <a:pPr>
              <a:lnSpc>
                <a:spcPct val="100000"/>
              </a:lnSpc>
              <a:buFont charset="2" typeface="Wingdings"/>
              <a:buChar char=""/>
            </a:pPr>
            <a:r>
              <a:rPr lang="en-US" sz="2400">
                <a:solidFill>
                  <a:srgbClr val="000000"/>
                </a:solidFill>
                <a:latin typeface="Times New Roman"/>
                <a:ea typeface="DejaVu Sans"/>
              </a:rPr>
              <a:t>Formally, a variable is a 5-tuple</a:t>
            </a:r>
            <a:endParaRPr/>
          </a:p>
          <a:p>
            <a:pPr>
              <a:lnSpc>
                <a:spcPct val="100000"/>
              </a:lnSpc>
              <a:buFont charset="2" typeface="Wingdings"/>
              <a:buChar char=""/>
            </a:pPr>
            <a:r>
              <a:rPr lang="en-US" sz="2400">
                <a:solidFill>
                  <a:srgbClr val="000000"/>
                </a:solidFill>
                <a:latin typeface="Times New Roman"/>
                <a:ea typeface="DejaVu Sans"/>
              </a:rPr>
              <a:t> </a:t>
            </a:r>
            <a:r>
              <a:rPr lang="en-US" sz="2400">
                <a:solidFill>
                  <a:srgbClr val="000000"/>
                </a:solidFill>
                <a:latin typeface="Times New Roman"/>
                <a:ea typeface="DejaVu Sans"/>
              </a:rPr>
              <a:t>&lt;name, scope, type, l_value, r_value&gt;,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where name is a string of characters used by program statements to denote the variable;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scope is the range of program instructions over which the name is known;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type is the variable’s type;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l_value is the memory location associated with the variable;</a:t>
            </a:r>
            <a:endParaRPr/>
          </a:p>
          <a:p>
            <a:pPr>
              <a:lnSpc>
                <a:spcPct val="100000"/>
              </a:lnSpc>
            </a:pPr>
            <a:r>
              <a:rPr lang="en-US" sz="2400">
                <a:solidFill>
                  <a:srgbClr val="000000"/>
                </a:solidFill>
                <a:latin typeface="Times New Roman"/>
                <a:ea typeface="DejaVu Sans"/>
              </a:rPr>
              <a:t>r_value is the encoded value stored in the variable’s location.</a:t>
            </a:r>
            <a:endParaRPr/>
          </a:p>
        </p:txBody>
      </p:sp>
    </p:spTree>
  </p:cSld>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4" name="CustomShape 1"/>
          <p:cNvSpPr/>
          <p:nvPr/>
        </p:nvSpPr>
        <p:spPr>
          <a:xfrm>
            <a:off x="457200" y="304920"/>
            <a:ext cx="8227080" cy="5818680"/>
          </a:xfrm>
          <a:prstGeom prst="rect">
            <a:avLst/>
          </a:prstGeom>
          <a:noFill/>
          <a:ln>
            <a:noFill/>
          </a:ln>
        </p:spPr>
        <p:txBody>
          <a:bodyPr bIns="45000" lIns="90000" rIns="90000" tIns="45000"/>
          <a:p>
            <a:pPr>
              <a:lnSpc>
                <a:spcPct val="100000"/>
              </a:lnSpc>
            </a:pPr>
            <a:r>
              <a:rPr lang="en-US" sz="2400">
                <a:solidFill>
                  <a:srgbClr val="000000"/>
                </a:solidFill>
                <a:latin typeface="Times New Roman"/>
                <a:ea typeface="DejaVu Sans"/>
              </a:rPr>
              <a:t>Name and scope:</a:t>
            </a:r>
            <a:endParaRPr/>
          </a:p>
          <a:p>
            <a:pPr>
              <a:lnSpc>
                <a:spcPct val="100000"/>
              </a:lnSpc>
              <a:buFont typeface="Arial"/>
              <a:buChar char="•"/>
            </a:pPr>
            <a:r>
              <a:rPr lang="en-US" sz="2400">
                <a:solidFill>
                  <a:srgbClr val="000000"/>
                </a:solidFill>
                <a:latin typeface="Times New Roman"/>
                <a:ea typeface="DejaVu Sans"/>
              </a:rPr>
              <a:t>A variable’s name is usually introduced by a special statement, called declaration and, normally, the variable’s scope extends from that point until some later closing point,</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The scope of a variable is the range of program instructions over which the name is known. Program instructions can manipulate a variable through its name within its scope. </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We also say that a variable is visible under its name within its scope, and invisible outside it. </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Different programming languages adopt different rules for binding variable names to their scope</a:t>
            </a:r>
            <a:endParaRPr/>
          </a:p>
        </p:txBody>
      </p:sp>
    </p:spTree>
  </p:cSld>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5" name="CustomShape 1"/>
          <p:cNvSpPr/>
          <p:nvPr/>
        </p:nvSpPr>
        <p:spPr>
          <a:xfrm>
            <a:off x="457200" y="228600"/>
            <a:ext cx="8227080" cy="589500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ea typeface="DejaVu Sans"/>
              </a:rPr>
              <a:t>Variables can be bound to a scope either statically or dynamically. </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Static scope binding defines the scope in terms of the lexical structure of a program, that is, each reference to a variable can be statically bound to a particular (implicit or explicit) variable declaration by examining the program text, without executing it. EXAMPLE: C</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Dynamic scope binding defines the scope of a variable's name in terms of program execution. APL, LISP (as originally defined), and SNOBOL4 are examples of languages with dynamic SCOPE RULES</a:t>
            </a:r>
            <a:endParaRPr/>
          </a:p>
        </p:txBody>
      </p:sp>
    </p:spTree>
  </p:cSld>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446" name="Picture 2"/>
          <p:cNvPicPr/>
          <p:nvPr/>
        </p:nvPicPr>
        <p:blipFill>
          <a:blip r:embed="rId1"/>
          <a:stretch>
            <a:fillRect/>
          </a:stretch>
        </p:blipFill>
        <p:spPr>
          <a:xfrm>
            <a:off x="152280" y="191160"/>
            <a:ext cx="9000720" cy="6664320"/>
          </a:xfrm>
          <a:prstGeom prst="rect">
            <a:avLst/>
          </a:prstGeom>
          <a:ln>
            <a:noFill/>
          </a:ln>
        </p:spPr>
      </p:pic>
    </p:spTree>
  </p:cSld>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447" name="Picture 2"/>
          <p:cNvPicPr/>
          <p:nvPr/>
        </p:nvPicPr>
        <p:blipFill>
          <a:blip r:embed="rId1"/>
          <a:stretch>
            <a:fillRect/>
          </a:stretch>
        </p:blipFill>
        <p:spPr>
          <a:xfrm>
            <a:off x="304920" y="304920"/>
            <a:ext cx="5984280" cy="4340880"/>
          </a:xfrm>
          <a:prstGeom prst="rect">
            <a:avLst/>
          </a:prstGeom>
          <a:ln>
            <a:noFill/>
          </a:ln>
        </p:spPr>
      </p:pic>
    </p:spTree>
  </p:cSld>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8" name="CustomShape 1"/>
          <p:cNvSpPr/>
          <p:nvPr/>
        </p:nvSpPr>
        <p:spPr>
          <a:xfrm>
            <a:off x="457200" y="304920"/>
            <a:ext cx="8227080" cy="5818680"/>
          </a:xfrm>
          <a:prstGeom prst="rect">
            <a:avLst/>
          </a:prstGeom>
          <a:noFill/>
          <a:ln>
            <a:noFill/>
          </a:ln>
        </p:spPr>
        <p:txBody>
          <a:bodyPr bIns="45000" lIns="90000" rIns="90000" tIns="45000"/>
          <a:p>
            <a:pPr>
              <a:lnSpc>
                <a:spcPct val="100000"/>
              </a:lnSpc>
            </a:pPr>
            <a:r>
              <a:rPr lang="en-US" sz="2400">
                <a:solidFill>
                  <a:srgbClr val="000000"/>
                </a:solidFill>
                <a:latin typeface="Times New Roman"/>
                <a:ea typeface="DejaVu Sans"/>
              </a:rPr>
              <a:t>Type:</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type of a variable is a specification of the set of values that can be associated with the variable, together with the operations that can be legally used to create, access, and modify such values. A variable of a given type is said to be an instance of the type.</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When the language is defined, certain type names are bound to certain classes of values and sets of operations. </a:t>
            </a:r>
            <a:endParaRPr/>
          </a:p>
          <a:p>
            <a:pPr>
              <a:lnSpc>
                <a:spcPct val="100000"/>
              </a:lnSpc>
              <a:buFont typeface="Arial"/>
              <a:buChar char="•"/>
            </a:pPr>
            <a:r>
              <a:rPr lang="en-US" sz="2400">
                <a:solidFill>
                  <a:srgbClr val="000000"/>
                </a:solidFill>
                <a:latin typeface="Times New Roman"/>
                <a:ea typeface="DejaVu Sans"/>
              </a:rPr>
              <a:t>For example, type integer and its associated operators are bound to their mathematical counterpart. Values and operations are bound to a certain machine representation when the language is implemented.</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457200" y="0"/>
            <a:ext cx="8227080" cy="378360"/>
          </a:xfrm>
          <a:prstGeom prst="rect">
            <a:avLst/>
          </a:prstGeom>
          <a:noFill/>
          <a:ln>
            <a:noFill/>
          </a:ln>
        </p:spPr>
        <p:txBody>
          <a:bodyPr anchor="ctr" bIns="45000" lIns="90000" rIns="90000" tIns="45000"/>
          <a:p>
            <a:pPr>
              <a:lnSpc>
                <a:spcPct val="100000"/>
              </a:lnSpc>
            </a:pPr>
            <a:endParaRPr/>
          </a:p>
          <a:p>
            <a:pPr algn="ctr">
              <a:lnSpc>
                <a:spcPct val="100000"/>
              </a:lnSpc>
            </a:pPr>
            <a:r>
              <a:rPr lang="en-US" sz="3600">
                <a:solidFill>
                  <a:srgbClr val="000000"/>
                </a:solidFill>
                <a:latin typeface="Times New Roman"/>
                <a:ea typeface="DejaVu Sans"/>
              </a:rPr>
              <a:t>Why study programming languages?</a:t>
            </a:r>
            <a:endParaRPr/>
          </a:p>
        </p:txBody>
      </p:sp>
      <p:sp>
        <p:nvSpPr>
          <p:cNvPr id="178" name="CustomShape 2"/>
          <p:cNvSpPr/>
          <p:nvPr/>
        </p:nvSpPr>
        <p:spPr>
          <a:xfrm>
            <a:off x="457200" y="914400"/>
            <a:ext cx="8455680" cy="5804640"/>
          </a:xfrm>
          <a:prstGeom prst="rect">
            <a:avLst/>
          </a:prstGeom>
          <a:noFill/>
          <a:ln>
            <a:noFill/>
          </a:ln>
        </p:spPr>
        <p:txBody>
          <a:bodyPr bIns="45000" lIns="90000" rIns="90000" tIns="45000"/>
          <a:p>
            <a:pPr algn="just">
              <a:lnSpc>
                <a:spcPct val="170000"/>
              </a:lnSpc>
              <a:buFont charset="2" typeface="Wingdings"/>
              <a:buChar char=""/>
            </a:pPr>
            <a:r>
              <a:rPr lang="en-US" sz="2000">
                <a:solidFill>
                  <a:srgbClr val="000000"/>
                </a:solidFill>
                <a:latin typeface="Times New Roman"/>
                <a:ea typeface="DejaVu Sans"/>
              </a:rPr>
              <a:t>Programming  languages  are  important   for  students  in  all  disciplines  of  computer  science  because  they  are  the  primary  tools  of  the  central  activity  of   computer   science  programming.  </a:t>
            </a:r>
            <a:endParaRPr/>
          </a:p>
          <a:p>
            <a:pPr algn="just">
              <a:lnSpc>
                <a:spcPct val="170000"/>
              </a:lnSpc>
              <a:buFont charset="2" typeface="Wingdings"/>
              <a:buChar char=""/>
            </a:pPr>
            <a:r>
              <a:rPr lang="en-US" sz="2000">
                <a:solidFill>
                  <a:srgbClr val="000000"/>
                </a:solidFill>
                <a:latin typeface="Times New Roman"/>
                <a:ea typeface="DejaVu Sans"/>
              </a:rPr>
              <a:t>There is an idea: the structure of language defines the boundaries of thought. </a:t>
            </a:r>
            <a:endParaRPr/>
          </a:p>
          <a:p>
            <a:pPr algn="just">
              <a:lnSpc>
                <a:spcPct val="170000"/>
              </a:lnSpc>
              <a:buFont charset="2" typeface="Wingdings"/>
              <a:buChar char=""/>
            </a:pPr>
            <a:r>
              <a:rPr lang="en-US" sz="2000">
                <a:solidFill>
                  <a:srgbClr val="000000"/>
                </a:solidFill>
                <a:latin typeface="Times New Roman"/>
                <a:ea typeface="DejaVu Sans"/>
              </a:rPr>
              <a:t>Increased capacity to express ideas</a:t>
            </a:r>
            <a:endParaRPr/>
          </a:p>
          <a:p>
            <a:pPr algn="just">
              <a:lnSpc>
                <a:spcPct val="170000"/>
              </a:lnSpc>
              <a:buFont charset="2" typeface="Wingdings"/>
              <a:buChar char=""/>
            </a:pPr>
            <a:r>
              <a:rPr lang="en-US" sz="2000">
                <a:solidFill>
                  <a:srgbClr val="000000"/>
                </a:solidFill>
                <a:latin typeface="Times New Roman"/>
                <a:ea typeface="DejaVu Sans"/>
              </a:rPr>
              <a:t>Improved background for choosing appropriate languages</a:t>
            </a:r>
            <a:endParaRPr/>
          </a:p>
          <a:p>
            <a:pPr algn="just">
              <a:lnSpc>
                <a:spcPct val="170000"/>
              </a:lnSpc>
              <a:buFont charset="2" typeface="Wingdings"/>
              <a:buChar char=""/>
            </a:pPr>
            <a:r>
              <a:rPr lang="en-US" sz="2000">
                <a:solidFill>
                  <a:srgbClr val="000000"/>
                </a:solidFill>
                <a:latin typeface="Times New Roman"/>
                <a:ea typeface="DejaVu Sans"/>
              </a:rPr>
              <a:t>Increased ability to learn new languages</a:t>
            </a:r>
            <a:endParaRPr/>
          </a:p>
          <a:p>
            <a:pPr algn="just">
              <a:lnSpc>
                <a:spcPct val="170000"/>
              </a:lnSpc>
              <a:buFont charset="2" typeface="Wingdings"/>
              <a:buChar char=""/>
            </a:pPr>
            <a:r>
              <a:rPr lang="en-US" sz="2000">
                <a:solidFill>
                  <a:srgbClr val="000000"/>
                </a:solidFill>
                <a:latin typeface="Times New Roman"/>
                <a:ea typeface="DejaVu Sans"/>
              </a:rPr>
              <a:t>Better understanding of the significance of implementation</a:t>
            </a:r>
            <a:endParaRPr/>
          </a:p>
          <a:p>
            <a:pPr algn="just">
              <a:lnSpc>
                <a:spcPct val="170000"/>
              </a:lnSpc>
              <a:buFont charset="2" typeface="Wingdings"/>
              <a:buChar char=""/>
            </a:pPr>
            <a:r>
              <a:rPr lang="en-US" sz="2000">
                <a:solidFill>
                  <a:srgbClr val="000000"/>
                </a:solidFill>
                <a:latin typeface="Times New Roman"/>
                <a:ea typeface="DejaVu Sans"/>
              </a:rPr>
              <a:t>Increased ability to design new languages</a:t>
            </a:r>
            <a:endParaRPr/>
          </a:p>
          <a:p>
            <a:pPr algn="just">
              <a:lnSpc>
                <a:spcPct val="170000"/>
              </a:lnSpc>
              <a:buFont charset="2" typeface="Wingdings"/>
              <a:buChar char=""/>
            </a:pPr>
            <a:r>
              <a:rPr lang="en-US" sz="2000">
                <a:solidFill>
                  <a:srgbClr val="000000"/>
                </a:solidFill>
                <a:latin typeface="Times New Roman"/>
                <a:ea typeface="DejaVu Sans"/>
              </a:rPr>
              <a:t>Background for compiler writing</a:t>
            </a:r>
            <a:endParaRPr/>
          </a:p>
          <a:p>
            <a:pPr algn="just">
              <a:lnSpc>
                <a:spcPct val="170000"/>
              </a:lnSpc>
            </a:pPr>
            <a:endParaRPr/>
          </a:p>
          <a:p>
            <a:pPr>
              <a:lnSpc>
                <a:spcPct val="100000"/>
              </a:lnSpc>
            </a:pPr>
            <a:endParaRPr/>
          </a:p>
        </p:txBody>
      </p:sp>
    </p:spTree>
  </p:cSld>
  <p:timing>
    <p:tnLst>
      <p:par>
        <p:cTn dur="indefinite" id="25" nodeType="tmRoot" restart="never">
          <p:childTnLst>
            <p:seq>
              <p:cTn dur="indefinite" id="26" nodeType="mainSeq"/>
              <p:prevCondLst>
                <p:cond delay="0" evt="onPrev">
                  <p:tgtEl>
                    <p:sldTgt/>
                  </p:tgtEl>
                </p:cond>
              </p:prevCondLst>
              <p:nextCondLst>
                <p:cond delay="0"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9" name="CustomShape 1"/>
          <p:cNvSpPr/>
          <p:nvPr/>
        </p:nvSpPr>
        <p:spPr>
          <a:xfrm>
            <a:off x="457200" y="533520"/>
            <a:ext cx="8227080" cy="559008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ea typeface="DejaVu Sans"/>
              </a:rPr>
              <a:t>In some languages, the programmer can define new types by means of type declarations. For example, in C one can write</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typedef int vector [10]; </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This declaration establishes a binding–at translation time–between the type name vector and its implementation (i.e., an array of 10 integers, each accessible via an index in the subrange 0. .9). </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As a consequence of this binding, type vector inherits all the operations of the representation data structure (the array); thus, it is possible to read and modify each component of an object of type vector by indexing within the array.</a:t>
            </a:r>
            <a:endParaRPr/>
          </a:p>
        </p:txBody>
      </p:sp>
    </p:spTree>
  </p:cSld>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0" name="CustomShape 1"/>
          <p:cNvSpPr/>
          <p:nvPr/>
        </p:nvSpPr>
        <p:spPr>
          <a:xfrm>
            <a:off x="457200" y="152280"/>
            <a:ext cx="8227080" cy="6550560"/>
          </a:xfrm>
          <a:prstGeom prst="rect">
            <a:avLst/>
          </a:prstGeom>
          <a:noFill/>
          <a:ln>
            <a:noFill/>
          </a:ln>
        </p:spPr>
        <p:txBody>
          <a:bodyPr bIns="45000" lIns="90000" rIns="90000" tIns="45000"/>
          <a:p>
            <a:pPr>
              <a:lnSpc>
                <a:spcPct val="100000"/>
              </a:lnSpc>
              <a:buFont typeface="Arial"/>
              <a:buChar char="•"/>
            </a:pPr>
            <a:r>
              <a:rPr lang="en-US" sz="2200">
                <a:solidFill>
                  <a:srgbClr val="000000"/>
                </a:solidFill>
                <a:latin typeface="Times New Roman"/>
                <a:ea typeface="DejaVu Sans"/>
              </a:rPr>
              <a:t>Traditional languages, such as FORTRAN, COBOL, Pascal, C, C++, Modula-2, and Ada bind variables to their type at compile time, and the binding cannot be changed during execution. This solution is called static typing.</a:t>
            </a:r>
            <a:endParaRPr/>
          </a:p>
          <a:p>
            <a:pPr>
              <a:lnSpc>
                <a:spcPct val="100000"/>
              </a:lnSpc>
            </a:pPr>
            <a:endParaRPr/>
          </a:p>
          <a:p>
            <a:pPr>
              <a:lnSpc>
                <a:spcPct val="100000"/>
              </a:lnSpc>
              <a:buFont typeface="Arial"/>
              <a:buChar char="•"/>
            </a:pPr>
            <a:r>
              <a:rPr lang="en-US" sz="2200">
                <a:solidFill>
                  <a:srgbClr val="000000"/>
                </a:solidFill>
                <a:latin typeface="Times New Roman"/>
                <a:ea typeface="DejaVu Sans"/>
              </a:rPr>
              <a:t>For example, in C one can write:</a:t>
            </a:r>
            <a:endParaRPr/>
          </a:p>
          <a:p>
            <a:pPr>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 </a:t>
            </a:r>
            <a:r>
              <a:rPr lang="en-US" sz="2200">
                <a:solidFill>
                  <a:srgbClr val="000000"/>
                </a:solidFill>
                <a:latin typeface="Times New Roman"/>
                <a:ea typeface="DejaVu Sans"/>
              </a:rPr>
              <a:t>int x, y; char c; </a:t>
            </a:r>
            <a:endParaRPr/>
          </a:p>
          <a:p>
            <a:pPr>
              <a:lnSpc>
                <a:spcPct val="100000"/>
              </a:lnSpc>
            </a:pPr>
            <a:endParaRPr/>
          </a:p>
          <a:p>
            <a:pPr>
              <a:lnSpc>
                <a:spcPct val="100000"/>
              </a:lnSpc>
            </a:pPr>
            <a:r>
              <a:rPr lang="en-US" sz="2200">
                <a:solidFill>
                  <a:srgbClr val="000000"/>
                </a:solidFill>
                <a:latin typeface="Times New Roman"/>
                <a:ea typeface="DejaVu Sans"/>
              </a:rPr>
              <a:t>By declaring variables to belong to a given type, variables are automatically protected from the application of illegal (or nonsensical) operations. </a:t>
            </a:r>
            <a:endParaRPr/>
          </a:p>
          <a:p>
            <a:pPr>
              <a:lnSpc>
                <a:spcPct val="100000"/>
              </a:lnSpc>
            </a:pPr>
            <a:endParaRPr/>
          </a:p>
          <a:p>
            <a:pPr>
              <a:lnSpc>
                <a:spcPct val="100000"/>
              </a:lnSpc>
            </a:pPr>
            <a:r>
              <a:rPr lang="en-US" sz="2200">
                <a:solidFill>
                  <a:srgbClr val="000000"/>
                </a:solidFill>
                <a:latin typeface="Times New Roman"/>
                <a:ea typeface="DejaVu Sans"/>
              </a:rPr>
              <a:t>For example, in Ada the compiler can detect the application of the illegal assignment I:= not A, if I is declared to be an integer and A is a boolean. Through this check, the compiler watches for violations to static semantics concerning variables and their types. </a:t>
            </a:r>
            <a:endParaRPr/>
          </a:p>
          <a:p>
            <a:pPr>
              <a:lnSpc>
                <a:spcPct val="100000"/>
              </a:lnSpc>
            </a:pPr>
            <a:endParaRPr/>
          </a:p>
          <a:p>
            <a:pPr>
              <a:lnSpc>
                <a:spcPct val="100000"/>
              </a:lnSpc>
            </a:pPr>
            <a:r>
              <a:rPr lang="en-US" sz="2200">
                <a:solidFill>
                  <a:srgbClr val="000000"/>
                </a:solidFill>
                <a:latin typeface="Times New Roman"/>
                <a:ea typeface="DejaVu Sans"/>
              </a:rPr>
              <a:t>The ability to perform checks before the program is executed (static type checking) contributes to early error detection and enhances program reliability</a:t>
            </a:r>
            <a:endParaRPr/>
          </a:p>
        </p:txBody>
      </p:sp>
    </p:spTree>
  </p:cSld>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1" name="CustomShape 1"/>
          <p:cNvSpPr/>
          <p:nvPr/>
        </p:nvSpPr>
        <p:spPr>
          <a:xfrm>
            <a:off x="457200" y="152280"/>
            <a:ext cx="8227080" cy="577080"/>
          </a:xfrm>
          <a:prstGeom prst="rect">
            <a:avLst/>
          </a:prstGeom>
          <a:noFill/>
          <a:ln>
            <a:noFill/>
          </a:ln>
        </p:spPr>
        <p:txBody>
          <a:bodyPr anchor="ctr" bIns="45000" lIns="90000" rIns="90000" tIns="45000"/>
          <a:p>
            <a:pPr algn="ctr">
              <a:lnSpc>
                <a:spcPct val="100000"/>
              </a:lnSpc>
            </a:pPr>
            <a:r>
              <a:rPr lang="en-US" sz="3600">
                <a:solidFill>
                  <a:srgbClr val="000000"/>
                </a:solidFill>
                <a:latin typeface="Times New Roman"/>
                <a:ea typeface="DejaVu Sans"/>
              </a:rPr>
              <a:t>l_value AND r_value</a:t>
            </a:r>
            <a:endParaRPr/>
          </a:p>
        </p:txBody>
      </p:sp>
      <p:sp>
        <p:nvSpPr>
          <p:cNvPr id="452" name="CustomShape 2"/>
          <p:cNvSpPr/>
          <p:nvPr/>
        </p:nvSpPr>
        <p:spPr>
          <a:xfrm>
            <a:off x="457200" y="731880"/>
            <a:ext cx="8227080" cy="5391720"/>
          </a:xfrm>
          <a:prstGeom prst="rect">
            <a:avLst/>
          </a:prstGeom>
          <a:noFill/>
          <a:ln>
            <a:noFill/>
          </a:ln>
        </p:spPr>
        <p:txBody>
          <a:bodyPr bIns="45000" lIns="90000" rIns="90000" tIns="45000"/>
          <a:p>
            <a:pPr>
              <a:lnSpc>
                <a:spcPct val="100000"/>
              </a:lnSpc>
            </a:pPr>
            <a:endParaRPr/>
          </a:p>
          <a:p>
            <a:pPr>
              <a:lnSpc>
                <a:spcPct val="100000"/>
              </a:lnSpc>
              <a:buFont typeface="Arial"/>
              <a:buChar char="•"/>
            </a:pPr>
            <a:r>
              <a:rPr lang="en-US" sz="2400">
                <a:solidFill>
                  <a:srgbClr val="000000"/>
                </a:solidFill>
                <a:latin typeface="Times New Roman"/>
                <a:ea typeface="DejaVu Sans"/>
              </a:rPr>
              <a:t>The binding between a variable and the value held in its storage area is usually dynamic;</a:t>
            </a:r>
            <a:endParaRPr/>
          </a:p>
          <a:p>
            <a:pPr>
              <a:lnSpc>
                <a:spcPct val="100000"/>
              </a:lnSpc>
              <a:buFont typeface="Arial"/>
              <a:buChar char="•"/>
            </a:pPr>
            <a:r>
              <a:rPr lang="en-US" sz="2400">
                <a:solidFill>
                  <a:srgbClr val="000000"/>
                </a:solidFill>
                <a:latin typeface="Times New Roman"/>
                <a:ea typeface="DejaVu Sans"/>
              </a:rPr>
              <a:t> </a:t>
            </a:r>
            <a:r>
              <a:rPr lang="en-US" sz="2400">
                <a:solidFill>
                  <a:srgbClr val="000000"/>
                </a:solidFill>
                <a:latin typeface="Times New Roman"/>
                <a:ea typeface="DejaVu Sans"/>
              </a:rPr>
              <a:t>the value can be modified by an assignment operation. An assignment such as b = a; causes a's r_value to be copied into the storage area referred to by b’s l_value. </a:t>
            </a:r>
            <a:endParaRPr/>
          </a:p>
          <a:p>
            <a:pPr>
              <a:lnSpc>
                <a:spcPct val="100000"/>
              </a:lnSpc>
              <a:buFont typeface="Arial"/>
              <a:buChar char="•"/>
            </a:pPr>
            <a:r>
              <a:rPr lang="en-US" sz="2400">
                <a:solidFill>
                  <a:srgbClr val="000000"/>
                </a:solidFill>
                <a:latin typeface="Times New Roman"/>
                <a:ea typeface="DejaVu Sans"/>
              </a:rPr>
              <a:t>That is, b’s r_value changes. This, however, is true only for conventional imperative languages, like FORTRAN, C, Pascal, Ada, and C++. </a:t>
            </a:r>
            <a:endParaRPr/>
          </a:p>
          <a:p>
            <a:pPr>
              <a:lnSpc>
                <a:spcPct val="100000"/>
              </a:lnSpc>
              <a:buFont typeface="Arial"/>
              <a:buChar char="•"/>
            </a:pPr>
            <a:r>
              <a:rPr lang="en-US" sz="2400">
                <a:solidFill>
                  <a:srgbClr val="000000"/>
                </a:solidFill>
                <a:latin typeface="Times New Roman"/>
                <a:ea typeface="DejaVu Sans"/>
              </a:rPr>
              <a:t>Functional and logic programming languages treat variables as their mathematical counterpart: they can be bound to a value by the evaluation process, but once the binding is established it cannot be changed during the variable's lifetime.</a:t>
            </a:r>
            <a:endParaRPr/>
          </a:p>
        </p:txBody>
      </p:sp>
    </p:spTree>
  </p:cSld>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3" name="CustomShape 1"/>
          <p:cNvSpPr/>
          <p:nvPr/>
        </p:nvSpPr>
        <p:spPr>
          <a:xfrm>
            <a:off x="228600" y="380880"/>
            <a:ext cx="8760600" cy="5511960"/>
          </a:xfrm>
          <a:prstGeom prst="rect">
            <a:avLst/>
          </a:prstGeom>
          <a:noFill/>
          <a:ln>
            <a:noFill/>
          </a:ln>
        </p:spPr>
        <p:txBody>
          <a:bodyPr bIns="45000" lIns="90000" rIns="90000" tIns="45000"/>
          <a:p>
            <a:pPr>
              <a:lnSpc>
                <a:spcPct val="100000"/>
              </a:lnSpc>
            </a:pPr>
            <a:r>
              <a:rPr b="1" lang="en-US" sz="2400">
                <a:solidFill>
                  <a:srgbClr val="000000"/>
                </a:solidFill>
                <a:latin typeface="Times New Roman"/>
                <a:ea typeface="DejaVu Sans"/>
              </a:rPr>
              <a:t>Routines</a:t>
            </a:r>
            <a:endParaRPr/>
          </a:p>
          <a:p>
            <a:pPr algn="just">
              <a:lnSpc>
                <a:spcPct val="100000"/>
              </a:lnSpc>
              <a:buFont typeface="Arial"/>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Routines is a collection of instruction that can be used to perform specific task and can be repeatedly executed.</a:t>
            </a:r>
            <a:endParaRPr/>
          </a:p>
          <a:p>
            <a:pPr algn="just">
              <a:lnSpc>
                <a:spcPct val="100000"/>
              </a:lnSpc>
            </a:pPr>
            <a:endParaRPr/>
          </a:p>
          <a:p>
            <a:pPr algn="just">
              <a:lnSpc>
                <a:spcPct val="100000"/>
              </a:lnSpc>
              <a:buFont typeface="Arial"/>
              <a:buChar char="•"/>
            </a:pPr>
            <a:r>
              <a:rPr lang="en-US" sz="2200">
                <a:solidFill>
                  <a:srgbClr val="000000"/>
                </a:solidFill>
                <a:latin typeface="Times New Roman"/>
                <a:ea typeface="DejaVu Sans"/>
              </a:rPr>
              <a:t> </a:t>
            </a:r>
            <a:r>
              <a:rPr b="1" lang="en-US" sz="2200">
                <a:solidFill>
                  <a:srgbClr val="000000"/>
                </a:solidFill>
                <a:latin typeface="Times New Roman"/>
                <a:ea typeface="DejaVu Sans"/>
              </a:rPr>
              <a:t>Functions and procedure </a:t>
            </a:r>
            <a:r>
              <a:rPr lang="en-US" sz="2200">
                <a:solidFill>
                  <a:srgbClr val="000000"/>
                </a:solidFill>
                <a:latin typeface="Times New Roman"/>
                <a:ea typeface="DejaVu Sans"/>
              </a:rPr>
              <a:t>are two forms of routines</a:t>
            </a:r>
            <a:endParaRPr/>
          </a:p>
          <a:p>
            <a:pPr algn="just">
              <a:lnSpc>
                <a:spcPct val="100000"/>
              </a:lnSpc>
              <a:buFont typeface="Arial"/>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Functions returns a value but procedure does not return the value</a:t>
            </a:r>
            <a:endParaRPr/>
          </a:p>
          <a:p>
            <a:pPr algn="just">
              <a:lnSpc>
                <a:spcPct val="100000"/>
              </a:lnSpc>
              <a:buFont typeface="Arial"/>
              <a:buChar char="•"/>
            </a:pPr>
            <a:r>
              <a:rPr lang="en-US" sz="2200">
                <a:solidFill>
                  <a:srgbClr val="000000"/>
                </a:solidFill>
                <a:latin typeface="Times New Roman"/>
                <a:ea typeface="DejaVu Sans"/>
              </a:rPr>
              <a:t>Functions can be converted to routines by making them void(i.e. returning  NULL)</a:t>
            </a:r>
            <a:endParaRPr/>
          </a:p>
          <a:p>
            <a:pPr algn="just">
              <a:lnSpc>
                <a:spcPct val="100000"/>
              </a:lnSpc>
              <a:buFont typeface="Arial"/>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Four attributes name,scope,l-value,r-value</a:t>
            </a:r>
            <a:endParaRPr/>
          </a:p>
          <a:p>
            <a:pPr algn="just">
              <a:lnSpc>
                <a:spcPct val="100000"/>
              </a:lnSpc>
              <a:buFont typeface="Arial"/>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three ways i)declaration ii) call iii) definition</a:t>
            </a:r>
            <a:endParaRPr/>
          </a:p>
          <a:p>
            <a:pPr algn="just">
              <a:lnSpc>
                <a:spcPct val="100000"/>
              </a:lnSpc>
            </a:pPr>
            <a:endParaRPr/>
          </a:p>
          <a:p>
            <a:pPr algn="just">
              <a:lnSpc>
                <a:spcPct val="100000"/>
              </a:lnSpc>
              <a:buFont typeface="Arial"/>
              <a:buChar char="•"/>
            </a:pPr>
            <a:r>
              <a:rPr lang="en-US" sz="2200">
                <a:solidFill>
                  <a:srgbClr val="000000"/>
                </a:solidFill>
                <a:latin typeface="Times New Roman"/>
                <a:ea typeface="DejaVu Sans"/>
              </a:rPr>
              <a:t>A routine’s l_value is a reference to the memory area which stores the routine body (i.e., the routine’s executable statements). Activation causes execution of the routine body, which constitutes the r_value that is currently bound to the routine</a:t>
            </a:r>
            <a:endParaRPr/>
          </a:p>
          <a:p>
            <a:pPr>
              <a:lnSpc>
                <a:spcPct val="100000"/>
              </a:lnSpc>
            </a:pPr>
            <a:endParaRPr/>
          </a:p>
        </p:txBody>
      </p:sp>
    </p:spTree>
  </p:cSld>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4" name="CustomShape 1"/>
          <p:cNvSpPr/>
          <p:nvPr/>
        </p:nvSpPr>
        <p:spPr>
          <a:xfrm>
            <a:off x="228600" y="152280"/>
            <a:ext cx="8684280" cy="454680"/>
          </a:xfrm>
          <a:prstGeom prst="rect">
            <a:avLst/>
          </a:prstGeom>
          <a:noFill/>
          <a:ln>
            <a:noFill/>
          </a:ln>
        </p:spPr>
        <p:txBody>
          <a:bodyPr anchor="ctr" bIns="45000" lIns="90000" rIns="90000" tIns="45000"/>
          <a:p>
            <a:pPr algn="ctr">
              <a:lnSpc>
                <a:spcPct val="100000"/>
              </a:lnSpc>
            </a:pPr>
            <a:r>
              <a:rPr b="1" lang="en-US" sz="3200">
                <a:solidFill>
                  <a:srgbClr val="000000"/>
                </a:solidFill>
                <a:latin typeface="Times New Roman"/>
                <a:ea typeface="DejaVu Sans"/>
              </a:rPr>
              <a:t>An  Abstract  Semantic  Processor</a:t>
            </a:r>
            <a:endParaRPr/>
          </a:p>
        </p:txBody>
      </p:sp>
      <p:sp>
        <p:nvSpPr>
          <p:cNvPr id="455" name="CustomShape 2"/>
          <p:cNvSpPr/>
          <p:nvPr/>
        </p:nvSpPr>
        <p:spPr>
          <a:xfrm>
            <a:off x="228600" y="609480"/>
            <a:ext cx="8912880" cy="6246000"/>
          </a:xfrm>
          <a:prstGeom prst="rect">
            <a:avLst/>
          </a:prstGeom>
          <a:noFill/>
          <a:ln>
            <a:noFill/>
          </a:ln>
        </p:spPr>
        <p:txBody>
          <a:bodyPr bIns="45000" lIns="90000" rIns="90000" tIns="45000"/>
          <a:p>
            <a:pPr>
              <a:lnSpc>
                <a:spcPct val="100000"/>
              </a:lnSpc>
            </a:pPr>
            <a:endParaRPr/>
          </a:p>
          <a:p>
            <a:pPr>
              <a:lnSpc>
                <a:spcPct val="100000"/>
              </a:lnSpc>
              <a:buFont typeface="Arial"/>
              <a:buChar char="•"/>
            </a:pPr>
            <a:r>
              <a:rPr lang="en-US" sz="2400">
                <a:solidFill>
                  <a:srgbClr val="000000"/>
                </a:solidFill>
                <a:latin typeface="Times New Roman"/>
                <a:ea typeface="DejaVu Sans"/>
              </a:rPr>
              <a:t>Language constructs can be executed by sequences of operations of the abstract processor.</a:t>
            </a:r>
            <a:endParaRPr/>
          </a:p>
          <a:p>
            <a:pPr>
              <a:lnSpc>
                <a:spcPct val="100000"/>
              </a:lnSpc>
              <a:buFont typeface="Arial"/>
              <a:buChar char="•"/>
            </a:pPr>
            <a:r>
              <a:rPr lang="en-US" sz="2400">
                <a:solidFill>
                  <a:srgbClr val="000000"/>
                </a:solidFill>
                <a:latin typeface="Times New Roman"/>
                <a:ea typeface="DejaVu Sans"/>
              </a:rPr>
              <a:t>an </a:t>
            </a:r>
            <a:r>
              <a:rPr b="1" i="1" lang="en-US" sz="2400">
                <a:solidFill>
                  <a:srgbClr val="000000"/>
                </a:solidFill>
                <a:latin typeface="Times New Roman"/>
                <a:ea typeface="DejaVu Sans"/>
              </a:rPr>
              <a:t>instruction pointer, </a:t>
            </a:r>
            <a:r>
              <a:rPr b="1" lang="en-US" sz="2400">
                <a:solidFill>
                  <a:srgbClr val="000000"/>
                </a:solidFill>
                <a:latin typeface="Times New Roman"/>
                <a:ea typeface="DejaVu Sans"/>
              </a:rPr>
              <a:t>a </a:t>
            </a:r>
            <a:r>
              <a:rPr b="1" i="1" lang="en-US" sz="2400">
                <a:solidFill>
                  <a:srgbClr val="000000"/>
                </a:solidFill>
                <a:latin typeface="Times New Roman"/>
                <a:ea typeface="DejaVu Sans"/>
              </a:rPr>
              <a:t>memory, and a processor</a:t>
            </a:r>
            <a:endParaRPr/>
          </a:p>
          <a:p>
            <a:pPr>
              <a:lnSpc>
                <a:spcPct val="100000"/>
              </a:lnSpc>
              <a:buFont typeface="Arial"/>
              <a:buChar char="•"/>
            </a:pPr>
            <a:r>
              <a:rPr lang="en-US" sz="2400">
                <a:solidFill>
                  <a:srgbClr val="000000"/>
                </a:solidFill>
                <a:latin typeface="Times New Roman"/>
                <a:ea typeface="DejaVu Sans"/>
              </a:rPr>
              <a:t>The memory is where the instructions to be executed and the data to be manipulated are stored</a:t>
            </a:r>
            <a:endParaRPr/>
          </a:p>
          <a:p>
            <a:pPr>
              <a:lnSpc>
                <a:spcPct val="100000"/>
              </a:lnSpc>
              <a:buFont typeface="Arial"/>
              <a:buChar char="•"/>
            </a:pPr>
            <a:r>
              <a:rPr lang="en-US" sz="2400">
                <a:solidFill>
                  <a:srgbClr val="000000"/>
                </a:solidFill>
                <a:latin typeface="Times New Roman"/>
                <a:ea typeface="DejaVu Sans"/>
              </a:rPr>
              <a:t>two separate memory sections: the </a:t>
            </a:r>
            <a:r>
              <a:rPr b="1" i="1" lang="en-US" sz="2400">
                <a:solidFill>
                  <a:srgbClr val="000000"/>
                </a:solidFill>
                <a:latin typeface="Times New Roman"/>
                <a:ea typeface="DejaVu Sans"/>
              </a:rPr>
              <a:t>code memory (C) and the data memory (D)</a:t>
            </a:r>
            <a:endParaRPr/>
          </a:p>
          <a:p>
            <a:pPr>
              <a:lnSpc>
                <a:spcPct val="100000"/>
              </a:lnSpc>
              <a:buFont typeface="Arial"/>
              <a:buChar char="•"/>
            </a:pPr>
            <a:r>
              <a:rPr lang="en-US" sz="2400">
                <a:solidFill>
                  <a:srgbClr val="000000"/>
                </a:solidFill>
                <a:latin typeface="Times New Roman"/>
                <a:ea typeface="DejaVu Sans"/>
              </a:rPr>
              <a:t>Both C's and D's initial address is 0 (zero), and both programs and data are assumed to be stored from the initial address</a:t>
            </a:r>
            <a:endParaRPr/>
          </a:p>
          <a:p>
            <a:pPr>
              <a:lnSpc>
                <a:spcPct val="100000"/>
              </a:lnSpc>
              <a:buFont typeface="Arial"/>
              <a:buChar char="•"/>
            </a:pPr>
            <a:r>
              <a:rPr lang="en-US" sz="2400">
                <a:solidFill>
                  <a:srgbClr val="000000"/>
                </a:solidFill>
                <a:latin typeface="Times New Roman"/>
                <a:ea typeface="DejaVu Sans"/>
              </a:rPr>
              <a:t>The </a:t>
            </a:r>
            <a:r>
              <a:rPr b="1" lang="en-US" sz="2400">
                <a:solidFill>
                  <a:srgbClr val="000000"/>
                </a:solidFill>
                <a:latin typeface="Times New Roman"/>
                <a:ea typeface="DejaVu Sans"/>
              </a:rPr>
              <a:t>instruction pointer (ip) is always used to point to a location in C</a:t>
            </a:r>
            <a:r>
              <a:rPr lang="en-US" sz="2400">
                <a:solidFill>
                  <a:srgbClr val="000000"/>
                </a:solidFill>
                <a:latin typeface="Times New Roman"/>
                <a:ea typeface="DejaVu Sans"/>
              </a:rPr>
              <a:t>; it is initialized to 0.</a:t>
            </a:r>
            <a:endParaRPr/>
          </a:p>
        </p:txBody>
      </p:sp>
    </p:spTree>
  </p:cSld>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6" name="CustomShape 1"/>
          <p:cNvSpPr/>
          <p:nvPr/>
        </p:nvSpPr>
        <p:spPr>
          <a:xfrm>
            <a:off x="228600" y="609480"/>
            <a:ext cx="8912880" cy="624600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ea typeface="DejaVu Sans"/>
              </a:rPr>
              <a:t>D[X] and C[X] to denote the values stored in the X-th cell of D and C, respectively.</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X is an l_value and D[X] is the corresponding r_value.</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Modification of the value stored in a cell is performed by instruction set, with two parameters: the address of the cell whose contents is to be set, and the expression evaluating the new value.</a:t>
            </a:r>
            <a:endParaRPr/>
          </a:p>
          <a:p>
            <a:pPr>
              <a:lnSpc>
                <a:spcPct val="100000"/>
              </a:lnSpc>
            </a:pPr>
            <a:endParaRPr/>
          </a:p>
          <a:p>
            <a:pPr>
              <a:lnSpc>
                <a:spcPct val="100000"/>
              </a:lnSpc>
              <a:buFont typeface="Arial"/>
              <a:buChar char="•"/>
            </a:pPr>
            <a:r>
              <a:rPr b="1" lang="en-US" sz="2400">
                <a:solidFill>
                  <a:srgbClr val="000000"/>
                </a:solidFill>
                <a:latin typeface="Times New Roman"/>
                <a:ea typeface="DejaVu Sans"/>
              </a:rPr>
              <a:t>Ex: instruction set 10, D[20</a:t>
            </a:r>
            <a:r>
              <a:rPr lang="en-US" sz="2400">
                <a:solidFill>
                  <a:srgbClr val="000000"/>
                </a:solidFill>
                <a:latin typeface="Times New Roman"/>
                <a:ea typeface="DejaVu Sans"/>
              </a:rPr>
              <a:t>] is to assign the value stored at location 20 into location 10</a:t>
            </a:r>
            <a:endParaRPr/>
          </a:p>
          <a:p>
            <a:pPr>
              <a:lnSpc>
                <a:spcPct val="100000"/>
              </a:lnSpc>
            </a:pPr>
            <a:endParaRPr/>
          </a:p>
          <a:p>
            <a:pPr>
              <a:lnSpc>
                <a:spcPct val="100000"/>
              </a:lnSpc>
              <a:buFont typeface="Arial"/>
              <a:buChar char="•"/>
            </a:pPr>
            <a:r>
              <a:rPr b="1" lang="en-US" sz="2400">
                <a:solidFill>
                  <a:srgbClr val="000000"/>
                </a:solidFill>
                <a:latin typeface="Times New Roman"/>
                <a:ea typeface="DejaVu Sans"/>
              </a:rPr>
              <a:t>set 15, read </a:t>
            </a:r>
            <a:r>
              <a:rPr lang="en-US" sz="2400">
                <a:solidFill>
                  <a:srgbClr val="000000"/>
                </a:solidFill>
                <a:latin typeface="Times New Roman"/>
                <a:ea typeface="DejaVu Sans"/>
              </a:rPr>
              <a:t>means that the value read from the input device is to be stored at location 15</a:t>
            </a:r>
            <a:endParaRPr/>
          </a:p>
        </p:txBody>
      </p:sp>
    </p:spTree>
  </p:cSld>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7" name="CustomShape 1"/>
          <p:cNvSpPr/>
          <p:nvPr/>
        </p:nvSpPr>
        <p:spPr>
          <a:xfrm>
            <a:off x="228600" y="228600"/>
            <a:ext cx="8760600" cy="6398280"/>
          </a:xfrm>
          <a:prstGeom prst="rect">
            <a:avLst/>
          </a:prstGeom>
          <a:noFill/>
          <a:ln>
            <a:noFill/>
          </a:ln>
        </p:spPr>
        <p:txBody>
          <a:bodyPr bIns="45000" lIns="90000" rIns="90000" tIns="45000"/>
          <a:p>
            <a:pPr algn="just">
              <a:lnSpc>
                <a:spcPct val="100000"/>
              </a:lnSpc>
              <a:buFont typeface="Arial"/>
              <a:buChar char="•"/>
            </a:pPr>
            <a:r>
              <a:rPr b="1" lang="en-US" sz="2400">
                <a:solidFill>
                  <a:srgbClr val="000000"/>
                </a:solidFill>
                <a:latin typeface="Times New Roman"/>
                <a:ea typeface="DejaVu Sans"/>
              </a:rPr>
              <a:t>set write, D[50] </a:t>
            </a:r>
            <a:r>
              <a:rPr lang="en-US" sz="2400">
                <a:solidFill>
                  <a:srgbClr val="000000"/>
                </a:solidFill>
                <a:latin typeface="Times New Roman"/>
                <a:ea typeface="DejaVu Sans"/>
              </a:rPr>
              <a:t>means that the value stored at location 50 is to be transferred to the output  device.</a:t>
            </a:r>
            <a:endParaRPr/>
          </a:p>
          <a:p>
            <a:pPr algn="just">
              <a:lnSpc>
                <a:spcPct val="100000"/>
              </a:lnSpc>
            </a:pPr>
            <a:endParaRPr/>
          </a:p>
          <a:p>
            <a:pPr algn="just">
              <a:lnSpc>
                <a:spcPct val="100000"/>
              </a:lnSpc>
              <a:buFont typeface="Arial"/>
              <a:buChar char="•"/>
            </a:pPr>
            <a:r>
              <a:rPr lang="en-US" sz="2400">
                <a:solidFill>
                  <a:srgbClr val="000000"/>
                </a:solidFill>
                <a:latin typeface="Times New Roman"/>
                <a:ea typeface="DejaVu Sans"/>
              </a:rPr>
              <a:t>for example, D[15]+D[33]*D[41] would be a an acceptable expression, and </a:t>
            </a:r>
            <a:endParaRPr/>
          </a:p>
          <a:p>
            <a:pPr algn="just">
              <a:lnSpc>
                <a:spcPct val="100000"/>
              </a:lnSpc>
            </a:pPr>
            <a:r>
              <a:rPr lang="en-US" sz="2400">
                <a:solidFill>
                  <a:srgbClr val="000000"/>
                </a:solidFill>
                <a:latin typeface="Times New Roman"/>
                <a:ea typeface="DejaVu Sans"/>
              </a:rPr>
              <a:t>	</a:t>
            </a:r>
            <a:r>
              <a:rPr b="1" lang="en-US" sz="2400">
                <a:solidFill>
                  <a:srgbClr val="000000"/>
                </a:solidFill>
                <a:latin typeface="Times New Roman"/>
                <a:ea typeface="DejaVu Sans"/>
              </a:rPr>
              <a:t>set 99, D[15]+D[33]*D[41] </a:t>
            </a:r>
            <a:r>
              <a:rPr lang="en-US" sz="2400">
                <a:solidFill>
                  <a:srgbClr val="000000"/>
                </a:solidFill>
                <a:latin typeface="Times New Roman"/>
                <a:ea typeface="DejaVu Sans"/>
              </a:rPr>
              <a:t>would be an acceptable instruction to modify the contents of location 99</a:t>
            </a:r>
            <a:endParaRPr/>
          </a:p>
          <a:p>
            <a:pPr algn="just">
              <a:lnSpc>
                <a:spcPct val="100000"/>
              </a:lnSpc>
            </a:pPr>
            <a:endParaRPr/>
          </a:p>
          <a:p>
            <a:pPr algn="just">
              <a:lnSpc>
                <a:spcPct val="100000"/>
              </a:lnSpc>
              <a:buFont typeface="Arial"/>
              <a:buChar char="•"/>
            </a:pPr>
            <a:r>
              <a:rPr lang="en-US" sz="2400">
                <a:solidFill>
                  <a:srgbClr val="000000"/>
                </a:solidFill>
                <a:latin typeface="Times New Roman"/>
                <a:ea typeface="DejaVu Sans"/>
              </a:rPr>
              <a:t>The machine, in fact, operates by executing the following steps repeatedly, until it encounters a special halt instruction:</a:t>
            </a:r>
            <a:endParaRPr/>
          </a:p>
          <a:p>
            <a:pPr algn="just">
              <a:lnSpc>
                <a:spcPct val="100000"/>
              </a:lnSpc>
            </a:pPr>
            <a:r>
              <a:rPr b="1" lang="en-US" sz="2400">
                <a:solidFill>
                  <a:srgbClr val="000000"/>
                </a:solidFill>
                <a:latin typeface="Times New Roman"/>
                <a:ea typeface="DejaVu Sans"/>
              </a:rPr>
              <a:t>	</a:t>
            </a:r>
            <a:r>
              <a:rPr b="1" lang="en-US" sz="2400">
                <a:solidFill>
                  <a:srgbClr val="000000"/>
                </a:solidFill>
                <a:latin typeface="Times New Roman"/>
                <a:ea typeface="DejaVu Sans"/>
              </a:rPr>
              <a:t>	</a:t>
            </a:r>
            <a:r>
              <a:rPr b="1" lang="en-US" sz="2400">
                <a:solidFill>
                  <a:srgbClr val="000000"/>
                </a:solidFill>
                <a:latin typeface="Times New Roman"/>
                <a:ea typeface="DejaVu Sans"/>
              </a:rPr>
              <a:t>1. Get the current instruction to be executed (i.e., C[ip]);</a:t>
            </a:r>
            <a:endParaRPr/>
          </a:p>
          <a:p>
            <a:pPr algn="just">
              <a:lnSpc>
                <a:spcPct val="100000"/>
              </a:lnSpc>
            </a:pPr>
            <a:r>
              <a:rPr b="1" lang="en-US" sz="2400">
                <a:solidFill>
                  <a:srgbClr val="000000"/>
                </a:solidFill>
                <a:latin typeface="Times New Roman"/>
                <a:ea typeface="DejaVu Sans"/>
              </a:rPr>
              <a:t>	</a:t>
            </a:r>
            <a:r>
              <a:rPr b="1" lang="en-US" sz="2400">
                <a:solidFill>
                  <a:srgbClr val="000000"/>
                </a:solidFill>
                <a:latin typeface="Times New Roman"/>
                <a:ea typeface="DejaVu Sans"/>
              </a:rPr>
              <a:t>	</a:t>
            </a:r>
            <a:r>
              <a:rPr b="1" lang="en-US" sz="2400">
                <a:solidFill>
                  <a:srgbClr val="000000"/>
                </a:solidFill>
                <a:latin typeface="Times New Roman"/>
                <a:ea typeface="DejaVu Sans"/>
              </a:rPr>
              <a:t>2. Increment ip;</a:t>
            </a:r>
            <a:endParaRPr/>
          </a:p>
          <a:p>
            <a:pPr algn="just">
              <a:lnSpc>
                <a:spcPct val="100000"/>
              </a:lnSpc>
            </a:pPr>
            <a:r>
              <a:rPr b="1" lang="en-US" sz="2400">
                <a:solidFill>
                  <a:srgbClr val="000000"/>
                </a:solidFill>
                <a:latin typeface="Times New Roman"/>
                <a:ea typeface="DejaVu Sans"/>
              </a:rPr>
              <a:t>	</a:t>
            </a:r>
            <a:r>
              <a:rPr b="1" lang="en-US" sz="2400">
                <a:solidFill>
                  <a:srgbClr val="000000"/>
                </a:solidFill>
                <a:latin typeface="Times New Roman"/>
                <a:ea typeface="DejaVu Sans"/>
              </a:rPr>
              <a:t>	</a:t>
            </a:r>
            <a:r>
              <a:rPr b="1" lang="en-US" sz="2400">
                <a:solidFill>
                  <a:srgbClr val="000000"/>
                </a:solidFill>
                <a:latin typeface="Times New Roman"/>
                <a:ea typeface="DejaVu Sans"/>
              </a:rPr>
              <a:t>3. Execute the current instruction.</a:t>
            </a:r>
            <a:endParaRPr/>
          </a:p>
        </p:txBody>
      </p:sp>
    </p:spTree>
  </p:cSld>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8" name="CustomShape 1"/>
          <p:cNvSpPr/>
          <p:nvPr/>
        </p:nvSpPr>
        <p:spPr>
          <a:xfrm>
            <a:off x="228600" y="228600"/>
            <a:ext cx="8760600" cy="6398280"/>
          </a:xfrm>
          <a:prstGeom prst="rect">
            <a:avLst/>
          </a:prstGeom>
          <a:noFill/>
          <a:ln>
            <a:noFill/>
          </a:ln>
        </p:spPr>
        <p:txBody>
          <a:bodyPr bIns="45000" lIns="90000" rIns="90000" tIns="45000"/>
          <a:p>
            <a:pPr algn="just">
              <a:lnSpc>
                <a:spcPct val="100000"/>
              </a:lnSpc>
            </a:pPr>
            <a:r>
              <a:rPr b="1" lang="en-US" sz="2400">
                <a:solidFill>
                  <a:srgbClr val="000000"/>
                </a:solidFill>
                <a:latin typeface="Times New Roman"/>
                <a:ea typeface="DejaVu Sans"/>
              </a:rPr>
              <a:t>	</a:t>
            </a:r>
            <a:r>
              <a:rPr b="1" lang="en-US" sz="2400">
                <a:solidFill>
                  <a:srgbClr val="000000"/>
                </a:solidFill>
                <a:latin typeface="Times New Roman"/>
                <a:ea typeface="DejaVu Sans"/>
              </a:rPr>
              <a:t>	</a:t>
            </a:r>
            <a:endParaRPr/>
          </a:p>
          <a:p>
            <a:pPr algn="just">
              <a:lnSpc>
                <a:spcPct val="100000"/>
              </a:lnSpc>
              <a:buFont typeface="Arial"/>
              <a:buChar char="•"/>
            </a:pPr>
            <a:r>
              <a:rPr lang="en-US" sz="2400">
                <a:solidFill>
                  <a:srgbClr val="000000"/>
                </a:solidFill>
                <a:latin typeface="Times New Roman"/>
                <a:ea typeface="DejaVu Sans"/>
              </a:rPr>
              <a:t>unconditional jump to a certain instruction ,</a:t>
            </a:r>
            <a:r>
              <a:rPr b="1" lang="en-US" sz="2400">
                <a:solidFill>
                  <a:srgbClr val="000000"/>
                </a:solidFill>
                <a:latin typeface="Times New Roman"/>
                <a:ea typeface="DejaVu Sans"/>
              </a:rPr>
              <a:t>jump 47</a:t>
            </a:r>
            <a:r>
              <a:rPr lang="en-US" sz="2400">
                <a:solidFill>
                  <a:srgbClr val="000000"/>
                </a:solidFill>
                <a:latin typeface="Times New Roman"/>
                <a:ea typeface="DejaVu Sans"/>
              </a:rPr>
              <a:t> forces the instruction stored at address 47 of C to be the next instruction to be executed; that is, it sets ip to 47</a:t>
            </a:r>
            <a:endParaRPr/>
          </a:p>
          <a:p>
            <a:pPr algn="just">
              <a:lnSpc>
                <a:spcPct val="100000"/>
              </a:lnSpc>
            </a:pPr>
            <a:endParaRPr/>
          </a:p>
          <a:p>
            <a:pPr>
              <a:lnSpc>
                <a:spcPct val="100000"/>
              </a:lnSpc>
              <a:buFont typeface="Arial"/>
              <a:buChar char="•"/>
            </a:pPr>
            <a:r>
              <a:rPr b="1" lang="en-US" sz="2400">
                <a:solidFill>
                  <a:srgbClr val="000000"/>
                </a:solidFill>
                <a:latin typeface="Times New Roman"/>
                <a:ea typeface="DejaVu Sans"/>
              </a:rPr>
              <a:t>jumpt 47, D[3] &gt; D[8] </a:t>
            </a:r>
            <a:r>
              <a:rPr lang="en-US" sz="2400">
                <a:solidFill>
                  <a:srgbClr val="000000"/>
                </a:solidFill>
                <a:latin typeface="Times New Roman"/>
                <a:ea typeface="DejaVu Sans"/>
              </a:rPr>
              <a:t>the jump occurs only if the value stored in cell 3 is greater than the value stored in cell 8.</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allows </a:t>
            </a:r>
            <a:r>
              <a:rPr b="1" i="1" lang="en-US" sz="2400">
                <a:solidFill>
                  <a:srgbClr val="000000"/>
                </a:solidFill>
                <a:latin typeface="Times New Roman"/>
                <a:ea typeface="DejaVu Sans"/>
              </a:rPr>
              <a:t>indirect addressing </a:t>
            </a:r>
            <a:r>
              <a:rPr b="1" lang="en-US" sz="2400">
                <a:solidFill>
                  <a:srgbClr val="000000"/>
                </a:solidFill>
                <a:latin typeface="Times New Roman"/>
                <a:ea typeface="DejaVu Sans"/>
              </a:rPr>
              <a:t>set D[10], D[20] </a:t>
            </a:r>
            <a:r>
              <a:rPr lang="en-US" sz="2400">
                <a:solidFill>
                  <a:srgbClr val="000000"/>
                </a:solidFill>
                <a:latin typeface="Times New Roman"/>
                <a:ea typeface="DejaVu Sans"/>
              </a:rPr>
              <a:t>assigns the value stored at location 20 into the cell whose address is the value stored at location 10.</a:t>
            </a:r>
            <a:endParaRPr/>
          </a:p>
        </p:txBody>
      </p:sp>
    </p:spTree>
  </p:cSld>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459" name="Picture 2"/>
          <p:cNvPicPr/>
          <p:nvPr/>
        </p:nvPicPr>
        <p:blipFill>
          <a:blip r:embed="rId1"/>
          <a:stretch>
            <a:fillRect/>
          </a:stretch>
        </p:blipFill>
        <p:spPr>
          <a:xfrm>
            <a:off x="1981080" y="1447920"/>
            <a:ext cx="6321960" cy="3386160"/>
          </a:xfrm>
          <a:prstGeom prst="rect">
            <a:avLst/>
          </a:prstGeom>
          <a:ln>
            <a:noFill/>
          </a:ln>
        </p:spPr>
      </p:pic>
    </p:spTree>
  </p:cSld>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0" name="CustomShape 1"/>
          <p:cNvSpPr/>
          <p:nvPr/>
        </p:nvSpPr>
        <p:spPr>
          <a:xfrm>
            <a:off x="228600" y="152280"/>
            <a:ext cx="8607960" cy="683280"/>
          </a:xfrm>
          <a:prstGeom prst="rect">
            <a:avLst/>
          </a:prstGeom>
          <a:noFill/>
          <a:ln>
            <a:noFill/>
          </a:ln>
        </p:spPr>
        <p:txBody>
          <a:bodyPr anchor="ctr" bIns="45000" lIns="90000" rIns="90000" tIns="45000"/>
          <a:p>
            <a:pPr algn="ctr">
              <a:lnSpc>
                <a:spcPct val="100000"/>
              </a:lnSpc>
            </a:pPr>
            <a:r>
              <a:rPr lang="en-US" sz="3600">
                <a:solidFill>
                  <a:srgbClr val="000000"/>
                </a:solidFill>
                <a:latin typeface="Times New Roman"/>
                <a:ea typeface="DejaVu Sans"/>
              </a:rPr>
              <a:t>Run Time Structure</a:t>
            </a:r>
            <a:endParaRPr/>
          </a:p>
        </p:txBody>
      </p:sp>
      <p:sp>
        <p:nvSpPr>
          <p:cNvPr id="461" name="CustomShape 2"/>
          <p:cNvSpPr/>
          <p:nvPr/>
        </p:nvSpPr>
        <p:spPr>
          <a:xfrm>
            <a:off x="152280" y="838080"/>
            <a:ext cx="8836560" cy="5788800"/>
          </a:xfrm>
          <a:prstGeom prst="rect">
            <a:avLst/>
          </a:prstGeom>
          <a:noFill/>
          <a:ln>
            <a:noFill/>
          </a:ln>
        </p:spPr>
        <p:txBody>
          <a:bodyPr bIns="45000" lIns="90000" rIns="90000" tIns="45000"/>
          <a:p>
            <a:pPr>
              <a:lnSpc>
                <a:spcPct val="100000"/>
              </a:lnSpc>
              <a:buFont typeface="Arial"/>
              <a:buChar char="•"/>
            </a:pPr>
            <a:r>
              <a:rPr b="1" lang="en-US" sz="2200">
                <a:solidFill>
                  <a:srgbClr val="000000"/>
                </a:solidFill>
                <a:latin typeface="Times New Roman"/>
                <a:ea typeface="DejaVu Sans"/>
              </a:rPr>
              <a:t>Run Time Storage </a:t>
            </a:r>
            <a:r>
              <a:rPr lang="en-US" sz="2200">
                <a:solidFill>
                  <a:srgbClr val="000000"/>
                </a:solidFill>
                <a:latin typeface="Times New Roman"/>
                <a:ea typeface="DejaVu Sans"/>
              </a:rPr>
              <a:t>: the compiler demands for block of memory to operating system</a:t>
            </a:r>
            <a:endParaRPr/>
          </a:p>
          <a:p>
            <a:pPr>
              <a:lnSpc>
                <a:spcPct val="100000"/>
              </a:lnSpc>
              <a:buFont typeface="Arial"/>
              <a:buChar char="•"/>
            </a:pPr>
            <a:r>
              <a:rPr lang="en-US" sz="2200">
                <a:solidFill>
                  <a:srgbClr val="000000"/>
                </a:solidFill>
                <a:latin typeface="Times New Roman"/>
                <a:ea typeface="DejaVu Sans"/>
              </a:rPr>
              <a:t>Run Time Storage: </a:t>
            </a:r>
            <a:r>
              <a:rPr b="1" lang="en-US" sz="2200">
                <a:solidFill>
                  <a:srgbClr val="000000"/>
                </a:solidFill>
                <a:latin typeface="Times New Roman"/>
                <a:ea typeface="DejaVu Sans"/>
              </a:rPr>
              <a:t>1) Code Memory 2) Data Memory</a:t>
            </a:r>
            <a:endParaRPr/>
          </a:p>
          <a:p>
            <a:pPr>
              <a:lnSpc>
                <a:spcPct val="100000"/>
              </a:lnSpc>
              <a:buFont typeface="Arial"/>
              <a:buChar char="•"/>
            </a:pPr>
            <a:r>
              <a:rPr lang="en-US" sz="2200">
                <a:solidFill>
                  <a:srgbClr val="000000"/>
                </a:solidFill>
                <a:latin typeface="Times New Roman"/>
                <a:ea typeface="DejaVu Sans"/>
              </a:rPr>
              <a:t>Data Memory keeps a track of procedure activation and store data objects and information</a:t>
            </a:r>
            <a:endParaRPr/>
          </a:p>
          <a:p>
            <a:pPr>
              <a:lnSpc>
                <a:spcPct val="100000"/>
              </a:lnSpc>
              <a:buFont typeface="Arial"/>
              <a:buChar char="•"/>
            </a:pPr>
            <a:r>
              <a:rPr lang="en-US" sz="2200">
                <a:solidFill>
                  <a:srgbClr val="000000"/>
                </a:solidFill>
                <a:latin typeface="Times New Roman"/>
                <a:ea typeface="DejaVu Sans"/>
              </a:rPr>
              <a:t>DM </a:t>
            </a:r>
            <a:r>
              <a:rPr b="1" lang="en-US" sz="2200">
                <a:solidFill>
                  <a:srgbClr val="000000"/>
                </a:solidFill>
                <a:latin typeface="Times New Roman"/>
                <a:ea typeface="DejaVu Sans"/>
              </a:rPr>
              <a:t>1) Static allocation 2) Stack based allocation 3) Heap.</a:t>
            </a:r>
            <a:endParaRPr/>
          </a:p>
          <a:p>
            <a:pPr>
              <a:lnSpc>
                <a:spcPct val="100000"/>
              </a:lnSpc>
              <a:buFont typeface="Arial"/>
              <a:buChar char="•"/>
            </a:pPr>
            <a:r>
              <a:rPr b="1" lang="en-US" sz="2200">
                <a:solidFill>
                  <a:srgbClr val="000000"/>
                </a:solidFill>
                <a:latin typeface="Times New Roman"/>
                <a:ea typeface="DejaVu Sans"/>
              </a:rPr>
              <a:t>Static Language: </a:t>
            </a:r>
            <a:r>
              <a:rPr lang="en-US" sz="2200">
                <a:solidFill>
                  <a:srgbClr val="000000"/>
                </a:solidFill>
                <a:latin typeface="Times New Roman"/>
                <a:ea typeface="DejaVu Sans"/>
              </a:rPr>
              <a:t>for data object at compile time</a:t>
            </a:r>
            <a:endParaRPr/>
          </a:p>
          <a:p>
            <a:pPr>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Size ,name of data objects bound to storage at compile time only</a:t>
            </a:r>
            <a:endParaRPr/>
          </a:p>
          <a:p>
            <a:pPr>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amount of storage allocated do not change at run time.</a:t>
            </a:r>
            <a:endParaRPr/>
          </a:p>
          <a:p>
            <a:pPr>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Activation record find the addresses of these record. Can fill the addresses at which target code can operate it.  FORTAN and COBOL.</a:t>
            </a:r>
            <a:endParaRPr/>
          </a:p>
          <a:p>
            <a:pPr>
              <a:lnSpc>
                <a:spcPct val="100000"/>
              </a:lnSpc>
            </a:pPr>
            <a:r>
              <a:rPr lang="en-US" sz="2200">
                <a:solidFill>
                  <a:srgbClr val="000000"/>
                </a:solidFill>
                <a:latin typeface="Times New Roman"/>
                <a:ea typeface="DejaVu Sans"/>
              </a:rPr>
              <a:t>	</a:t>
            </a:r>
            <a:r>
              <a:rPr b="1" lang="en-US" sz="2200">
                <a:solidFill>
                  <a:srgbClr val="000000"/>
                </a:solidFill>
                <a:latin typeface="Times New Roman"/>
                <a:ea typeface="DejaVu Sans"/>
              </a:rPr>
              <a:t>Limitation </a:t>
            </a:r>
            <a:r>
              <a:rPr lang="en-US" sz="2200">
                <a:solidFill>
                  <a:srgbClr val="000000"/>
                </a:solidFill>
                <a:latin typeface="Times New Roman"/>
                <a:ea typeface="DejaVu Sans"/>
              </a:rPr>
              <a:t>: Recursive procedures are not supported</a:t>
            </a:r>
            <a:endParaRPr/>
          </a:p>
          <a:p>
            <a:pPr>
              <a:lnSpc>
                <a:spcPct val="100000"/>
              </a:lnSpc>
            </a:pPr>
            <a:endParaRPr/>
          </a:p>
          <a:p>
            <a:pPr>
              <a:lnSpc>
                <a:spcPct val="100000"/>
              </a:lnSpc>
            </a:pP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457200" y="838080"/>
            <a:ext cx="8379360" cy="5712480"/>
          </a:xfrm>
          <a:prstGeom prst="rect">
            <a:avLst/>
          </a:prstGeom>
          <a:noFill/>
          <a:ln>
            <a:noFill/>
          </a:ln>
        </p:spPr>
        <p:txBody>
          <a:bodyPr bIns="45000" lIns="90000" rIns="90000" tIns="45000"/>
          <a:p>
            <a:pPr>
              <a:lnSpc>
                <a:spcPct val="150000"/>
              </a:lnSpc>
              <a:buFont charset="2" typeface="Wingdings"/>
              <a:buChar char=""/>
            </a:pPr>
            <a:r>
              <a:rPr lang="en-US" sz="2400">
                <a:solidFill>
                  <a:srgbClr val="000000"/>
                </a:solidFill>
                <a:latin typeface="Times New Roman"/>
                <a:ea typeface="DejaVu Sans"/>
              </a:rPr>
              <a:t>To improve your ability to develop effective algorithms and to improve your use of your existing programming language.</a:t>
            </a:r>
            <a:endParaRPr/>
          </a:p>
          <a:p>
            <a:pPr>
              <a:lnSpc>
                <a:spcPct val="150000"/>
              </a:lnSpc>
            </a:pPr>
            <a:r>
              <a:rPr lang="en-US" sz="2400">
                <a:solidFill>
                  <a:srgbClr val="000000"/>
                </a:solidFill>
                <a:latin typeface="Times New Roman"/>
                <a:ea typeface="DejaVu Sans"/>
              </a:rPr>
              <a:t>	</a:t>
            </a:r>
            <a:r>
              <a:rPr lang="en-US" sz="2400">
                <a:solidFill>
                  <a:srgbClr val="000000"/>
                </a:solidFill>
                <a:latin typeface="Times New Roman"/>
                <a:ea typeface="DejaVu Sans"/>
              </a:rPr>
              <a:t>O-O features, recursion</a:t>
            </a:r>
            <a:endParaRPr/>
          </a:p>
          <a:p>
            <a:pPr>
              <a:lnSpc>
                <a:spcPct val="150000"/>
              </a:lnSpc>
            </a:pPr>
            <a:r>
              <a:rPr lang="en-US" sz="2400">
                <a:solidFill>
                  <a:srgbClr val="000000"/>
                </a:solidFill>
                <a:latin typeface="Times New Roman"/>
                <a:ea typeface="DejaVu Sans"/>
              </a:rPr>
              <a:t>	</a:t>
            </a:r>
            <a:r>
              <a:rPr lang="en-US" sz="2400">
                <a:solidFill>
                  <a:srgbClr val="000000"/>
                </a:solidFill>
                <a:latin typeface="Times New Roman"/>
                <a:ea typeface="DejaVu Sans"/>
              </a:rPr>
              <a:t>Call by value, call by reference</a:t>
            </a:r>
            <a:endParaRPr/>
          </a:p>
          <a:p>
            <a:pPr>
              <a:lnSpc>
                <a:spcPct val="150000"/>
              </a:lnSpc>
              <a:buFont charset="2" typeface="Wingdings"/>
              <a:buChar char=""/>
            </a:pPr>
            <a:r>
              <a:rPr lang="en-US" sz="2400">
                <a:solidFill>
                  <a:srgbClr val="000000"/>
                </a:solidFill>
                <a:latin typeface="Times New Roman"/>
                <a:ea typeface="DejaVu Sans"/>
              </a:rPr>
              <a:t>To increase your vocabulary of useful programming constructs.</a:t>
            </a:r>
            <a:endParaRPr/>
          </a:p>
          <a:p>
            <a:pPr>
              <a:lnSpc>
                <a:spcPct val="150000"/>
              </a:lnSpc>
              <a:buFont charset="2" typeface="Wingdings"/>
              <a:buChar char=""/>
            </a:pPr>
            <a:r>
              <a:rPr lang="en-US" sz="2400">
                <a:solidFill>
                  <a:srgbClr val="000000"/>
                </a:solidFill>
                <a:latin typeface="Times New Roman"/>
                <a:ea typeface="DejaVu Sans"/>
              </a:rPr>
              <a:t>To allow a better choice of programming languages.</a:t>
            </a:r>
            <a:endParaRPr/>
          </a:p>
        </p:txBody>
      </p:sp>
    </p:spTree>
  </p:cSld>
  <p:timing>
    <p:tnLst>
      <p:par>
        <p:cTn dur="indefinite" id="27" nodeType="tmRoot" restart="never">
          <p:childTnLst>
            <p:seq>
              <p:cTn dur="indefinite" id="28" nodeType="mainSeq"/>
              <p:prevCondLst>
                <p:cond delay="0" evt="onPrev">
                  <p:tgtEl>
                    <p:sldTgt/>
                  </p:tgtEl>
                </p:cond>
              </p:prevCondLst>
              <p:nextCondLst>
                <p:cond delay="0"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2" name="CustomShape 1"/>
          <p:cNvSpPr/>
          <p:nvPr/>
        </p:nvSpPr>
        <p:spPr>
          <a:xfrm>
            <a:off x="228600" y="152280"/>
            <a:ext cx="8607960" cy="683280"/>
          </a:xfrm>
          <a:prstGeom prst="rect">
            <a:avLst/>
          </a:prstGeom>
          <a:noFill/>
          <a:ln>
            <a:noFill/>
          </a:ln>
        </p:spPr>
        <p:txBody>
          <a:bodyPr anchor="ctr" bIns="45000" lIns="90000" rIns="90000" tIns="45000"/>
          <a:p>
            <a:pPr algn="ctr">
              <a:lnSpc>
                <a:spcPct val="100000"/>
              </a:lnSpc>
            </a:pPr>
            <a:r>
              <a:rPr lang="en-US" sz="4400">
                <a:solidFill>
                  <a:srgbClr val="000000"/>
                </a:solidFill>
                <a:latin typeface="Times New Roman"/>
                <a:ea typeface="DejaVu Sans"/>
              </a:rPr>
              <a:t>Run Time Structure</a:t>
            </a:r>
            <a:endParaRPr/>
          </a:p>
        </p:txBody>
      </p:sp>
      <p:sp>
        <p:nvSpPr>
          <p:cNvPr id="463" name="CustomShape 2"/>
          <p:cNvSpPr/>
          <p:nvPr/>
        </p:nvSpPr>
        <p:spPr>
          <a:xfrm>
            <a:off x="152280" y="838080"/>
            <a:ext cx="8836560" cy="5788800"/>
          </a:xfrm>
          <a:prstGeom prst="rect">
            <a:avLst/>
          </a:prstGeom>
          <a:noFill/>
          <a:ln>
            <a:noFill/>
          </a:ln>
        </p:spPr>
        <p:txBody>
          <a:bodyPr bIns="45000" lIns="90000" rIns="90000" tIns="45000"/>
          <a:p>
            <a:pPr>
              <a:lnSpc>
                <a:spcPct val="100000"/>
              </a:lnSpc>
            </a:pPr>
            <a:endParaRPr/>
          </a:p>
          <a:p>
            <a:pPr>
              <a:lnSpc>
                <a:spcPct val="100000"/>
              </a:lnSpc>
            </a:pPr>
            <a:endParaRPr/>
          </a:p>
          <a:p>
            <a:pPr>
              <a:lnSpc>
                <a:spcPct val="100000"/>
              </a:lnSpc>
              <a:buFont typeface="Arial"/>
              <a:buChar char="•"/>
            </a:pPr>
            <a:r>
              <a:rPr b="1" lang="en-US" sz="2400">
                <a:solidFill>
                  <a:srgbClr val="000000"/>
                </a:solidFill>
                <a:latin typeface="Times New Roman"/>
                <a:ea typeface="DejaVu Sans"/>
              </a:rPr>
              <a:t>Stack Language: </a:t>
            </a:r>
            <a:r>
              <a:rPr lang="en-US" sz="2400">
                <a:solidFill>
                  <a:srgbClr val="000000"/>
                </a:solidFill>
                <a:latin typeface="Times New Roman"/>
                <a:ea typeface="DejaVu Sans"/>
              </a:rPr>
              <a:t>manages the allocation at run time storage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Control Stack</a:t>
            </a:r>
            <a:endParaRPr/>
          </a:p>
          <a:p>
            <a:pPr>
              <a:lnSpc>
                <a:spcPct val="100000"/>
              </a:lnSpc>
            </a:pP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Activation record push the element onto the stack, popped is performed accordingly, dynamically stack allocation is created for data structure.</a:t>
            </a:r>
            <a:endParaRPr/>
          </a:p>
          <a:p>
            <a:pPr>
              <a:lnSpc>
                <a:spcPct val="100000"/>
              </a:lnSpc>
            </a:pPr>
            <a:endParaRPr/>
          </a:p>
          <a:p>
            <a:pPr>
              <a:lnSpc>
                <a:spcPct val="100000"/>
              </a:lnSpc>
            </a:pPr>
            <a:r>
              <a:rPr lang="en-US" sz="2400">
                <a:solidFill>
                  <a:srgbClr val="000000"/>
                </a:solidFill>
                <a:latin typeface="Times New Roman"/>
                <a:ea typeface="DejaVu Sans"/>
              </a:rPr>
              <a:t>     </a:t>
            </a:r>
            <a:r>
              <a:rPr b="1" lang="en-US" sz="2400">
                <a:solidFill>
                  <a:srgbClr val="000000"/>
                </a:solidFill>
                <a:latin typeface="Times New Roman"/>
                <a:ea typeface="DejaVu Sans"/>
              </a:rPr>
              <a:t>Limitation</a:t>
            </a:r>
            <a:r>
              <a:rPr lang="en-US" sz="2400">
                <a:solidFill>
                  <a:srgbClr val="000000"/>
                </a:solidFill>
                <a:latin typeface="Times New Roman"/>
                <a:ea typeface="DejaVu Sans"/>
              </a:rPr>
              <a:t>: Allocation is slower as compared to static allocation as pointer and index register are required for addressing</a:t>
            </a:r>
            <a:endParaRPr/>
          </a:p>
          <a:p>
            <a:pPr>
              <a:lnSpc>
                <a:spcPct val="100000"/>
              </a:lnSpc>
            </a:pPr>
            <a:endParaRPr/>
          </a:p>
        </p:txBody>
      </p:sp>
    </p:spTree>
  </p:cSld>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4" name="CustomShape 1"/>
          <p:cNvSpPr/>
          <p:nvPr/>
        </p:nvSpPr>
        <p:spPr>
          <a:xfrm>
            <a:off x="228600" y="152280"/>
            <a:ext cx="8607960" cy="683280"/>
          </a:xfrm>
          <a:prstGeom prst="rect">
            <a:avLst/>
          </a:prstGeom>
          <a:noFill/>
          <a:ln>
            <a:noFill/>
          </a:ln>
        </p:spPr>
        <p:txBody>
          <a:bodyPr anchor="ctr" bIns="45000" lIns="90000" rIns="90000" tIns="45000"/>
          <a:p>
            <a:pPr algn="ctr">
              <a:lnSpc>
                <a:spcPct val="100000"/>
              </a:lnSpc>
            </a:pPr>
            <a:r>
              <a:rPr lang="en-US" sz="3600">
                <a:solidFill>
                  <a:srgbClr val="000000"/>
                </a:solidFill>
                <a:latin typeface="Times New Roman"/>
                <a:ea typeface="DejaVu Sans"/>
              </a:rPr>
              <a:t>Run Time Structure</a:t>
            </a:r>
            <a:endParaRPr/>
          </a:p>
        </p:txBody>
      </p:sp>
      <p:sp>
        <p:nvSpPr>
          <p:cNvPr id="465" name="CustomShape 2"/>
          <p:cNvSpPr/>
          <p:nvPr/>
        </p:nvSpPr>
        <p:spPr>
          <a:xfrm>
            <a:off x="152280" y="838080"/>
            <a:ext cx="8836560" cy="5788800"/>
          </a:xfrm>
          <a:prstGeom prst="rect">
            <a:avLst/>
          </a:prstGeom>
          <a:noFill/>
          <a:ln>
            <a:noFill/>
          </a:ln>
        </p:spPr>
        <p:txBody>
          <a:bodyPr bIns="45000" lIns="90000" rIns="90000" tIns="45000"/>
          <a:p>
            <a:pPr>
              <a:lnSpc>
                <a:spcPct val="100000"/>
              </a:lnSpc>
            </a:pPr>
            <a:endParaRPr/>
          </a:p>
          <a:p>
            <a:pPr>
              <a:lnSpc>
                <a:spcPct val="100000"/>
              </a:lnSpc>
              <a:buFont typeface="Arial"/>
              <a:buChar char="•"/>
            </a:pPr>
            <a:r>
              <a:rPr b="1" lang="en-US" sz="2400">
                <a:solidFill>
                  <a:srgbClr val="000000"/>
                </a:solidFill>
                <a:latin typeface="Times New Roman"/>
                <a:ea typeface="DejaVu Sans"/>
              </a:rPr>
              <a:t>Heap allocation</a:t>
            </a:r>
            <a:endParaRPr/>
          </a:p>
          <a:p>
            <a:pPr>
              <a:lnSpc>
                <a:spcPct val="100000"/>
              </a:lnSpc>
            </a:pPr>
            <a:r>
              <a:rPr b="1" lang="en-US" sz="2400">
                <a:solidFill>
                  <a:srgbClr val="000000"/>
                </a:solidFill>
                <a:latin typeface="Times New Roman"/>
                <a:ea typeface="DejaVu Sans"/>
              </a:rPr>
              <a:t> </a:t>
            </a:r>
            <a:r>
              <a:rPr lang="en-US" sz="2400">
                <a:solidFill>
                  <a:srgbClr val="000000"/>
                </a:solidFill>
                <a:latin typeface="Times New Roman"/>
                <a:ea typeface="DejaVu Sans"/>
              </a:rPr>
              <a:t>Continuous block of memory</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Deallocation i.e free space is reused by heap manager</a:t>
            </a:r>
            <a:endParaRPr/>
          </a:p>
          <a:p>
            <a:pPr>
              <a:lnSpc>
                <a:spcPct val="100000"/>
              </a:lnSpc>
            </a:pPr>
            <a:r>
              <a:rPr lang="en-US" sz="2400">
                <a:solidFill>
                  <a:srgbClr val="000000"/>
                </a:solidFill>
                <a:latin typeface="Times New Roman"/>
                <a:ea typeface="DejaVu Sans"/>
              </a:rPr>
              <a:t>Linked list is used for free allocation</a:t>
            </a:r>
            <a:endParaRPr/>
          </a:p>
        </p:txBody>
      </p:sp>
    </p:spTree>
  </p:cSld>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6" name="CustomShape 1"/>
          <p:cNvSpPr/>
          <p:nvPr/>
        </p:nvSpPr>
        <p:spPr>
          <a:xfrm>
            <a:off x="228600" y="152280"/>
            <a:ext cx="8607960" cy="683280"/>
          </a:xfrm>
          <a:prstGeom prst="rect">
            <a:avLst/>
          </a:prstGeom>
          <a:noFill/>
          <a:ln>
            <a:noFill/>
          </a:ln>
        </p:spPr>
        <p:txBody>
          <a:bodyPr anchor="ctr" bIns="45000" lIns="90000" rIns="90000" tIns="45000"/>
          <a:p>
            <a:pPr algn="ctr">
              <a:lnSpc>
                <a:spcPct val="100000"/>
              </a:lnSpc>
            </a:pPr>
            <a:r>
              <a:rPr lang="en-US" sz="4400">
                <a:solidFill>
                  <a:srgbClr val="000000"/>
                </a:solidFill>
                <a:latin typeface="Times New Roman"/>
                <a:ea typeface="DejaVu Sans"/>
              </a:rPr>
              <a:t>CASE STUDY: Run Time Structure of C</a:t>
            </a:r>
            <a:endParaRPr/>
          </a:p>
        </p:txBody>
      </p:sp>
      <p:sp>
        <p:nvSpPr>
          <p:cNvPr id="467" name="CustomShape 2"/>
          <p:cNvSpPr/>
          <p:nvPr/>
        </p:nvSpPr>
        <p:spPr>
          <a:xfrm>
            <a:off x="152280" y="838080"/>
            <a:ext cx="8836560" cy="5788800"/>
          </a:xfrm>
          <a:prstGeom prst="rect">
            <a:avLst/>
          </a:prstGeom>
          <a:noFill/>
          <a:ln>
            <a:noFill/>
          </a:ln>
        </p:spPr>
        <p:txBody>
          <a:bodyPr bIns="45000" lIns="90000" rIns="90000" tIns="45000"/>
          <a:p>
            <a:pPr>
              <a:lnSpc>
                <a:spcPct val="100000"/>
              </a:lnSpc>
            </a:pPr>
            <a:r>
              <a:rPr lang="en-US" sz="2000">
                <a:solidFill>
                  <a:srgbClr val="000000"/>
                </a:solidFill>
                <a:latin typeface="Times New Roman"/>
                <a:ea typeface="DejaVu Sans"/>
              </a:rPr>
              <a:t>	</a:t>
            </a:r>
            <a:endParaRPr/>
          </a:p>
          <a:p>
            <a:pPr>
              <a:lnSpc>
                <a:spcPct val="100000"/>
              </a:lnSpc>
            </a:pPr>
            <a:r>
              <a:rPr lang="en-US" sz="2800">
                <a:solidFill>
                  <a:srgbClr val="000000"/>
                </a:solidFill>
                <a:latin typeface="Times New Roman"/>
                <a:ea typeface="DejaVu Sans"/>
              </a:rPr>
              <a:t>main ( )</a:t>
            </a:r>
            <a:endParaRPr/>
          </a:p>
          <a:p>
            <a:pPr>
              <a:lnSpc>
                <a:spcPct val="100000"/>
              </a:lnSpc>
            </a:pPr>
            <a:r>
              <a:rPr lang="en-US" sz="2800">
                <a:solidFill>
                  <a:srgbClr val="000000"/>
                </a:solidFill>
                <a:latin typeface="Times New Roman"/>
                <a:ea typeface="DejaVu Sans"/>
              </a:rPr>
              <a:t>{</a:t>
            </a:r>
            <a:endParaRPr/>
          </a:p>
          <a:p>
            <a:pPr>
              <a:lnSpc>
                <a:spcPct val="100000"/>
              </a:lnSpc>
            </a:pPr>
            <a:r>
              <a:rPr lang="en-US" sz="2800">
                <a:solidFill>
                  <a:srgbClr val="000000"/>
                </a:solidFill>
                <a:latin typeface="Times New Roman"/>
                <a:ea typeface="DejaVu Sans"/>
              </a:rPr>
              <a:t>int i, j;</a:t>
            </a:r>
            <a:endParaRPr/>
          </a:p>
          <a:p>
            <a:pPr>
              <a:lnSpc>
                <a:spcPct val="100000"/>
              </a:lnSpc>
            </a:pPr>
            <a:r>
              <a:rPr lang="en-US" sz="2800">
                <a:solidFill>
                  <a:srgbClr val="000000"/>
                </a:solidFill>
                <a:latin typeface="Times New Roman"/>
                <a:ea typeface="DejaVu Sans"/>
              </a:rPr>
              <a:t>get (i, j);</a:t>
            </a:r>
            <a:endParaRPr/>
          </a:p>
          <a:p>
            <a:pPr>
              <a:lnSpc>
                <a:spcPct val="100000"/>
              </a:lnSpc>
            </a:pPr>
            <a:r>
              <a:rPr lang="en-US" sz="2800">
                <a:solidFill>
                  <a:srgbClr val="000000"/>
                </a:solidFill>
                <a:latin typeface="Times New Roman"/>
                <a:ea typeface="DejaVu Sans"/>
              </a:rPr>
              <a:t>while (i != j)</a:t>
            </a:r>
            <a:endParaRPr/>
          </a:p>
          <a:p>
            <a:pPr>
              <a:lnSpc>
                <a:spcPct val="100000"/>
              </a:lnSpc>
            </a:pPr>
            <a:r>
              <a:rPr lang="en-US" sz="2800">
                <a:solidFill>
                  <a:srgbClr val="000000"/>
                </a:solidFill>
                <a:latin typeface="Times New Roman"/>
                <a:ea typeface="DejaVu Sans"/>
              </a:rPr>
              <a:t>if (i &gt; j)</a:t>
            </a:r>
            <a:endParaRPr/>
          </a:p>
          <a:p>
            <a:pPr>
              <a:lnSpc>
                <a:spcPct val="100000"/>
              </a:lnSpc>
            </a:pPr>
            <a:r>
              <a:rPr lang="en-US" sz="2800">
                <a:solidFill>
                  <a:srgbClr val="000000"/>
                </a:solidFill>
                <a:latin typeface="Times New Roman"/>
                <a:ea typeface="DejaVu Sans"/>
              </a:rPr>
              <a:t>i -= j;</a:t>
            </a:r>
            <a:endParaRPr/>
          </a:p>
          <a:p>
            <a:pPr>
              <a:lnSpc>
                <a:spcPct val="100000"/>
              </a:lnSpc>
            </a:pPr>
            <a:r>
              <a:rPr lang="en-US" sz="2800">
                <a:solidFill>
                  <a:srgbClr val="000000"/>
                </a:solidFill>
                <a:latin typeface="Times New Roman"/>
                <a:ea typeface="DejaVu Sans"/>
              </a:rPr>
              <a:t>else</a:t>
            </a:r>
            <a:endParaRPr/>
          </a:p>
          <a:p>
            <a:pPr>
              <a:lnSpc>
                <a:spcPct val="100000"/>
              </a:lnSpc>
            </a:pPr>
            <a:r>
              <a:rPr lang="en-US" sz="2800">
                <a:solidFill>
                  <a:srgbClr val="000000"/>
                </a:solidFill>
                <a:latin typeface="Times New Roman"/>
                <a:ea typeface="DejaVu Sans"/>
              </a:rPr>
              <a:t>j -= i;</a:t>
            </a:r>
            <a:endParaRPr/>
          </a:p>
          <a:p>
            <a:pPr>
              <a:lnSpc>
                <a:spcPct val="100000"/>
              </a:lnSpc>
            </a:pPr>
            <a:r>
              <a:rPr lang="en-US" sz="2800">
                <a:solidFill>
                  <a:srgbClr val="000000"/>
                </a:solidFill>
                <a:latin typeface="Times New Roman"/>
                <a:ea typeface="DejaVu Sans"/>
              </a:rPr>
              <a:t>print (i);</a:t>
            </a:r>
            <a:endParaRPr/>
          </a:p>
          <a:p>
            <a:pPr>
              <a:lnSpc>
                <a:spcPct val="100000"/>
              </a:lnSpc>
            </a:pPr>
            <a:r>
              <a:rPr lang="en-US" sz="2800">
                <a:solidFill>
                  <a:srgbClr val="000000"/>
                </a:solidFill>
                <a:latin typeface="Times New Roman"/>
                <a:ea typeface="DejaVu Sans"/>
              </a:rPr>
              <a:t>}</a:t>
            </a:r>
            <a:endParaRPr/>
          </a:p>
          <a:p>
            <a:pPr>
              <a:lnSpc>
                <a:spcPct val="100000"/>
              </a:lnSpc>
            </a:pPr>
            <a:endParaRPr/>
          </a:p>
        </p:txBody>
      </p:sp>
      <p:sp>
        <p:nvSpPr>
          <p:cNvPr id="468" name="CustomShape 3"/>
          <p:cNvSpPr/>
          <p:nvPr/>
        </p:nvSpPr>
        <p:spPr>
          <a:xfrm>
            <a:off x="304920" y="990720"/>
            <a:ext cx="8836560" cy="5788800"/>
          </a:xfrm>
          <a:prstGeom prst="rect">
            <a:avLst/>
          </a:prstGeom>
          <a:noFill/>
          <a:ln>
            <a:noFill/>
          </a:ln>
        </p:spPr>
        <p:txBody>
          <a:bodyPr bIns="45000" lIns="90000" rIns="90000" tIns="45000"/>
          <a:p>
            <a:pPr>
              <a:lnSpc>
                <a:spcPct val="100000"/>
              </a:lnSpc>
              <a:buSzPct val="25000"/>
              <a:buFont typeface="Arial"/>
              <a:buChar char="•"/>
            </a:pPr>
            <a:r>
              <a:rPr b="1" lang="en-US" sz="2000">
                <a:solidFill>
                  <a:srgbClr val="000000"/>
                </a:solidFill>
                <a:latin typeface="Times New Roman"/>
                <a:ea typeface="DejaVu Sans"/>
              </a:rPr>
              <a:t>C1: A language with only simple statements</a:t>
            </a:r>
            <a:endParaRPr/>
          </a:p>
        </p:txBody>
      </p:sp>
      <p:pic>
        <p:nvPicPr>
          <p:cNvPr descr="" id="469" name="Picture 3"/>
          <p:cNvPicPr/>
          <p:nvPr/>
        </p:nvPicPr>
        <p:blipFill>
          <a:blip r:embed="rId1"/>
          <a:stretch>
            <a:fillRect/>
          </a:stretch>
        </p:blipFill>
        <p:spPr>
          <a:xfrm>
            <a:off x="2133720" y="1508040"/>
            <a:ext cx="7482600" cy="5118840"/>
          </a:xfrm>
          <a:prstGeom prst="rect">
            <a:avLst/>
          </a:prstGeom>
          <a:ln>
            <a:noFill/>
          </a:ln>
        </p:spPr>
      </p:pic>
    </p:spTree>
  </p:cSld>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0" name="CustomShape 1"/>
          <p:cNvSpPr/>
          <p:nvPr/>
        </p:nvSpPr>
        <p:spPr>
          <a:xfrm>
            <a:off x="457200" y="274680"/>
            <a:ext cx="8227080" cy="1140480"/>
          </a:xfrm>
          <a:prstGeom prst="rect">
            <a:avLst/>
          </a:prstGeom>
          <a:noFill/>
          <a:ln>
            <a:noFill/>
          </a:ln>
        </p:spPr>
      </p:sp>
      <p:sp>
        <p:nvSpPr>
          <p:cNvPr id="471" name="CustomShape 2"/>
          <p:cNvSpPr/>
          <p:nvPr/>
        </p:nvSpPr>
        <p:spPr>
          <a:xfrm>
            <a:off x="457200" y="1600200"/>
            <a:ext cx="8227080" cy="4523400"/>
          </a:xfrm>
          <a:prstGeom prst="rect">
            <a:avLst/>
          </a:prstGeom>
          <a:noFill/>
          <a:ln>
            <a:noFill/>
          </a:ln>
        </p:spPr>
      </p:sp>
    </p:spTree>
  </p:cSld>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2" name="CustomShape 1"/>
          <p:cNvSpPr/>
          <p:nvPr/>
        </p:nvSpPr>
        <p:spPr>
          <a:xfrm>
            <a:off x="457200" y="152280"/>
            <a:ext cx="8227080" cy="577080"/>
          </a:xfrm>
          <a:prstGeom prst="rect">
            <a:avLst/>
          </a:prstGeom>
          <a:noFill/>
          <a:ln>
            <a:noFill/>
          </a:ln>
        </p:spPr>
        <p:txBody>
          <a:bodyPr anchor="ctr" bIns="45000" lIns="90000" rIns="90000" tIns="45000"/>
          <a:p>
            <a:pPr algn="ctr">
              <a:lnSpc>
                <a:spcPct val="100000"/>
              </a:lnSpc>
            </a:pPr>
            <a:r>
              <a:rPr b="1" lang="en-US" sz="3600">
                <a:solidFill>
                  <a:srgbClr val="000000"/>
                </a:solidFill>
                <a:latin typeface="Times New Roman"/>
                <a:ea typeface="DejaVu Sans"/>
              </a:rPr>
              <a:t>Introduction</a:t>
            </a:r>
            <a:endParaRPr/>
          </a:p>
        </p:txBody>
      </p:sp>
      <p:sp>
        <p:nvSpPr>
          <p:cNvPr id="473" name="CustomShape 2"/>
          <p:cNvSpPr/>
          <p:nvPr/>
        </p:nvSpPr>
        <p:spPr>
          <a:xfrm>
            <a:off x="457200" y="731880"/>
            <a:ext cx="8227080" cy="539172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ea typeface="DejaVu Sans"/>
              </a:rPr>
              <a:t>A programming paradigm is a fundamental style of computer programming. </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Compare with a software development methodology, which is a style of solving specific software engineering problems.</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Different methodologies are more suitable for solving certain kinds of problems or applications domains. </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Same for programming languages and paradigms. </a:t>
            </a:r>
            <a:endParaRPr/>
          </a:p>
          <a:p>
            <a:pPr>
              <a:lnSpc>
                <a:spcPct val="100000"/>
              </a:lnSpc>
              <a:buFont typeface="Arial"/>
              <a:buChar char="•"/>
            </a:pPr>
            <a:r>
              <a:rPr lang="en-US" sz="2400">
                <a:solidFill>
                  <a:srgbClr val="000000"/>
                </a:solidFill>
                <a:latin typeface="Times New Roman"/>
                <a:ea typeface="DejaVu Sans"/>
              </a:rPr>
              <a:t>Programming paradigms differ in:</a:t>
            </a:r>
            <a:endParaRPr/>
          </a:p>
          <a:p>
            <a:pPr lvl="1">
              <a:lnSpc>
                <a:spcPct val="100000"/>
              </a:lnSpc>
              <a:buFont typeface="Arial"/>
              <a:buChar char="–"/>
            </a:pPr>
            <a:r>
              <a:rPr lang="en-US" sz="2000">
                <a:solidFill>
                  <a:srgbClr val="000000"/>
                </a:solidFill>
                <a:latin typeface="Times New Roman"/>
                <a:ea typeface="DejaVu Sans"/>
              </a:rPr>
              <a:t>the concepts and abstractions used to represent the elements of a program (such as objects, functions, variables, constraints, etc.)</a:t>
            </a:r>
            <a:endParaRPr/>
          </a:p>
          <a:p>
            <a:pPr lvl="1">
              <a:lnSpc>
                <a:spcPct val="100000"/>
              </a:lnSpc>
              <a:buFont typeface="Arial"/>
              <a:buChar char="–"/>
            </a:pPr>
            <a:r>
              <a:rPr lang="en-US" sz="2000">
                <a:solidFill>
                  <a:srgbClr val="000000"/>
                </a:solidFill>
                <a:latin typeface="Times New Roman"/>
                <a:ea typeface="DejaVu Sans"/>
              </a:rPr>
              <a:t>the steps that compose a computation (assignation, evaluation, data flow, control flow, etc.). </a:t>
            </a:r>
            <a:endParaRPr/>
          </a:p>
          <a:p>
            <a:pPr>
              <a:lnSpc>
                <a:spcPct val="100000"/>
              </a:lnSpc>
            </a:pPr>
            <a:endParaRPr/>
          </a:p>
        </p:txBody>
      </p:sp>
    </p:spTree>
  </p:cSld>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4" name="CustomShape 1"/>
          <p:cNvSpPr/>
          <p:nvPr/>
        </p:nvSpPr>
        <p:spPr>
          <a:xfrm>
            <a:off x="457200" y="380880"/>
            <a:ext cx="8227080" cy="574272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ea typeface="DejaVu Sans"/>
              </a:rPr>
              <a:t>Some languages are designed to support one particular paradigm </a:t>
            </a:r>
            <a:endParaRPr/>
          </a:p>
          <a:p>
            <a:pPr lvl="1">
              <a:lnSpc>
                <a:spcPct val="100000"/>
              </a:lnSpc>
              <a:buFont typeface="Arial"/>
              <a:buChar char="–"/>
            </a:pPr>
            <a:r>
              <a:rPr lang="en-US" sz="2400">
                <a:solidFill>
                  <a:srgbClr val="000000"/>
                </a:solidFill>
                <a:latin typeface="Times New Roman"/>
                <a:ea typeface="DejaVu Sans"/>
              </a:rPr>
              <a:t>Smalltalk supports object-oriented programming</a:t>
            </a:r>
            <a:endParaRPr/>
          </a:p>
          <a:p>
            <a:pPr lvl="1">
              <a:lnSpc>
                <a:spcPct val="100000"/>
              </a:lnSpc>
              <a:buFont typeface="Arial"/>
              <a:buChar char="–"/>
            </a:pPr>
            <a:r>
              <a:rPr lang="en-US" sz="2400">
                <a:solidFill>
                  <a:srgbClr val="000000"/>
                </a:solidFill>
                <a:latin typeface="Times New Roman"/>
                <a:ea typeface="DejaVu Sans"/>
              </a:rPr>
              <a:t>Haskell supports functional programming</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Other programming languages support multiple paradigms </a:t>
            </a:r>
            <a:endParaRPr/>
          </a:p>
          <a:p>
            <a:pPr lvl="1">
              <a:lnSpc>
                <a:spcPct val="100000"/>
              </a:lnSpc>
              <a:buFont typeface="Arial"/>
              <a:buChar char="–"/>
            </a:pPr>
            <a:r>
              <a:rPr lang="en-US" sz="2400">
                <a:solidFill>
                  <a:srgbClr val="000000"/>
                </a:solidFill>
                <a:latin typeface="Times New Roman"/>
                <a:ea typeface="DejaVu Sans"/>
              </a:rPr>
              <a:t>Object Pascal, C++, C#, Visual Basic, Common Lisp, Scheme, Perl, Python, Ruby, Oz and F#. </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The design goal of multi-paradigm languages is to allow programmers to use the best tool for a job, admitting that no one paradigm solves all problems in the easiest or most efficient way. </a:t>
            </a:r>
            <a:endParaRPr/>
          </a:p>
          <a:p>
            <a:pPr>
              <a:lnSpc>
                <a:spcPct val="100000"/>
              </a:lnSpc>
            </a:pPr>
            <a:endParaRPr/>
          </a:p>
          <a:p>
            <a:pPr>
              <a:lnSpc>
                <a:spcPct val="100000"/>
              </a:lnSpc>
            </a:pPr>
            <a:endParaRPr/>
          </a:p>
          <a:p>
            <a:pPr>
              <a:lnSpc>
                <a:spcPct val="100000"/>
              </a:lnSpc>
            </a:pPr>
            <a:endParaRPr/>
          </a:p>
        </p:txBody>
      </p:sp>
    </p:spTree>
  </p:cSld>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5" name="CustomShape 1"/>
          <p:cNvSpPr/>
          <p:nvPr/>
        </p:nvSpPr>
        <p:spPr>
          <a:xfrm>
            <a:off x="457200" y="274680"/>
            <a:ext cx="8227080" cy="865800"/>
          </a:xfrm>
          <a:prstGeom prst="rect">
            <a:avLst/>
          </a:prstGeom>
          <a:noFill/>
          <a:ln>
            <a:noFill/>
          </a:ln>
        </p:spPr>
        <p:txBody>
          <a:bodyPr anchor="ctr" bIns="45000" lIns="90000" rIns="90000" tIns="45000"/>
          <a:p>
            <a:pPr algn="ctr">
              <a:lnSpc>
                <a:spcPct val="100000"/>
              </a:lnSpc>
            </a:pPr>
            <a:r>
              <a:rPr lang="en-US" sz="3200">
                <a:solidFill>
                  <a:srgbClr val="000000"/>
                </a:solidFill>
                <a:latin typeface="Times New Roman"/>
                <a:ea typeface="DejaVu Sans"/>
              </a:rPr>
              <a:t>Introduction to Various Programming Paradigms</a:t>
            </a:r>
            <a:endParaRPr/>
          </a:p>
        </p:txBody>
      </p:sp>
      <p:sp>
        <p:nvSpPr>
          <p:cNvPr id="476" name="CustomShape 2"/>
          <p:cNvSpPr/>
          <p:nvPr/>
        </p:nvSpPr>
        <p:spPr>
          <a:xfrm>
            <a:off x="457200" y="1295280"/>
            <a:ext cx="8227080" cy="5178960"/>
          </a:xfrm>
          <a:prstGeom prst="rect">
            <a:avLst/>
          </a:prstGeom>
          <a:noFill/>
          <a:ln>
            <a:noFill/>
          </a:ln>
        </p:spPr>
        <p:txBody>
          <a:bodyPr bIns="45000" lIns="90000" rIns="90000" tIns="45000"/>
          <a:p>
            <a:pPr>
              <a:lnSpc>
                <a:spcPct val="100000"/>
              </a:lnSpc>
              <a:buFont charset="2" typeface="Wingdings"/>
              <a:buChar char=""/>
            </a:pPr>
            <a:r>
              <a:rPr lang="en-US" sz="2400">
                <a:solidFill>
                  <a:srgbClr val="000000"/>
                </a:solidFill>
                <a:latin typeface="Times New Roman"/>
                <a:ea typeface="DejaVu Sans"/>
              </a:rPr>
              <a:t>To comprehend how languages are constructed, one needs to look deeper.</a:t>
            </a:r>
            <a:endParaRPr/>
          </a:p>
          <a:p>
            <a:pPr>
              <a:lnSpc>
                <a:spcPct val="100000"/>
              </a:lnSpc>
              <a:buFont charset="2" typeface="Wingdings"/>
              <a:buChar char=""/>
            </a:pPr>
            <a:r>
              <a:rPr lang="en-US" sz="2400">
                <a:solidFill>
                  <a:srgbClr val="000000"/>
                </a:solidFill>
                <a:latin typeface="Times New Roman"/>
                <a:ea typeface="DejaVu Sans"/>
              </a:rPr>
              <a:t>The four basic computational models that describe most programming today are :</a:t>
            </a:r>
            <a:endParaRPr/>
          </a:p>
          <a:p>
            <a:pPr>
              <a:lnSpc>
                <a:spcPct val="100000"/>
              </a:lnSpc>
            </a:pP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1)</a:t>
            </a:r>
            <a:r>
              <a:rPr lang="en-US" sz="2400">
                <a:solidFill>
                  <a:srgbClr val="000000"/>
                </a:solidFill>
                <a:latin typeface="Times New Roman"/>
                <a:ea typeface="DejaVu Sans"/>
              </a:rPr>
              <a:t>	</a:t>
            </a:r>
            <a:r>
              <a:rPr lang="en-US" sz="2400">
                <a:solidFill>
                  <a:srgbClr val="000000"/>
                </a:solidFill>
                <a:latin typeface="Times New Roman"/>
                <a:ea typeface="DejaVu Sans"/>
              </a:rPr>
              <a:t>Imperative or procedural Language</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2)</a:t>
            </a:r>
            <a:r>
              <a:rPr lang="en-US" sz="2400">
                <a:solidFill>
                  <a:srgbClr val="000000"/>
                </a:solidFill>
                <a:latin typeface="Times New Roman"/>
                <a:ea typeface="DejaVu Sans"/>
              </a:rPr>
              <a:t>	</a:t>
            </a:r>
            <a:r>
              <a:rPr lang="en-US" sz="2400">
                <a:solidFill>
                  <a:srgbClr val="000000"/>
                </a:solidFill>
                <a:latin typeface="Times New Roman"/>
                <a:ea typeface="DejaVu Sans"/>
              </a:rPr>
              <a:t>Applicative or functional Language</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3)</a:t>
            </a:r>
            <a:r>
              <a:rPr lang="en-US" sz="2400">
                <a:solidFill>
                  <a:srgbClr val="000000"/>
                </a:solidFill>
                <a:latin typeface="Times New Roman"/>
                <a:ea typeface="DejaVu Sans"/>
              </a:rPr>
              <a:t>	</a:t>
            </a:r>
            <a:r>
              <a:rPr lang="en-US" sz="2400">
                <a:solidFill>
                  <a:srgbClr val="000000"/>
                </a:solidFill>
                <a:latin typeface="Times New Roman"/>
                <a:ea typeface="DejaVu Sans"/>
              </a:rPr>
              <a:t>Rule based or logic Language</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4)</a:t>
            </a:r>
            <a:r>
              <a:rPr lang="en-US" sz="2400">
                <a:solidFill>
                  <a:srgbClr val="000000"/>
                </a:solidFill>
                <a:latin typeface="Times New Roman"/>
                <a:ea typeface="DejaVu Sans"/>
              </a:rPr>
              <a:t>	</a:t>
            </a:r>
            <a:r>
              <a:rPr lang="en-US" sz="2400">
                <a:solidFill>
                  <a:srgbClr val="000000"/>
                </a:solidFill>
                <a:latin typeface="Times New Roman"/>
                <a:ea typeface="DejaVu Sans"/>
              </a:rPr>
              <a:t>Object oriented Language</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5)</a:t>
            </a:r>
            <a:r>
              <a:rPr lang="en-US" sz="2400">
                <a:solidFill>
                  <a:srgbClr val="000000"/>
                </a:solidFill>
                <a:latin typeface="Times New Roman"/>
                <a:ea typeface="DejaVu Sans"/>
              </a:rPr>
              <a:t>	</a:t>
            </a:r>
            <a:r>
              <a:rPr lang="en-US" sz="2400">
                <a:solidFill>
                  <a:srgbClr val="000000"/>
                </a:solidFill>
                <a:latin typeface="Times New Roman"/>
                <a:ea typeface="DejaVu Sans"/>
              </a:rPr>
              <a:t>Abstract level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6)</a:t>
            </a:r>
            <a:r>
              <a:rPr lang="en-US" sz="2400">
                <a:solidFill>
                  <a:srgbClr val="000000"/>
                </a:solidFill>
                <a:latin typeface="Times New Roman"/>
                <a:ea typeface="DejaVu Sans"/>
              </a:rPr>
              <a:t>	</a:t>
            </a:r>
            <a:r>
              <a:rPr lang="en-US" sz="2400">
                <a:solidFill>
                  <a:srgbClr val="000000"/>
                </a:solidFill>
                <a:latin typeface="Times New Roman"/>
                <a:ea typeface="DejaVu Sans"/>
              </a:rPr>
              <a:t>Generic Programming Language</a:t>
            </a:r>
            <a:endParaRPr/>
          </a:p>
          <a:p>
            <a:pPr>
              <a:lnSpc>
                <a:spcPct val="100000"/>
              </a:lnSpc>
            </a:pPr>
            <a:endParaRPr/>
          </a:p>
        </p:txBody>
      </p:sp>
    </p:spTree>
  </p:cSld>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7" name="CustomShape 1"/>
          <p:cNvSpPr/>
          <p:nvPr/>
        </p:nvSpPr>
        <p:spPr>
          <a:xfrm>
            <a:off x="304920" y="304920"/>
            <a:ext cx="8379360" cy="5712480"/>
          </a:xfrm>
          <a:prstGeom prst="rect">
            <a:avLst/>
          </a:prstGeom>
          <a:noFill/>
          <a:ln>
            <a:noFill/>
          </a:ln>
        </p:spPr>
        <p:txBody>
          <a:bodyPr bIns="45000" lIns="90000" rIns="90000" tIns="45000"/>
          <a:p>
            <a:pPr>
              <a:lnSpc>
                <a:spcPct val="100000"/>
              </a:lnSpc>
              <a:buFont charset="2" typeface="Wingdings"/>
              <a:buChar char=""/>
            </a:pPr>
            <a:r>
              <a:rPr i="1" lang="en-US" sz="2400">
                <a:solidFill>
                  <a:srgbClr val="000000"/>
                </a:solidFill>
                <a:latin typeface="Times New Roman"/>
                <a:ea typeface="DejaVu Sans"/>
              </a:rPr>
              <a:t>Procedural programming</a:t>
            </a:r>
            <a:r>
              <a:rPr lang="en-US" sz="2400">
                <a:solidFill>
                  <a:srgbClr val="000000"/>
                </a:solidFill>
                <a:latin typeface="Times New Roman"/>
                <a:ea typeface="DejaVu Sans"/>
              </a:rPr>
              <a:t>.  </a:t>
            </a:r>
            <a:endParaRPr/>
          </a:p>
          <a:p>
            <a:pPr lvl="1">
              <a:lnSpc>
                <a:spcPct val="100000"/>
              </a:lnSpc>
              <a:buSzPct val="25000"/>
              <a:buFont typeface="StarSymbol"/>
              <a:buChar char="l"/>
            </a:pPr>
            <a:r>
              <a:rPr lang="en-US" sz="2400">
                <a:solidFill>
                  <a:srgbClr val="000000"/>
                </a:solidFill>
                <a:latin typeface="Times New Roman"/>
                <a:ea typeface="DejaVu Sans"/>
              </a:rPr>
              <a:t>Programs are decomposed into computation steps that perform complex operations.</a:t>
            </a:r>
            <a:endParaRPr/>
          </a:p>
          <a:p>
            <a:pPr lvl="1">
              <a:lnSpc>
                <a:spcPct val="100000"/>
              </a:lnSpc>
              <a:buSzPct val="25000"/>
              <a:buFont typeface="StarSymbol"/>
              <a:buChar char="l"/>
            </a:pPr>
            <a:r>
              <a:rPr lang="en-US" sz="2400">
                <a:solidFill>
                  <a:srgbClr val="000000"/>
                </a:solidFill>
                <a:latin typeface="Times New Roman"/>
                <a:ea typeface="DejaVu Sans"/>
              </a:rPr>
              <a:t>Procedures and functions (collectively called routines) are used as modularization units to define such computation steps.</a:t>
            </a:r>
            <a:endParaRPr/>
          </a:p>
          <a:p>
            <a:pPr>
              <a:lnSpc>
                <a:spcPct val="100000"/>
              </a:lnSpc>
              <a:buFont charset="2" typeface="Wingdings"/>
              <a:buChar char=""/>
            </a:pPr>
            <a:r>
              <a:rPr lang="en-US" sz="2400">
                <a:solidFill>
                  <a:srgbClr val="000000"/>
                </a:solidFill>
                <a:latin typeface="Times New Roman"/>
                <a:ea typeface="DejaVu Sans"/>
              </a:rPr>
              <a:t> </a:t>
            </a:r>
            <a:r>
              <a:rPr i="1" lang="en-US" sz="2400">
                <a:solidFill>
                  <a:srgbClr val="000000"/>
                </a:solidFill>
                <a:latin typeface="Times New Roman"/>
                <a:ea typeface="DejaVu Sans"/>
              </a:rPr>
              <a:t>Functional programming</a:t>
            </a:r>
            <a:r>
              <a:rPr lang="en-US" sz="2400">
                <a:solidFill>
                  <a:srgbClr val="000000"/>
                </a:solidFill>
                <a:latin typeface="Times New Roman"/>
                <a:ea typeface="DejaVu Sans"/>
              </a:rPr>
              <a:t>. </a:t>
            </a:r>
            <a:endParaRPr/>
          </a:p>
          <a:p>
            <a:pPr lvl="1">
              <a:lnSpc>
                <a:spcPct val="100000"/>
              </a:lnSpc>
              <a:buSzPct val="25000"/>
              <a:buFont typeface="StarSymbol"/>
              <a:buChar char="l"/>
            </a:pPr>
            <a:r>
              <a:rPr lang="en-US" sz="2400">
                <a:solidFill>
                  <a:srgbClr val="000000"/>
                </a:solidFill>
                <a:latin typeface="Times New Roman"/>
                <a:ea typeface="DejaVu Sans"/>
              </a:rPr>
              <a:t>functions are the primary building blocks of the program</a:t>
            </a:r>
            <a:endParaRPr/>
          </a:p>
          <a:p>
            <a:pPr>
              <a:lnSpc>
                <a:spcPct val="100000"/>
              </a:lnSpc>
              <a:buFont charset="2" typeface="Wingdings"/>
              <a:buChar char=""/>
            </a:pPr>
            <a:r>
              <a:rPr i="1" lang="en-US" sz="2400">
                <a:solidFill>
                  <a:srgbClr val="000000"/>
                </a:solidFill>
                <a:latin typeface="Times New Roman"/>
                <a:ea typeface="DejaVu Sans"/>
              </a:rPr>
              <a:t>Abstract data type programming</a:t>
            </a:r>
            <a:r>
              <a:rPr lang="en-US" sz="2400">
                <a:solidFill>
                  <a:srgbClr val="000000"/>
                </a:solidFill>
                <a:latin typeface="Times New Roman"/>
                <a:ea typeface="DejaVu Sans"/>
              </a:rPr>
              <a:t>. </a:t>
            </a:r>
            <a:endParaRPr/>
          </a:p>
          <a:p>
            <a:pPr lvl="1">
              <a:lnSpc>
                <a:spcPct val="100000"/>
              </a:lnSpc>
              <a:buSzPct val="25000"/>
              <a:buFont typeface="StarSymbol"/>
              <a:buChar char="l"/>
            </a:pPr>
            <a:r>
              <a:rPr lang="en-US" sz="2400">
                <a:solidFill>
                  <a:srgbClr val="000000"/>
                </a:solidFill>
                <a:latin typeface="Times New Roman"/>
                <a:ea typeface="DejaVu Sans"/>
              </a:rPr>
              <a:t>recognizes as the unit of program modularity. </a:t>
            </a:r>
            <a:endParaRPr/>
          </a:p>
          <a:p>
            <a:pPr>
              <a:lnSpc>
                <a:spcPct val="100000"/>
              </a:lnSpc>
              <a:buFont charset="2" typeface="Wingdings"/>
              <a:buChar char=""/>
            </a:pPr>
            <a:r>
              <a:rPr i="1" lang="en-US" sz="2400">
                <a:solidFill>
                  <a:srgbClr val="000000"/>
                </a:solidFill>
                <a:latin typeface="Times New Roman"/>
                <a:ea typeface="DejaVu Sans"/>
              </a:rPr>
              <a:t>Module-based programming. </a:t>
            </a:r>
            <a:endParaRPr/>
          </a:p>
          <a:p>
            <a:pPr lvl="1">
              <a:lnSpc>
                <a:spcPct val="100000"/>
              </a:lnSpc>
              <a:buSzPct val="25000"/>
              <a:buFont typeface="StarSymbol"/>
              <a:buChar char="l"/>
            </a:pPr>
            <a:r>
              <a:rPr lang="en-US" sz="2400">
                <a:solidFill>
                  <a:srgbClr val="000000"/>
                </a:solidFill>
                <a:latin typeface="Times New Roman"/>
                <a:ea typeface="DejaVu Sans"/>
              </a:rPr>
              <a:t>groupings of entities such as variables, procedures, functions, types, etc. </a:t>
            </a:r>
            <a:endParaRPr/>
          </a:p>
          <a:p>
            <a:pPr>
              <a:lnSpc>
                <a:spcPct val="100000"/>
              </a:lnSpc>
            </a:pPr>
            <a:endParaRPr/>
          </a:p>
        </p:txBody>
      </p:sp>
    </p:spTree>
  </p:cSld>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8" name="CustomShape 1"/>
          <p:cNvSpPr/>
          <p:nvPr/>
        </p:nvSpPr>
        <p:spPr>
          <a:xfrm>
            <a:off x="457200" y="380880"/>
            <a:ext cx="8227080" cy="5742720"/>
          </a:xfrm>
          <a:prstGeom prst="rect">
            <a:avLst/>
          </a:prstGeom>
          <a:noFill/>
          <a:ln>
            <a:noFill/>
          </a:ln>
        </p:spPr>
        <p:txBody>
          <a:bodyPr bIns="45000" lIns="90000" rIns="90000" tIns="45000"/>
          <a:p>
            <a:pPr>
              <a:lnSpc>
                <a:spcPct val="100000"/>
              </a:lnSpc>
              <a:buFont charset="2" typeface="Wingdings"/>
              <a:buChar char=""/>
            </a:pPr>
            <a:r>
              <a:rPr i="1" lang="en-US" sz="2400">
                <a:solidFill>
                  <a:srgbClr val="000000"/>
                </a:solidFill>
                <a:latin typeface="Times New Roman"/>
                <a:ea typeface="DejaVu Sans"/>
              </a:rPr>
              <a:t>Object-oriented programming. </a:t>
            </a:r>
            <a:endParaRPr/>
          </a:p>
          <a:p>
            <a:pPr lvl="1">
              <a:lnSpc>
                <a:spcPct val="100000"/>
              </a:lnSpc>
              <a:buSzPct val="25000"/>
              <a:buFont typeface="StarSymbol"/>
              <a:buChar char="l"/>
            </a:pPr>
            <a:r>
              <a:rPr lang="en-US" sz="2400">
                <a:solidFill>
                  <a:srgbClr val="000000"/>
                </a:solidFill>
                <a:latin typeface="Times New Roman"/>
                <a:ea typeface="DejaVu Sans"/>
              </a:rPr>
              <a:t>definition of classes of objects. </a:t>
            </a:r>
            <a:endParaRPr/>
          </a:p>
          <a:p>
            <a:pPr lvl="1">
              <a:lnSpc>
                <a:spcPct val="100000"/>
              </a:lnSpc>
              <a:buSzPct val="25000"/>
              <a:buFont typeface="StarSymbol"/>
              <a:buChar char="l"/>
            </a:pPr>
            <a:r>
              <a:rPr lang="en-US" sz="2400">
                <a:solidFill>
                  <a:srgbClr val="000000"/>
                </a:solidFill>
                <a:latin typeface="Times New Roman"/>
                <a:ea typeface="DejaVu Sans"/>
              </a:rPr>
              <a:t>Instances of classes are created by the program as needed during program execution. </a:t>
            </a:r>
            <a:endParaRPr/>
          </a:p>
          <a:p>
            <a:pPr>
              <a:lnSpc>
                <a:spcPct val="100000"/>
              </a:lnSpc>
              <a:buFont charset="2" typeface="Wingdings"/>
              <a:buChar char=""/>
            </a:pPr>
            <a:r>
              <a:rPr lang="en-US" sz="2400">
                <a:solidFill>
                  <a:srgbClr val="000000"/>
                </a:solidFill>
                <a:latin typeface="Times New Roman"/>
                <a:ea typeface="DejaVu Sans"/>
              </a:rPr>
              <a:t> </a:t>
            </a:r>
            <a:r>
              <a:rPr i="1" lang="en-US" sz="2400">
                <a:solidFill>
                  <a:srgbClr val="000000"/>
                </a:solidFill>
                <a:latin typeface="Times New Roman"/>
                <a:ea typeface="DejaVu Sans"/>
              </a:rPr>
              <a:t>Generic programming</a:t>
            </a:r>
            <a:r>
              <a:rPr lang="en-US" sz="2400">
                <a:solidFill>
                  <a:srgbClr val="000000"/>
                </a:solidFill>
                <a:latin typeface="Times New Roman"/>
                <a:ea typeface="DejaVu Sans"/>
              </a:rPr>
              <a:t>. </a:t>
            </a:r>
            <a:endParaRPr/>
          </a:p>
          <a:p>
            <a:pPr lvl="1">
              <a:lnSpc>
                <a:spcPct val="100000"/>
              </a:lnSpc>
              <a:buSzPct val="25000"/>
              <a:buFont typeface="StarSymbol"/>
              <a:buChar char="l"/>
            </a:pPr>
            <a:r>
              <a:rPr lang="en-US" sz="2400">
                <a:solidFill>
                  <a:srgbClr val="000000"/>
                </a:solidFill>
                <a:latin typeface="Times New Roman"/>
                <a:ea typeface="DejaVu Sans"/>
              </a:rPr>
              <a:t>instantiated, either at compile-time or runtime, to create the entities—data structures, functions, and procedures— needed to form the program. </a:t>
            </a:r>
            <a:endParaRPr/>
          </a:p>
          <a:p>
            <a:pPr lvl="1">
              <a:lnSpc>
                <a:spcPct val="100000"/>
              </a:lnSpc>
              <a:buSzPct val="25000"/>
              <a:buFont typeface="StarSymbol"/>
              <a:buChar char="l"/>
            </a:pPr>
            <a:r>
              <a:rPr lang="en-US" sz="2400">
                <a:solidFill>
                  <a:srgbClr val="000000"/>
                </a:solidFill>
                <a:latin typeface="Times New Roman"/>
                <a:ea typeface="DejaVu Sans"/>
              </a:rPr>
              <a:t>encourages the development of high-level, generic, abstractions as units of modularity. </a:t>
            </a:r>
            <a:endParaRPr/>
          </a:p>
          <a:p>
            <a:pPr>
              <a:lnSpc>
                <a:spcPct val="100000"/>
              </a:lnSpc>
              <a:buFont charset="2" typeface="Wingdings"/>
              <a:buChar char=""/>
            </a:pPr>
            <a:r>
              <a:rPr i="1" lang="en-US" sz="2400">
                <a:solidFill>
                  <a:srgbClr val="000000"/>
                </a:solidFill>
                <a:latin typeface="Times New Roman"/>
                <a:ea typeface="DejaVu Sans"/>
              </a:rPr>
              <a:t>Declarative programming</a:t>
            </a:r>
            <a:r>
              <a:rPr lang="en-US" sz="2400">
                <a:solidFill>
                  <a:srgbClr val="000000"/>
                </a:solidFill>
                <a:latin typeface="Times New Roman"/>
                <a:ea typeface="DejaVu Sans"/>
              </a:rPr>
              <a:t>. </a:t>
            </a:r>
            <a:endParaRPr/>
          </a:p>
          <a:p>
            <a:pPr lvl="1">
              <a:lnSpc>
                <a:spcPct val="100000"/>
              </a:lnSpc>
              <a:buSzPct val="25000"/>
              <a:buFont typeface="StarSymbol"/>
              <a:buChar char="l"/>
            </a:pPr>
            <a:r>
              <a:rPr lang="en-US" sz="2400">
                <a:solidFill>
                  <a:srgbClr val="000000"/>
                </a:solidFill>
                <a:latin typeface="Times New Roman"/>
                <a:ea typeface="DejaVu Sans"/>
              </a:rPr>
              <a:t>declarative description of a problem, rather than the decomposition of the problem into an algorithmic implementation. </a:t>
            </a:r>
            <a:endParaRPr/>
          </a:p>
          <a:p>
            <a:pPr>
              <a:lnSpc>
                <a:spcPct val="100000"/>
              </a:lnSpc>
            </a:pPr>
            <a:endParaRPr/>
          </a:p>
        </p:txBody>
      </p:sp>
    </p:spTree>
  </p:cSld>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479" name="Picture 2"/>
          <p:cNvPicPr/>
          <p:nvPr/>
        </p:nvPicPr>
        <p:blipFill>
          <a:blip r:embed="rId1"/>
          <a:stretch>
            <a:fillRect/>
          </a:stretch>
        </p:blipFill>
        <p:spPr>
          <a:xfrm>
            <a:off x="1143000" y="838080"/>
            <a:ext cx="5407560" cy="5712480"/>
          </a:xfrm>
          <a:prstGeom prst="rect">
            <a:avLst/>
          </a:prstGeom>
          <a:ln>
            <a:noFill/>
          </a:ln>
        </p:spPr>
      </p:pic>
      <p:sp>
        <p:nvSpPr>
          <p:cNvPr id="480" name="CustomShape 1"/>
          <p:cNvSpPr/>
          <p:nvPr/>
        </p:nvSpPr>
        <p:spPr>
          <a:xfrm>
            <a:off x="685800" y="228600"/>
            <a:ext cx="3350160" cy="453960"/>
          </a:xfrm>
          <a:prstGeom prst="rect">
            <a:avLst/>
          </a:prstGeom>
          <a:noFill/>
          <a:ln>
            <a:noFill/>
          </a:ln>
        </p:spPr>
        <p:txBody>
          <a:bodyPr bIns="45000" lIns="90000" rIns="90000" tIns="45000"/>
          <a:p>
            <a:pPr>
              <a:lnSpc>
                <a:spcPct val="100000"/>
              </a:lnSpc>
            </a:pPr>
            <a:r>
              <a:rPr b="1" lang="en-US" sz="2400">
                <a:solidFill>
                  <a:srgbClr val="000000"/>
                </a:solidFill>
                <a:latin typeface="Times New Roman"/>
                <a:ea typeface="DejaVu Sans"/>
              </a:rPr>
              <a:t>Imperative languages </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457200" y="274680"/>
            <a:ext cx="8227080" cy="1140480"/>
          </a:xfrm>
          <a:prstGeom prst="rect">
            <a:avLst/>
          </a:prstGeom>
          <a:noFill/>
          <a:ln>
            <a:noFill/>
          </a:ln>
        </p:spPr>
        <p:txBody>
          <a:bodyPr anchor="ctr" bIns="45000" lIns="90000" rIns="90000" tIns="45000"/>
          <a:p>
            <a:pPr algn="ctr">
              <a:lnSpc>
                <a:spcPct val="100000"/>
              </a:lnSpc>
            </a:pPr>
            <a:r>
              <a:rPr lang="en-US" sz="3600">
                <a:solidFill>
                  <a:srgbClr val="000000"/>
                </a:solidFill>
                <a:latin typeface="Times New Roman"/>
                <a:ea typeface="DejaVu Sans"/>
              </a:rPr>
              <a:t>A short history of programming Languages</a:t>
            </a:r>
            <a:endParaRPr/>
          </a:p>
        </p:txBody>
      </p:sp>
      <p:sp>
        <p:nvSpPr>
          <p:cNvPr id="181" name="CustomShape 2"/>
          <p:cNvSpPr/>
          <p:nvPr/>
        </p:nvSpPr>
        <p:spPr>
          <a:xfrm>
            <a:off x="457200" y="1600200"/>
            <a:ext cx="8227080" cy="4523400"/>
          </a:xfrm>
          <a:prstGeom prst="rect">
            <a:avLst/>
          </a:prstGeom>
          <a:noFill/>
          <a:ln>
            <a:noFill/>
          </a:ln>
        </p:spPr>
        <p:txBody>
          <a:bodyPr bIns="45000" lIns="90000" rIns="90000" tIns="45000"/>
          <a:p>
            <a:pPr>
              <a:lnSpc>
                <a:spcPct val="90000"/>
              </a:lnSpc>
              <a:buFont typeface="Arial"/>
              <a:buChar char="•"/>
            </a:pPr>
            <a:r>
              <a:rPr lang="en-US" sz="2800">
                <a:solidFill>
                  <a:srgbClr val="000000"/>
                </a:solidFill>
                <a:latin typeface="Times New Roman"/>
                <a:ea typeface="DejaVu Sans"/>
              </a:rPr>
              <a:t>1950 : LISP, FORTRAN</a:t>
            </a:r>
            <a:endParaRPr/>
          </a:p>
          <a:p>
            <a:pPr>
              <a:lnSpc>
                <a:spcPct val="90000"/>
              </a:lnSpc>
              <a:buFont typeface="Arial"/>
              <a:buChar char="•"/>
            </a:pPr>
            <a:r>
              <a:rPr lang="en-US" sz="2800">
                <a:solidFill>
                  <a:srgbClr val="000000"/>
                </a:solidFill>
                <a:latin typeface="Times New Roman"/>
                <a:ea typeface="DejaVu Sans"/>
              </a:rPr>
              <a:t>1970 : Ada, C, Pascal, Prolog, Smalltalk</a:t>
            </a:r>
            <a:endParaRPr/>
          </a:p>
          <a:p>
            <a:pPr>
              <a:lnSpc>
                <a:spcPct val="90000"/>
              </a:lnSpc>
              <a:buFont typeface="Arial"/>
              <a:buChar char="•"/>
            </a:pPr>
            <a:r>
              <a:rPr lang="en-US" sz="2800">
                <a:solidFill>
                  <a:srgbClr val="000000"/>
                </a:solidFill>
                <a:latin typeface="Times New Roman"/>
                <a:ea typeface="DejaVu Sans"/>
              </a:rPr>
              <a:t>1980 : C++</a:t>
            </a:r>
            <a:endParaRPr/>
          </a:p>
          <a:p>
            <a:pPr>
              <a:lnSpc>
                <a:spcPct val="90000"/>
              </a:lnSpc>
            </a:pPr>
            <a:endParaRPr/>
          </a:p>
          <a:p>
            <a:pPr>
              <a:lnSpc>
                <a:spcPct val="90000"/>
              </a:lnSpc>
              <a:buFont typeface="Arial"/>
              <a:buChar char="•"/>
            </a:pPr>
            <a:r>
              <a:rPr lang="en-US" sz="2800">
                <a:solidFill>
                  <a:srgbClr val="000000"/>
                </a:solidFill>
                <a:latin typeface="Times New Roman"/>
                <a:ea typeface="DejaVu Sans"/>
              </a:rPr>
              <a:t>During 1970 : a lot of PLs were designed.</a:t>
            </a:r>
            <a:endParaRPr/>
          </a:p>
          <a:p>
            <a:pPr>
              <a:lnSpc>
                <a:spcPct val="90000"/>
              </a:lnSpc>
              <a:buFont typeface="Arial"/>
              <a:buChar char="•"/>
            </a:pPr>
            <a:r>
              <a:rPr lang="en-US" sz="2800">
                <a:solidFill>
                  <a:srgbClr val="000000"/>
                </a:solidFill>
                <a:latin typeface="Times New Roman"/>
                <a:ea typeface="DejaVu Sans"/>
              </a:rPr>
              <a:t>Early languages:</a:t>
            </a:r>
            <a:endParaRPr/>
          </a:p>
          <a:p>
            <a:pPr lvl="1">
              <a:lnSpc>
                <a:spcPct val="90000"/>
              </a:lnSpc>
              <a:buFont typeface="Arial"/>
              <a:buChar char="–"/>
            </a:pPr>
            <a:r>
              <a:rPr lang="en-US" sz="2400">
                <a:solidFill>
                  <a:srgbClr val="000000"/>
                </a:solidFill>
                <a:latin typeface="Times New Roman"/>
                <a:ea typeface="DejaVu Sans"/>
              </a:rPr>
              <a:t>Numerically based languages. (FORTRAN:55,ALGOL:58)</a:t>
            </a:r>
            <a:endParaRPr/>
          </a:p>
          <a:p>
            <a:pPr lvl="1">
              <a:lnSpc>
                <a:spcPct val="90000"/>
              </a:lnSpc>
              <a:buFont typeface="Arial"/>
              <a:buChar char="–"/>
            </a:pPr>
            <a:r>
              <a:rPr lang="en-US" sz="2400">
                <a:solidFill>
                  <a:srgbClr val="000000"/>
                </a:solidFill>
                <a:latin typeface="Times New Roman"/>
                <a:ea typeface="DejaVu Sans"/>
              </a:rPr>
              <a:t>Business languages. (COBOL:60)</a:t>
            </a:r>
            <a:endParaRPr/>
          </a:p>
          <a:p>
            <a:pPr lvl="1">
              <a:lnSpc>
                <a:spcPct val="90000"/>
              </a:lnSpc>
              <a:buFont typeface="Arial"/>
              <a:buChar char="–"/>
            </a:pPr>
            <a:r>
              <a:rPr lang="en-US" sz="2400">
                <a:solidFill>
                  <a:srgbClr val="000000"/>
                </a:solidFill>
                <a:latin typeface="Times New Roman"/>
                <a:ea typeface="DejaVu Sans"/>
              </a:rPr>
              <a:t>Artificial intelligence languages. (LISP,Prolog)</a:t>
            </a:r>
            <a:endParaRPr/>
          </a:p>
          <a:p>
            <a:pPr lvl="1">
              <a:lnSpc>
                <a:spcPct val="90000"/>
              </a:lnSpc>
              <a:buFont typeface="Arial"/>
              <a:buChar char="–"/>
            </a:pPr>
            <a:r>
              <a:rPr lang="en-US" sz="2400">
                <a:solidFill>
                  <a:srgbClr val="000000"/>
                </a:solidFill>
                <a:latin typeface="Times New Roman"/>
                <a:ea typeface="DejaVu Sans"/>
              </a:rPr>
              <a:t>Systems languages. ( C:70)</a:t>
            </a:r>
            <a:endParaRPr/>
          </a:p>
        </p:txBody>
      </p:sp>
    </p:spTree>
  </p:cSld>
  <p:timing>
    <p:tnLst>
      <p:par>
        <p:cTn dur="indefinite" id="29" nodeType="tmRoot" restart="never">
          <p:childTnLst>
            <p:seq>
              <p:cTn dur="indefinite" id="30" nodeType="mainSeq"/>
              <p:prevCondLst>
                <p:cond delay="0" evt="onPrev">
                  <p:tgtEl>
                    <p:sldTgt/>
                  </p:tgtEl>
                </p:cond>
              </p:prevCondLst>
              <p:nextCondLst>
                <p:cond delay="0" evt="onNext">
                  <p:tgtEl>
                    <p:sldTgt/>
                  </p:tgtEl>
                </p:cond>
              </p:nextCondLst>
            </p:seq>
          </p:childTnLst>
        </p:cTn>
      </p:par>
    </p:tnLst>
  </p:timing>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1" name="CustomShape 1"/>
          <p:cNvSpPr/>
          <p:nvPr/>
        </p:nvSpPr>
        <p:spPr>
          <a:xfrm>
            <a:off x="457200" y="457200"/>
            <a:ext cx="8227080" cy="6093360"/>
          </a:xfrm>
          <a:prstGeom prst="rect">
            <a:avLst/>
          </a:prstGeom>
          <a:noFill/>
          <a:ln>
            <a:noFill/>
          </a:ln>
        </p:spPr>
        <p:txBody>
          <a:bodyPr bIns="45000" lIns="90000" rIns="90000" tIns="45000"/>
          <a:p>
            <a:pPr>
              <a:lnSpc>
                <a:spcPct val="100000"/>
              </a:lnSpc>
              <a:buFont charset="2" typeface="Wingdings"/>
              <a:buChar char=""/>
            </a:pPr>
            <a:r>
              <a:rPr lang="en-US" sz="2200">
                <a:solidFill>
                  <a:srgbClr val="000000"/>
                </a:solidFill>
                <a:latin typeface="Times New Roman"/>
                <a:ea typeface="DejaVu Sans"/>
              </a:rPr>
              <a:t>Procedural programming is a type of imperative programming in which the program is built from one or more procedures (also termed subroutines or functions)</a:t>
            </a:r>
            <a:endParaRPr/>
          </a:p>
          <a:p>
            <a:pPr>
              <a:lnSpc>
                <a:spcPct val="100000"/>
              </a:lnSpc>
              <a:buFont charset="2" typeface="Wingdings"/>
              <a:buChar char=""/>
            </a:pPr>
            <a:r>
              <a:rPr lang="en-US" sz="2200">
                <a:solidFill>
                  <a:srgbClr val="000000"/>
                </a:solidFill>
                <a:latin typeface="Times New Roman"/>
                <a:ea typeface="DejaVu Sans"/>
              </a:rPr>
              <a:t>The hardware implementation of almost all computers is imperative. Nearly all computer hardware is designed to execute machine code, which is native to the computer, written in the imperative style.</a:t>
            </a:r>
            <a:endParaRPr/>
          </a:p>
          <a:p>
            <a:pPr>
              <a:lnSpc>
                <a:spcPct val="100000"/>
              </a:lnSpc>
              <a:buFont charset="2" typeface="Wingdings"/>
              <a:buChar char=""/>
            </a:pPr>
            <a:r>
              <a:rPr lang="en-US" sz="2200">
                <a:solidFill>
                  <a:srgbClr val="000000"/>
                </a:solidFill>
                <a:latin typeface="Times New Roman"/>
                <a:ea typeface="DejaVu Sans"/>
              </a:rPr>
              <a:t>The main concept in imperative or procedural languages is </a:t>
            </a:r>
            <a:r>
              <a:rPr b="1" lang="en-US" sz="2200">
                <a:solidFill>
                  <a:srgbClr val="000000"/>
                </a:solidFill>
                <a:latin typeface="Times New Roman"/>
                <a:ea typeface="DejaVu Sans"/>
              </a:rPr>
              <a:t>the machine state</a:t>
            </a:r>
            <a:r>
              <a:rPr lang="en-US" sz="2200">
                <a:solidFill>
                  <a:srgbClr val="000000"/>
                </a:solidFill>
                <a:latin typeface="Times New Roman"/>
                <a:ea typeface="DejaVu Sans"/>
              </a:rPr>
              <a:t>. It majorly focuses on which memory location contains which value. These languages are </a:t>
            </a:r>
            <a:r>
              <a:rPr b="1" lang="en-US" sz="2200">
                <a:solidFill>
                  <a:srgbClr val="000000"/>
                </a:solidFill>
                <a:latin typeface="Times New Roman"/>
                <a:ea typeface="DejaVu Sans"/>
              </a:rPr>
              <a:t>statement oriented or command driven. </a:t>
            </a:r>
            <a:endParaRPr/>
          </a:p>
          <a:p>
            <a:pPr>
              <a:lnSpc>
                <a:spcPct val="100000"/>
              </a:lnSpc>
              <a:buFont charset="2" typeface="Wingdings"/>
              <a:buChar char=""/>
            </a:pPr>
            <a:r>
              <a:rPr lang="en-US" sz="2200">
                <a:solidFill>
                  <a:srgbClr val="000000"/>
                </a:solidFill>
                <a:latin typeface="Times New Roman"/>
                <a:ea typeface="DejaVu Sans"/>
              </a:rPr>
              <a:t>On every statement execution, value stored at memory location is changed. This results into change of state. Thus procedural language program contains sequence of statements.  General program structure is like :</a:t>
            </a:r>
            <a:endParaRPr/>
          </a:p>
          <a:p>
            <a:pPr>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	</a:t>
            </a:r>
            <a:r>
              <a:rPr lang="en-US" sz="2200">
                <a:solidFill>
                  <a:srgbClr val="000000"/>
                </a:solidFill>
                <a:latin typeface="Times New Roman"/>
                <a:ea typeface="DejaVu Sans"/>
              </a:rPr>
              <a:t>Statement1;</a:t>
            </a:r>
            <a:endParaRPr/>
          </a:p>
          <a:p>
            <a:pPr>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	</a:t>
            </a:r>
            <a:r>
              <a:rPr lang="en-US" sz="2200">
                <a:solidFill>
                  <a:srgbClr val="000000"/>
                </a:solidFill>
                <a:latin typeface="Times New Roman"/>
                <a:ea typeface="DejaVu Sans"/>
              </a:rPr>
              <a:t>Statement2;</a:t>
            </a:r>
            <a:endParaRPr/>
          </a:p>
          <a:p>
            <a:pPr>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	</a:t>
            </a:r>
            <a:r>
              <a:rPr lang="en-US" sz="2200">
                <a:solidFill>
                  <a:srgbClr val="000000"/>
                </a:solidFill>
                <a:latin typeface="Times New Roman"/>
                <a:ea typeface="DejaVu Sans"/>
              </a:rPr>
              <a:t>... </a:t>
            </a:r>
            <a:endParaRPr/>
          </a:p>
          <a:p>
            <a:pPr>
              <a:lnSpc>
                <a:spcPct val="100000"/>
              </a:lnSpc>
            </a:pPr>
            <a:endParaRPr/>
          </a:p>
        </p:txBody>
      </p:sp>
    </p:spTree>
  </p:cSld>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482" name="Table 1"/>
          <p:cNvGraphicFramePr/>
          <p:nvPr/>
        </p:nvGraphicFramePr>
        <p:xfrm>
          <a:off x="762120" y="2590920"/>
          <a:ext cx="3197880" cy="3648240"/>
        </p:xfrm>
        <a:graphic>
          <a:graphicData uri="http://schemas.openxmlformats.org/drawingml/2006/table">
            <a:tbl>
              <a:tblPr/>
              <a:tblGrid>
                <a:gridCol w="799920"/>
                <a:gridCol w="799920"/>
                <a:gridCol w="799920"/>
                <a:gridCol w="798120"/>
              </a:tblGrid>
              <a:tr h="431640">
                <a:tc>
                  <a:tcPr/>
                </a:tc>
                <a:tc>
                  <a:tcPr/>
                </a:tc>
                <a:tc>
                  <a:tcPr/>
                </a:tc>
                <a:tc>
                  <a:tcPr/>
                </a:tc>
              </a:tr>
              <a:tr h="431640">
                <a:tc>
                  <a:tcPr/>
                </a:tc>
                <a:tc>
                  <a:tcPr/>
                </a:tc>
                <a:tc>
                  <a:tcPr/>
                </a:tc>
                <a:tc>
                  <a:tcPr/>
                </a:tc>
              </a:tr>
              <a:tr h="628200">
                <a:tc>
                  <a:txBody>
                    <a:bodyPr wrap="none"/>
                    <a:p>
                      <a:pPr>
                        <a:lnSpc>
                          <a:spcPct val="100000"/>
                        </a:lnSpc>
                      </a:pPr>
                      <a:r>
                        <a:rPr lang="en-US">
                          <a:solidFill>
                            <a:srgbClr val="000000"/>
                          </a:solidFill>
                          <a:latin typeface="Calibri"/>
                        </a:rPr>
                        <a:t>2</a:t>
                      </a:r>
                      <a:endParaRPr/>
                    </a:p>
                  </a:txBody>
                  <a:tcPr/>
                </a:tc>
                <a:tc>
                  <a:tcPr/>
                </a:tc>
                <a:tc>
                  <a:tcPr/>
                </a:tc>
                <a:tc>
                  <a:txBody>
                    <a:bodyPr wrap="none"/>
                    <a:p>
                      <a:pPr>
                        <a:lnSpc>
                          <a:spcPct val="100000"/>
                        </a:lnSpc>
                      </a:pPr>
                      <a:r>
                        <a:rPr lang="en-US">
                          <a:solidFill>
                            <a:srgbClr val="000000"/>
                          </a:solidFill>
                          <a:latin typeface="Calibri"/>
                        </a:rPr>
                        <a:t>       </a:t>
                      </a:r>
                      <a:r>
                        <a:rPr lang="en-US">
                          <a:solidFill>
                            <a:srgbClr val="000000"/>
                          </a:solidFill>
                          <a:latin typeface="Calibri"/>
                        </a:rPr>
                        <a:t>5</a:t>
                      </a:r>
                      <a:endParaRPr/>
                    </a:p>
                  </a:txBody>
                  <a:tcPr/>
                </a:tc>
              </a:tr>
              <a:tr h="431640">
                <a:tc>
                  <a:tcPr/>
                </a:tc>
                <a:tc>
                  <a:tcPr/>
                </a:tc>
                <a:tc>
                  <a:tcPr/>
                </a:tc>
                <a:tc>
                  <a:tcPr/>
                </a:tc>
              </a:tr>
              <a:tr h="431640">
                <a:tc>
                  <a:tcPr/>
                </a:tc>
                <a:tc>
                  <a:txBody>
                    <a:bodyPr wrap="none"/>
                    <a:p>
                      <a:pPr>
                        <a:lnSpc>
                          <a:spcPct val="100000"/>
                        </a:lnSpc>
                      </a:pPr>
                      <a:r>
                        <a:rPr lang="en-US">
                          <a:solidFill>
                            <a:srgbClr val="000000"/>
                          </a:solidFill>
                          <a:latin typeface="Calibri"/>
                        </a:rPr>
                        <a:t>3</a:t>
                      </a:r>
                      <a:endParaRPr/>
                    </a:p>
                  </a:txBody>
                  <a:tcPr/>
                </a:tc>
                <a:tc>
                  <a:tcPr/>
                </a:tc>
                <a:tc>
                  <a:tcPr/>
                </a:tc>
              </a:tr>
              <a:tr h="431640">
                <a:tc>
                  <a:tcPr/>
                </a:tc>
                <a:tc>
                  <a:tcPr/>
                </a:tc>
                <a:tc>
                  <a:tcPr/>
                </a:tc>
                <a:tc>
                  <a:tcPr/>
                </a:tc>
              </a:tr>
              <a:tr h="431640">
                <a:tc>
                  <a:tcPr/>
                </a:tc>
                <a:tc>
                  <a:tcPr/>
                </a:tc>
                <a:tc>
                  <a:tcPr/>
                </a:tc>
                <a:tc>
                  <a:tcPr/>
                </a:tc>
              </a:tr>
              <a:tr h="430200">
                <a:tc>
                  <a:tcPr/>
                </a:tc>
                <a:tc>
                  <a:tcPr/>
                </a:tc>
                <a:tc>
                  <a:tcPr/>
                </a:tc>
                <a:tc>
                  <a:tcPr/>
                </a:tc>
              </a:tr>
            </a:tbl>
          </a:graphicData>
        </a:graphic>
      </p:graphicFrame>
      <p:sp>
        <p:nvSpPr>
          <p:cNvPr id="483" name="CustomShape 2"/>
          <p:cNvSpPr/>
          <p:nvPr/>
        </p:nvSpPr>
        <p:spPr>
          <a:xfrm>
            <a:off x="4495680" y="609480"/>
            <a:ext cx="4264560" cy="4966920"/>
          </a:xfrm>
          <a:prstGeom prst="rect">
            <a:avLst/>
          </a:prstGeom>
          <a:noFill/>
          <a:ln>
            <a:noFill/>
          </a:ln>
        </p:spPr>
        <p:txBody>
          <a:bodyPr bIns="45000" lIns="90000" rIns="90000" tIns="45000"/>
          <a:p>
            <a:pPr>
              <a:lnSpc>
                <a:spcPct val="100000"/>
              </a:lnSpc>
            </a:pPr>
            <a:r>
              <a:rPr lang="en-US" sz="2000">
                <a:solidFill>
                  <a:srgbClr val="000000"/>
                </a:solidFill>
                <a:latin typeface="Times New Roman"/>
                <a:ea typeface="DejaVu Sans"/>
              </a:rPr>
              <a:t>Fig. describes the process .</a:t>
            </a:r>
            <a:endParaRPr/>
          </a:p>
          <a:p>
            <a:pPr>
              <a:lnSpc>
                <a:spcPct val="100000"/>
              </a:lnSpc>
            </a:pPr>
            <a:r>
              <a:rPr lang="en-US" sz="2000">
                <a:solidFill>
                  <a:srgbClr val="000000"/>
                </a:solidFill>
                <a:latin typeface="Times New Roman"/>
                <a:ea typeface="DejaVu Sans"/>
              </a:rPr>
              <a:t>Memory consists of collection of boxes, the execution of a statement can be represented as accessing the memory location. </a:t>
            </a:r>
            <a:endParaRPr/>
          </a:p>
          <a:p>
            <a:pPr>
              <a:lnSpc>
                <a:spcPct val="100000"/>
              </a:lnSpc>
            </a:pPr>
            <a:r>
              <a:rPr lang="en-US" sz="2000">
                <a:solidFill>
                  <a:srgbClr val="000000"/>
                </a:solidFill>
                <a:latin typeface="Times New Roman"/>
                <a:ea typeface="DejaVu Sans"/>
              </a:rPr>
              <a:t>Eg: two boxes carry marbles, are added and stored in third box.(in new location).</a:t>
            </a:r>
            <a:endParaRPr/>
          </a:p>
          <a:p>
            <a:pPr>
              <a:lnSpc>
                <a:spcPct val="100000"/>
              </a:lnSpc>
            </a:pPr>
            <a:r>
              <a:rPr lang="en-US" sz="2000">
                <a:solidFill>
                  <a:srgbClr val="000000"/>
                </a:solidFill>
                <a:latin typeface="Times New Roman"/>
                <a:ea typeface="DejaVu Sans"/>
              </a:rPr>
              <a:t>Program development consist of building the successive machine state needed to arrive to this solution. This is the basic view of programming. </a:t>
            </a:r>
            <a:endParaRPr/>
          </a:p>
          <a:p>
            <a:pPr>
              <a:lnSpc>
                <a:spcPct val="100000"/>
              </a:lnSpc>
            </a:pPr>
            <a:r>
              <a:rPr lang="en-US" sz="2000">
                <a:solidFill>
                  <a:srgbClr val="000000"/>
                </a:solidFill>
                <a:latin typeface="Times New Roman"/>
                <a:ea typeface="DejaVu Sans"/>
              </a:rPr>
              <a:t>Languages like C,C++,FORTRAN,ALGOL,PL/I, Pascal,  Ada , Smalltalk and COBOL supports this model.</a:t>
            </a:r>
            <a:endParaRPr/>
          </a:p>
        </p:txBody>
      </p:sp>
      <p:sp>
        <p:nvSpPr>
          <p:cNvPr id="484" name="CustomShape 3"/>
          <p:cNvSpPr/>
          <p:nvPr/>
        </p:nvSpPr>
        <p:spPr>
          <a:xfrm>
            <a:off x="1216080" y="1903680"/>
            <a:ext cx="1597680" cy="360"/>
          </a:xfrm>
          <a:prstGeom prst="rect">
            <a:avLst/>
          </a:prstGeom>
          <a:noFill/>
          <a:ln w="9360">
            <a:solidFill>
              <a:srgbClr val="4a7ebb"/>
            </a:solidFill>
            <a:round/>
            <a:tailEnd len="med" type="triangle" w="med"/>
          </a:ln>
        </p:spPr>
      </p:sp>
      <p:sp>
        <p:nvSpPr>
          <p:cNvPr id="485" name="CustomShape 4"/>
          <p:cNvSpPr/>
          <p:nvPr/>
        </p:nvSpPr>
        <p:spPr>
          <a:xfrm>
            <a:off x="1824480" y="1903680"/>
            <a:ext cx="2207160" cy="360"/>
          </a:xfrm>
          <a:prstGeom prst="rect">
            <a:avLst/>
          </a:prstGeom>
          <a:noFill/>
          <a:ln w="9360">
            <a:solidFill>
              <a:srgbClr val="4a7ebb"/>
            </a:solidFill>
            <a:round/>
            <a:tailEnd len="med" type="triangle" w="med"/>
          </a:ln>
        </p:spPr>
      </p:sp>
      <p:sp>
        <p:nvSpPr>
          <p:cNvPr id="486" name="CustomShape 5"/>
          <p:cNvSpPr/>
          <p:nvPr/>
        </p:nvSpPr>
        <p:spPr>
          <a:xfrm>
            <a:off x="1219320" y="1905120"/>
            <a:ext cx="2283480" cy="1521360"/>
          </a:xfrm>
          <a:prstGeom prst="rect">
            <a:avLst/>
          </a:prstGeom>
          <a:noFill/>
          <a:ln w="9360">
            <a:solidFill>
              <a:srgbClr val="4a7ebb"/>
            </a:solidFill>
            <a:round/>
            <a:tailEnd len="med" type="triangle" w="med"/>
          </a:ln>
        </p:spPr>
      </p:sp>
    </p:spTree>
  </p:cSld>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7" name="CustomShape 1"/>
          <p:cNvSpPr/>
          <p:nvPr/>
        </p:nvSpPr>
        <p:spPr>
          <a:xfrm>
            <a:off x="457200" y="274680"/>
            <a:ext cx="8227080" cy="713520"/>
          </a:xfrm>
          <a:prstGeom prst="rect">
            <a:avLst/>
          </a:prstGeom>
          <a:noFill/>
          <a:ln>
            <a:noFill/>
          </a:ln>
        </p:spPr>
        <p:txBody>
          <a:bodyPr anchor="ctr" bIns="45000" lIns="90000" rIns="90000" tIns="45000"/>
          <a:p>
            <a:pPr>
              <a:lnSpc>
                <a:spcPct val="100000"/>
              </a:lnSpc>
            </a:pPr>
            <a:r>
              <a:rPr b="1" lang="en-US" sz="2800">
                <a:solidFill>
                  <a:srgbClr val="000000"/>
                </a:solidFill>
                <a:latin typeface="Times New Roman"/>
                <a:ea typeface="DejaVu Sans"/>
              </a:rPr>
              <a:t>Applicative or functional Language</a:t>
            </a:r>
            <a:endParaRPr/>
          </a:p>
          <a:p>
            <a:pPr>
              <a:lnSpc>
                <a:spcPct val="100000"/>
              </a:lnSpc>
            </a:pPr>
            <a:endParaRPr/>
          </a:p>
        </p:txBody>
      </p:sp>
      <p:sp>
        <p:nvSpPr>
          <p:cNvPr id="488" name="CustomShape 2"/>
          <p:cNvSpPr/>
          <p:nvPr/>
        </p:nvSpPr>
        <p:spPr>
          <a:xfrm>
            <a:off x="457200" y="914400"/>
            <a:ext cx="8227080" cy="5209200"/>
          </a:xfrm>
          <a:prstGeom prst="rect">
            <a:avLst/>
          </a:prstGeom>
          <a:noFill/>
          <a:ln>
            <a:noFill/>
          </a:ln>
        </p:spPr>
        <p:txBody>
          <a:bodyPr bIns="45000" lIns="90000" rIns="90000" tIns="45000"/>
          <a:p>
            <a:pPr>
              <a:lnSpc>
                <a:spcPct val="100000"/>
              </a:lnSpc>
              <a:buFont charset="2" typeface="Wingdings"/>
              <a:buChar char=""/>
            </a:pPr>
            <a:r>
              <a:rPr lang="en-US" sz="2400">
                <a:solidFill>
                  <a:srgbClr val="000000"/>
                </a:solidFill>
                <a:latin typeface="Times New Roman"/>
                <a:ea typeface="DejaVu Sans"/>
              </a:rPr>
              <a:t>In this model program development is the process of development of functions from previously developed functions which can be used for developing more complex functions. These functions, then, can  manipulate the initial set of data until the final function can be used to compute an answer from the initial data. </a:t>
            </a:r>
            <a:endParaRPr/>
          </a:p>
          <a:p>
            <a:pPr>
              <a:lnSpc>
                <a:spcPct val="100000"/>
              </a:lnSpc>
              <a:buFont charset="2" typeface="Wingdings"/>
              <a:buChar char=""/>
            </a:pPr>
            <a:r>
              <a:rPr lang="en-US" sz="2400">
                <a:solidFill>
                  <a:srgbClr val="000000"/>
                </a:solidFill>
                <a:latin typeface="Times New Roman"/>
                <a:ea typeface="DejaVu Sans"/>
              </a:rPr>
              <a:t>Once the final answer is obtained, we apply that to the initial data and arrive at a result. Such languages have following general syntax:</a:t>
            </a:r>
            <a:endParaRPr/>
          </a:p>
          <a:p>
            <a:pPr>
              <a:lnSpc>
                <a:spcPct val="100000"/>
              </a:lnSpc>
            </a:pPr>
            <a:r>
              <a:rPr i="1" lang="en-US" sz="2400">
                <a:solidFill>
                  <a:srgbClr val="000000"/>
                </a:solidFill>
                <a:latin typeface="Times New Roman"/>
                <a:ea typeface="DejaVu Sans"/>
              </a:rPr>
              <a:t>	</a:t>
            </a:r>
            <a:r>
              <a:rPr i="1" lang="en-US" sz="2400">
                <a:solidFill>
                  <a:srgbClr val="000000"/>
                </a:solidFill>
                <a:latin typeface="Times New Roman"/>
                <a:ea typeface="DejaVu Sans"/>
              </a:rPr>
              <a:t>	</a:t>
            </a:r>
            <a:r>
              <a:rPr i="1" lang="en-US" sz="2400">
                <a:solidFill>
                  <a:srgbClr val="000000"/>
                </a:solidFill>
                <a:latin typeface="Times New Roman"/>
                <a:ea typeface="DejaVu Sans"/>
              </a:rPr>
              <a:t>Function</a:t>
            </a:r>
            <a:r>
              <a:rPr lang="en-US" sz="2400">
                <a:solidFill>
                  <a:srgbClr val="000000"/>
                </a:solidFill>
                <a:latin typeface="Times New Roman"/>
                <a:ea typeface="DejaVu Sans"/>
              </a:rPr>
              <a:t>,, ( ... f unction2</a:t>
            </a:r>
            <a:r>
              <a:rPr i="1" lang="en-US" sz="2400">
                <a:solidFill>
                  <a:srgbClr val="000000"/>
                </a:solidFill>
                <a:latin typeface="Times New Roman"/>
                <a:ea typeface="DejaVu Sans"/>
              </a:rPr>
              <a:t> (function1 </a:t>
            </a:r>
            <a:r>
              <a:rPr lang="en-US" sz="2400">
                <a:solidFill>
                  <a:srgbClr val="000000"/>
                </a:solidFill>
                <a:latin typeface="Times New Roman"/>
                <a:ea typeface="DejaVu Sans"/>
              </a:rPr>
              <a:t>(data)) ...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e.g. LISP and ML are two functional languages .</a:t>
            </a:r>
            <a:endParaRPr/>
          </a:p>
          <a:p>
            <a:pPr>
              <a:lnSpc>
                <a:spcPct val="100000"/>
              </a:lnSpc>
            </a:pPr>
            <a:endParaRPr/>
          </a:p>
        </p:txBody>
      </p:sp>
    </p:spTree>
  </p:cSld>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9" name="CustomShape 1"/>
          <p:cNvSpPr/>
          <p:nvPr/>
        </p:nvSpPr>
        <p:spPr>
          <a:xfrm>
            <a:off x="457200" y="274680"/>
            <a:ext cx="8227080" cy="713520"/>
          </a:xfrm>
          <a:prstGeom prst="rect">
            <a:avLst/>
          </a:prstGeom>
          <a:noFill/>
          <a:ln>
            <a:noFill/>
          </a:ln>
        </p:spPr>
        <p:txBody>
          <a:bodyPr anchor="ctr" bIns="45000" lIns="90000" rIns="90000" tIns="45000"/>
          <a:p>
            <a:pPr>
              <a:lnSpc>
                <a:spcPct val="100000"/>
              </a:lnSpc>
            </a:pPr>
            <a:r>
              <a:rPr b="1" lang="en-US" sz="2800">
                <a:solidFill>
                  <a:srgbClr val="000000"/>
                </a:solidFill>
                <a:latin typeface="Times New Roman"/>
                <a:ea typeface="DejaVu Sans"/>
              </a:rPr>
              <a:t>Rule based languages</a:t>
            </a:r>
            <a:endParaRPr/>
          </a:p>
        </p:txBody>
      </p:sp>
      <p:sp>
        <p:nvSpPr>
          <p:cNvPr id="490" name="CustomShape 2"/>
          <p:cNvSpPr/>
          <p:nvPr/>
        </p:nvSpPr>
        <p:spPr>
          <a:xfrm>
            <a:off x="457200" y="838080"/>
            <a:ext cx="8227080" cy="5788800"/>
          </a:xfrm>
          <a:prstGeom prst="rect">
            <a:avLst/>
          </a:prstGeom>
          <a:noFill/>
          <a:ln>
            <a:noFill/>
          </a:ln>
        </p:spPr>
        <p:txBody>
          <a:bodyPr bIns="45000" lIns="90000" rIns="90000" tIns="45000"/>
          <a:p>
            <a:pPr>
              <a:lnSpc>
                <a:spcPct val="100000"/>
              </a:lnSpc>
              <a:buFont charset="2" typeface="Wingdings"/>
              <a:buChar char=""/>
            </a:pPr>
            <a:r>
              <a:rPr lang="en-US" sz="3200">
                <a:solidFill>
                  <a:srgbClr val="000000"/>
                </a:solidFill>
                <a:latin typeface="Times New Roman"/>
                <a:ea typeface="DejaVu Sans"/>
              </a:rPr>
              <a:t>Rule based languages checks for the existence of a certain enabling condition. If such conditions are present, they execute an appropriate action. </a:t>
            </a:r>
            <a:endParaRPr/>
          </a:p>
          <a:p>
            <a:pPr>
              <a:lnSpc>
                <a:spcPct val="100000"/>
              </a:lnSpc>
              <a:buFont charset="2" typeface="Wingdings"/>
              <a:buChar char=""/>
            </a:pPr>
            <a:r>
              <a:rPr lang="en-US" sz="3200">
                <a:solidFill>
                  <a:srgbClr val="000000"/>
                </a:solidFill>
                <a:latin typeface="Times New Roman"/>
                <a:ea typeface="DejaVu Sans"/>
              </a:rPr>
              <a:t>Prolog is the most common rule based language. Since basic enabling conditions are certain classes of predicate logic expressions, it is also called as logic programming language.</a:t>
            </a:r>
            <a:endParaRPr/>
          </a:p>
          <a:p>
            <a:pPr>
              <a:lnSpc>
                <a:spcPct val="100000"/>
              </a:lnSpc>
              <a:buFont charset="2" typeface="Wingdings"/>
              <a:buChar char=""/>
            </a:pPr>
            <a:r>
              <a:rPr lang="en-US" sz="3200">
                <a:solidFill>
                  <a:srgbClr val="000000"/>
                </a:solidFill>
                <a:latin typeface="Times New Roman"/>
                <a:ea typeface="DejaVu Sans"/>
              </a:rPr>
              <a:t>In rule based language execution is similar to an imperative language except that order of execution of statements is not sequential but depends on enabling conditions. </a:t>
            </a:r>
            <a:endParaRPr/>
          </a:p>
          <a:p>
            <a:pPr>
              <a:lnSpc>
                <a:spcPct val="100000"/>
              </a:lnSpc>
              <a:buFont charset="2" typeface="Wingdings"/>
              <a:buChar char=""/>
            </a:pPr>
            <a:r>
              <a:rPr lang="en-US" sz="3200">
                <a:solidFill>
                  <a:srgbClr val="000000"/>
                </a:solidFill>
                <a:latin typeface="Times New Roman"/>
                <a:ea typeface="DejaVu Sans"/>
              </a:rPr>
              <a:t>The syntax of such languages generally is similar to the following :</a:t>
            </a:r>
            <a:endParaRPr/>
          </a:p>
          <a:p>
            <a:pPr>
              <a:lnSpc>
                <a:spcPct val="100000"/>
              </a:lnSpc>
            </a:pPr>
            <a:r>
              <a:rPr lang="en-US" sz="3200">
                <a:solidFill>
                  <a:srgbClr val="000000"/>
                </a:solidFill>
                <a:latin typeface="Times New Roman"/>
                <a:ea typeface="DejaVu Sans"/>
              </a:rPr>
              <a:t>	</a:t>
            </a:r>
            <a:r>
              <a:rPr lang="en-US" sz="3200">
                <a:solidFill>
                  <a:srgbClr val="000000"/>
                </a:solidFill>
                <a:latin typeface="Times New Roman"/>
                <a:ea typeface="DejaVu Sans"/>
              </a:rPr>
              <a:t>	</a:t>
            </a:r>
            <a:r>
              <a:rPr lang="en-US" sz="3200">
                <a:solidFill>
                  <a:srgbClr val="000000"/>
                </a:solidFill>
                <a:latin typeface="Times New Roman"/>
                <a:ea typeface="DejaVu Sans"/>
              </a:rPr>
              <a:t>enabling condition1</a:t>
            </a:r>
            <a:r>
              <a:rPr lang="en-US" sz="3200">
                <a:solidFill>
                  <a:srgbClr val="000000"/>
                </a:solidFill>
                <a:latin typeface="Symbol"/>
                <a:ea typeface="DejaVu Sans"/>
              </a:rPr>
              <a:t></a:t>
            </a:r>
            <a:r>
              <a:rPr lang="en-US" sz="3200">
                <a:solidFill>
                  <a:srgbClr val="000000"/>
                </a:solidFill>
                <a:latin typeface="Times New Roman"/>
                <a:ea typeface="DejaVu Sans"/>
              </a:rPr>
              <a:t> action1,</a:t>
            </a:r>
            <a:endParaRPr/>
          </a:p>
          <a:p>
            <a:pPr>
              <a:lnSpc>
                <a:spcPct val="100000"/>
              </a:lnSpc>
            </a:pPr>
            <a:r>
              <a:rPr lang="en-US" sz="3200">
                <a:solidFill>
                  <a:srgbClr val="000000"/>
                </a:solidFill>
                <a:latin typeface="Times New Roman"/>
                <a:ea typeface="DejaVu Sans"/>
              </a:rPr>
              <a:t>	</a:t>
            </a:r>
            <a:r>
              <a:rPr lang="en-US" sz="3200">
                <a:solidFill>
                  <a:srgbClr val="000000"/>
                </a:solidFill>
                <a:latin typeface="Times New Roman"/>
                <a:ea typeface="DejaVu Sans"/>
              </a:rPr>
              <a:t>	</a:t>
            </a:r>
            <a:r>
              <a:rPr lang="en-US" sz="3200">
                <a:solidFill>
                  <a:srgbClr val="000000"/>
                </a:solidFill>
                <a:latin typeface="Times New Roman"/>
                <a:ea typeface="DejaVu Sans"/>
              </a:rPr>
              <a:t>enabling condition2 </a:t>
            </a:r>
            <a:r>
              <a:rPr lang="en-US" sz="3200">
                <a:solidFill>
                  <a:srgbClr val="000000"/>
                </a:solidFill>
                <a:latin typeface="Symbol"/>
                <a:ea typeface="DejaVu Sans"/>
              </a:rPr>
              <a:t></a:t>
            </a:r>
            <a:r>
              <a:rPr lang="en-US" sz="3200">
                <a:solidFill>
                  <a:srgbClr val="000000"/>
                </a:solidFill>
                <a:latin typeface="Times New Roman"/>
                <a:ea typeface="DejaVu Sans"/>
              </a:rPr>
              <a:t> action2,</a:t>
            </a:r>
            <a:endParaRPr/>
          </a:p>
          <a:p>
            <a:pPr>
              <a:lnSpc>
                <a:spcPct val="100000"/>
              </a:lnSpc>
            </a:pPr>
            <a:r>
              <a:rPr lang="en-US" sz="3200">
                <a:solidFill>
                  <a:srgbClr val="000000"/>
                </a:solidFill>
                <a:latin typeface="Times New Roman"/>
                <a:ea typeface="DejaVu Sans"/>
              </a:rPr>
              <a:t>	</a:t>
            </a:r>
            <a:r>
              <a:rPr lang="en-US" sz="3200">
                <a:solidFill>
                  <a:srgbClr val="000000"/>
                </a:solidFill>
                <a:latin typeface="Times New Roman"/>
                <a:ea typeface="DejaVu Sans"/>
              </a:rPr>
              <a:t>	</a:t>
            </a:r>
            <a:r>
              <a:rPr lang="en-US" sz="3200">
                <a:solidFill>
                  <a:srgbClr val="000000"/>
                </a:solidFill>
                <a:latin typeface="Times New Roman"/>
                <a:ea typeface="DejaVu Sans"/>
              </a:rPr>
              <a:t>………………</a:t>
            </a:r>
            <a:r>
              <a:rPr lang="en-US" sz="3200">
                <a:solidFill>
                  <a:srgbClr val="000000"/>
                </a:solidFill>
                <a:latin typeface="Times New Roman"/>
                <a:ea typeface="DejaVu Sans"/>
              </a:rPr>
              <a:t>.</a:t>
            </a:r>
            <a:endParaRPr/>
          </a:p>
          <a:p>
            <a:pPr>
              <a:lnSpc>
                <a:spcPct val="100000"/>
              </a:lnSpc>
            </a:pPr>
            <a:r>
              <a:rPr lang="en-US" sz="3200">
                <a:solidFill>
                  <a:srgbClr val="000000"/>
                </a:solidFill>
                <a:latin typeface="Times New Roman"/>
                <a:ea typeface="DejaVu Sans"/>
              </a:rPr>
              <a:t>	</a:t>
            </a:r>
            <a:r>
              <a:rPr lang="en-US" sz="3200">
                <a:solidFill>
                  <a:srgbClr val="000000"/>
                </a:solidFill>
                <a:latin typeface="Times New Roman"/>
                <a:ea typeface="DejaVu Sans"/>
              </a:rPr>
              <a:t>	</a:t>
            </a:r>
            <a:r>
              <a:rPr lang="en-US" sz="3200">
                <a:solidFill>
                  <a:srgbClr val="000000"/>
                </a:solidFill>
                <a:latin typeface="Times New Roman"/>
                <a:ea typeface="DejaVu Sans"/>
              </a:rPr>
              <a:t>enabling condition n</a:t>
            </a:r>
            <a:r>
              <a:rPr lang="en-US" sz="3200">
                <a:solidFill>
                  <a:srgbClr val="000000"/>
                </a:solidFill>
                <a:latin typeface="Symbol"/>
                <a:ea typeface="DejaVu Sans"/>
              </a:rPr>
              <a:t></a:t>
            </a:r>
            <a:r>
              <a:rPr lang="en-US" sz="3200">
                <a:solidFill>
                  <a:srgbClr val="000000"/>
                </a:solidFill>
                <a:latin typeface="Times New Roman"/>
                <a:ea typeface="DejaVu Sans"/>
              </a:rPr>
              <a:t> action n</a:t>
            </a:r>
            <a:endParaRPr/>
          </a:p>
          <a:p>
            <a:pPr>
              <a:lnSpc>
                <a:spcPct val="100000"/>
              </a:lnSpc>
              <a:buFont charset="2" typeface="Wingdings"/>
              <a:buChar char=""/>
            </a:pPr>
            <a:r>
              <a:rPr b="1" lang="en-US" sz="3200">
                <a:solidFill>
                  <a:srgbClr val="000000"/>
                </a:solidFill>
                <a:latin typeface="Times New Roman"/>
                <a:ea typeface="DejaVu Sans"/>
              </a:rPr>
              <a:t>e.g.</a:t>
            </a:r>
            <a:r>
              <a:rPr b="1" lang="en-US" sz="3200">
                <a:solidFill>
                  <a:srgbClr val="000000"/>
                </a:solidFill>
                <a:latin typeface="Times New Roman"/>
                <a:ea typeface="DejaVu Sans"/>
              </a:rPr>
              <a:t>	</a:t>
            </a:r>
            <a:r>
              <a:rPr lang="en-US" sz="3200">
                <a:solidFill>
                  <a:srgbClr val="000000"/>
                </a:solidFill>
                <a:latin typeface="Times New Roman"/>
                <a:ea typeface="DejaVu Sans"/>
              </a:rPr>
              <a:t>Apart from Prolog, the most common language in this class, many other languages use this paradigm. The common business application of decision tables is a form of rule based programming.</a:t>
            </a:r>
            <a:endParaRPr/>
          </a:p>
        </p:txBody>
      </p:sp>
    </p:spTree>
  </p:cSld>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1" name="CustomShape 1"/>
          <p:cNvSpPr/>
          <p:nvPr/>
        </p:nvSpPr>
        <p:spPr>
          <a:xfrm>
            <a:off x="457200" y="274680"/>
            <a:ext cx="8227080" cy="637200"/>
          </a:xfrm>
          <a:prstGeom prst="rect">
            <a:avLst/>
          </a:prstGeom>
          <a:noFill/>
          <a:ln>
            <a:noFill/>
          </a:ln>
        </p:spPr>
        <p:txBody>
          <a:bodyPr anchor="ctr" bIns="45000" lIns="90000" rIns="90000" tIns="45000"/>
          <a:p>
            <a:pPr>
              <a:lnSpc>
                <a:spcPct val="100000"/>
              </a:lnSpc>
            </a:pPr>
            <a:r>
              <a:rPr b="1" lang="en-US" sz="2400">
                <a:solidFill>
                  <a:srgbClr val="000000"/>
                </a:solidFill>
                <a:latin typeface="Times New Roman"/>
                <a:ea typeface="DejaVu Sans"/>
              </a:rPr>
              <a:t>Object-oriented programming</a:t>
            </a:r>
            <a:endParaRPr/>
          </a:p>
        </p:txBody>
      </p:sp>
      <p:sp>
        <p:nvSpPr>
          <p:cNvPr id="492" name="CustomShape 2"/>
          <p:cNvSpPr/>
          <p:nvPr/>
        </p:nvSpPr>
        <p:spPr>
          <a:xfrm>
            <a:off x="457200" y="838080"/>
            <a:ext cx="8227080" cy="5712480"/>
          </a:xfrm>
          <a:prstGeom prst="rect">
            <a:avLst/>
          </a:prstGeom>
          <a:noFill/>
          <a:ln>
            <a:noFill/>
          </a:ln>
        </p:spPr>
        <p:txBody>
          <a:bodyPr bIns="45000" lIns="90000" rIns="90000" tIns="45000"/>
          <a:p>
            <a:pPr>
              <a:lnSpc>
                <a:spcPct val="100000"/>
              </a:lnSpc>
              <a:buFont charset="2" typeface="Wingdings"/>
              <a:buChar char=""/>
            </a:pPr>
            <a:r>
              <a:rPr lang="en-US" sz="2400">
                <a:solidFill>
                  <a:srgbClr val="000000"/>
                </a:solidFill>
                <a:latin typeface="Times New Roman"/>
                <a:ea typeface="DejaVu Sans"/>
              </a:rPr>
              <a:t>In OO-Programming model, focus is on data. So complex data objects are created and then to manipulate those objects some functions are built. </a:t>
            </a:r>
            <a:endParaRPr/>
          </a:p>
          <a:p>
            <a:pPr>
              <a:lnSpc>
                <a:spcPct val="100000"/>
              </a:lnSpc>
              <a:buFont charset="2" typeface="Wingdings"/>
              <a:buChar char=""/>
            </a:pPr>
            <a:r>
              <a:rPr lang="en-US" sz="2400">
                <a:solidFill>
                  <a:srgbClr val="000000"/>
                </a:solidFill>
                <a:latin typeface="Times New Roman"/>
                <a:ea typeface="DejaVu Sans"/>
              </a:rPr>
              <a:t>To built the complex objects, simpler objects are built first and then extended to complex objects by using the properties of simpler objects.</a:t>
            </a:r>
            <a:endParaRPr/>
          </a:p>
          <a:p>
            <a:pPr>
              <a:lnSpc>
                <a:spcPct val="100000"/>
              </a:lnSpc>
              <a:buFont charset="2" typeface="Wingdings"/>
              <a:buChar char=""/>
            </a:pPr>
            <a:r>
              <a:rPr lang="en-US" sz="2400">
                <a:solidFill>
                  <a:srgbClr val="000000"/>
                </a:solidFill>
                <a:latin typeface="Times New Roman"/>
                <a:ea typeface="DejaVu Sans"/>
              </a:rPr>
              <a:t>Building of Separate functions, which use a restricted data provides reliability to the application being developed.</a:t>
            </a:r>
            <a:endParaRPr/>
          </a:p>
          <a:p>
            <a:pPr>
              <a:lnSpc>
                <a:spcPct val="100000"/>
              </a:lnSpc>
              <a:buFont charset="2" typeface="Wingdings"/>
              <a:buChar char=""/>
            </a:pPr>
            <a:r>
              <a:rPr lang="en-US" sz="2400">
                <a:solidFill>
                  <a:srgbClr val="000000"/>
                </a:solidFill>
                <a:latin typeface="Times New Roman"/>
                <a:ea typeface="DejaVu Sans"/>
              </a:rPr>
              <a:t>Languages coming under object oriented paradigm are characterized by following features :</a:t>
            </a:r>
            <a:endParaRPr/>
          </a:p>
          <a:p>
            <a:pPr>
              <a:lnSpc>
                <a:spcPct val="100000"/>
              </a:lnSpc>
            </a:pPr>
            <a:r>
              <a:rPr lang="en-US" sz="2400">
                <a:solidFill>
                  <a:srgbClr val="000000"/>
                </a:solidFill>
                <a:latin typeface="Times New Roman"/>
                <a:ea typeface="DejaVu Sans"/>
              </a:rPr>
              <a:t>(1)</a:t>
            </a:r>
            <a:r>
              <a:rPr lang="en-US" sz="2400">
                <a:solidFill>
                  <a:srgbClr val="000000"/>
                </a:solidFill>
                <a:latin typeface="Times New Roman"/>
                <a:ea typeface="DejaVu Sans"/>
              </a:rPr>
              <a:t>	</a:t>
            </a:r>
            <a:r>
              <a:rPr lang="en-US" sz="2400">
                <a:solidFill>
                  <a:srgbClr val="000000"/>
                </a:solidFill>
                <a:latin typeface="Times New Roman"/>
                <a:ea typeface="DejaVu Sans"/>
              </a:rPr>
              <a:t>Abstract data type</a:t>
            </a:r>
            <a:endParaRPr/>
          </a:p>
          <a:p>
            <a:pPr>
              <a:lnSpc>
                <a:spcPct val="100000"/>
              </a:lnSpc>
            </a:pPr>
            <a:r>
              <a:rPr lang="en-US" sz="2400">
                <a:solidFill>
                  <a:srgbClr val="000000"/>
                </a:solidFill>
                <a:latin typeface="Times New Roman"/>
                <a:ea typeface="DejaVu Sans"/>
              </a:rPr>
              <a:t>(2)</a:t>
            </a:r>
            <a:r>
              <a:rPr lang="en-US" sz="2400">
                <a:solidFill>
                  <a:srgbClr val="000000"/>
                </a:solidFill>
                <a:latin typeface="Times New Roman"/>
                <a:ea typeface="DejaVu Sans"/>
              </a:rPr>
              <a:t>	</a:t>
            </a:r>
            <a:r>
              <a:rPr lang="en-US" sz="2400">
                <a:solidFill>
                  <a:srgbClr val="000000"/>
                </a:solidFill>
                <a:latin typeface="Times New Roman"/>
                <a:ea typeface="DejaVu Sans"/>
              </a:rPr>
              <a:t>Inheritance and</a:t>
            </a:r>
            <a:endParaRPr/>
          </a:p>
          <a:p>
            <a:pPr>
              <a:lnSpc>
                <a:spcPct val="100000"/>
              </a:lnSpc>
            </a:pPr>
            <a:r>
              <a:rPr lang="en-US" sz="2400">
                <a:solidFill>
                  <a:srgbClr val="000000"/>
                </a:solidFill>
                <a:latin typeface="Times New Roman"/>
                <a:ea typeface="DejaVu Sans"/>
              </a:rPr>
              <a:t>(3)</a:t>
            </a:r>
            <a:r>
              <a:rPr lang="en-US" sz="2400">
                <a:solidFill>
                  <a:srgbClr val="000000"/>
                </a:solidFill>
                <a:latin typeface="Times New Roman"/>
                <a:ea typeface="DejaVu Sans"/>
              </a:rPr>
              <a:t>	</a:t>
            </a:r>
            <a:r>
              <a:rPr lang="en-US" sz="2400">
                <a:solidFill>
                  <a:srgbClr val="000000"/>
                </a:solidFill>
                <a:latin typeface="Times New Roman"/>
                <a:ea typeface="DejaVu Sans"/>
              </a:rPr>
              <a:t>A particular kind of dynamic binding.</a:t>
            </a:r>
            <a:endParaRPr/>
          </a:p>
          <a:p>
            <a:pPr>
              <a:lnSpc>
                <a:spcPct val="100000"/>
              </a:lnSpc>
            </a:pP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CustomShape 1"/>
          <p:cNvSpPr/>
          <p:nvPr/>
        </p:nvSpPr>
        <p:spPr>
          <a:xfrm>
            <a:off x="380880" y="304920"/>
            <a:ext cx="8560440" cy="835560"/>
          </a:xfrm>
          <a:prstGeom prst="rect">
            <a:avLst/>
          </a:prstGeom>
          <a:noFill/>
          <a:ln>
            <a:noFill/>
          </a:ln>
        </p:spPr>
        <p:txBody>
          <a:bodyPr anchor="ctr" bIns="45000" lIns="90000" rIns="90000" tIns="45000"/>
          <a:p>
            <a:pPr algn="ctr">
              <a:lnSpc>
                <a:spcPct val="100000"/>
              </a:lnSpc>
            </a:pPr>
            <a:r>
              <a:rPr lang="en-US" sz="3600">
                <a:solidFill>
                  <a:srgbClr val="000000"/>
                </a:solidFill>
                <a:latin typeface="Times New Roman"/>
                <a:ea typeface="DejaVu Sans"/>
              </a:rPr>
              <a:t>A short history of programming languages </a:t>
            </a:r>
            <a:r>
              <a:rPr lang="en-US" sz="2400">
                <a:solidFill>
                  <a:srgbClr val="000000"/>
                </a:solidFill>
                <a:latin typeface="Times New Roman"/>
                <a:ea typeface="DejaVu Sans"/>
              </a:rPr>
              <a:t>(cont.)</a:t>
            </a:r>
            <a:endParaRPr/>
          </a:p>
        </p:txBody>
      </p:sp>
      <p:sp>
        <p:nvSpPr>
          <p:cNvPr id="183" name="CustomShape 2"/>
          <p:cNvSpPr/>
          <p:nvPr/>
        </p:nvSpPr>
        <p:spPr>
          <a:xfrm>
            <a:off x="457200" y="1600200"/>
            <a:ext cx="8227080" cy="4523400"/>
          </a:xfrm>
          <a:prstGeom prst="rect">
            <a:avLst/>
          </a:prstGeom>
          <a:noFill/>
          <a:ln>
            <a:noFill/>
          </a:ln>
        </p:spPr>
        <p:txBody>
          <a:bodyPr bIns="45000" lIns="90000" rIns="90000" tIns="45000"/>
          <a:p>
            <a:pPr>
              <a:lnSpc>
                <a:spcPct val="90000"/>
              </a:lnSpc>
              <a:buFont typeface="Arial"/>
              <a:buChar char="•"/>
            </a:pPr>
            <a:r>
              <a:rPr lang="en-US" sz="2800">
                <a:solidFill>
                  <a:srgbClr val="000000"/>
                </a:solidFill>
                <a:latin typeface="Times New Roman"/>
                <a:ea typeface="DejaVu Sans"/>
              </a:rPr>
              <a:t>80s:</a:t>
            </a:r>
            <a:endParaRPr/>
          </a:p>
          <a:p>
            <a:pPr lvl="1">
              <a:lnSpc>
                <a:spcPct val="90000"/>
              </a:lnSpc>
              <a:buFont typeface="Arial"/>
              <a:buChar char="–"/>
            </a:pPr>
            <a:r>
              <a:rPr lang="en-US" sz="2400">
                <a:solidFill>
                  <a:srgbClr val="000000"/>
                </a:solidFill>
                <a:latin typeface="Times New Roman"/>
                <a:ea typeface="DejaVu Sans"/>
              </a:rPr>
              <a:t>Development of functional programming: ML, Miranda</a:t>
            </a:r>
            <a:endParaRPr/>
          </a:p>
          <a:p>
            <a:pPr lvl="1">
              <a:lnSpc>
                <a:spcPct val="90000"/>
              </a:lnSpc>
              <a:buFont typeface="Arial"/>
              <a:buChar char="–"/>
            </a:pPr>
            <a:r>
              <a:rPr lang="en-US" sz="2400">
                <a:solidFill>
                  <a:srgbClr val="000000"/>
                </a:solidFill>
                <a:latin typeface="Times New Roman"/>
                <a:ea typeface="DejaVu Sans"/>
              </a:rPr>
              <a:t>Need for reliability and maintainability: Ada</a:t>
            </a:r>
            <a:endParaRPr/>
          </a:p>
          <a:p>
            <a:pPr lvl="1">
              <a:lnSpc>
                <a:spcPct val="90000"/>
              </a:lnSpc>
              <a:buFont typeface="Arial"/>
              <a:buChar char="–"/>
            </a:pPr>
            <a:r>
              <a:rPr lang="en-US" sz="2400">
                <a:solidFill>
                  <a:srgbClr val="000000"/>
                </a:solidFill>
                <a:latin typeface="Times New Roman"/>
                <a:ea typeface="DejaVu Sans"/>
              </a:rPr>
              <a:t>Object-oriented programming: Smalltalk, C++</a:t>
            </a:r>
            <a:endParaRPr/>
          </a:p>
          <a:p>
            <a:pPr>
              <a:lnSpc>
                <a:spcPct val="90000"/>
              </a:lnSpc>
              <a:buFont typeface="Arial"/>
              <a:buChar char="•"/>
            </a:pPr>
            <a:r>
              <a:rPr lang="en-US" sz="2800">
                <a:solidFill>
                  <a:srgbClr val="000000"/>
                </a:solidFill>
                <a:latin typeface="Times New Roman"/>
                <a:ea typeface="DejaVu Sans"/>
              </a:rPr>
              <a:t>90s:</a:t>
            </a:r>
            <a:endParaRPr/>
          </a:p>
          <a:p>
            <a:pPr lvl="1">
              <a:lnSpc>
                <a:spcPct val="90000"/>
              </a:lnSpc>
              <a:buFont typeface="Arial"/>
              <a:buChar char="–"/>
            </a:pPr>
            <a:r>
              <a:rPr lang="en-US" sz="2400">
                <a:solidFill>
                  <a:srgbClr val="000000"/>
                </a:solidFill>
                <a:latin typeface="Times New Roman"/>
                <a:ea typeface="DejaVu Sans"/>
              </a:rPr>
              <a:t>Fourth-generation languages</a:t>
            </a:r>
            <a:endParaRPr/>
          </a:p>
          <a:p>
            <a:pPr lvl="1">
              <a:lnSpc>
                <a:spcPct val="90000"/>
              </a:lnSpc>
              <a:buFont typeface="Arial"/>
              <a:buChar char="–"/>
            </a:pPr>
            <a:r>
              <a:rPr lang="en-US" sz="2400">
                <a:solidFill>
                  <a:srgbClr val="000000"/>
                </a:solidFill>
                <a:latin typeface="Times New Roman"/>
                <a:ea typeface="DejaVu Sans"/>
              </a:rPr>
              <a:t>Productivity tools (such as spreadsheets)</a:t>
            </a:r>
            <a:endParaRPr/>
          </a:p>
          <a:p>
            <a:pPr lvl="1">
              <a:lnSpc>
                <a:spcPct val="90000"/>
              </a:lnSpc>
              <a:buFont typeface="Arial"/>
              <a:buChar char="–"/>
            </a:pPr>
            <a:r>
              <a:rPr lang="en-US" sz="2400">
                <a:solidFill>
                  <a:srgbClr val="000000"/>
                </a:solidFill>
                <a:latin typeface="Times New Roman"/>
                <a:ea typeface="DejaVu Sans"/>
              </a:rPr>
              <a:t>Visual languages : Delphi</a:t>
            </a:r>
            <a:endParaRPr/>
          </a:p>
          <a:p>
            <a:pPr lvl="1">
              <a:lnSpc>
                <a:spcPct val="90000"/>
              </a:lnSpc>
              <a:buFont typeface="Arial"/>
              <a:buChar char="–"/>
            </a:pPr>
            <a:r>
              <a:rPr lang="en-US" sz="2400">
                <a:solidFill>
                  <a:srgbClr val="000000"/>
                </a:solidFill>
                <a:latin typeface="Times New Roman"/>
                <a:ea typeface="DejaVu Sans"/>
              </a:rPr>
              <a:t>Scripting languages : Perl</a:t>
            </a:r>
            <a:endParaRPr/>
          </a:p>
          <a:p>
            <a:pPr lvl="1">
              <a:lnSpc>
                <a:spcPct val="90000"/>
              </a:lnSpc>
              <a:buFont typeface="Arial"/>
              <a:buChar char="–"/>
            </a:pPr>
            <a:r>
              <a:rPr lang="en-US" sz="2400">
                <a:solidFill>
                  <a:srgbClr val="000000"/>
                </a:solidFill>
                <a:latin typeface="Times New Roman"/>
                <a:ea typeface="DejaVu Sans"/>
              </a:rPr>
              <a:t>Expert systems shells</a:t>
            </a:r>
            <a:endParaRPr/>
          </a:p>
          <a:p>
            <a:pPr lvl="1">
              <a:lnSpc>
                <a:spcPct val="90000"/>
              </a:lnSpc>
              <a:buFont typeface="Arial"/>
              <a:buChar char="–"/>
            </a:pPr>
            <a:r>
              <a:rPr lang="en-US" sz="2400">
                <a:solidFill>
                  <a:srgbClr val="000000"/>
                </a:solidFill>
                <a:latin typeface="Times New Roman"/>
                <a:ea typeface="DejaVu Sans"/>
              </a:rPr>
              <a:t>Network computing : Java</a:t>
            </a:r>
            <a:endParaRPr/>
          </a:p>
        </p:txBody>
      </p:sp>
    </p:spTree>
  </p:cSld>
  <p:timing>
    <p:tnLst>
      <p:par>
        <p:cTn dur="indefinite" id="31" nodeType="tmRoot" restart="never">
          <p:childTnLst>
            <p:seq>
              <p:cTn dur="indefinite"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685800" y="1617840"/>
            <a:ext cx="7769880" cy="1980000"/>
          </a:xfrm>
          <a:prstGeom prst="rect">
            <a:avLst/>
          </a:prstGeom>
          <a:noFill/>
          <a:ln>
            <a:noFill/>
          </a:ln>
        </p:spPr>
        <p:txBody>
          <a:bodyPr anchor="ctr" bIns="45000" lIns="90000" rIns="90000" tIns="45000"/>
          <a:p>
            <a:pPr>
              <a:lnSpc>
                <a:spcPct val="100000"/>
              </a:lnSpc>
            </a:pPr>
            <a:endParaRPr/>
          </a:p>
          <a:p>
            <a:pPr>
              <a:lnSpc>
                <a:spcPct val="100000"/>
              </a:lnSpc>
            </a:pPr>
            <a:r>
              <a:rPr b="1" lang="en-US" sz="4400">
                <a:solidFill>
                  <a:srgbClr val="000000"/>
                </a:solidFill>
                <a:latin typeface="Calibri"/>
                <a:ea typeface="DejaVu Sans"/>
              </a:rPr>
              <a:t>Unit 1</a:t>
            </a:r>
            <a:endParaRPr/>
          </a:p>
          <a:p>
            <a:pPr>
              <a:lnSpc>
                <a:spcPct val="100000"/>
              </a:lnSpc>
            </a:pPr>
            <a:r>
              <a:rPr b="1" lang="en-US" sz="4400">
                <a:solidFill>
                  <a:srgbClr val="000000"/>
                </a:solidFill>
                <a:latin typeface="Calibri"/>
                <a:ea typeface="DejaVu Sans"/>
              </a:rPr>
              <a:t>Programming Language Syntax and Semantics</a:t>
            </a:r>
            <a:endParaRPr/>
          </a:p>
          <a:p>
            <a:pPr algn="ctr">
              <a:lnSpc>
                <a:spcPct val="100000"/>
              </a:lnSpc>
            </a:pPr>
            <a:endParaRPr/>
          </a:p>
        </p:txBody>
      </p:sp>
    </p:spTree>
  </p:cSld>
  <p:timing>
    <p:tnLst>
      <p:par>
        <p:cTn dur="indefinite" id="33" nodeType="tmRoot" restart="never">
          <p:childTnLst>
            <p:seq>
              <p:cTn dur="indefinite"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457200" y="274680"/>
            <a:ext cx="8227080" cy="789480"/>
          </a:xfrm>
          <a:prstGeom prst="rect">
            <a:avLst/>
          </a:prstGeom>
          <a:noFill/>
          <a:ln>
            <a:noFill/>
          </a:ln>
        </p:spPr>
        <p:txBody>
          <a:bodyPr anchor="ctr" bIns="45000" lIns="90000" rIns="90000" tIns="45000"/>
          <a:p>
            <a:pPr>
              <a:lnSpc>
                <a:spcPct val="100000"/>
              </a:lnSpc>
            </a:pPr>
            <a:r>
              <a:rPr lang="en-US" sz="3600">
                <a:solidFill>
                  <a:srgbClr val="000000"/>
                </a:solidFill>
                <a:latin typeface="Times New Roman"/>
                <a:ea typeface="DejaVu Sans"/>
              </a:rPr>
              <a:t>Contents</a:t>
            </a:r>
            <a:endParaRPr/>
          </a:p>
        </p:txBody>
      </p:sp>
      <p:sp>
        <p:nvSpPr>
          <p:cNvPr id="186" name="CustomShape 2"/>
          <p:cNvSpPr/>
          <p:nvPr/>
        </p:nvSpPr>
        <p:spPr>
          <a:xfrm>
            <a:off x="457200" y="990720"/>
            <a:ext cx="8227080" cy="5132880"/>
          </a:xfrm>
          <a:prstGeom prst="rect">
            <a:avLst/>
          </a:prstGeom>
          <a:noFill/>
          <a:ln>
            <a:noFill/>
          </a:ln>
        </p:spPr>
        <p:txBody>
          <a:bodyPr bIns="45000" lIns="90000" rIns="90000" tIns="45000"/>
          <a:p>
            <a:pPr>
              <a:lnSpc>
                <a:spcPct val="100000"/>
              </a:lnSpc>
              <a:buFont charset="2" typeface="Wingdings"/>
              <a:buChar char=""/>
            </a:pPr>
            <a:r>
              <a:rPr lang="en-US" sz="2800">
                <a:solidFill>
                  <a:srgbClr val="000000"/>
                </a:solidFill>
                <a:latin typeface="Times New Roman"/>
                <a:ea typeface="DejaVu Sans"/>
              </a:rPr>
              <a:t> </a:t>
            </a:r>
            <a:r>
              <a:rPr lang="en-US" sz="2800">
                <a:solidFill>
                  <a:srgbClr val="000000"/>
                </a:solidFill>
                <a:latin typeface="Times New Roman"/>
                <a:ea typeface="DejaVu Sans"/>
              </a:rPr>
              <a:t>Software development process</a:t>
            </a:r>
            <a:endParaRPr/>
          </a:p>
          <a:p>
            <a:pPr>
              <a:lnSpc>
                <a:spcPct val="100000"/>
              </a:lnSpc>
              <a:buFont charset="2" typeface="Wingdings"/>
              <a:buChar char=""/>
            </a:pPr>
            <a:r>
              <a:rPr lang="en-US" sz="2800">
                <a:solidFill>
                  <a:srgbClr val="000000"/>
                </a:solidFill>
                <a:latin typeface="Times New Roman"/>
                <a:ea typeface="DejaVu Sans"/>
              </a:rPr>
              <a:t>Languages and software development environments Languages and software design methods Languages and computer architecture.</a:t>
            </a:r>
            <a:endParaRPr/>
          </a:p>
          <a:p>
            <a:pPr>
              <a:lnSpc>
                <a:spcPct val="100000"/>
              </a:lnSpc>
              <a:buFont charset="2" typeface="Wingdings"/>
              <a:buChar char=""/>
            </a:pPr>
            <a:r>
              <a:rPr lang="en-US" sz="2800">
                <a:solidFill>
                  <a:srgbClr val="000000"/>
                </a:solidFill>
                <a:latin typeface="Times New Roman"/>
                <a:ea typeface="DejaVu Sans"/>
              </a:rPr>
              <a:t>Programming language qualities </a:t>
            </a:r>
            <a:endParaRPr/>
          </a:p>
          <a:p>
            <a:pPr>
              <a:lnSpc>
                <a:spcPct val="100000"/>
              </a:lnSpc>
              <a:buFont charset="2" typeface="Wingdings"/>
              <a:buChar char=""/>
            </a:pPr>
            <a:r>
              <a:rPr lang="en-US" sz="2800">
                <a:solidFill>
                  <a:srgbClr val="000000"/>
                </a:solidFill>
                <a:latin typeface="Times New Roman"/>
                <a:ea typeface="DejaVu Sans"/>
              </a:rPr>
              <a:t>Languages and reliability </a:t>
            </a:r>
            <a:endParaRPr/>
          </a:p>
          <a:p>
            <a:pPr>
              <a:lnSpc>
                <a:spcPct val="100000"/>
              </a:lnSpc>
              <a:buFont charset="2" typeface="Wingdings"/>
              <a:buChar char=""/>
            </a:pPr>
            <a:r>
              <a:rPr lang="en-US" sz="2800">
                <a:solidFill>
                  <a:srgbClr val="000000"/>
                </a:solidFill>
                <a:latin typeface="Times New Roman"/>
                <a:ea typeface="DejaVu Sans"/>
              </a:rPr>
              <a:t>Languages and maintainability Languages and efficiency </a:t>
            </a:r>
            <a:endParaRPr/>
          </a:p>
          <a:p>
            <a:pPr>
              <a:lnSpc>
                <a:spcPct val="100000"/>
              </a:lnSpc>
              <a:buFont charset="2" typeface="Wingdings"/>
              <a:buChar char=""/>
            </a:pPr>
            <a:r>
              <a:rPr lang="en-US" sz="2800">
                <a:solidFill>
                  <a:srgbClr val="000000"/>
                </a:solidFill>
                <a:latin typeface="Times New Roman"/>
                <a:ea typeface="DejaVu Sans"/>
              </a:rPr>
              <a:t>A brief historical perspective </a:t>
            </a:r>
            <a:endParaRPr/>
          </a:p>
          <a:p>
            <a:pPr>
              <a:lnSpc>
                <a:spcPct val="100000"/>
              </a:lnSpc>
              <a:buFont charset="2" typeface="Wingdings"/>
              <a:buChar char=""/>
            </a:pPr>
            <a:r>
              <a:rPr lang="en-US" sz="2800">
                <a:solidFill>
                  <a:srgbClr val="000000"/>
                </a:solidFill>
                <a:latin typeface="Times New Roman"/>
                <a:ea typeface="DejaVu Sans"/>
              </a:rPr>
              <a:t>A bird’s eye view of programming language </a:t>
            </a:r>
            <a:endParaRPr/>
          </a:p>
          <a:p>
            <a:pPr>
              <a:lnSpc>
                <a:spcPct val="100000"/>
              </a:lnSpc>
            </a:pPr>
            <a:endParaRPr/>
          </a:p>
        </p:txBody>
      </p:sp>
    </p:spTree>
  </p:cSld>
  <p:timing>
    <p:tnLst>
      <p:par>
        <p:cTn dur="indefinite" id="35" nodeType="tmRoot" restart="never">
          <p:childTnLst>
            <p:seq>
              <p:cTn dur="indefinite"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457200" y="274680"/>
            <a:ext cx="8227080" cy="1140480"/>
          </a:xfrm>
          <a:prstGeom prst="rect">
            <a:avLst/>
          </a:prstGeom>
          <a:noFill/>
          <a:ln>
            <a:noFill/>
          </a:ln>
        </p:spPr>
        <p:txBody>
          <a:bodyPr anchor="ctr" bIns="45000" lIns="90000" rIns="90000" tIns="45000"/>
          <a:p>
            <a:pPr>
              <a:lnSpc>
                <a:spcPct val="100000"/>
              </a:lnSpc>
            </a:pPr>
            <a:r>
              <a:rPr lang="en-US" sz="3600">
                <a:solidFill>
                  <a:srgbClr val="000000"/>
                </a:solidFill>
                <a:latin typeface="Times New Roman"/>
                <a:ea typeface="DejaVu Sans"/>
              </a:rPr>
              <a:t>	</a:t>
            </a:r>
            <a:r>
              <a:rPr lang="en-US" sz="3600">
                <a:solidFill>
                  <a:srgbClr val="000000"/>
                </a:solidFill>
                <a:latin typeface="Times New Roman"/>
                <a:ea typeface="DejaVu Sans"/>
              </a:rPr>
              <a:t>Software Development Process</a:t>
            </a:r>
            <a:endParaRPr/>
          </a:p>
          <a:p>
            <a:pPr algn="ctr">
              <a:lnSpc>
                <a:spcPct val="100000"/>
              </a:lnSpc>
            </a:pPr>
            <a:endParaRPr/>
          </a:p>
        </p:txBody>
      </p:sp>
      <p:sp>
        <p:nvSpPr>
          <p:cNvPr id="188" name="CustomShape 2"/>
          <p:cNvSpPr/>
          <p:nvPr/>
        </p:nvSpPr>
        <p:spPr>
          <a:xfrm>
            <a:off x="457200" y="838080"/>
            <a:ext cx="8227080" cy="578880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ea typeface="DejaVu Sans"/>
              </a:rPr>
              <a:t>Splits the software development work into different phases containing activities for the purpose of better planning and management.</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SDLC method are :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Waterfall model</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Prototyping model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Iterative model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Incremental development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Rapid application development model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Spiral development and many other types of </a:t>
            </a:r>
            <a:endParaRPr/>
          </a:p>
          <a:p>
            <a:pPr>
              <a:lnSpc>
                <a:spcPct val="100000"/>
              </a:lnSpc>
            </a:pPr>
            <a:r>
              <a:rPr lang="en-US" sz="2400">
                <a:solidFill>
                  <a:srgbClr val="558ed5"/>
                </a:solidFill>
                <a:latin typeface="Times New Roman"/>
                <a:ea typeface="DejaVu Sans"/>
              </a:rPr>
              <a:t>	</a:t>
            </a:r>
            <a:r>
              <a:rPr b="1" lang="en-US" sz="2400">
                <a:solidFill>
                  <a:srgbClr val="558ed5"/>
                </a:solidFill>
                <a:latin typeface="Times New Roman"/>
                <a:ea typeface="DejaVu Sans"/>
              </a:rPr>
              <a:t>Agile methodology.</a:t>
            </a:r>
            <a:r>
              <a:rPr lang="en-US" sz="2400">
                <a:solidFill>
                  <a:srgbClr val="558ed5"/>
                </a:solidFill>
                <a:latin typeface="Times New Roman"/>
                <a:ea typeface="DejaVu Sans"/>
              </a:rPr>
              <a:t> </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Software Development process designs, develops and tests high quality software. The goal of this process is to fulfil the customer requirements, provide better quality software and on time delivery of product. </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Software organizations use this SDLC process for completion and execution of process. It consists of detailed planning that how to develop software, how to maintain, and what up gradation will be required</a:t>
            </a:r>
            <a:endParaRPr/>
          </a:p>
        </p:txBody>
      </p:sp>
    </p:spTree>
  </p:cSld>
  <p:timing>
    <p:tnLst>
      <p:par>
        <p:cTn dur="indefinite" id="37" nodeType="tmRoot" restart="never">
          <p:childTnLst>
            <p:seq>
              <p:cTn dur="indefinite"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457200" y="260280"/>
            <a:ext cx="8227080" cy="6366600"/>
          </a:xfrm>
          <a:prstGeom prst="rect">
            <a:avLst/>
          </a:prstGeom>
          <a:noFill/>
          <a:ln>
            <a:noFill/>
          </a:ln>
        </p:spPr>
        <p:txBody>
          <a:bodyPr bIns="45000" lIns="90000" rIns="90000" tIns="45000"/>
          <a:p>
            <a:pPr>
              <a:lnSpc>
                <a:spcPct val="100000"/>
              </a:lnSpc>
            </a:pPr>
            <a:r>
              <a:rPr b="1" lang="en-US" sz="2000">
                <a:solidFill>
                  <a:srgbClr val="000000"/>
                </a:solidFill>
                <a:latin typeface="Times New Roman"/>
                <a:ea typeface="DejaVu Sans"/>
              </a:rPr>
              <a:t>Prerequisite: </a:t>
            </a:r>
            <a:r>
              <a:rPr lang="en-US" sz="2000">
                <a:solidFill>
                  <a:srgbClr val="000000"/>
                </a:solidFill>
                <a:latin typeface="Times New Roman"/>
                <a:ea typeface="DejaVu Sans"/>
              </a:rPr>
              <a:t>Data Structures &amp; Algorithms and Object Oriented Programming </a:t>
            </a:r>
            <a:endParaRPr/>
          </a:p>
          <a:p>
            <a:pPr>
              <a:lnSpc>
                <a:spcPct val="100000"/>
              </a:lnSpc>
            </a:pPr>
            <a:endParaRPr/>
          </a:p>
          <a:p>
            <a:pPr>
              <a:lnSpc>
                <a:spcPct val="100000"/>
              </a:lnSpc>
            </a:pPr>
            <a:r>
              <a:rPr b="1" lang="en-US" sz="2000">
                <a:solidFill>
                  <a:srgbClr val="000000"/>
                </a:solidFill>
                <a:latin typeface="Times New Roman"/>
                <a:ea typeface="DejaVu Sans"/>
              </a:rPr>
              <a:t>Course Objectives: </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1</a:t>
            </a:r>
            <a:r>
              <a:rPr lang="en-US" sz="2000">
                <a:solidFill>
                  <a:srgbClr val="000000"/>
                </a:solidFill>
                <a:latin typeface="Times New Roman"/>
                <a:ea typeface="DejaVu Sans"/>
              </a:rPr>
              <a:t>	</a:t>
            </a:r>
            <a:r>
              <a:rPr lang="en-US" sz="2000">
                <a:solidFill>
                  <a:srgbClr val="000000"/>
                </a:solidFill>
                <a:latin typeface="Times New Roman"/>
                <a:ea typeface="DejaVu Sans"/>
              </a:rPr>
              <a:t>To Understand fundamental principles of programming language </a:t>
            </a:r>
            <a:r>
              <a:rPr lang="en-US" sz="2000">
                <a:solidFill>
                  <a:srgbClr val="000000"/>
                </a:solidFill>
                <a:latin typeface="Times New Roman"/>
                <a:ea typeface="DejaVu Sans"/>
              </a:rPr>
              <a:t>	</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2</a:t>
            </a:r>
            <a:r>
              <a:rPr lang="en-US" sz="2000">
                <a:solidFill>
                  <a:srgbClr val="000000"/>
                </a:solidFill>
                <a:latin typeface="Times New Roman"/>
                <a:ea typeface="DejaVu Sans"/>
              </a:rPr>
              <a:t>	</a:t>
            </a:r>
            <a:r>
              <a:rPr lang="en-US" sz="2000">
                <a:solidFill>
                  <a:srgbClr val="000000"/>
                </a:solidFill>
                <a:latin typeface="Times New Roman"/>
                <a:ea typeface="DejaVu Sans"/>
              </a:rPr>
              <a:t>To understand structural, computational and logical implications regarding programming languages</a:t>
            </a:r>
            <a:r>
              <a:rPr lang="en-US" sz="2000">
                <a:solidFill>
                  <a:srgbClr val="000000"/>
                </a:solidFill>
                <a:latin typeface="Times New Roman"/>
                <a:ea typeface="DejaVu Sans"/>
              </a:rPr>
              <a:t>	</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3</a:t>
            </a:r>
            <a:r>
              <a:rPr lang="en-US" sz="2000">
                <a:solidFill>
                  <a:srgbClr val="000000"/>
                </a:solidFill>
                <a:latin typeface="Times New Roman"/>
                <a:ea typeface="DejaVu Sans"/>
              </a:rPr>
              <a:t>	</a:t>
            </a:r>
            <a:r>
              <a:rPr lang="en-US" sz="2000">
                <a:solidFill>
                  <a:srgbClr val="000000"/>
                </a:solidFill>
                <a:latin typeface="Times New Roman"/>
                <a:ea typeface="DejaVu Sans"/>
              </a:rPr>
              <a:t>To explore main programming paradigms</a:t>
            </a:r>
            <a:r>
              <a:rPr lang="en-US" sz="2000">
                <a:solidFill>
                  <a:srgbClr val="000000"/>
                </a:solidFill>
                <a:latin typeface="Times New Roman"/>
                <a:ea typeface="DejaVu Sans"/>
              </a:rPr>
              <a:t>	</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4</a:t>
            </a:r>
            <a:r>
              <a:rPr lang="en-US" sz="2000">
                <a:solidFill>
                  <a:srgbClr val="000000"/>
                </a:solidFill>
                <a:latin typeface="Times New Roman"/>
                <a:ea typeface="DejaVu Sans"/>
              </a:rPr>
              <a:t>	</a:t>
            </a:r>
            <a:r>
              <a:rPr lang="en-US" sz="2000">
                <a:solidFill>
                  <a:srgbClr val="000000"/>
                </a:solidFill>
                <a:latin typeface="Times New Roman"/>
                <a:ea typeface="DejaVu Sans"/>
              </a:rPr>
              <a:t>To understand and apply Object Oriented Programming (OOP) principles using C++ and Java</a:t>
            </a:r>
            <a:r>
              <a:rPr lang="en-US" sz="2000">
                <a:solidFill>
                  <a:srgbClr val="000000"/>
                </a:solidFill>
                <a:latin typeface="Times New Roman"/>
                <a:ea typeface="DejaVu Sans"/>
              </a:rPr>
              <a:t>	</a:t>
            </a:r>
            <a:endParaRPr/>
          </a:p>
          <a:p>
            <a:pPr>
              <a:lnSpc>
                <a:spcPct val="100000"/>
              </a:lnSpc>
            </a:pPr>
            <a:r>
              <a:rPr lang="en-US" sz="2000">
                <a:solidFill>
                  <a:srgbClr val="000000"/>
                </a:solidFill>
                <a:latin typeface="Times New Roman"/>
                <a:ea typeface="DejaVu Sans"/>
              </a:rPr>
              <a:t> </a:t>
            </a:r>
            <a:r>
              <a:rPr b="1" lang="en-US" sz="2000">
                <a:solidFill>
                  <a:srgbClr val="000000"/>
                </a:solidFill>
                <a:latin typeface="Times New Roman"/>
                <a:ea typeface="DejaVu Sans"/>
              </a:rPr>
              <a:t>Course Outcomes: </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On completion of the course, student will be able to– </a:t>
            </a:r>
            <a:endParaRPr/>
          </a:p>
          <a:p>
            <a:pPr>
              <a:lnSpc>
                <a:spcPct val="100000"/>
              </a:lnSpc>
            </a:pPr>
            <a:r>
              <a:rPr lang="en-US" sz="2000">
                <a:solidFill>
                  <a:srgbClr val="000000"/>
                </a:solidFill>
                <a:latin typeface="Times New Roman"/>
                <a:ea typeface="DejaVu Sans"/>
              </a:rPr>
              <a:t>1</a:t>
            </a:r>
            <a:r>
              <a:rPr lang="en-US" sz="2000">
                <a:solidFill>
                  <a:srgbClr val="000000"/>
                </a:solidFill>
                <a:latin typeface="Times New Roman"/>
                <a:ea typeface="DejaVu Sans"/>
              </a:rPr>
              <a:t>	</a:t>
            </a:r>
            <a:r>
              <a:rPr lang="en-US" sz="2000">
                <a:solidFill>
                  <a:srgbClr val="000000"/>
                </a:solidFill>
                <a:latin typeface="Times New Roman"/>
                <a:ea typeface="DejaVu Sans"/>
              </a:rPr>
              <a:t> Write a survey on analysis of  the strengths and weaknesses of programming languages for effective and efficient program development.</a:t>
            </a:r>
            <a:r>
              <a:rPr lang="en-US" sz="2000">
                <a:solidFill>
                  <a:srgbClr val="000000"/>
                </a:solidFill>
                <a:latin typeface="Times New Roman"/>
                <a:ea typeface="DejaVu Sans"/>
              </a:rPr>
              <a:t>	</a:t>
            </a:r>
            <a:endParaRPr/>
          </a:p>
          <a:p>
            <a:pPr>
              <a:lnSpc>
                <a:spcPct val="100000"/>
              </a:lnSpc>
            </a:pPr>
            <a:r>
              <a:rPr lang="en-US" sz="2000">
                <a:solidFill>
                  <a:srgbClr val="000000"/>
                </a:solidFill>
                <a:latin typeface="Times New Roman"/>
                <a:ea typeface="DejaVu Sans"/>
              </a:rPr>
              <a:t>2</a:t>
            </a:r>
            <a:r>
              <a:rPr lang="en-US" sz="2000">
                <a:solidFill>
                  <a:srgbClr val="000000"/>
                </a:solidFill>
                <a:latin typeface="Times New Roman"/>
                <a:ea typeface="DejaVu Sans"/>
              </a:rPr>
              <a:t>	</a:t>
            </a:r>
            <a:r>
              <a:rPr lang="en-US" sz="2000">
                <a:solidFill>
                  <a:srgbClr val="000000"/>
                </a:solidFill>
                <a:latin typeface="Times New Roman"/>
                <a:ea typeface="DejaVu Sans"/>
              </a:rPr>
              <a:t>To inculcate the principles underlying the programming languages enabling to learn new programming languages.</a:t>
            </a:r>
            <a:r>
              <a:rPr lang="en-US" sz="2000">
                <a:solidFill>
                  <a:srgbClr val="000000"/>
                </a:solidFill>
                <a:latin typeface="Times New Roman"/>
                <a:ea typeface="DejaVu Sans"/>
              </a:rPr>
              <a:t>	</a:t>
            </a:r>
            <a:endParaRPr/>
          </a:p>
          <a:p>
            <a:pPr>
              <a:lnSpc>
                <a:spcPct val="100000"/>
              </a:lnSpc>
            </a:pPr>
            <a:r>
              <a:rPr lang="en-US" sz="2000">
                <a:solidFill>
                  <a:srgbClr val="000000"/>
                </a:solidFill>
                <a:latin typeface="Times New Roman"/>
                <a:ea typeface="DejaVu Sans"/>
              </a:rPr>
              <a:t>3</a:t>
            </a:r>
            <a:r>
              <a:rPr lang="en-US" sz="2000">
                <a:solidFill>
                  <a:srgbClr val="000000"/>
                </a:solidFill>
                <a:latin typeface="Times New Roman"/>
                <a:ea typeface="DejaVu Sans"/>
              </a:rPr>
              <a:t>	</a:t>
            </a:r>
            <a:r>
              <a:rPr lang="en-US" sz="2000">
                <a:solidFill>
                  <a:srgbClr val="000000"/>
                </a:solidFill>
                <a:latin typeface="Times New Roman"/>
                <a:ea typeface="DejaVu Sans"/>
              </a:rPr>
              <a:t>To recognize and discuss  different programming paradigms </a:t>
            </a:r>
            <a:r>
              <a:rPr lang="en-US" sz="2000">
                <a:solidFill>
                  <a:srgbClr val="000000"/>
                </a:solidFill>
                <a:latin typeface="Times New Roman"/>
                <a:ea typeface="DejaVu Sans"/>
              </a:rPr>
              <a:t>	</a:t>
            </a:r>
            <a:endParaRPr/>
          </a:p>
          <a:p>
            <a:pPr>
              <a:lnSpc>
                <a:spcPct val="100000"/>
              </a:lnSpc>
            </a:pPr>
            <a:r>
              <a:rPr lang="en-US" sz="2000">
                <a:solidFill>
                  <a:srgbClr val="000000"/>
                </a:solidFill>
                <a:latin typeface="Times New Roman"/>
                <a:ea typeface="DejaVu Sans"/>
              </a:rPr>
              <a:t>4</a:t>
            </a:r>
            <a:r>
              <a:rPr lang="en-US" sz="2000">
                <a:solidFill>
                  <a:srgbClr val="000000"/>
                </a:solidFill>
                <a:latin typeface="Times New Roman"/>
                <a:ea typeface="DejaVu Sans"/>
              </a:rPr>
              <a:t>	</a:t>
            </a:r>
            <a:r>
              <a:rPr lang="en-US" sz="2000">
                <a:solidFill>
                  <a:srgbClr val="000000"/>
                </a:solidFill>
                <a:latin typeface="Times New Roman"/>
                <a:ea typeface="DejaVu Sans"/>
              </a:rPr>
              <a:t>To apply the programming paradigms effectively in application development followed by demonstration and a case study.</a:t>
            </a:r>
            <a:r>
              <a:rPr lang="en-US" sz="2000">
                <a:solidFill>
                  <a:srgbClr val="000000"/>
                </a:solidFill>
                <a:latin typeface="Times New Roman"/>
                <a:ea typeface="DejaVu Sans"/>
              </a:rPr>
              <a:t>	</a:t>
            </a:r>
            <a:endParaRPr/>
          </a:p>
          <a:p>
            <a:pPr>
              <a:lnSpc>
                <a:spcPct val="100000"/>
              </a:lnSpc>
            </a:pPr>
            <a:endParaRPr/>
          </a:p>
        </p:txBody>
      </p:sp>
    </p:spTree>
  </p:cSld>
  <p:timing>
    <p:tnLst>
      <p:par>
        <p:cTn dur="indefinite" id="3" nodeType="tmRoot" restart="never">
          <p:childTnLst>
            <p:seq>
              <p:cTn dur="indefinite"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457200" y="274680"/>
            <a:ext cx="8227080" cy="1140480"/>
          </a:xfrm>
          <a:prstGeom prst="rect">
            <a:avLst/>
          </a:prstGeom>
          <a:noFill/>
          <a:ln>
            <a:noFill/>
          </a:ln>
        </p:spPr>
        <p:txBody>
          <a:bodyPr anchor="ctr" bIns="45000" lIns="90000" rIns="90000" tIns="45000"/>
          <a:p>
            <a:pPr>
              <a:lnSpc>
                <a:spcPct val="100000"/>
              </a:lnSpc>
            </a:pPr>
            <a:r>
              <a:rPr lang="en-US" sz="3600">
                <a:solidFill>
                  <a:srgbClr val="000000"/>
                </a:solidFill>
                <a:latin typeface="Times New Roman"/>
                <a:ea typeface="DejaVu Sans"/>
              </a:rPr>
              <a:t>	</a:t>
            </a:r>
            <a:r>
              <a:rPr lang="en-US" sz="3600">
                <a:solidFill>
                  <a:srgbClr val="000000"/>
                </a:solidFill>
                <a:latin typeface="Times New Roman"/>
                <a:ea typeface="DejaVu Sans"/>
              </a:rPr>
              <a:t>SDLC Models</a:t>
            </a:r>
            <a:endParaRPr/>
          </a:p>
          <a:p>
            <a:pPr algn="ctr">
              <a:lnSpc>
                <a:spcPct val="100000"/>
              </a:lnSpc>
            </a:pPr>
            <a:endParaRPr/>
          </a:p>
        </p:txBody>
      </p:sp>
      <p:sp>
        <p:nvSpPr>
          <p:cNvPr id="190" name="CustomShape 2"/>
          <p:cNvSpPr/>
          <p:nvPr/>
        </p:nvSpPr>
        <p:spPr>
          <a:xfrm>
            <a:off x="457200" y="914400"/>
            <a:ext cx="8227080" cy="5712480"/>
          </a:xfrm>
          <a:prstGeom prst="rect">
            <a:avLst/>
          </a:prstGeom>
          <a:noFill/>
          <a:ln>
            <a:noFill/>
          </a:ln>
        </p:spPr>
        <p:txBody>
          <a:bodyPr bIns="45000" lIns="90000" rIns="90000" tIns="45000"/>
          <a:p>
            <a:pPr>
              <a:lnSpc>
                <a:spcPct val="100000"/>
              </a:lnSpc>
            </a:pPr>
            <a:r>
              <a:rPr lang="en-US" sz="2200">
                <a:solidFill>
                  <a:srgbClr val="000000"/>
                </a:solidFill>
                <a:latin typeface="Times New Roman"/>
                <a:ea typeface="DejaVu Sans"/>
              </a:rPr>
              <a:t>	</a:t>
            </a:r>
            <a:r>
              <a:rPr b="1" lang="en-US" sz="2200">
                <a:solidFill>
                  <a:srgbClr val="000000"/>
                </a:solidFill>
                <a:latin typeface="Times New Roman"/>
                <a:ea typeface="DejaVu Sans"/>
              </a:rPr>
              <a:t>Waterfall Model Design</a:t>
            </a:r>
            <a:endParaRPr/>
          </a:p>
          <a:p>
            <a:pPr>
              <a:lnSpc>
                <a:spcPct val="100000"/>
              </a:lnSpc>
            </a:pPr>
            <a:endParaRPr/>
          </a:p>
          <a:p>
            <a:pPr>
              <a:lnSpc>
                <a:spcPct val="100000"/>
              </a:lnSpc>
              <a:buFont charset="2" typeface="Wingdings"/>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Waterfall approach was first SDLC Model to be used widely in Software Engineering to ensure success of the project. </a:t>
            </a:r>
            <a:endParaRPr/>
          </a:p>
          <a:p>
            <a:pPr>
              <a:lnSpc>
                <a:spcPct val="100000"/>
              </a:lnSpc>
            </a:pPr>
            <a:endParaRPr/>
          </a:p>
          <a:p>
            <a:pPr>
              <a:lnSpc>
                <a:spcPct val="100000"/>
              </a:lnSpc>
              <a:buFont charset="2" typeface="Wingdings"/>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As the name is “The Waterfall”, in this approach, the whole software development process is divided into different phases.</a:t>
            </a:r>
            <a:endParaRPr/>
          </a:p>
          <a:p>
            <a:pPr>
              <a:lnSpc>
                <a:spcPct val="100000"/>
              </a:lnSpc>
            </a:pPr>
            <a:endParaRPr/>
          </a:p>
          <a:p>
            <a:pPr>
              <a:lnSpc>
                <a:spcPct val="100000"/>
              </a:lnSpc>
              <a:buFont charset="2" typeface="Wingdings"/>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 </a:t>
            </a:r>
            <a:r>
              <a:rPr lang="en-US" sz="2200">
                <a:solidFill>
                  <a:srgbClr val="000000"/>
                </a:solidFill>
                <a:latin typeface="Times New Roman"/>
                <a:ea typeface="DejaVu Sans"/>
              </a:rPr>
              <a:t>In Waterfall model, normally, the output of first phase is given as input to the second phase and so on. </a:t>
            </a:r>
            <a:endParaRPr/>
          </a:p>
          <a:p>
            <a:pPr>
              <a:lnSpc>
                <a:spcPct val="100000"/>
              </a:lnSpc>
            </a:pPr>
            <a:endParaRPr/>
          </a:p>
          <a:p>
            <a:pPr>
              <a:lnSpc>
                <a:spcPct val="100000"/>
              </a:lnSpc>
              <a:buFont charset="2" typeface="Wingdings"/>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This means execution takes place in sequential manner.</a:t>
            </a:r>
            <a:endParaRPr/>
          </a:p>
          <a:p>
            <a:pPr>
              <a:lnSpc>
                <a:spcPct val="100000"/>
              </a:lnSpc>
            </a:pPr>
            <a:endParaRPr/>
          </a:p>
        </p:txBody>
      </p:sp>
    </p:spTree>
  </p:cSld>
  <p:timing>
    <p:tnLst>
      <p:par>
        <p:cTn dur="indefinite" id="39" nodeType="tmRoot" restart="never">
          <p:childTnLst>
            <p:seq>
              <p:cTn dur="indefinite"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91" name="Picture 2"/>
          <p:cNvPicPr/>
          <p:nvPr/>
        </p:nvPicPr>
        <p:blipFill>
          <a:blip r:embed="rId1"/>
          <a:stretch>
            <a:fillRect/>
          </a:stretch>
        </p:blipFill>
        <p:spPr>
          <a:xfrm>
            <a:off x="457200" y="990720"/>
            <a:ext cx="7786440" cy="5026680"/>
          </a:xfrm>
          <a:prstGeom prst="rect">
            <a:avLst/>
          </a:prstGeom>
          <a:ln>
            <a:noFill/>
          </a:ln>
        </p:spPr>
      </p:pic>
    </p:spTree>
  </p:cSld>
  <p:timing>
    <p:tnLst>
      <p:par>
        <p:cTn dur="indefinite" id="41" nodeType="tmRoot" restart="never">
          <p:childTnLst>
            <p:seq>
              <p:cTn dur="indefinite"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533520" y="304920"/>
            <a:ext cx="8227080" cy="560880"/>
          </a:xfrm>
          <a:prstGeom prst="rect">
            <a:avLst/>
          </a:prstGeom>
          <a:noFill/>
          <a:ln>
            <a:noFill/>
          </a:ln>
        </p:spPr>
        <p:txBody>
          <a:bodyPr anchor="ctr" bIns="45000" lIns="90000" rIns="90000" tIns="45000"/>
          <a:p>
            <a:pPr>
              <a:lnSpc>
                <a:spcPct val="100000"/>
              </a:lnSpc>
            </a:pPr>
            <a:r>
              <a:rPr lang="en-US" sz="3200">
                <a:solidFill>
                  <a:srgbClr val="000000"/>
                </a:solidFill>
                <a:latin typeface="Times New Roman"/>
                <a:ea typeface="DejaVu Sans"/>
              </a:rPr>
              <a:t>Waterfall Model</a:t>
            </a:r>
            <a:endParaRPr/>
          </a:p>
        </p:txBody>
      </p:sp>
      <p:sp>
        <p:nvSpPr>
          <p:cNvPr id="193" name="CustomShape 2"/>
          <p:cNvSpPr/>
          <p:nvPr/>
        </p:nvSpPr>
        <p:spPr>
          <a:xfrm>
            <a:off x="457200" y="914400"/>
            <a:ext cx="8227080" cy="5209200"/>
          </a:xfrm>
          <a:prstGeom prst="rect">
            <a:avLst/>
          </a:prstGeom>
          <a:noFill/>
          <a:ln>
            <a:noFill/>
          </a:ln>
        </p:spPr>
        <p:txBody>
          <a:bodyPr bIns="45000" lIns="90000" rIns="90000" tIns="45000"/>
          <a:p>
            <a:pPr>
              <a:lnSpc>
                <a:spcPct val="100000"/>
              </a:lnSpc>
              <a:buFont charset="2" typeface="Wingdings"/>
              <a:buChar char=""/>
            </a:pPr>
            <a:r>
              <a:rPr b="1" lang="en-US" sz="2200">
                <a:solidFill>
                  <a:srgbClr val="000000"/>
                </a:solidFill>
                <a:latin typeface="Times New Roman"/>
                <a:ea typeface="DejaVu Sans"/>
              </a:rPr>
              <a:t>Requirement Gathering and analysis :</a:t>
            </a:r>
            <a:r>
              <a:rPr lang="en-US" sz="2200">
                <a:solidFill>
                  <a:srgbClr val="000000"/>
                </a:solidFill>
                <a:latin typeface="Times New Roman"/>
                <a:ea typeface="DejaVu Sans"/>
              </a:rPr>
              <a:t> In this phase, all the requirements are gathered from the sources and they are documented in requirement specific document.</a:t>
            </a:r>
            <a:endParaRPr/>
          </a:p>
          <a:p>
            <a:pPr>
              <a:lnSpc>
                <a:spcPct val="100000"/>
              </a:lnSpc>
            </a:pPr>
            <a:endParaRPr/>
          </a:p>
          <a:p>
            <a:pPr>
              <a:lnSpc>
                <a:spcPct val="100000"/>
              </a:lnSpc>
              <a:buFont charset="2" typeface="Wingdings"/>
              <a:buChar char=""/>
            </a:pPr>
            <a:r>
              <a:rPr b="1" lang="en-US" sz="2200">
                <a:solidFill>
                  <a:srgbClr val="000000"/>
                </a:solidFill>
                <a:latin typeface="Times New Roman"/>
                <a:ea typeface="DejaVu Sans"/>
              </a:rPr>
              <a:t>System Design :</a:t>
            </a:r>
            <a:r>
              <a:rPr lang="en-US" sz="2200">
                <a:solidFill>
                  <a:srgbClr val="000000"/>
                </a:solidFill>
                <a:latin typeface="Times New Roman"/>
                <a:ea typeface="DejaVu Sans"/>
              </a:rPr>
              <a:t> In this phase, the requirement specifications from first phase are studied and system design is prepared. This System Design helps to identify hardware required and overall system architecture is also defined.</a:t>
            </a:r>
            <a:endParaRPr/>
          </a:p>
          <a:p>
            <a:pPr>
              <a:lnSpc>
                <a:spcPct val="100000"/>
              </a:lnSpc>
            </a:pPr>
            <a:endParaRPr/>
          </a:p>
          <a:p>
            <a:pPr>
              <a:lnSpc>
                <a:spcPct val="100000"/>
              </a:lnSpc>
              <a:buFont charset="2" typeface="Wingdings"/>
              <a:buChar char=""/>
            </a:pPr>
            <a:r>
              <a:rPr b="1" lang="en-US" sz="2200">
                <a:solidFill>
                  <a:srgbClr val="000000"/>
                </a:solidFill>
                <a:latin typeface="Times New Roman"/>
                <a:ea typeface="DejaVu Sans"/>
              </a:rPr>
              <a:t>Implementation :</a:t>
            </a:r>
            <a:r>
              <a:rPr lang="en-US" sz="2200">
                <a:solidFill>
                  <a:srgbClr val="000000"/>
                </a:solidFill>
                <a:latin typeface="Times New Roman"/>
                <a:ea typeface="DejaVu Sans"/>
              </a:rPr>
              <a:t> The system first develops small modules or programs using the input from system design, these small modules are called as units. In next phase, the units are integrated. Each developed unit is then tested for its functionality which is referred as Unit Testing.</a:t>
            </a:r>
            <a:endParaRPr/>
          </a:p>
          <a:p>
            <a:pPr>
              <a:lnSpc>
                <a:spcPct val="100000"/>
              </a:lnSpc>
            </a:pPr>
            <a:endParaRPr/>
          </a:p>
        </p:txBody>
      </p:sp>
    </p:spTree>
  </p:cSld>
  <p:timing>
    <p:tnLst>
      <p:par>
        <p:cTn dur="indefinite" id="43" nodeType="tmRoot" restart="never">
          <p:childTnLst>
            <p:seq>
              <p:cTn dur="indefinite"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457200" y="274680"/>
            <a:ext cx="8227080" cy="1140480"/>
          </a:xfrm>
          <a:prstGeom prst="rect">
            <a:avLst/>
          </a:prstGeom>
          <a:noFill/>
          <a:ln>
            <a:noFill/>
          </a:ln>
        </p:spPr>
        <p:txBody>
          <a:bodyPr anchor="ctr" bIns="45000" lIns="90000" rIns="90000" tIns="45000"/>
          <a:p>
            <a:pPr>
              <a:lnSpc>
                <a:spcPct val="100000"/>
              </a:lnSpc>
            </a:pPr>
            <a:r>
              <a:rPr lang="en-US" sz="2800">
                <a:solidFill>
                  <a:srgbClr val="000000"/>
                </a:solidFill>
                <a:latin typeface="Times New Roman"/>
                <a:ea typeface="DejaVu Sans"/>
              </a:rPr>
              <a:t>Waterfall Model cont..</a:t>
            </a:r>
            <a:endParaRPr/>
          </a:p>
        </p:txBody>
      </p:sp>
      <p:sp>
        <p:nvSpPr>
          <p:cNvPr id="195" name="CustomShape 2"/>
          <p:cNvSpPr/>
          <p:nvPr/>
        </p:nvSpPr>
        <p:spPr>
          <a:xfrm>
            <a:off x="457200" y="1219320"/>
            <a:ext cx="8227080" cy="4904280"/>
          </a:xfrm>
          <a:prstGeom prst="rect">
            <a:avLst/>
          </a:prstGeom>
          <a:noFill/>
          <a:ln>
            <a:noFill/>
          </a:ln>
        </p:spPr>
        <p:txBody>
          <a:bodyPr bIns="45000" lIns="90000" rIns="90000" tIns="45000"/>
          <a:p>
            <a:pPr>
              <a:lnSpc>
                <a:spcPct val="100000"/>
              </a:lnSpc>
              <a:buFont charset="2" typeface="Wingdings"/>
              <a:buChar char=""/>
            </a:pPr>
            <a:r>
              <a:rPr b="1" lang="en-US" sz="2200">
                <a:solidFill>
                  <a:srgbClr val="000000"/>
                </a:solidFill>
                <a:latin typeface="Times New Roman"/>
                <a:ea typeface="DejaVu Sans"/>
              </a:rPr>
              <a:t>Integration and Testing :</a:t>
            </a:r>
            <a:r>
              <a:rPr lang="en-US" sz="2200">
                <a:solidFill>
                  <a:srgbClr val="000000"/>
                </a:solidFill>
                <a:latin typeface="Times New Roman"/>
                <a:ea typeface="DejaVu Sans"/>
              </a:rPr>
              <a:t> The small units developed and tested in implementation phase are integrated into system. Again the integrated unit is tested for faults and failures.</a:t>
            </a:r>
            <a:endParaRPr/>
          </a:p>
          <a:p>
            <a:pPr>
              <a:lnSpc>
                <a:spcPct val="100000"/>
              </a:lnSpc>
            </a:pPr>
            <a:endParaRPr/>
          </a:p>
          <a:p>
            <a:pPr>
              <a:lnSpc>
                <a:spcPct val="100000"/>
              </a:lnSpc>
              <a:buFont charset="2" typeface="Wingdings"/>
              <a:buChar char=""/>
            </a:pPr>
            <a:r>
              <a:rPr b="1" lang="en-US" sz="2200">
                <a:solidFill>
                  <a:srgbClr val="000000"/>
                </a:solidFill>
                <a:latin typeface="Times New Roman"/>
                <a:ea typeface="DejaVu Sans"/>
              </a:rPr>
              <a:t>Deployment of system :</a:t>
            </a:r>
            <a:r>
              <a:rPr lang="en-US" sz="2200">
                <a:solidFill>
                  <a:srgbClr val="000000"/>
                </a:solidFill>
                <a:latin typeface="Times New Roman"/>
                <a:ea typeface="DejaVu Sans"/>
              </a:rPr>
              <a:t> Once the functional and non functional testing is done, the product is deployed in the customer environment or released into the market. </a:t>
            </a:r>
            <a:endParaRPr/>
          </a:p>
          <a:p>
            <a:pPr>
              <a:lnSpc>
                <a:spcPct val="100000"/>
              </a:lnSpc>
            </a:pPr>
            <a:endParaRPr/>
          </a:p>
          <a:p>
            <a:pPr>
              <a:lnSpc>
                <a:spcPct val="100000"/>
              </a:lnSpc>
              <a:buFont charset="2" typeface="Wingdings"/>
              <a:buChar char=""/>
            </a:pPr>
            <a:r>
              <a:rPr b="1" lang="en-US" sz="2200">
                <a:solidFill>
                  <a:srgbClr val="000000"/>
                </a:solidFill>
                <a:latin typeface="Times New Roman"/>
                <a:ea typeface="DejaVu Sans"/>
              </a:rPr>
              <a:t>Maintenance :</a:t>
            </a:r>
            <a:r>
              <a:rPr lang="en-US" sz="2200">
                <a:solidFill>
                  <a:srgbClr val="000000"/>
                </a:solidFill>
                <a:latin typeface="Times New Roman"/>
                <a:ea typeface="DejaVu Sans"/>
              </a:rPr>
              <a:t> After the product is deployed, chances are that some problems may arise at client side environment. In order to fix those issues maintenance phase is required which releases patches. Also to enhance the product some better versions are released. To deliver these changes to client maintenance is done. </a:t>
            </a:r>
            <a:endParaRPr/>
          </a:p>
          <a:p>
            <a:pPr>
              <a:lnSpc>
                <a:spcPct val="100000"/>
              </a:lnSpc>
            </a:pPr>
            <a:endParaRPr/>
          </a:p>
        </p:txBody>
      </p:sp>
    </p:spTree>
  </p:cSld>
  <p:timing>
    <p:tnLst>
      <p:par>
        <p:cTn dur="indefinite" id="45" nodeType="tmRoot" restart="never">
          <p:childTnLst>
            <p:seq>
              <p:cTn dur="indefinite"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457200" y="380880"/>
            <a:ext cx="8227080" cy="6169680"/>
          </a:xfrm>
          <a:prstGeom prst="rect">
            <a:avLst/>
          </a:prstGeom>
          <a:noFill/>
          <a:ln>
            <a:noFill/>
          </a:ln>
        </p:spPr>
        <p:txBody>
          <a:bodyPr bIns="45000" lIns="90000" rIns="90000" tIns="45000"/>
          <a:p>
            <a:pPr>
              <a:lnSpc>
                <a:spcPct val="100000"/>
              </a:lnSpc>
            </a:pPr>
            <a:r>
              <a:rPr lang="en-US" sz="2400">
                <a:solidFill>
                  <a:srgbClr val="000000"/>
                </a:solidFill>
                <a:latin typeface="Times New Roman"/>
                <a:ea typeface="DejaVu Sans"/>
              </a:rPr>
              <a:t>Advantages </a:t>
            </a:r>
            <a:r>
              <a:rPr lang="en-US" sz="2000">
                <a:solidFill>
                  <a:srgbClr val="000000"/>
                </a:solidFill>
                <a:latin typeface="Times New Roman"/>
                <a:ea typeface="DejaVu Sans"/>
              </a:rPr>
              <a:t>:</a:t>
            </a:r>
            <a:endParaRPr/>
          </a:p>
          <a:p>
            <a:pPr>
              <a:lnSpc>
                <a:spcPct val="100000"/>
              </a:lnSpc>
            </a:pPr>
            <a:endParaRPr/>
          </a:p>
          <a:p>
            <a:pPr>
              <a:lnSpc>
                <a:spcPct val="100000"/>
              </a:lnSpc>
              <a:buFont charset="2" typeface="Wingdings"/>
              <a:buChar char=""/>
            </a:pPr>
            <a:r>
              <a:rPr lang="en-US" sz="2000">
                <a:solidFill>
                  <a:srgbClr val="000000"/>
                </a:solidFill>
                <a:latin typeface="Times New Roman"/>
                <a:ea typeface="DejaVu Sans"/>
              </a:rPr>
              <a:t>Simple and easy</a:t>
            </a:r>
            <a:endParaRPr/>
          </a:p>
          <a:p>
            <a:pPr>
              <a:lnSpc>
                <a:spcPct val="100000"/>
              </a:lnSpc>
              <a:buFont charset="2" typeface="Wingdings"/>
              <a:buChar char=""/>
            </a:pPr>
            <a:r>
              <a:rPr lang="en-US" sz="2000">
                <a:solidFill>
                  <a:srgbClr val="000000"/>
                </a:solidFill>
                <a:latin typeface="Times New Roman"/>
                <a:ea typeface="DejaVu Sans"/>
              </a:rPr>
              <a:t>Easily manageable , each phase has specific deliverables.</a:t>
            </a:r>
            <a:endParaRPr/>
          </a:p>
          <a:p>
            <a:pPr>
              <a:lnSpc>
                <a:spcPct val="100000"/>
              </a:lnSpc>
              <a:buFont charset="2" typeface="Wingdings"/>
              <a:buChar char=""/>
            </a:pPr>
            <a:r>
              <a:rPr lang="en-US" sz="2000">
                <a:solidFill>
                  <a:srgbClr val="000000"/>
                </a:solidFill>
                <a:latin typeface="Times New Roman"/>
                <a:ea typeface="DejaVu Sans"/>
              </a:rPr>
              <a:t>One phase at a time </a:t>
            </a:r>
            <a:endParaRPr/>
          </a:p>
          <a:p>
            <a:pPr>
              <a:lnSpc>
                <a:spcPct val="100000"/>
              </a:lnSpc>
              <a:buFont charset="2" typeface="Wingdings"/>
              <a:buChar char=""/>
            </a:pPr>
            <a:r>
              <a:rPr lang="en-US" sz="2000">
                <a:solidFill>
                  <a:srgbClr val="000000"/>
                </a:solidFill>
                <a:latin typeface="Times New Roman"/>
                <a:ea typeface="DejaVu Sans"/>
              </a:rPr>
              <a:t>Smaller projects.</a:t>
            </a:r>
            <a:endParaRPr/>
          </a:p>
          <a:p>
            <a:pPr>
              <a:lnSpc>
                <a:spcPct val="100000"/>
              </a:lnSpc>
            </a:pPr>
            <a:endParaRPr/>
          </a:p>
          <a:p>
            <a:pPr>
              <a:lnSpc>
                <a:spcPct val="100000"/>
              </a:lnSpc>
            </a:pPr>
            <a:r>
              <a:rPr lang="en-US" sz="2400">
                <a:solidFill>
                  <a:srgbClr val="000000"/>
                </a:solidFill>
                <a:latin typeface="Times New Roman"/>
                <a:ea typeface="DejaVu Sans"/>
              </a:rPr>
              <a:t>Disadvantages</a:t>
            </a:r>
            <a:r>
              <a:rPr lang="en-US" sz="2000">
                <a:solidFill>
                  <a:srgbClr val="000000"/>
                </a:solidFill>
                <a:latin typeface="Times New Roman"/>
                <a:ea typeface="DejaVu Sans"/>
              </a:rPr>
              <a:t>:</a:t>
            </a:r>
            <a:endParaRPr/>
          </a:p>
          <a:p>
            <a:pPr>
              <a:lnSpc>
                <a:spcPct val="100000"/>
              </a:lnSpc>
            </a:pPr>
            <a:endParaRPr/>
          </a:p>
          <a:p>
            <a:pPr>
              <a:lnSpc>
                <a:spcPct val="100000"/>
              </a:lnSpc>
              <a:buFont charset="2" typeface="Wingdings"/>
              <a:buChar char=""/>
            </a:pPr>
            <a:r>
              <a:rPr lang="en-US" sz="2000">
                <a:solidFill>
                  <a:srgbClr val="000000"/>
                </a:solidFill>
                <a:latin typeface="Times New Roman"/>
                <a:ea typeface="DejaVu Sans"/>
              </a:rPr>
              <a:t>Difficult to go back and change in previous phase.</a:t>
            </a:r>
            <a:endParaRPr/>
          </a:p>
          <a:p>
            <a:pPr>
              <a:lnSpc>
                <a:spcPct val="100000"/>
              </a:lnSpc>
              <a:buFont charset="2" typeface="Wingdings"/>
              <a:buChar char=""/>
            </a:pPr>
            <a:r>
              <a:rPr lang="en-US" sz="2000">
                <a:solidFill>
                  <a:srgbClr val="000000"/>
                </a:solidFill>
                <a:latin typeface="Times New Roman"/>
                <a:ea typeface="DejaVu Sans"/>
              </a:rPr>
              <a:t>High risk and uncertainty.</a:t>
            </a:r>
            <a:endParaRPr/>
          </a:p>
          <a:p>
            <a:pPr>
              <a:lnSpc>
                <a:spcPct val="100000"/>
              </a:lnSpc>
              <a:buFont charset="2" typeface="Wingdings"/>
              <a:buChar char=""/>
            </a:pPr>
            <a:r>
              <a:rPr lang="en-US" sz="2000">
                <a:solidFill>
                  <a:srgbClr val="000000"/>
                </a:solidFill>
                <a:latin typeface="Times New Roman"/>
                <a:ea typeface="DejaVu Sans"/>
              </a:rPr>
              <a:t>Not good idea for large and complex projects.</a:t>
            </a:r>
            <a:endParaRPr/>
          </a:p>
          <a:p>
            <a:pPr>
              <a:lnSpc>
                <a:spcPct val="100000"/>
              </a:lnSpc>
            </a:pPr>
            <a:endParaRPr/>
          </a:p>
          <a:p>
            <a:pPr>
              <a:lnSpc>
                <a:spcPct val="100000"/>
              </a:lnSpc>
            </a:pPr>
            <a:r>
              <a:rPr lang="en-US" sz="2000">
                <a:solidFill>
                  <a:srgbClr val="000000"/>
                </a:solidFill>
                <a:latin typeface="Times New Roman"/>
                <a:ea typeface="DejaVu Sans"/>
              </a:rPr>
              <a:t>When to use: </a:t>
            </a:r>
            <a:endParaRPr/>
          </a:p>
          <a:p>
            <a:pPr>
              <a:lnSpc>
                <a:spcPct val="100000"/>
              </a:lnSpc>
            </a:pPr>
            <a:endParaRPr/>
          </a:p>
          <a:p>
            <a:pPr>
              <a:lnSpc>
                <a:spcPct val="100000"/>
              </a:lnSpc>
            </a:pPr>
            <a:r>
              <a:rPr lang="en-US" sz="2000">
                <a:solidFill>
                  <a:srgbClr val="000000"/>
                </a:solidFill>
                <a:latin typeface="Times New Roman"/>
                <a:ea typeface="DejaVu Sans"/>
              </a:rPr>
              <a:t>This model is used when requirements are fixed and not ambiguous for short projects.</a:t>
            </a:r>
            <a:endParaRPr/>
          </a:p>
          <a:p>
            <a:pPr>
              <a:lnSpc>
                <a:spcPct val="100000"/>
              </a:lnSpc>
            </a:pPr>
            <a:endParaRPr/>
          </a:p>
        </p:txBody>
      </p:sp>
    </p:spTree>
  </p:cSld>
  <p:timing>
    <p:tnLst>
      <p:par>
        <p:cTn dur="indefinite" id="47" nodeType="tmRoot" restart="never">
          <p:childTnLst>
            <p:seq>
              <p:cTn dur="indefinite"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457200" y="380880"/>
            <a:ext cx="8227080" cy="531000"/>
          </a:xfrm>
          <a:prstGeom prst="rect">
            <a:avLst/>
          </a:prstGeom>
          <a:noFill/>
          <a:ln>
            <a:noFill/>
          </a:ln>
        </p:spPr>
        <p:txBody>
          <a:bodyPr bIns="45000" lIns="90000" rIns="90000" tIns="45000"/>
          <a:p>
            <a:pPr>
              <a:lnSpc>
                <a:spcPct val="100000"/>
              </a:lnSpc>
              <a:buFont typeface="Arial"/>
              <a:buChar char="•"/>
            </a:pPr>
            <a:r>
              <a:rPr lang="en-US" sz="2000">
                <a:solidFill>
                  <a:srgbClr val="000000"/>
                </a:solidFill>
                <a:latin typeface="Times New Roman"/>
                <a:ea typeface="DejaVu Sans"/>
              </a:rPr>
              <a:t>A variation in the representation of waterfall model is called the V – model.</a:t>
            </a:r>
            <a:endParaRPr/>
          </a:p>
          <a:p>
            <a:pPr>
              <a:lnSpc>
                <a:spcPct val="100000"/>
              </a:lnSpc>
            </a:pPr>
            <a:endParaRPr/>
          </a:p>
        </p:txBody>
      </p:sp>
      <p:pic>
        <p:nvPicPr>
          <p:cNvPr descr="" id="198" name="Picture 2"/>
          <p:cNvPicPr/>
          <p:nvPr/>
        </p:nvPicPr>
        <p:blipFill>
          <a:blip r:embed="rId1"/>
          <a:stretch>
            <a:fillRect/>
          </a:stretch>
        </p:blipFill>
        <p:spPr>
          <a:xfrm>
            <a:off x="914400" y="1000080"/>
            <a:ext cx="7074720" cy="5474520"/>
          </a:xfrm>
          <a:prstGeom prst="rect">
            <a:avLst/>
          </a:prstGeom>
          <a:ln>
            <a:noFill/>
          </a:ln>
        </p:spPr>
      </p:pic>
    </p:spTree>
  </p:cSld>
  <p:timing>
    <p:tnLst>
      <p:par>
        <p:cTn dur="indefinite" id="49" nodeType="tmRoot" restart="never">
          <p:childTnLst>
            <p:seq>
              <p:cTn dur="indefinite"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457200" y="228600"/>
            <a:ext cx="8227080" cy="6474600"/>
          </a:xfrm>
          <a:prstGeom prst="rect">
            <a:avLst/>
          </a:prstGeom>
          <a:noFill/>
          <a:ln>
            <a:noFill/>
          </a:ln>
        </p:spPr>
        <p:txBody>
          <a:bodyPr bIns="45000" lIns="90000" rIns="90000" tIns="45000"/>
          <a:p>
            <a:pPr>
              <a:lnSpc>
                <a:spcPct val="100000"/>
              </a:lnSpc>
              <a:buFont charset="2" typeface="Wingdings"/>
              <a:buChar char=""/>
            </a:pPr>
            <a:r>
              <a:rPr b="1" lang="en-US" sz="2000">
                <a:solidFill>
                  <a:srgbClr val="000000"/>
                </a:solidFill>
                <a:latin typeface="Times New Roman"/>
                <a:ea typeface="DejaVu Sans"/>
              </a:rPr>
              <a:t>The high-level design (HLD): </a:t>
            </a:r>
            <a:r>
              <a:rPr lang="en-US" sz="2000">
                <a:solidFill>
                  <a:srgbClr val="000000"/>
                </a:solidFill>
                <a:latin typeface="Times New Roman"/>
                <a:ea typeface="DejaVu Sans"/>
              </a:rPr>
              <a:t> system architecture and design. It provide overview of solution, platform, system, product and service/process.</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An </a:t>
            </a:r>
            <a:r>
              <a:rPr b="1" lang="en-US" sz="2000">
                <a:solidFill>
                  <a:srgbClr val="000000"/>
                </a:solidFill>
                <a:latin typeface="Times New Roman"/>
                <a:ea typeface="DejaVu Sans"/>
              </a:rPr>
              <a:t>integration test</a:t>
            </a:r>
            <a:r>
              <a:rPr lang="en-US" sz="2000">
                <a:solidFill>
                  <a:srgbClr val="000000"/>
                </a:solidFill>
                <a:latin typeface="Times New Roman"/>
                <a:ea typeface="DejaVu Sans"/>
              </a:rPr>
              <a:t> plan is created in this phase as well in order to test the pieces of the software systems ability to work together.</a:t>
            </a:r>
            <a:endParaRPr/>
          </a:p>
          <a:p>
            <a:pPr>
              <a:lnSpc>
                <a:spcPct val="100000"/>
              </a:lnSpc>
            </a:pPr>
            <a:endParaRPr/>
          </a:p>
          <a:p>
            <a:pPr>
              <a:lnSpc>
                <a:spcPct val="100000"/>
              </a:lnSpc>
              <a:buFont charset="2" typeface="Wingdings"/>
              <a:buChar char=""/>
            </a:pPr>
            <a:r>
              <a:rPr b="1" lang="en-US" sz="2000">
                <a:solidFill>
                  <a:srgbClr val="000000"/>
                </a:solidFill>
                <a:latin typeface="Times New Roman"/>
                <a:ea typeface="DejaVu Sans"/>
              </a:rPr>
              <a:t>The low-level design</a:t>
            </a:r>
            <a:r>
              <a:rPr lang="en-US" sz="2000">
                <a:solidFill>
                  <a:srgbClr val="000000"/>
                </a:solidFill>
                <a:latin typeface="Times New Roman"/>
                <a:ea typeface="DejaVu Sans"/>
              </a:rPr>
              <a:t> </a:t>
            </a:r>
            <a:r>
              <a:rPr b="1" lang="en-US" sz="2000">
                <a:solidFill>
                  <a:srgbClr val="000000"/>
                </a:solidFill>
                <a:latin typeface="Times New Roman"/>
                <a:ea typeface="DejaVu Sans"/>
              </a:rPr>
              <a:t>(LLD)</a:t>
            </a:r>
            <a:r>
              <a:rPr lang="en-US" sz="2000">
                <a:solidFill>
                  <a:srgbClr val="000000"/>
                </a:solidFill>
                <a:latin typeface="Times New Roman"/>
                <a:ea typeface="DejaVu Sans"/>
              </a:rPr>
              <a:t> phase is where the actual software components are designed. It defines the actual logic for each and every component of the system. Class diagram with all the methods and relation between classes comes under LLD. Component tests are created in this phase as well.</a:t>
            </a:r>
            <a:endParaRPr/>
          </a:p>
          <a:p>
            <a:pPr>
              <a:lnSpc>
                <a:spcPct val="100000"/>
              </a:lnSpc>
            </a:pPr>
            <a:endParaRPr/>
          </a:p>
          <a:p>
            <a:pPr>
              <a:lnSpc>
                <a:spcPct val="100000"/>
              </a:lnSpc>
            </a:pPr>
            <a:r>
              <a:rPr b="1" lang="en-US" sz="2000">
                <a:solidFill>
                  <a:srgbClr val="000000"/>
                </a:solidFill>
                <a:latin typeface="Calibri"/>
                <a:ea typeface="DejaVu Sans"/>
              </a:rPr>
              <a:t>	</a:t>
            </a:r>
            <a:r>
              <a:rPr b="1" lang="en-US" sz="2000">
                <a:solidFill>
                  <a:srgbClr val="000000"/>
                </a:solidFill>
                <a:latin typeface="Calibri"/>
                <a:ea typeface="DejaVu Sans"/>
              </a:rPr>
              <a:t>Advantages of V-model:</a:t>
            </a:r>
            <a:endParaRPr/>
          </a:p>
          <a:p>
            <a:pPr>
              <a:lnSpc>
                <a:spcPct val="100000"/>
              </a:lnSpc>
            </a:pPr>
            <a:endParaRPr/>
          </a:p>
          <a:p>
            <a:pPr>
              <a:lnSpc>
                <a:spcPct val="100000"/>
              </a:lnSpc>
              <a:buFont charset="2" typeface="Wingdings"/>
              <a:buChar char=""/>
            </a:pPr>
            <a:r>
              <a:rPr lang="en-US" sz="2000">
                <a:solidFill>
                  <a:srgbClr val="000000"/>
                </a:solidFill>
                <a:latin typeface="Calibri"/>
                <a:ea typeface="DejaVu Sans"/>
              </a:rPr>
              <a:t>Simple and easy to use.</a:t>
            </a:r>
            <a:endParaRPr/>
          </a:p>
          <a:p>
            <a:pPr>
              <a:lnSpc>
                <a:spcPct val="100000"/>
              </a:lnSpc>
              <a:buFont charset="2" typeface="Wingdings"/>
              <a:buChar char=""/>
            </a:pPr>
            <a:r>
              <a:rPr lang="en-US" sz="2000">
                <a:solidFill>
                  <a:srgbClr val="000000"/>
                </a:solidFill>
                <a:latin typeface="Calibri"/>
                <a:ea typeface="DejaVu Sans"/>
              </a:rPr>
              <a:t>Testing activities like planning, </a:t>
            </a:r>
            <a:r>
              <a:rPr b="1" lang="en-US" sz="2000">
                <a:solidFill>
                  <a:srgbClr val="000000"/>
                </a:solidFill>
                <a:latin typeface="Calibri"/>
                <a:ea typeface="DejaVu Sans"/>
              </a:rPr>
              <a:t>test designing</a:t>
            </a:r>
            <a:r>
              <a:rPr lang="en-US" sz="2000">
                <a:solidFill>
                  <a:srgbClr val="000000"/>
                </a:solidFill>
                <a:latin typeface="Calibri"/>
                <a:ea typeface="DejaVu Sans"/>
              </a:rPr>
              <a:t> happens well before coding. This saves a lot of time. Hence higher chance of success over the waterfall model.</a:t>
            </a:r>
            <a:endParaRPr/>
          </a:p>
          <a:p>
            <a:pPr>
              <a:lnSpc>
                <a:spcPct val="100000"/>
              </a:lnSpc>
              <a:buFont charset="2" typeface="Wingdings"/>
              <a:buChar char=""/>
            </a:pPr>
            <a:r>
              <a:rPr lang="en-US" sz="2000">
                <a:solidFill>
                  <a:srgbClr val="000000"/>
                </a:solidFill>
                <a:latin typeface="Calibri"/>
                <a:ea typeface="DejaVu Sans"/>
              </a:rPr>
              <a:t>Proactive defect tracking – that is defects are found at early stage.</a:t>
            </a:r>
            <a:endParaRPr/>
          </a:p>
          <a:p>
            <a:pPr>
              <a:lnSpc>
                <a:spcPct val="100000"/>
              </a:lnSpc>
              <a:buFont charset="2" typeface="Wingdings"/>
              <a:buChar char=""/>
            </a:pPr>
            <a:r>
              <a:rPr lang="en-US" sz="2000">
                <a:solidFill>
                  <a:srgbClr val="000000"/>
                </a:solidFill>
                <a:latin typeface="Calibri"/>
                <a:ea typeface="DejaVu Sans"/>
              </a:rPr>
              <a:t>Avoids the downward flow of the defects.</a:t>
            </a:r>
            <a:endParaRPr/>
          </a:p>
          <a:p>
            <a:pPr>
              <a:lnSpc>
                <a:spcPct val="100000"/>
              </a:lnSpc>
              <a:buFont charset="2" typeface="Wingdings"/>
              <a:buChar char=""/>
            </a:pPr>
            <a:r>
              <a:rPr lang="en-US" sz="2000">
                <a:solidFill>
                  <a:srgbClr val="000000"/>
                </a:solidFill>
                <a:latin typeface="Calibri"/>
                <a:ea typeface="DejaVu Sans"/>
              </a:rPr>
              <a:t>Works well for small projects where requirements are easily understood.</a:t>
            </a:r>
            <a:endParaRPr/>
          </a:p>
          <a:p>
            <a:pPr>
              <a:lnSpc>
                <a:spcPct val="100000"/>
              </a:lnSpc>
            </a:pPr>
            <a:endParaRPr/>
          </a:p>
          <a:p>
            <a:pPr>
              <a:lnSpc>
                <a:spcPct val="100000"/>
              </a:lnSpc>
            </a:pPr>
            <a:endParaRPr/>
          </a:p>
        </p:txBody>
      </p:sp>
    </p:spTree>
  </p:cSld>
  <p:timing>
    <p:tnLst>
      <p:par>
        <p:cTn dur="indefinite" id="51" nodeType="tmRoot" restart="never">
          <p:childTnLst>
            <p:seq>
              <p:cTn dur="indefinite"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CustomShape 1"/>
          <p:cNvSpPr/>
          <p:nvPr/>
        </p:nvSpPr>
        <p:spPr>
          <a:xfrm>
            <a:off x="457200" y="533520"/>
            <a:ext cx="8227080" cy="5590080"/>
          </a:xfrm>
          <a:prstGeom prst="rect">
            <a:avLst/>
          </a:prstGeom>
          <a:noFill/>
          <a:ln>
            <a:noFill/>
          </a:ln>
        </p:spPr>
        <p:txBody>
          <a:bodyPr bIns="45000" lIns="90000" rIns="90000" tIns="45000"/>
          <a:p>
            <a:pPr>
              <a:lnSpc>
                <a:spcPct val="100000"/>
              </a:lnSpc>
            </a:pPr>
            <a:r>
              <a:rPr b="1" lang="en-US" sz="2200">
                <a:solidFill>
                  <a:srgbClr val="000000"/>
                </a:solidFill>
                <a:latin typeface="Times New Roman"/>
                <a:ea typeface="DejaVu Sans"/>
              </a:rPr>
              <a:t>	</a:t>
            </a:r>
            <a:r>
              <a:rPr b="1" lang="en-US" sz="2200">
                <a:solidFill>
                  <a:srgbClr val="000000"/>
                </a:solidFill>
                <a:latin typeface="Times New Roman"/>
                <a:ea typeface="DejaVu Sans"/>
              </a:rPr>
              <a:t>Disadvantages of V-model:</a:t>
            </a:r>
            <a:endParaRPr/>
          </a:p>
          <a:p>
            <a:pPr>
              <a:lnSpc>
                <a:spcPct val="100000"/>
              </a:lnSpc>
            </a:pPr>
            <a:endParaRPr/>
          </a:p>
          <a:p>
            <a:pPr>
              <a:lnSpc>
                <a:spcPct val="100000"/>
              </a:lnSpc>
              <a:buFont charset="2" typeface="Wingdings"/>
              <a:buChar char=""/>
            </a:pPr>
            <a:r>
              <a:rPr lang="en-US" sz="2200">
                <a:solidFill>
                  <a:srgbClr val="000000"/>
                </a:solidFill>
                <a:latin typeface="Times New Roman"/>
                <a:ea typeface="DejaVu Sans"/>
              </a:rPr>
              <a:t>Very rigid and least flexible.</a:t>
            </a:r>
            <a:endParaRPr/>
          </a:p>
          <a:p>
            <a:pPr>
              <a:lnSpc>
                <a:spcPct val="100000"/>
              </a:lnSpc>
              <a:buFont charset="2" typeface="Wingdings"/>
              <a:buChar char=""/>
            </a:pPr>
            <a:r>
              <a:rPr lang="en-US" sz="2200">
                <a:solidFill>
                  <a:srgbClr val="000000"/>
                </a:solidFill>
                <a:latin typeface="Times New Roman"/>
                <a:ea typeface="DejaVu Sans"/>
              </a:rPr>
              <a:t>Software is developed during the implementation phase, so no early prototypes of the software are produced.</a:t>
            </a:r>
            <a:endParaRPr/>
          </a:p>
          <a:p>
            <a:pPr>
              <a:lnSpc>
                <a:spcPct val="100000"/>
              </a:lnSpc>
              <a:buFont charset="2" typeface="Wingdings"/>
              <a:buChar char=""/>
            </a:pPr>
            <a:r>
              <a:rPr lang="en-US" sz="2200">
                <a:solidFill>
                  <a:srgbClr val="000000"/>
                </a:solidFill>
                <a:latin typeface="Times New Roman"/>
                <a:ea typeface="DejaVu Sans"/>
              </a:rPr>
              <a:t>If any changes happen in midway, then the test documents along with requirement documents has to be updated.</a:t>
            </a:r>
            <a:endParaRPr/>
          </a:p>
          <a:p>
            <a:pPr>
              <a:lnSpc>
                <a:spcPct val="100000"/>
              </a:lnSpc>
            </a:pPr>
            <a:endParaRPr/>
          </a:p>
          <a:p>
            <a:pPr>
              <a:lnSpc>
                <a:spcPct val="100000"/>
              </a:lnSpc>
            </a:pPr>
            <a:r>
              <a:rPr b="1" lang="en-US" sz="2200">
                <a:solidFill>
                  <a:srgbClr val="000000"/>
                </a:solidFill>
                <a:latin typeface="Times New Roman"/>
                <a:ea typeface="DejaVu Sans"/>
              </a:rPr>
              <a:t>	</a:t>
            </a:r>
            <a:r>
              <a:rPr b="1" lang="en-US" sz="2200">
                <a:solidFill>
                  <a:srgbClr val="000000"/>
                </a:solidFill>
                <a:latin typeface="Times New Roman"/>
                <a:ea typeface="DejaVu Sans"/>
              </a:rPr>
              <a:t>When to use the V-model:</a:t>
            </a:r>
            <a:endParaRPr/>
          </a:p>
          <a:p>
            <a:pPr>
              <a:lnSpc>
                <a:spcPct val="100000"/>
              </a:lnSpc>
              <a:buFont charset="2" typeface="Wingdings"/>
              <a:buChar char=""/>
            </a:pPr>
            <a:r>
              <a:rPr lang="en-US" sz="2200">
                <a:solidFill>
                  <a:srgbClr val="000000"/>
                </a:solidFill>
                <a:latin typeface="Times New Roman"/>
                <a:ea typeface="DejaVu Sans"/>
              </a:rPr>
              <a:t>The V-shaped model should be used for small to medium sized projects where requirements are clearly defined and fixed.</a:t>
            </a:r>
            <a:endParaRPr/>
          </a:p>
          <a:p>
            <a:pPr>
              <a:lnSpc>
                <a:spcPct val="100000"/>
              </a:lnSpc>
              <a:buFont charset="2" typeface="Wingdings"/>
              <a:buChar char=""/>
            </a:pPr>
            <a:r>
              <a:rPr lang="en-US" sz="2200">
                <a:solidFill>
                  <a:srgbClr val="000000"/>
                </a:solidFill>
                <a:latin typeface="Times New Roman"/>
                <a:ea typeface="DejaVu Sans"/>
              </a:rPr>
              <a:t>The V-Shaped model should be chosen when ample technical resources are available with needed technical expertise.</a:t>
            </a:r>
            <a:endParaRPr/>
          </a:p>
          <a:p>
            <a:pPr>
              <a:lnSpc>
                <a:spcPct val="100000"/>
              </a:lnSpc>
            </a:pPr>
            <a:endParaRPr/>
          </a:p>
        </p:txBody>
      </p:sp>
    </p:spTree>
  </p:cSld>
  <p:timing>
    <p:tnLst>
      <p:par>
        <p:cTn dur="indefinite" id="53" nodeType="tmRoot" restart="never">
          <p:childTnLst>
            <p:seq>
              <p:cTn dur="indefinite"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914400" y="228600"/>
            <a:ext cx="7998480" cy="1140480"/>
          </a:xfrm>
          <a:prstGeom prst="rect">
            <a:avLst/>
          </a:prstGeom>
          <a:noFill/>
          <a:ln>
            <a:noFill/>
          </a:ln>
        </p:spPr>
        <p:txBody>
          <a:bodyPr anchor="ctr" bIns="45000" lIns="90000" rIns="90000" tIns="45000"/>
          <a:p>
            <a:pPr algn="ctr">
              <a:lnSpc>
                <a:spcPct val="100000"/>
              </a:lnSpc>
            </a:pPr>
            <a:r>
              <a:rPr lang="en-US" sz="2400">
                <a:solidFill>
                  <a:srgbClr val="000000"/>
                </a:solidFill>
                <a:latin typeface="Times New Roman"/>
                <a:ea typeface="DejaVu Sans"/>
              </a:rPr>
              <a:t>PLs as Components of a Software Development Environment</a:t>
            </a:r>
            <a:endParaRPr/>
          </a:p>
        </p:txBody>
      </p:sp>
      <p:sp>
        <p:nvSpPr>
          <p:cNvPr id="202" name="CustomShape 2"/>
          <p:cNvSpPr/>
          <p:nvPr/>
        </p:nvSpPr>
        <p:spPr>
          <a:xfrm>
            <a:off x="609480" y="1523880"/>
            <a:ext cx="8227080" cy="5331600"/>
          </a:xfrm>
          <a:prstGeom prst="rect">
            <a:avLst/>
          </a:prstGeom>
          <a:noFill/>
          <a:ln>
            <a:noFill/>
          </a:ln>
        </p:spPr>
        <p:txBody>
          <a:bodyPr bIns="45000" lIns="90000" rIns="90000" tIns="45000"/>
          <a:p>
            <a:pPr>
              <a:lnSpc>
                <a:spcPct val="90000"/>
              </a:lnSpc>
              <a:buFont typeface="Arial"/>
              <a:buChar char="•"/>
            </a:pPr>
            <a:r>
              <a:rPr lang="en-US" sz="2200">
                <a:solidFill>
                  <a:srgbClr val="000000"/>
                </a:solidFill>
                <a:latin typeface="Times New Roman"/>
                <a:ea typeface="DejaVu Sans"/>
              </a:rPr>
              <a:t>Goal: software productivity</a:t>
            </a:r>
            <a:endParaRPr/>
          </a:p>
          <a:p>
            <a:pPr>
              <a:lnSpc>
                <a:spcPct val="90000"/>
              </a:lnSpc>
            </a:pPr>
            <a:endParaRPr/>
          </a:p>
          <a:p>
            <a:pPr>
              <a:lnSpc>
                <a:spcPct val="90000"/>
              </a:lnSpc>
              <a:buFont typeface="Arial"/>
              <a:buChar char="•"/>
            </a:pPr>
            <a:r>
              <a:rPr lang="en-US" sz="2200">
                <a:solidFill>
                  <a:srgbClr val="000000"/>
                </a:solidFill>
                <a:latin typeface="Times New Roman"/>
                <a:ea typeface="DejaVu Sans"/>
              </a:rPr>
              <a:t>Need: support for all phases of SD</a:t>
            </a:r>
            <a:endParaRPr/>
          </a:p>
          <a:p>
            <a:pPr>
              <a:lnSpc>
                <a:spcPct val="90000"/>
              </a:lnSpc>
            </a:pPr>
            <a:endParaRPr/>
          </a:p>
          <a:p>
            <a:pPr>
              <a:lnSpc>
                <a:spcPct val="90000"/>
              </a:lnSpc>
              <a:buFont typeface="Arial"/>
              <a:buChar char="•"/>
            </a:pPr>
            <a:r>
              <a:rPr lang="en-US" sz="2200">
                <a:solidFill>
                  <a:srgbClr val="000000"/>
                </a:solidFill>
                <a:latin typeface="Times New Roman"/>
                <a:ea typeface="DejaVu Sans"/>
              </a:rPr>
              <a:t>Computer-aided tools (“Software Tools”)</a:t>
            </a:r>
            <a:endParaRPr/>
          </a:p>
          <a:p>
            <a:pPr lvl="1">
              <a:lnSpc>
                <a:spcPct val="90000"/>
              </a:lnSpc>
              <a:buFont typeface="Arial"/>
              <a:buChar char="–"/>
            </a:pPr>
            <a:r>
              <a:rPr lang="en-US" sz="2200">
                <a:solidFill>
                  <a:srgbClr val="000000"/>
                </a:solidFill>
                <a:latin typeface="Times New Roman"/>
                <a:ea typeface="DejaVu Sans"/>
              </a:rPr>
              <a:t>Text and program editors, compilers, linkers, libraries, formatters, pre-processors</a:t>
            </a:r>
            <a:endParaRPr/>
          </a:p>
          <a:p>
            <a:pPr lvl="1">
              <a:lnSpc>
                <a:spcPct val="90000"/>
              </a:lnSpc>
              <a:buFont typeface="Arial"/>
              <a:buChar char="–"/>
            </a:pPr>
            <a:r>
              <a:rPr lang="en-US" sz="2200">
                <a:solidFill>
                  <a:srgbClr val="000000"/>
                </a:solidFill>
                <a:latin typeface="Times New Roman"/>
                <a:ea typeface="DejaVu Sans"/>
              </a:rPr>
              <a:t>E.g., Unix (shell, pipe, redirection)</a:t>
            </a:r>
            <a:endParaRPr/>
          </a:p>
          <a:p>
            <a:pPr>
              <a:lnSpc>
                <a:spcPct val="90000"/>
              </a:lnSpc>
            </a:pPr>
            <a:endParaRPr/>
          </a:p>
          <a:p>
            <a:pPr>
              <a:lnSpc>
                <a:spcPct val="90000"/>
              </a:lnSpc>
              <a:buFont typeface="Arial"/>
              <a:buChar char="•"/>
            </a:pPr>
            <a:r>
              <a:rPr lang="en-US" sz="2200">
                <a:solidFill>
                  <a:srgbClr val="000000"/>
                </a:solidFill>
                <a:latin typeface="Times New Roman"/>
                <a:ea typeface="DejaVu Sans"/>
              </a:rPr>
              <a:t>Software development environments</a:t>
            </a:r>
            <a:endParaRPr/>
          </a:p>
          <a:p>
            <a:pPr lvl="1">
              <a:lnSpc>
                <a:spcPct val="90000"/>
              </a:lnSpc>
              <a:buFont typeface="Arial"/>
              <a:buChar char="–"/>
            </a:pPr>
            <a:r>
              <a:rPr lang="en-US" sz="2200">
                <a:solidFill>
                  <a:srgbClr val="000000"/>
                </a:solidFill>
                <a:latin typeface="Times New Roman"/>
                <a:ea typeface="DejaVu Sans"/>
              </a:rPr>
              <a:t>E.g., Interlisp, Jbuilder</a:t>
            </a:r>
            <a:endParaRPr/>
          </a:p>
          <a:p>
            <a:pPr>
              <a:lnSpc>
                <a:spcPct val="90000"/>
              </a:lnSpc>
            </a:pPr>
            <a:endParaRPr/>
          </a:p>
          <a:p>
            <a:pPr>
              <a:lnSpc>
                <a:spcPct val="90000"/>
              </a:lnSpc>
              <a:buFont typeface="Arial"/>
              <a:buChar char="•"/>
            </a:pPr>
            <a:r>
              <a:rPr lang="en-US" sz="2200">
                <a:solidFill>
                  <a:srgbClr val="000000"/>
                </a:solidFill>
                <a:latin typeface="Times New Roman"/>
                <a:ea typeface="DejaVu Sans"/>
              </a:rPr>
              <a:t>Intermediate approach:</a:t>
            </a:r>
            <a:endParaRPr/>
          </a:p>
          <a:p>
            <a:pPr lvl="1">
              <a:lnSpc>
                <a:spcPct val="90000"/>
              </a:lnSpc>
              <a:buFont typeface="Arial"/>
              <a:buChar char="–"/>
            </a:pPr>
            <a:r>
              <a:rPr lang="en-US" sz="2200">
                <a:solidFill>
                  <a:srgbClr val="000000"/>
                </a:solidFill>
                <a:latin typeface="Times New Roman"/>
                <a:ea typeface="DejaVu Sans"/>
              </a:rPr>
              <a:t>Emacs (customizable editor to lightweight SDE)</a:t>
            </a:r>
            <a:endParaRPr/>
          </a:p>
        </p:txBody>
      </p:sp>
    </p:spTree>
  </p:cSld>
  <p:timing>
    <p:tnLst>
      <p:par>
        <p:cTn dur="indefinite" id="55" nodeType="tmRoot" restart="never">
          <p:childTnLst>
            <p:seq>
              <p:cTn dur="indefinite"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457200" y="274680"/>
            <a:ext cx="8227080" cy="713520"/>
          </a:xfrm>
          <a:prstGeom prst="rect">
            <a:avLst/>
          </a:prstGeom>
          <a:noFill/>
          <a:ln>
            <a:noFill/>
          </a:ln>
        </p:spPr>
        <p:txBody>
          <a:bodyPr anchor="ctr" bIns="45000" lIns="90000" rIns="90000" tIns="45000"/>
          <a:p>
            <a:pPr>
              <a:lnSpc>
                <a:spcPct val="100000"/>
              </a:lnSpc>
            </a:pPr>
            <a:r>
              <a:rPr b="1" lang="en-US" sz="3200">
                <a:solidFill>
                  <a:srgbClr val="000000"/>
                </a:solidFill>
                <a:latin typeface="Times New Roman"/>
                <a:ea typeface="DejaVu Sans"/>
              </a:rPr>
              <a:t>Languages and Software Development Environments</a:t>
            </a:r>
            <a:endParaRPr/>
          </a:p>
          <a:p>
            <a:pPr algn="ctr">
              <a:lnSpc>
                <a:spcPct val="100000"/>
              </a:lnSpc>
            </a:pPr>
            <a:endParaRPr/>
          </a:p>
        </p:txBody>
      </p:sp>
      <p:sp>
        <p:nvSpPr>
          <p:cNvPr id="204" name="CustomShape 2"/>
          <p:cNvSpPr/>
          <p:nvPr/>
        </p:nvSpPr>
        <p:spPr>
          <a:xfrm>
            <a:off x="457200" y="990720"/>
            <a:ext cx="8227080" cy="5132880"/>
          </a:xfrm>
          <a:prstGeom prst="rect">
            <a:avLst/>
          </a:prstGeom>
          <a:noFill/>
          <a:ln>
            <a:noFill/>
          </a:ln>
        </p:spPr>
        <p:txBody>
          <a:bodyPr bIns="45000" lIns="90000" rIns="90000" tIns="45000"/>
          <a:p>
            <a:pPr>
              <a:lnSpc>
                <a:spcPct val="100000"/>
              </a:lnSpc>
              <a:buFont charset="2" typeface="Wingdings"/>
              <a:buChar char=""/>
            </a:pPr>
            <a:r>
              <a:rPr lang="en-US" sz="2000">
                <a:solidFill>
                  <a:srgbClr val="000000"/>
                </a:solidFill>
                <a:latin typeface="Times New Roman"/>
                <a:ea typeface="DejaVu Sans"/>
              </a:rPr>
              <a:t>Environment refers to the group of hardware and software tools used by a system developer to build software.</a:t>
            </a:r>
            <a:endParaRPr/>
          </a:p>
          <a:p>
            <a:pPr>
              <a:lnSpc>
                <a:spcPct val="100000"/>
              </a:lnSpc>
            </a:pPr>
            <a:endParaRPr/>
          </a:p>
          <a:p>
            <a:pPr>
              <a:lnSpc>
                <a:spcPct val="100000"/>
              </a:lnSpc>
              <a:buFont charset="2" typeface="Wingdings"/>
              <a:buChar char=""/>
            </a:pPr>
            <a:r>
              <a:rPr lang="en-US" sz="2000">
                <a:solidFill>
                  <a:srgbClr val="000000"/>
                </a:solidFill>
                <a:latin typeface="Times New Roman"/>
                <a:ea typeface="DejaVu Sans"/>
              </a:rPr>
              <a:t>Coding is the mainly supported with tools such as compilers, linkers, text editors and libraries.</a:t>
            </a:r>
            <a:endParaRPr/>
          </a:p>
          <a:p>
            <a:pPr>
              <a:lnSpc>
                <a:spcPct val="100000"/>
              </a:lnSpc>
            </a:pPr>
            <a:endParaRPr/>
          </a:p>
          <a:p>
            <a:pPr>
              <a:lnSpc>
                <a:spcPct val="100000"/>
              </a:lnSpc>
              <a:buFont charset="2" typeface="Wingdings"/>
              <a:buChar char=""/>
            </a:pPr>
            <a:r>
              <a:rPr lang="en-US" sz="2000">
                <a:solidFill>
                  <a:srgbClr val="000000"/>
                </a:solidFill>
                <a:latin typeface="Times New Roman"/>
                <a:ea typeface="DejaVu Sans"/>
              </a:rPr>
              <a:t>Though both software development environment and programming environment are considered as a same, in this context, there is difference between these two phrases. </a:t>
            </a:r>
            <a:endParaRPr/>
          </a:p>
          <a:p>
            <a:pPr>
              <a:lnSpc>
                <a:spcPct val="100000"/>
              </a:lnSpc>
            </a:pPr>
            <a:endParaRPr/>
          </a:p>
          <a:p>
            <a:pPr>
              <a:lnSpc>
                <a:spcPct val="100000"/>
              </a:lnSpc>
              <a:buFont charset="2" typeface="Wingdings"/>
              <a:buChar char=""/>
            </a:pPr>
            <a:r>
              <a:rPr lang="en-US" sz="2000">
                <a:solidFill>
                  <a:srgbClr val="000000"/>
                </a:solidFill>
                <a:latin typeface="Times New Roman"/>
                <a:ea typeface="DejaVu Sans"/>
              </a:rPr>
              <a:t>“</a:t>
            </a:r>
            <a:r>
              <a:rPr lang="en-US" sz="2000">
                <a:solidFill>
                  <a:srgbClr val="000000"/>
                </a:solidFill>
                <a:latin typeface="Times New Roman"/>
                <a:ea typeface="DejaVu Sans"/>
              </a:rPr>
              <a:t>Programming environment” is the atmosphere that supports coding phase of SDL cycle. It only facilitates the small tasks like editing, compiling etc. </a:t>
            </a:r>
            <a:endParaRPr/>
          </a:p>
          <a:p>
            <a:pPr>
              <a:lnSpc>
                <a:spcPct val="100000"/>
              </a:lnSpc>
            </a:pPr>
            <a:endParaRPr/>
          </a:p>
          <a:p>
            <a:pPr>
              <a:lnSpc>
                <a:spcPct val="100000"/>
              </a:lnSpc>
              <a:buFont charset="2" typeface="Wingdings"/>
              <a:buChar char=""/>
            </a:pPr>
            <a:r>
              <a:rPr lang="en-US" sz="2000">
                <a:solidFill>
                  <a:srgbClr val="000000"/>
                </a:solidFill>
                <a:latin typeface="Times New Roman"/>
                <a:ea typeface="DejaVu Sans"/>
              </a:rPr>
              <a:t>“</a:t>
            </a:r>
            <a:r>
              <a:rPr lang="en-US" sz="2000">
                <a:solidFill>
                  <a:srgbClr val="000000"/>
                </a:solidFill>
                <a:latin typeface="Times New Roman"/>
                <a:ea typeface="DejaVu Sans"/>
              </a:rPr>
              <a:t>Software development environment” supports various activities of SDL cycle like configuration management, project management, team management. </a:t>
            </a:r>
            <a:endParaRPr/>
          </a:p>
          <a:p>
            <a:pPr>
              <a:lnSpc>
                <a:spcPct val="100000"/>
              </a:lnSpc>
            </a:pPr>
            <a:endParaRPr/>
          </a:p>
        </p:txBody>
      </p:sp>
    </p:spTree>
  </p:cSld>
  <p:timing>
    <p:tnLst>
      <p:par>
        <p:cTn dur="indefinite" id="57" nodeType="tmRoot" restart="never">
          <p:childTnLst>
            <p:seq>
              <p:cTn dur="indefinite"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457200" y="0"/>
            <a:ext cx="8227080" cy="988200"/>
          </a:xfrm>
          <a:prstGeom prst="rect">
            <a:avLst/>
          </a:prstGeom>
          <a:noFill/>
          <a:ln>
            <a:noFill/>
          </a:ln>
        </p:spPr>
        <p:txBody>
          <a:bodyPr anchor="ctr" bIns="45000" lIns="90000" rIns="90000" tIns="45000"/>
          <a:p>
            <a:pPr algn="ctr">
              <a:lnSpc>
                <a:spcPct val="100000"/>
              </a:lnSpc>
            </a:pPr>
            <a:r>
              <a:rPr lang="en-US" sz="4400">
                <a:solidFill>
                  <a:srgbClr val="000000"/>
                </a:solidFill>
                <a:latin typeface="Times New Roman"/>
                <a:ea typeface="DejaVu Sans"/>
              </a:rPr>
              <a:t>Introduction</a:t>
            </a:r>
            <a:endParaRPr/>
          </a:p>
        </p:txBody>
      </p:sp>
      <p:sp>
        <p:nvSpPr>
          <p:cNvPr id="154" name="CustomShape 2"/>
          <p:cNvSpPr/>
          <p:nvPr/>
        </p:nvSpPr>
        <p:spPr>
          <a:xfrm>
            <a:off x="457200" y="1066680"/>
            <a:ext cx="8227080" cy="533160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ea typeface="DejaVu Sans"/>
              </a:rPr>
              <a:t>Purpose of Studying this Subject</a:t>
            </a:r>
            <a:endParaRPr/>
          </a:p>
          <a:p>
            <a:pPr>
              <a:lnSpc>
                <a:spcPct val="100000"/>
              </a:lnSpc>
              <a:buFont typeface="Arial"/>
              <a:buChar char="•"/>
            </a:pPr>
            <a:r>
              <a:rPr lang="en-US" sz="2400">
                <a:solidFill>
                  <a:srgbClr val="000000"/>
                </a:solidFill>
                <a:latin typeface="Times New Roman"/>
                <a:ea typeface="DejaVu Sans"/>
              </a:rPr>
              <a:t>What should you expect to get out of this course</a:t>
            </a:r>
            <a:endParaRPr/>
          </a:p>
          <a:p>
            <a:pPr>
              <a:lnSpc>
                <a:spcPct val="100000"/>
              </a:lnSpc>
              <a:buFont typeface="Arial"/>
              <a:buChar char="•"/>
            </a:pPr>
            <a:r>
              <a:rPr lang="en-US" sz="2400">
                <a:solidFill>
                  <a:srgbClr val="000000"/>
                </a:solidFill>
                <a:latin typeface="Times New Roman"/>
                <a:ea typeface="DejaVu Sans"/>
              </a:rPr>
              <a:t>Study of Programming Language</a:t>
            </a:r>
            <a:endParaRPr/>
          </a:p>
          <a:p>
            <a:pPr>
              <a:lnSpc>
                <a:spcPct val="100000"/>
              </a:lnSpc>
              <a:buFont typeface="Arial"/>
              <a:buChar char="•"/>
            </a:pPr>
            <a:r>
              <a:rPr lang="en-US" sz="2400">
                <a:solidFill>
                  <a:srgbClr val="000000"/>
                </a:solidFill>
                <a:latin typeface="Times New Roman"/>
                <a:ea typeface="DejaVu Sans"/>
              </a:rPr>
              <a:t>Programming Language Concepts</a:t>
            </a:r>
            <a:endParaRPr/>
          </a:p>
          <a:p>
            <a:pPr>
              <a:lnSpc>
                <a:spcPct val="100000"/>
              </a:lnSpc>
            </a:pPr>
            <a:r>
              <a:rPr lang="en-US" sz="2800">
                <a:solidFill>
                  <a:srgbClr val="000000"/>
                </a:solidFill>
                <a:latin typeface="Times New Roman"/>
                <a:ea typeface="DejaVu Sans"/>
              </a:rPr>
              <a:t>	</a:t>
            </a:r>
            <a:r>
              <a:rPr lang="en-US" sz="2800">
                <a:solidFill>
                  <a:srgbClr val="000000"/>
                </a:solidFill>
                <a:latin typeface="Times New Roman"/>
                <a:ea typeface="DejaVu Sans"/>
              </a:rPr>
              <a:t>	</a:t>
            </a:r>
            <a:r>
              <a:rPr lang="en-US" sz="2000">
                <a:solidFill>
                  <a:srgbClr val="000000"/>
                </a:solidFill>
                <a:latin typeface="Times New Roman"/>
                <a:ea typeface="DejaVu Sans"/>
              </a:rPr>
              <a:t>What is programming language</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Why Are There So Many Programming    Languages</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Types of programming languages.</a:t>
            </a:r>
            <a:endParaRPr/>
          </a:p>
          <a:p>
            <a:pPr>
              <a:lnSpc>
                <a:spcPct val="100000"/>
              </a:lnSpc>
              <a:buFont typeface="Arial"/>
              <a:buChar char="•"/>
            </a:pPr>
            <a:r>
              <a:rPr lang="en-US" sz="2400">
                <a:solidFill>
                  <a:srgbClr val="000000"/>
                </a:solidFill>
                <a:latin typeface="Times New Roman"/>
                <a:ea typeface="DejaVu Sans"/>
              </a:rPr>
              <a:t>Why Study programming language</a:t>
            </a:r>
            <a:endParaRPr/>
          </a:p>
          <a:p>
            <a:pPr>
              <a:lnSpc>
                <a:spcPct val="100000"/>
              </a:lnSpc>
              <a:buFont typeface="Arial"/>
              <a:buChar char="•"/>
            </a:pPr>
            <a:r>
              <a:rPr lang="en-US" sz="2400">
                <a:solidFill>
                  <a:srgbClr val="000000"/>
                </a:solidFill>
                <a:latin typeface="Times New Roman"/>
                <a:ea typeface="DejaVu Sans"/>
              </a:rPr>
              <a:t>A short history of programming language</a:t>
            </a:r>
            <a:endParaRPr/>
          </a:p>
          <a:p>
            <a:pPr>
              <a:lnSpc>
                <a:spcPct val="100000"/>
              </a:lnSpc>
              <a:buFont typeface="Arial"/>
              <a:buChar char="•"/>
            </a:pPr>
            <a:r>
              <a:rPr lang="en-US" sz="2400">
                <a:solidFill>
                  <a:srgbClr val="000000"/>
                </a:solidFill>
                <a:latin typeface="Times New Roman"/>
                <a:ea typeface="DejaVu Sans"/>
              </a:rPr>
              <a:t>Influences on programming language</a:t>
            </a:r>
            <a:endParaRPr/>
          </a:p>
          <a:p>
            <a:pPr>
              <a:lnSpc>
                <a:spcPct val="100000"/>
              </a:lnSpc>
              <a:buFont typeface="Arial"/>
              <a:buChar char="•"/>
            </a:pPr>
            <a:r>
              <a:rPr lang="en-US" sz="2400">
                <a:solidFill>
                  <a:srgbClr val="000000"/>
                </a:solidFill>
                <a:latin typeface="Times New Roman"/>
                <a:ea typeface="DejaVu Sans"/>
              </a:rPr>
              <a:t>Attributes of good language.</a:t>
            </a:r>
            <a:endParaRPr/>
          </a:p>
          <a:p>
            <a:pPr>
              <a:lnSpc>
                <a:spcPct val="100000"/>
              </a:lnSpc>
            </a:pPr>
            <a:endParaRPr/>
          </a:p>
        </p:txBody>
      </p:sp>
    </p:spTree>
  </p:cSld>
  <p:timing>
    <p:tnLst>
      <p:par>
        <p:cTn dur="indefinite" id="5" nodeType="tmRoot" restart="never">
          <p:childTnLst>
            <p:seq>
              <p:cTn dur="indefinite"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685800" y="304920"/>
            <a:ext cx="7769880" cy="606960"/>
          </a:xfrm>
          <a:prstGeom prst="rect">
            <a:avLst/>
          </a:prstGeom>
          <a:noFill/>
          <a:ln>
            <a:noFill/>
          </a:ln>
        </p:spPr>
        <p:txBody>
          <a:bodyPr anchor="ctr" bIns="45000" lIns="90000" rIns="90000" tIns="45000"/>
          <a:p>
            <a:pPr algn="ctr">
              <a:lnSpc>
                <a:spcPct val="100000"/>
              </a:lnSpc>
            </a:pPr>
            <a:r>
              <a:rPr b="1" lang="en-US" sz="3200">
                <a:solidFill>
                  <a:srgbClr val="000000"/>
                </a:solidFill>
                <a:latin typeface="Times New Roman"/>
                <a:ea typeface="DejaVu Sans"/>
              </a:rPr>
              <a:t>Pl’s and Software Design Methodology</a:t>
            </a:r>
            <a:endParaRPr/>
          </a:p>
        </p:txBody>
      </p:sp>
      <p:sp>
        <p:nvSpPr>
          <p:cNvPr id="206" name="CustomShape 2"/>
          <p:cNvSpPr/>
          <p:nvPr/>
        </p:nvSpPr>
        <p:spPr>
          <a:xfrm>
            <a:off x="304920" y="1143000"/>
            <a:ext cx="8607960" cy="5178960"/>
          </a:xfrm>
          <a:prstGeom prst="rect">
            <a:avLst/>
          </a:prstGeom>
          <a:noFill/>
          <a:ln>
            <a:noFill/>
          </a:ln>
        </p:spPr>
        <p:txBody>
          <a:bodyPr bIns="45000" lIns="90000" rIns="90000" tIns="45000"/>
          <a:p>
            <a:pPr>
              <a:lnSpc>
                <a:spcPct val="90000"/>
              </a:lnSpc>
              <a:buFont charset="2" typeface="Wingdings"/>
              <a:buChar char=""/>
            </a:pPr>
            <a:r>
              <a:rPr lang="en-US" sz="2400">
                <a:solidFill>
                  <a:srgbClr val="000000"/>
                </a:solidFill>
                <a:latin typeface="Times New Roman"/>
                <a:ea typeface="DejaVu Sans"/>
              </a:rPr>
              <a:t>A methodology can be defined as the basic ethics and rules that govern a system. </a:t>
            </a:r>
            <a:endParaRPr/>
          </a:p>
          <a:p>
            <a:pPr>
              <a:lnSpc>
                <a:spcPct val="90000"/>
              </a:lnSpc>
            </a:pPr>
            <a:endParaRPr/>
          </a:p>
          <a:p>
            <a:pPr>
              <a:lnSpc>
                <a:spcPct val="90000"/>
              </a:lnSpc>
              <a:buFont charset="2" typeface="Wingdings"/>
              <a:buChar char=""/>
            </a:pPr>
            <a:r>
              <a:rPr lang="en-US" sz="2400">
                <a:solidFill>
                  <a:srgbClr val="000000"/>
                </a:solidFill>
                <a:latin typeface="Times New Roman"/>
                <a:ea typeface="DejaVu Sans"/>
              </a:rPr>
              <a:t>Software designers are guided by different design methodology</a:t>
            </a:r>
            <a:endParaRPr/>
          </a:p>
          <a:p>
            <a:pPr>
              <a:lnSpc>
                <a:spcPct val="90000"/>
              </a:lnSpc>
            </a:pPr>
            <a:r>
              <a:rPr lang="en-US" sz="2400">
                <a:solidFill>
                  <a:srgbClr val="000000"/>
                </a:solidFill>
                <a:latin typeface="Times New Roman"/>
                <a:ea typeface="DejaVu Sans"/>
              </a:rPr>
              <a:t>Eg: for decomposing a system into  modules, procedural design methods are used.</a:t>
            </a:r>
            <a:endParaRPr/>
          </a:p>
          <a:p>
            <a:pPr>
              <a:lnSpc>
                <a:spcPct val="90000"/>
              </a:lnSpc>
            </a:pPr>
            <a:r>
              <a:rPr lang="en-US" sz="2400">
                <a:solidFill>
                  <a:srgbClr val="000000"/>
                </a:solidFill>
                <a:latin typeface="Times New Roman"/>
                <a:ea typeface="DejaVu Sans"/>
              </a:rPr>
              <a:t>Object oriented methods decomposes a system into classes and object. </a:t>
            </a:r>
            <a:endParaRPr/>
          </a:p>
          <a:p>
            <a:pPr>
              <a:lnSpc>
                <a:spcPct val="90000"/>
              </a:lnSpc>
            </a:pPr>
            <a:endParaRPr/>
          </a:p>
          <a:p>
            <a:pPr>
              <a:lnSpc>
                <a:spcPct val="90000"/>
              </a:lnSpc>
              <a:buFont charset="2" typeface="Wingdings"/>
              <a:buChar char=""/>
            </a:pPr>
            <a:r>
              <a:rPr lang="en-US" sz="2400">
                <a:solidFill>
                  <a:srgbClr val="000000"/>
                </a:solidFill>
                <a:latin typeface="Times New Roman"/>
                <a:ea typeface="DejaVu Sans"/>
              </a:rPr>
              <a:t>Different methodologies support works in different phases of the system life cycle, for example, planning, analysis, design and programming, testing and implementation.</a:t>
            </a:r>
            <a:endParaRPr/>
          </a:p>
          <a:p>
            <a:pPr>
              <a:lnSpc>
                <a:spcPct val="90000"/>
              </a:lnSpc>
            </a:pPr>
            <a:endParaRPr/>
          </a:p>
        </p:txBody>
      </p:sp>
    </p:spTree>
  </p:cSld>
  <p:timing>
    <p:tnLst>
      <p:par>
        <p:cTn dur="indefinite" id="59" nodeType="tmRoot" restart="never">
          <p:childTnLst>
            <p:seq>
              <p:cTn dur="indefinite"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457200" y="380880"/>
            <a:ext cx="8227080" cy="6093360"/>
          </a:xfrm>
          <a:prstGeom prst="rect">
            <a:avLst/>
          </a:prstGeom>
          <a:noFill/>
          <a:ln>
            <a:noFill/>
          </a:ln>
        </p:spPr>
        <p:txBody>
          <a:bodyPr bIns="45000" lIns="90000" rIns="90000" tIns="45000"/>
          <a:p>
            <a:pPr>
              <a:lnSpc>
                <a:spcPct val="100000"/>
              </a:lnSpc>
              <a:buFont charset="2" typeface="Wingdings"/>
              <a:buChar char=""/>
            </a:pPr>
            <a:r>
              <a:rPr lang="en-US" sz="2400">
                <a:solidFill>
                  <a:srgbClr val="000000"/>
                </a:solidFill>
                <a:latin typeface="Times New Roman"/>
                <a:ea typeface="DejaVu Sans"/>
              </a:rPr>
              <a:t>Some design methods are better supported by some programming languages. </a:t>
            </a:r>
            <a:endParaRPr/>
          </a:p>
          <a:p>
            <a:pPr>
              <a:lnSpc>
                <a:spcPct val="100000"/>
              </a:lnSpc>
              <a:buFont charset="2" typeface="Wingdings"/>
              <a:buChar char=""/>
            </a:pPr>
            <a:r>
              <a:rPr lang="en-US" sz="2400">
                <a:solidFill>
                  <a:srgbClr val="000000"/>
                </a:solidFill>
                <a:latin typeface="Times New Roman"/>
                <a:ea typeface="DejaVu Sans"/>
              </a:rPr>
              <a:t>Some of the older languages are not well-suited for particular design methods.</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For example : a method which requires every task to be accomplished using objects, can use c++ or java.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and top down method can use pascal or c.</a:t>
            </a:r>
            <a:endParaRPr/>
          </a:p>
          <a:p>
            <a:pPr>
              <a:lnSpc>
                <a:spcPct val="100000"/>
              </a:lnSpc>
              <a:buFont charset="2" typeface="Wingdings"/>
              <a:buChar char=""/>
            </a:pPr>
            <a:r>
              <a:rPr lang="en-US" sz="2400">
                <a:solidFill>
                  <a:srgbClr val="000000"/>
                </a:solidFill>
                <a:latin typeface="Times New Roman"/>
                <a:ea typeface="DejaVu Sans"/>
              </a:rPr>
              <a:t>Most of the time programming languages impose particular programming style. </a:t>
            </a:r>
            <a:endParaRPr/>
          </a:p>
          <a:p>
            <a:pPr>
              <a:lnSpc>
                <a:spcPct val="100000"/>
              </a:lnSpc>
              <a:buFont charset="2" typeface="Wingdings"/>
              <a:buChar char=""/>
            </a:pPr>
            <a:r>
              <a:rPr lang="en-US" sz="2400">
                <a:solidFill>
                  <a:srgbClr val="000000"/>
                </a:solidFill>
                <a:latin typeface="Times New Roman"/>
                <a:ea typeface="DejaVu Sans"/>
              </a:rPr>
              <a:t>These styles are called as </a:t>
            </a:r>
            <a:r>
              <a:rPr b="1" lang="en-US" sz="2400">
                <a:solidFill>
                  <a:srgbClr val="000000"/>
                </a:solidFill>
                <a:latin typeface="Times New Roman"/>
                <a:ea typeface="DejaVu Sans"/>
              </a:rPr>
              <a:t>programming paradigms</a:t>
            </a:r>
            <a:r>
              <a:rPr lang="en-US" sz="2400">
                <a:solidFill>
                  <a:srgbClr val="000000"/>
                </a:solidFill>
                <a:latin typeface="Times New Roman"/>
                <a:ea typeface="DejaVu Sans"/>
              </a:rPr>
              <a:t>. </a:t>
            </a:r>
            <a:endParaRPr/>
          </a:p>
          <a:p>
            <a:pPr>
              <a:lnSpc>
                <a:spcPct val="100000"/>
              </a:lnSpc>
              <a:buFont charset="2" typeface="Wingdings"/>
              <a:buChar char=""/>
            </a:pPr>
            <a:r>
              <a:rPr lang="en-US" sz="2400">
                <a:solidFill>
                  <a:srgbClr val="000000"/>
                </a:solidFill>
                <a:latin typeface="Times New Roman"/>
                <a:ea typeface="DejaVu Sans"/>
              </a:rPr>
              <a:t>These paradigms impacts the relationship between design method and programming languages. </a:t>
            </a:r>
            <a:endParaRPr/>
          </a:p>
          <a:p>
            <a:pPr>
              <a:lnSpc>
                <a:spcPct val="100000"/>
              </a:lnSpc>
              <a:buFont charset="2" typeface="Wingdings"/>
              <a:buChar char=""/>
            </a:pPr>
            <a:r>
              <a:rPr lang="en-US" sz="2400">
                <a:solidFill>
                  <a:srgbClr val="000000"/>
                </a:solidFill>
                <a:latin typeface="Times New Roman"/>
                <a:ea typeface="DejaVu Sans"/>
              </a:rPr>
              <a:t>We can classify programming languages as per the computer programming style with the help of programming paradigm notion. </a:t>
            </a:r>
            <a:endParaRPr/>
          </a:p>
          <a:p>
            <a:pPr>
              <a:lnSpc>
                <a:spcPct val="100000"/>
              </a:lnSpc>
            </a:pPr>
            <a:endParaRPr/>
          </a:p>
          <a:p>
            <a:pPr>
              <a:lnSpc>
                <a:spcPct val="100000"/>
              </a:lnSpc>
            </a:pPr>
            <a:endParaRPr/>
          </a:p>
        </p:txBody>
      </p:sp>
    </p:spTree>
  </p:cSld>
  <p:timing>
    <p:tnLst>
      <p:par>
        <p:cTn dur="indefinite" id="61" nodeType="tmRoot" restart="never">
          <p:childTnLst>
            <p:seq>
              <p:cTn dur="indefinite"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CustomShape 1"/>
          <p:cNvSpPr/>
          <p:nvPr/>
        </p:nvSpPr>
        <p:spPr>
          <a:xfrm>
            <a:off x="762120" y="228600"/>
            <a:ext cx="7922160" cy="683280"/>
          </a:xfrm>
          <a:prstGeom prst="rect">
            <a:avLst/>
          </a:prstGeom>
          <a:noFill/>
          <a:ln>
            <a:noFill/>
          </a:ln>
        </p:spPr>
        <p:txBody>
          <a:bodyPr anchor="ctr" bIns="45000" lIns="90000" rIns="90000" tIns="45000"/>
          <a:p>
            <a:pPr algn="ctr">
              <a:lnSpc>
                <a:spcPct val="100000"/>
              </a:lnSpc>
            </a:pPr>
            <a:r>
              <a:rPr b="1" lang="en-US" sz="2800">
                <a:solidFill>
                  <a:srgbClr val="000000"/>
                </a:solidFill>
                <a:latin typeface="Times New Roman"/>
                <a:ea typeface="DejaVu Sans"/>
              </a:rPr>
              <a:t>Computer Architecture and PLs</a:t>
            </a:r>
            <a:endParaRPr/>
          </a:p>
        </p:txBody>
      </p:sp>
      <p:sp>
        <p:nvSpPr>
          <p:cNvPr id="209" name="CustomShape 2"/>
          <p:cNvSpPr/>
          <p:nvPr/>
        </p:nvSpPr>
        <p:spPr>
          <a:xfrm>
            <a:off x="685800" y="4114800"/>
            <a:ext cx="7769880" cy="2283480"/>
          </a:xfrm>
          <a:prstGeom prst="rect">
            <a:avLst/>
          </a:prstGeom>
          <a:noFill/>
          <a:ln>
            <a:noFill/>
          </a:ln>
        </p:spPr>
        <p:txBody>
          <a:bodyPr bIns="45000" lIns="90000" rIns="90000" tIns="45000"/>
          <a:p>
            <a:pPr>
              <a:lnSpc>
                <a:spcPct val="90000"/>
              </a:lnSpc>
            </a:pPr>
            <a:endParaRPr/>
          </a:p>
          <a:p>
            <a:pPr>
              <a:lnSpc>
                <a:spcPct val="90000"/>
              </a:lnSpc>
            </a:pPr>
            <a:r>
              <a:rPr lang="en-US" sz="2400">
                <a:solidFill>
                  <a:srgbClr val="000000"/>
                </a:solidFill>
                <a:latin typeface="Times New Roman"/>
                <a:ea typeface="DejaVu Sans"/>
              </a:rPr>
              <a:t>	</a:t>
            </a:r>
            <a:r>
              <a:rPr lang="en-US" sz="2400">
                <a:solidFill>
                  <a:srgbClr val="000000"/>
                </a:solidFill>
                <a:latin typeface="Times New Roman"/>
                <a:ea typeface="DejaVu Sans"/>
              </a:rPr>
              <a:t>The Von Neumann architecture, given in figure 2, is in accordance with the idea of a CPU, an I/O unit and memory to store data, instructions.</a:t>
            </a:r>
            <a:endParaRPr/>
          </a:p>
        </p:txBody>
      </p:sp>
      <p:pic>
        <p:nvPicPr>
          <p:cNvPr descr="" id="210" name="Picture 2"/>
          <p:cNvPicPr/>
          <p:nvPr/>
        </p:nvPicPr>
        <p:blipFill>
          <a:blip r:embed="rId1"/>
          <a:stretch>
            <a:fillRect/>
          </a:stretch>
        </p:blipFill>
        <p:spPr>
          <a:xfrm>
            <a:off x="1447920" y="914400"/>
            <a:ext cx="6474600" cy="2897280"/>
          </a:xfrm>
          <a:prstGeom prst="rect">
            <a:avLst/>
          </a:prstGeom>
          <a:ln>
            <a:noFill/>
          </a:ln>
        </p:spPr>
      </p:pic>
    </p:spTree>
  </p:cSld>
  <p:timing>
    <p:tnLst>
      <p:par>
        <p:cTn dur="indefinite" id="63" nodeType="tmRoot" restart="never">
          <p:childTnLst>
            <p:seq>
              <p:cTn dur="indefinite"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1066680" y="609480"/>
            <a:ext cx="7617600" cy="5514120"/>
          </a:xfrm>
          <a:prstGeom prst="rect">
            <a:avLst/>
          </a:prstGeom>
          <a:noFill/>
          <a:ln>
            <a:noFill/>
          </a:ln>
        </p:spPr>
        <p:txBody>
          <a:bodyPr bIns="45000" lIns="90000" rIns="90000" tIns="45000"/>
          <a:p>
            <a:pPr>
              <a:lnSpc>
                <a:spcPct val="100000"/>
              </a:lnSpc>
              <a:buFont charset="2" typeface="Wingdings"/>
              <a:buChar char=""/>
            </a:pPr>
            <a:r>
              <a:rPr lang="en-US" sz="2000">
                <a:solidFill>
                  <a:srgbClr val="000000"/>
                </a:solidFill>
                <a:latin typeface="Times New Roman"/>
                <a:ea typeface="DejaVu Sans"/>
              </a:rPr>
              <a:t>Conventional languages based on the Von Neumann computation model are often called </a:t>
            </a:r>
            <a:r>
              <a:rPr i="1" lang="en-US" sz="2000">
                <a:solidFill>
                  <a:srgbClr val="000000"/>
                </a:solidFill>
                <a:latin typeface="Times New Roman"/>
                <a:ea typeface="DejaVu Sans"/>
              </a:rPr>
              <a:t>imperative languages</a:t>
            </a:r>
            <a:r>
              <a:rPr lang="en-US" sz="2000">
                <a:solidFill>
                  <a:srgbClr val="000000"/>
                </a:solidFill>
                <a:latin typeface="Times New Roman"/>
                <a:ea typeface="DejaVu Sans"/>
              </a:rPr>
              <a:t>. The historical developments of imperative languages have gone through increasingly higher levels of abstractions.</a:t>
            </a:r>
            <a:endParaRPr/>
          </a:p>
          <a:p>
            <a:pPr>
              <a:lnSpc>
                <a:spcPct val="100000"/>
              </a:lnSpc>
            </a:pPr>
            <a:endParaRPr/>
          </a:p>
          <a:p>
            <a:pPr>
              <a:lnSpc>
                <a:spcPct val="100000"/>
              </a:lnSpc>
              <a:buFont charset="2" typeface="Wingdings"/>
              <a:buChar char=""/>
            </a:pPr>
            <a:r>
              <a:rPr lang="en-US" sz="2000">
                <a:solidFill>
                  <a:srgbClr val="000000"/>
                </a:solidFill>
                <a:latin typeface="Times New Roman"/>
                <a:ea typeface="DejaVu Sans"/>
              </a:rPr>
              <a:t>Few languages like, </a:t>
            </a:r>
            <a:r>
              <a:rPr i="1" lang="en-US" sz="2000">
                <a:solidFill>
                  <a:srgbClr val="000000"/>
                </a:solidFill>
                <a:latin typeface="Times New Roman"/>
                <a:ea typeface="DejaVu Sans"/>
              </a:rPr>
              <a:t>Functional </a:t>
            </a:r>
            <a:r>
              <a:rPr lang="en-US" sz="2000">
                <a:solidFill>
                  <a:srgbClr val="000000"/>
                </a:solidFill>
                <a:latin typeface="Times New Roman"/>
                <a:ea typeface="DejaVu Sans"/>
              </a:rPr>
              <a:t>and</a:t>
            </a:r>
            <a:r>
              <a:rPr i="1" lang="en-US" sz="2000">
                <a:solidFill>
                  <a:srgbClr val="000000"/>
                </a:solidFill>
                <a:latin typeface="Times New Roman"/>
                <a:ea typeface="DejaVu Sans"/>
              </a:rPr>
              <a:t> logical languages</a:t>
            </a:r>
            <a:r>
              <a:rPr lang="en-US" sz="2000">
                <a:solidFill>
                  <a:srgbClr val="000000"/>
                </a:solidFill>
                <a:latin typeface="Times New Roman"/>
                <a:ea typeface="DejaVu Sans"/>
              </a:rPr>
              <a:t> have discarded the Von Neumann computation model. Both paradigms follow the mathematical foundations instead of hardware technology: the theory of recursive functions and mathematical logic.</a:t>
            </a:r>
            <a:endParaRPr/>
          </a:p>
          <a:p>
            <a:pPr>
              <a:lnSpc>
                <a:spcPct val="100000"/>
              </a:lnSpc>
            </a:pPr>
            <a:endParaRPr/>
          </a:p>
          <a:p>
            <a:pPr>
              <a:lnSpc>
                <a:spcPct val="100000"/>
              </a:lnSpc>
              <a:buFont charset="2" typeface="Wingdings"/>
              <a:buChar char=""/>
            </a:pPr>
            <a:r>
              <a:rPr lang="en-US" sz="2000">
                <a:solidFill>
                  <a:srgbClr val="000000"/>
                </a:solidFill>
                <a:latin typeface="Times New Roman"/>
                <a:ea typeface="DejaVu Sans"/>
              </a:rPr>
              <a:t>The different underlying computation model of the language is reflected by imperative, functional and logic paradigms. Different organizational principles for program structuring are reflected by next level paradigms which are supported by the language.</a:t>
            </a:r>
            <a:endParaRPr/>
          </a:p>
          <a:p>
            <a:pPr>
              <a:lnSpc>
                <a:spcPct val="100000"/>
              </a:lnSpc>
            </a:pPr>
            <a:endParaRPr/>
          </a:p>
        </p:txBody>
      </p:sp>
    </p:spTree>
  </p:cSld>
  <p:timing>
    <p:tnLst>
      <p:par>
        <p:cTn dur="indefinite" id="65" nodeType="tmRoot" restart="never">
          <p:childTnLst>
            <p:seq>
              <p:cTn dur="indefinite"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12" name="Picture 2"/>
          <p:cNvPicPr/>
          <p:nvPr/>
        </p:nvPicPr>
        <p:blipFill>
          <a:blip r:embed="rId1"/>
          <a:stretch>
            <a:fillRect/>
          </a:stretch>
        </p:blipFill>
        <p:spPr>
          <a:xfrm>
            <a:off x="2001600" y="762120"/>
            <a:ext cx="4549320" cy="4950360"/>
          </a:xfrm>
          <a:prstGeom prst="rect">
            <a:avLst/>
          </a:prstGeom>
          <a:ln>
            <a:noFill/>
          </a:ln>
        </p:spPr>
      </p:pic>
    </p:spTree>
  </p:cSld>
  <p:timing>
    <p:tnLst>
      <p:par>
        <p:cTn dur="indefinite" id="67" nodeType="tmRoot" restart="never">
          <p:childTnLst>
            <p:seq>
              <p:cTn dur="indefinite"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914400" y="152280"/>
            <a:ext cx="7769880" cy="759600"/>
          </a:xfrm>
          <a:prstGeom prst="rect">
            <a:avLst/>
          </a:prstGeom>
          <a:noFill/>
          <a:ln>
            <a:noFill/>
          </a:ln>
        </p:spPr>
        <p:txBody>
          <a:bodyPr anchor="ctr" bIns="45000" lIns="90000" rIns="90000" tIns="45000"/>
          <a:p>
            <a:pPr algn="ctr">
              <a:lnSpc>
                <a:spcPct val="100000"/>
              </a:lnSpc>
            </a:pPr>
            <a:r>
              <a:rPr lang="en-US" sz="3200">
                <a:solidFill>
                  <a:srgbClr val="000000"/>
                </a:solidFill>
                <a:latin typeface="Times New Roman"/>
                <a:ea typeface="DejaVu Sans"/>
              </a:rPr>
              <a:t>Other Computer Architectures</a:t>
            </a:r>
            <a:endParaRPr/>
          </a:p>
        </p:txBody>
      </p:sp>
      <p:sp>
        <p:nvSpPr>
          <p:cNvPr id="214" name="CustomShape 2"/>
          <p:cNvSpPr/>
          <p:nvPr/>
        </p:nvSpPr>
        <p:spPr>
          <a:xfrm>
            <a:off x="685800" y="1143000"/>
            <a:ext cx="7769880" cy="495036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ea typeface="DejaVu Sans"/>
              </a:rPr>
              <a:t>Harvard</a:t>
            </a:r>
            <a:endParaRPr/>
          </a:p>
          <a:p>
            <a:pPr lvl="1">
              <a:lnSpc>
                <a:spcPct val="100000"/>
              </a:lnSpc>
              <a:buFont typeface="Arial"/>
              <a:buChar char="–"/>
            </a:pPr>
            <a:r>
              <a:rPr lang="en-US" sz="2400">
                <a:solidFill>
                  <a:srgbClr val="000000"/>
                </a:solidFill>
                <a:latin typeface="Times New Roman"/>
                <a:ea typeface="DejaVu Sans"/>
              </a:rPr>
              <a:t>separate data and program memories</a:t>
            </a:r>
            <a:endParaRPr/>
          </a:p>
          <a:p>
            <a:pPr>
              <a:lnSpc>
                <a:spcPct val="100000"/>
              </a:lnSpc>
              <a:buFont typeface="Arial"/>
              <a:buChar char="•"/>
            </a:pPr>
            <a:r>
              <a:rPr lang="en-US" sz="2400">
                <a:solidFill>
                  <a:srgbClr val="000000"/>
                </a:solidFill>
                <a:latin typeface="Times New Roman"/>
                <a:ea typeface="DejaVu Sans"/>
              </a:rPr>
              <a:t>Functional architectures</a:t>
            </a:r>
            <a:endParaRPr/>
          </a:p>
          <a:p>
            <a:pPr lvl="1">
              <a:lnSpc>
                <a:spcPct val="100000"/>
              </a:lnSpc>
              <a:buFont typeface="Arial"/>
              <a:buChar char="–"/>
            </a:pPr>
            <a:r>
              <a:rPr lang="en-US" sz="2400">
                <a:solidFill>
                  <a:srgbClr val="000000"/>
                </a:solidFill>
                <a:latin typeface="Times New Roman"/>
                <a:ea typeface="DejaVu Sans"/>
              </a:rPr>
              <a:t>Symbolics, Lambda machine, Mago’s reduction machine</a:t>
            </a:r>
            <a:endParaRPr/>
          </a:p>
          <a:p>
            <a:pPr>
              <a:lnSpc>
                <a:spcPct val="100000"/>
              </a:lnSpc>
              <a:buFont typeface="Arial"/>
              <a:buChar char="•"/>
            </a:pPr>
            <a:r>
              <a:rPr lang="en-US" sz="2400">
                <a:solidFill>
                  <a:srgbClr val="000000"/>
                </a:solidFill>
                <a:latin typeface="Times New Roman"/>
                <a:ea typeface="DejaVu Sans"/>
              </a:rPr>
              <a:t>Logic architectures</a:t>
            </a:r>
            <a:endParaRPr/>
          </a:p>
          <a:p>
            <a:pPr lvl="1">
              <a:lnSpc>
                <a:spcPct val="100000"/>
              </a:lnSpc>
              <a:buFont typeface="Arial"/>
              <a:buChar char="–"/>
            </a:pPr>
            <a:r>
              <a:rPr lang="en-US" sz="2400">
                <a:solidFill>
                  <a:srgbClr val="000000"/>
                </a:solidFill>
                <a:latin typeface="Times New Roman"/>
                <a:ea typeface="DejaVu Sans"/>
              </a:rPr>
              <a:t>Fifth generation computer project (1982-1992) and the PIM</a:t>
            </a:r>
            <a:endParaRPr/>
          </a:p>
          <a:p>
            <a:pPr>
              <a:lnSpc>
                <a:spcPct val="100000"/>
              </a:lnSpc>
              <a:buFont typeface="Arial"/>
              <a:buChar char="•"/>
            </a:pPr>
            <a:r>
              <a:rPr lang="en-US" sz="2400">
                <a:solidFill>
                  <a:srgbClr val="000000"/>
                </a:solidFill>
                <a:latin typeface="Times New Roman"/>
                <a:ea typeface="DejaVu Sans"/>
              </a:rPr>
              <a:t>Overall, alternate computer architectures have failed commercially</a:t>
            </a:r>
            <a:endParaRPr/>
          </a:p>
          <a:p>
            <a:pPr lvl="1">
              <a:lnSpc>
                <a:spcPct val="100000"/>
              </a:lnSpc>
              <a:buFont typeface="Arial"/>
              <a:buChar char="–"/>
            </a:pPr>
            <a:r>
              <a:rPr lang="en-US" sz="2400">
                <a:solidFill>
                  <a:srgbClr val="000000"/>
                </a:solidFill>
                <a:latin typeface="Times New Roman"/>
                <a:ea typeface="DejaVu Sans"/>
              </a:rPr>
              <a:t> </a:t>
            </a:r>
            <a:r>
              <a:rPr lang="en-US" sz="2400">
                <a:solidFill>
                  <a:srgbClr val="000000"/>
                </a:solidFill>
                <a:latin typeface="Times New Roman"/>
                <a:ea typeface="DejaVu Sans"/>
              </a:rPr>
              <a:t>von Neumann machines get faster too quickly!</a:t>
            </a:r>
            <a:endParaRPr/>
          </a:p>
        </p:txBody>
      </p:sp>
    </p:spTree>
  </p:cSld>
  <p:timing>
    <p:tnLst>
      <p:par>
        <p:cTn dur="indefinite" id="69" nodeType="tmRoot" restart="never">
          <p:childTnLst>
            <p:seq>
              <p:cTn dur="indefinite"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457200" y="274680"/>
            <a:ext cx="8227080" cy="865800"/>
          </a:xfrm>
          <a:prstGeom prst="rect">
            <a:avLst/>
          </a:prstGeom>
          <a:noFill/>
          <a:ln>
            <a:noFill/>
          </a:ln>
        </p:spPr>
        <p:txBody>
          <a:bodyPr anchor="ctr" bIns="45000" lIns="90000" rIns="90000" tIns="45000"/>
          <a:p>
            <a:pPr algn="ctr">
              <a:lnSpc>
                <a:spcPct val="100000"/>
              </a:lnSpc>
            </a:pPr>
            <a:r>
              <a:rPr lang="en-US" sz="4400">
                <a:solidFill>
                  <a:srgbClr val="000000"/>
                </a:solidFill>
                <a:latin typeface="Times New Roman"/>
                <a:ea typeface="DejaVu Sans"/>
              </a:rPr>
              <a:t> </a:t>
            </a:r>
            <a:r>
              <a:rPr lang="en-US" sz="4400">
                <a:solidFill>
                  <a:srgbClr val="000000"/>
                </a:solidFill>
                <a:latin typeface="Times New Roman"/>
                <a:ea typeface="DejaVu Sans"/>
              </a:rPr>
              <a:t>Influences on programming languages</a:t>
            </a:r>
            <a:endParaRPr/>
          </a:p>
        </p:txBody>
      </p:sp>
      <p:sp>
        <p:nvSpPr>
          <p:cNvPr id="216" name="CustomShape 2"/>
          <p:cNvSpPr/>
          <p:nvPr/>
        </p:nvSpPr>
        <p:spPr>
          <a:xfrm>
            <a:off x="457200" y="1219320"/>
            <a:ext cx="8227080" cy="5178960"/>
          </a:xfrm>
          <a:prstGeom prst="rect">
            <a:avLst/>
          </a:prstGeom>
          <a:noFill/>
          <a:ln>
            <a:noFill/>
          </a:ln>
        </p:spPr>
        <p:txBody>
          <a:bodyPr bIns="45000" lIns="90000" rIns="90000" tIns="45000"/>
          <a:p>
            <a:pPr>
              <a:lnSpc>
                <a:spcPct val="90000"/>
              </a:lnSpc>
              <a:buFont typeface="Arial"/>
              <a:buChar char="•"/>
            </a:pPr>
            <a:r>
              <a:rPr lang="en-US" sz="2800">
                <a:solidFill>
                  <a:srgbClr val="000000"/>
                </a:solidFill>
                <a:latin typeface="Times New Roman"/>
                <a:ea typeface="DejaVu Sans"/>
              </a:rPr>
              <a:t>Computer capabilities</a:t>
            </a:r>
            <a:endParaRPr/>
          </a:p>
          <a:p>
            <a:pPr lvl="1">
              <a:lnSpc>
                <a:spcPct val="90000"/>
              </a:lnSpc>
              <a:buFont typeface="Arial"/>
              <a:buChar char="–"/>
            </a:pPr>
            <a:r>
              <a:rPr lang="en-US" sz="2400">
                <a:solidFill>
                  <a:srgbClr val="000000"/>
                </a:solidFill>
                <a:latin typeface="Times New Roman"/>
                <a:ea typeface="DejaVu Sans"/>
              </a:rPr>
              <a:t>Hardware and OS</a:t>
            </a:r>
            <a:endParaRPr/>
          </a:p>
          <a:p>
            <a:pPr>
              <a:lnSpc>
                <a:spcPct val="90000"/>
              </a:lnSpc>
              <a:buFont typeface="Arial"/>
              <a:buChar char="•"/>
            </a:pPr>
            <a:r>
              <a:rPr lang="en-US" sz="2800">
                <a:solidFill>
                  <a:srgbClr val="000000"/>
                </a:solidFill>
                <a:latin typeface="Times New Roman"/>
                <a:ea typeface="DejaVu Sans"/>
              </a:rPr>
              <a:t>Applications</a:t>
            </a:r>
            <a:endParaRPr/>
          </a:p>
          <a:p>
            <a:pPr lvl="1">
              <a:lnSpc>
                <a:spcPct val="90000"/>
              </a:lnSpc>
              <a:buFont typeface="Arial"/>
              <a:buChar char="–"/>
            </a:pPr>
            <a:r>
              <a:rPr lang="en-US" sz="2400">
                <a:solidFill>
                  <a:srgbClr val="000000"/>
                </a:solidFill>
                <a:latin typeface="Times New Roman"/>
                <a:ea typeface="DejaVu Sans"/>
              </a:rPr>
              <a:t>Wide area of applications (open mp,cuda,scala..)</a:t>
            </a:r>
            <a:r>
              <a:rPr lang="en-US" sz="2400">
                <a:solidFill>
                  <a:srgbClr val="000000"/>
                </a:solidFill>
                <a:latin typeface="Times New Roman"/>
                <a:ea typeface="DejaVu Sans"/>
              </a:rPr>
              <a:t>	</a:t>
            </a:r>
            <a:endParaRPr/>
          </a:p>
          <a:p>
            <a:pPr>
              <a:lnSpc>
                <a:spcPct val="90000"/>
              </a:lnSpc>
              <a:buFont typeface="Arial"/>
              <a:buChar char="•"/>
            </a:pPr>
            <a:r>
              <a:rPr lang="en-US" sz="2800">
                <a:solidFill>
                  <a:srgbClr val="000000"/>
                </a:solidFill>
                <a:latin typeface="Times New Roman"/>
                <a:ea typeface="DejaVu Sans"/>
              </a:rPr>
              <a:t>Programming methods</a:t>
            </a:r>
            <a:endParaRPr/>
          </a:p>
          <a:p>
            <a:pPr lvl="1">
              <a:lnSpc>
                <a:spcPct val="90000"/>
              </a:lnSpc>
              <a:buFont typeface="Arial"/>
              <a:buChar char="–"/>
            </a:pPr>
            <a:r>
              <a:rPr lang="en-US" sz="2400">
                <a:solidFill>
                  <a:srgbClr val="000000"/>
                </a:solidFill>
                <a:latin typeface="Times New Roman"/>
                <a:ea typeface="DejaVu Sans"/>
              </a:rPr>
              <a:t>Multiprogramming, interactive systems, data abstraction, formal semantics,O-O programming,…</a:t>
            </a:r>
            <a:endParaRPr/>
          </a:p>
          <a:p>
            <a:pPr>
              <a:lnSpc>
                <a:spcPct val="90000"/>
              </a:lnSpc>
              <a:buFont typeface="Arial"/>
              <a:buChar char="•"/>
            </a:pPr>
            <a:r>
              <a:rPr lang="en-US" sz="2800">
                <a:solidFill>
                  <a:srgbClr val="000000"/>
                </a:solidFill>
                <a:latin typeface="Times New Roman"/>
                <a:ea typeface="DejaVu Sans"/>
              </a:rPr>
              <a:t>Implementation methods </a:t>
            </a:r>
            <a:endParaRPr/>
          </a:p>
          <a:p>
            <a:pPr>
              <a:lnSpc>
                <a:spcPct val="90000"/>
              </a:lnSpc>
              <a:buFont typeface="Arial"/>
              <a:buChar char="•"/>
            </a:pPr>
            <a:r>
              <a:rPr lang="en-US" sz="2800">
                <a:solidFill>
                  <a:srgbClr val="000000"/>
                </a:solidFill>
                <a:latin typeface="Times New Roman"/>
                <a:ea typeface="DejaVu Sans"/>
              </a:rPr>
              <a:t>Theoretical studies</a:t>
            </a:r>
            <a:endParaRPr/>
          </a:p>
          <a:p>
            <a:pPr>
              <a:lnSpc>
                <a:spcPct val="90000"/>
              </a:lnSpc>
              <a:buFont typeface="Arial"/>
              <a:buChar char="•"/>
            </a:pPr>
            <a:r>
              <a:rPr lang="en-US" sz="2800">
                <a:solidFill>
                  <a:srgbClr val="000000"/>
                </a:solidFill>
                <a:latin typeface="Times New Roman"/>
                <a:ea typeface="DejaVu Sans"/>
              </a:rPr>
              <a:t>Standardization </a:t>
            </a:r>
            <a:endParaRPr/>
          </a:p>
        </p:txBody>
      </p:sp>
    </p:spTree>
  </p:cSld>
  <p:timing>
    <p:tnLst>
      <p:par>
        <p:cTn dur="indefinite" id="71" nodeType="tmRoot" restart="never">
          <p:childTnLst>
            <p:seq>
              <p:cTn dur="indefinite"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CustomShape 1"/>
          <p:cNvSpPr/>
          <p:nvPr/>
        </p:nvSpPr>
        <p:spPr>
          <a:xfrm>
            <a:off x="457200" y="274680"/>
            <a:ext cx="8227080" cy="789480"/>
          </a:xfrm>
          <a:prstGeom prst="rect">
            <a:avLst/>
          </a:prstGeom>
          <a:noFill/>
          <a:ln>
            <a:noFill/>
          </a:ln>
        </p:spPr>
        <p:txBody>
          <a:bodyPr anchor="ctr" bIns="45000" lIns="90000" rIns="90000" tIns="45000"/>
          <a:p>
            <a:pPr algn="ctr">
              <a:lnSpc>
                <a:spcPct val="100000"/>
              </a:lnSpc>
            </a:pPr>
            <a:r>
              <a:rPr lang="en-US" sz="3600">
                <a:solidFill>
                  <a:srgbClr val="000000"/>
                </a:solidFill>
                <a:latin typeface="Times New Roman"/>
                <a:ea typeface="DejaVu Sans"/>
              </a:rPr>
              <a:t>Attributes of a good language</a:t>
            </a:r>
            <a:endParaRPr/>
          </a:p>
        </p:txBody>
      </p:sp>
      <p:sp>
        <p:nvSpPr>
          <p:cNvPr id="218" name="CustomShape 2"/>
          <p:cNvSpPr/>
          <p:nvPr/>
        </p:nvSpPr>
        <p:spPr>
          <a:xfrm>
            <a:off x="457200" y="1219320"/>
            <a:ext cx="8227080" cy="5178960"/>
          </a:xfrm>
          <a:prstGeom prst="rect">
            <a:avLst/>
          </a:prstGeom>
          <a:noFill/>
          <a:ln>
            <a:noFill/>
          </a:ln>
        </p:spPr>
        <p:txBody>
          <a:bodyPr bIns="45000" lIns="90000" rIns="90000" tIns="45000"/>
          <a:p>
            <a:pPr>
              <a:lnSpc>
                <a:spcPct val="90000"/>
              </a:lnSpc>
              <a:buFont typeface="Arial"/>
              <a:buChar char="•"/>
            </a:pPr>
            <a:r>
              <a:rPr lang="en-US" sz="2800">
                <a:solidFill>
                  <a:srgbClr val="000000"/>
                </a:solidFill>
                <a:latin typeface="Times New Roman"/>
                <a:ea typeface="DejaVu Sans"/>
              </a:rPr>
              <a:t>Clarity, simplicity, and unity</a:t>
            </a:r>
            <a:endParaRPr/>
          </a:p>
          <a:p>
            <a:pPr lvl="1">
              <a:lnSpc>
                <a:spcPct val="90000"/>
              </a:lnSpc>
              <a:buFont typeface="Arial"/>
              <a:buChar char="–"/>
            </a:pPr>
            <a:r>
              <a:rPr lang="en-US" sz="2400">
                <a:solidFill>
                  <a:srgbClr val="000000"/>
                </a:solidFill>
                <a:latin typeface="Times New Roman"/>
                <a:ea typeface="DejaVu Sans"/>
              </a:rPr>
              <a:t>Have a minimum number of different concepts, with the rules for their combination, simple and regular (conceptual integrity).</a:t>
            </a:r>
            <a:endParaRPr/>
          </a:p>
          <a:p>
            <a:pPr lvl="1">
              <a:lnSpc>
                <a:spcPct val="90000"/>
              </a:lnSpc>
              <a:buFont typeface="Arial"/>
              <a:buChar char="–"/>
            </a:pPr>
            <a:r>
              <a:rPr lang="en-US" sz="2400">
                <a:solidFill>
                  <a:srgbClr val="000000"/>
                </a:solidFill>
                <a:latin typeface="Times New Roman"/>
                <a:ea typeface="DejaVu Sans"/>
              </a:rPr>
              <a:t>readability</a:t>
            </a:r>
            <a:endParaRPr/>
          </a:p>
          <a:p>
            <a:pPr>
              <a:lnSpc>
                <a:spcPct val="90000"/>
              </a:lnSpc>
              <a:buFont typeface="Arial"/>
              <a:buChar char="•"/>
            </a:pPr>
            <a:r>
              <a:rPr lang="en-US" sz="2800">
                <a:solidFill>
                  <a:srgbClr val="000000"/>
                </a:solidFill>
                <a:latin typeface="Times New Roman"/>
                <a:ea typeface="DejaVu Sans"/>
              </a:rPr>
              <a:t>Orthogonality</a:t>
            </a:r>
            <a:endParaRPr/>
          </a:p>
          <a:p>
            <a:pPr lvl="1">
              <a:lnSpc>
                <a:spcPct val="90000"/>
              </a:lnSpc>
              <a:buFont typeface="Arial"/>
              <a:buChar char="–"/>
            </a:pPr>
            <a:r>
              <a:rPr lang="en-US" sz="2400">
                <a:solidFill>
                  <a:srgbClr val="000000"/>
                </a:solidFill>
                <a:latin typeface="Times New Roman"/>
                <a:ea typeface="DejaVu Sans"/>
              </a:rPr>
              <a:t>Being able to combine various features of a language in all possible combinations.</a:t>
            </a:r>
            <a:endParaRPr/>
          </a:p>
          <a:p>
            <a:pPr>
              <a:lnSpc>
                <a:spcPct val="90000"/>
              </a:lnSpc>
              <a:buFont typeface="Arial"/>
              <a:buChar char="•"/>
            </a:pPr>
            <a:r>
              <a:rPr lang="en-US" sz="2800">
                <a:solidFill>
                  <a:srgbClr val="000000"/>
                </a:solidFill>
                <a:latin typeface="Times New Roman"/>
                <a:ea typeface="DejaVu Sans"/>
              </a:rPr>
              <a:t>Naturalness for the application</a:t>
            </a:r>
            <a:endParaRPr/>
          </a:p>
          <a:p>
            <a:pPr>
              <a:lnSpc>
                <a:spcPct val="90000"/>
              </a:lnSpc>
              <a:buFont typeface="Arial"/>
              <a:buChar char="•"/>
            </a:pPr>
            <a:r>
              <a:rPr lang="en-US" sz="2800">
                <a:solidFill>
                  <a:srgbClr val="000000"/>
                </a:solidFill>
                <a:latin typeface="Times New Roman"/>
                <a:ea typeface="DejaVu Sans"/>
              </a:rPr>
              <a:t>Support for abstraction</a:t>
            </a:r>
            <a:endParaRPr/>
          </a:p>
        </p:txBody>
      </p:sp>
    </p:spTree>
  </p:cSld>
  <p:timing>
    <p:tnLst>
      <p:par>
        <p:cTn dur="indefinite" id="73" nodeType="tmRoot" restart="never">
          <p:childTnLst>
            <p:seq>
              <p:cTn dur="indefinite"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CustomShape 1"/>
          <p:cNvSpPr/>
          <p:nvPr/>
        </p:nvSpPr>
        <p:spPr>
          <a:xfrm>
            <a:off x="457200" y="152280"/>
            <a:ext cx="8227080" cy="911880"/>
          </a:xfrm>
          <a:prstGeom prst="rect">
            <a:avLst/>
          </a:prstGeom>
          <a:noFill/>
          <a:ln>
            <a:noFill/>
          </a:ln>
        </p:spPr>
        <p:txBody>
          <a:bodyPr anchor="ctr" bIns="45000" lIns="90000" rIns="90000" tIns="45000"/>
          <a:p>
            <a:pPr algn="ctr">
              <a:lnSpc>
                <a:spcPct val="100000"/>
              </a:lnSpc>
            </a:pPr>
            <a:r>
              <a:rPr lang="en-US" sz="3600">
                <a:solidFill>
                  <a:srgbClr val="000000"/>
                </a:solidFill>
                <a:latin typeface="Times New Roman"/>
                <a:ea typeface="DejaVu Sans"/>
              </a:rPr>
              <a:t>Attributes of a good language</a:t>
            </a:r>
            <a:endParaRPr/>
          </a:p>
        </p:txBody>
      </p:sp>
      <p:sp>
        <p:nvSpPr>
          <p:cNvPr id="220" name="CustomShape 2"/>
          <p:cNvSpPr/>
          <p:nvPr/>
        </p:nvSpPr>
        <p:spPr>
          <a:xfrm>
            <a:off x="457200" y="1219320"/>
            <a:ext cx="8227080" cy="4904280"/>
          </a:xfrm>
          <a:prstGeom prst="rect">
            <a:avLst/>
          </a:prstGeom>
          <a:noFill/>
          <a:ln>
            <a:noFill/>
          </a:ln>
        </p:spPr>
        <p:txBody>
          <a:bodyPr bIns="45000" lIns="90000" rIns="90000" tIns="45000"/>
          <a:p>
            <a:pPr>
              <a:lnSpc>
                <a:spcPct val="90000"/>
              </a:lnSpc>
              <a:buFont typeface="Arial"/>
              <a:buChar char="•"/>
            </a:pPr>
            <a:r>
              <a:rPr lang="en-US" sz="2800">
                <a:solidFill>
                  <a:srgbClr val="000000"/>
                </a:solidFill>
                <a:latin typeface="Times New Roman"/>
                <a:ea typeface="DejaVu Sans"/>
              </a:rPr>
              <a:t>Ease of program verification</a:t>
            </a:r>
            <a:endParaRPr/>
          </a:p>
          <a:p>
            <a:pPr lvl="1">
              <a:lnSpc>
                <a:spcPct val="90000"/>
              </a:lnSpc>
              <a:buFont charset="2" typeface="Wingdings"/>
              <a:buChar char=""/>
            </a:pPr>
            <a:r>
              <a:rPr lang="en-US" sz="2400">
                <a:solidFill>
                  <a:srgbClr val="000000"/>
                </a:solidFill>
                <a:latin typeface="Times New Roman"/>
                <a:ea typeface="DejaVu Sans"/>
              </a:rPr>
              <a:t>Proof of correctness, desk checking, test</a:t>
            </a:r>
            <a:endParaRPr/>
          </a:p>
          <a:p>
            <a:pPr lvl="1">
              <a:lnSpc>
                <a:spcPct val="90000"/>
              </a:lnSpc>
              <a:buFont charset="2" typeface="Wingdings"/>
              <a:buChar char=""/>
            </a:pPr>
            <a:r>
              <a:rPr lang="en-US" sz="2400">
                <a:solidFill>
                  <a:srgbClr val="000000"/>
                </a:solidFill>
                <a:latin typeface="Times New Roman"/>
                <a:ea typeface="DejaVu Sans"/>
              </a:rPr>
              <a:t>Simplicity of semantic and syntax</a:t>
            </a:r>
            <a:endParaRPr/>
          </a:p>
          <a:p>
            <a:pPr>
              <a:lnSpc>
                <a:spcPct val="90000"/>
              </a:lnSpc>
              <a:buFont typeface="Arial"/>
              <a:buChar char="•"/>
            </a:pPr>
            <a:r>
              <a:rPr lang="en-US" sz="2800">
                <a:solidFill>
                  <a:srgbClr val="000000"/>
                </a:solidFill>
                <a:latin typeface="Times New Roman"/>
                <a:ea typeface="DejaVu Sans"/>
              </a:rPr>
              <a:t>Programming environment</a:t>
            </a:r>
            <a:endParaRPr/>
          </a:p>
          <a:p>
            <a:pPr>
              <a:lnSpc>
                <a:spcPct val="90000"/>
              </a:lnSpc>
              <a:buFont typeface="Arial"/>
              <a:buChar char="•"/>
            </a:pPr>
            <a:r>
              <a:rPr lang="en-US" sz="2800">
                <a:solidFill>
                  <a:srgbClr val="000000"/>
                </a:solidFill>
                <a:latin typeface="Times New Roman"/>
                <a:ea typeface="DejaVu Sans"/>
              </a:rPr>
              <a:t>Portability of programs</a:t>
            </a:r>
            <a:endParaRPr/>
          </a:p>
          <a:p>
            <a:pPr>
              <a:lnSpc>
                <a:spcPct val="90000"/>
              </a:lnSpc>
              <a:buFont typeface="Arial"/>
              <a:buChar char="•"/>
            </a:pPr>
            <a:r>
              <a:rPr lang="en-US" sz="2800">
                <a:solidFill>
                  <a:srgbClr val="000000"/>
                </a:solidFill>
                <a:latin typeface="Times New Roman"/>
                <a:ea typeface="DejaVu Sans"/>
              </a:rPr>
              <a:t>Cost of use</a:t>
            </a:r>
            <a:endParaRPr/>
          </a:p>
          <a:p>
            <a:pPr lvl="1">
              <a:lnSpc>
                <a:spcPct val="90000"/>
              </a:lnSpc>
              <a:buFont charset="2" typeface="Wingdings"/>
              <a:buChar char=""/>
            </a:pPr>
            <a:r>
              <a:rPr lang="en-US" sz="2400">
                <a:solidFill>
                  <a:srgbClr val="000000"/>
                </a:solidFill>
                <a:latin typeface="Times New Roman"/>
                <a:ea typeface="DejaVu Sans"/>
              </a:rPr>
              <a:t>Program execution</a:t>
            </a:r>
            <a:endParaRPr/>
          </a:p>
          <a:p>
            <a:pPr lvl="1">
              <a:lnSpc>
                <a:spcPct val="90000"/>
              </a:lnSpc>
              <a:buFont charset="2" typeface="Wingdings"/>
              <a:buChar char=""/>
            </a:pPr>
            <a:r>
              <a:rPr lang="en-US" sz="2400">
                <a:solidFill>
                  <a:srgbClr val="000000"/>
                </a:solidFill>
                <a:latin typeface="Times New Roman"/>
                <a:ea typeface="DejaVu Sans"/>
              </a:rPr>
              <a:t>Program translation</a:t>
            </a:r>
            <a:endParaRPr/>
          </a:p>
          <a:p>
            <a:pPr lvl="1">
              <a:lnSpc>
                <a:spcPct val="90000"/>
              </a:lnSpc>
              <a:buFont charset="2" typeface="Wingdings"/>
              <a:buChar char=""/>
            </a:pPr>
            <a:r>
              <a:rPr lang="en-US" sz="2400">
                <a:solidFill>
                  <a:srgbClr val="000000"/>
                </a:solidFill>
                <a:latin typeface="Times New Roman"/>
                <a:ea typeface="DejaVu Sans"/>
              </a:rPr>
              <a:t>Program creation, testing, and use</a:t>
            </a:r>
            <a:endParaRPr/>
          </a:p>
          <a:p>
            <a:pPr lvl="1">
              <a:lnSpc>
                <a:spcPct val="90000"/>
              </a:lnSpc>
              <a:buFont charset="2" typeface="Wingdings"/>
              <a:buChar char=""/>
            </a:pPr>
            <a:r>
              <a:rPr lang="en-US" sz="2400">
                <a:solidFill>
                  <a:srgbClr val="000000"/>
                </a:solidFill>
                <a:latin typeface="Times New Roman"/>
                <a:ea typeface="DejaVu Sans"/>
              </a:rPr>
              <a:t>Program maintenance</a:t>
            </a:r>
            <a:endParaRPr/>
          </a:p>
          <a:p>
            <a:pPr>
              <a:lnSpc>
                <a:spcPct val="90000"/>
              </a:lnSpc>
            </a:pPr>
            <a:endParaRPr/>
          </a:p>
        </p:txBody>
      </p:sp>
    </p:spTree>
  </p:cSld>
  <p:timing>
    <p:tnLst>
      <p:par>
        <p:cTn dur="indefinite" id="75" nodeType="tmRoot" restart="never">
          <p:childTnLst>
            <p:seq>
              <p:cTn dur="indefinite"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457200" y="274680"/>
            <a:ext cx="8227080" cy="408600"/>
          </a:xfrm>
          <a:prstGeom prst="rect">
            <a:avLst/>
          </a:prstGeom>
          <a:noFill/>
          <a:ln>
            <a:noFill/>
          </a:ln>
        </p:spPr>
        <p:txBody>
          <a:bodyPr anchor="ctr" bIns="45000" lIns="90000" rIns="90000" tIns="45000"/>
          <a:p>
            <a:pPr algn="ctr">
              <a:lnSpc>
                <a:spcPct val="100000"/>
              </a:lnSpc>
            </a:pPr>
            <a:r>
              <a:rPr b="1" lang="en-US" sz="3200">
                <a:solidFill>
                  <a:srgbClr val="000000"/>
                </a:solidFill>
                <a:latin typeface="Times New Roman"/>
                <a:ea typeface="DejaVu Sans"/>
              </a:rPr>
              <a:t>Programming language qualities</a:t>
            </a:r>
            <a:endParaRPr/>
          </a:p>
        </p:txBody>
      </p:sp>
      <p:sp>
        <p:nvSpPr>
          <p:cNvPr id="222" name="CustomShape 2"/>
          <p:cNvSpPr/>
          <p:nvPr/>
        </p:nvSpPr>
        <p:spPr>
          <a:xfrm>
            <a:off x="457200" y="1371600"/>
            <a:ext cx="8227080" cy="5178960"/>
          </a:xfrm>
          <a:prstGeom prst="rect">
            <a:avLst/>
          </a:prstGeom>
          <a:noFill/>
          <a:ln>
            <a:noFill/>
          </a:ln>
        </p:spPr>
        <p:txBody>
          <a:bodyPr bIns="45000" lIns="90000" rIns="90000" tIns="45000"/>
          <a:p>
            <a:pPr>
              <a:lnSpc>
                <a:spcPct val="100000"/>
              </a:lnSpc>
              <a:buFont charset="2" typeface="Wingdings"/>
              <a:buChar char=""/>
            </a:pPr>
            <a:r>
              <a:rPr i="1" lang="en-US" sz="2800">
                <a:solidFill>
                  <a:srgbClr val="000000"/>
                </a:solidFill>
                <a:latin typeface="Times New Roman"/>
                <a:ea typeface="DejaVu Sans"/>
              </a:rPr>
              <a:t>Software must be reliable.</a:t>
            </a:r>
            <a:endParaRPr/>
          </a:p>
          <a:p>
            <a:pPr>
              <a:lnSpc>
                <a:spcPct val="100000"/>
              </a:lnSpc>
              <a:buFont charset="2" typeface="Wingdings"/>
              <a:buChar char=""/>
            </a:pPr>
            <a:r>
              <a:rPr i="1" lang="en-US" sz="2800">
                <a:solidFill>
                  <a:srgbClr val="000000"/>
                </a:solidFill>
                <a:latin typeface="Times New Roman"/>
                <a:ea typeface="DejaVu Sans"/>
              </a:rPr>
              <a:t>Software must be maintainable.</a:t>
            </a:r>
            <a:endParaRPr/>
          </a:p>
          <a:p>
            <a:pPr>
              <a:lnSpc>
                <a:spcPct val="100000"/>
              </a:lnSpc>
              <a:buFont charset="2" typeface="Wingdings"/>
              <a:buChar char=""/>
            </a:pPr>
            <a:r>
              <a:rPr i="1" lang="en-US" sz="2800">
                <a:solidFill>
                  <a:srgbClr val="000000"/>
                </a:solidFill>
                <a:latin typeface="Times New Roman"/>
                <a:ea typeface="DejaVu Sans"/>
              </a:rPr>
              <a:t>Software must execute efficiently</a:t>
            </a:r>
            <a:endParaRPr/>
          </a:p>
        </p:txBody>
      </p:sp>
    </p:spTree>
  </p:cSld>
  <p:timing>
    <p:tnLst>
      <p:par>
        <p:cTn dur="indefinite" id="77" nodeType="tmRoot" restart="never">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457200" y="274680"/>
            <a:ext cx="8227080" cy="942120"/>
          </a:xfrm>
          <a:prstGeom prst="rect">
            <a:avLst/>
          </a:prstGeom>
          <a:noFill/>
          <a:ln>
            <a:noFill/>
          </a:ln>
        </p:spPr>
        <p:txBody>
          <a:bodyPr anchor="ctr" bIns="45000" lIns="90000" rIns="90000" tIns="45000"/>
          <a:p>
            <a:pPr>
              <a:lnSpc>
                <a:spcPct val="100000"/>
              </a:lnSpc>
            </a:pPr>
            <a:r>
              <a:rPr lang="en-US" sz="4000">
                <a:solidFill>
                  <a:srgbClr val="000000"/>
                </a:solidFill>
                <a:latin typeface="Times New Roman"/>
                <a:ea typeface="DejaVu Sans"/>
              </a:rPr>
              <a:t>Purpose of Studying PPL </a:t>
            </a:r>
            <a:endParaRPr/>
          </a:p>
        </p:txBody>
      </p:sp>
      <p:sp>
        <p:nvSpPr>
          <p:cNvPr id="156" name="CustomShape 2"/>
          <p:cNvSpPr/>
          <p:nvPr/>
        </p:nvSpPr>
        <p:spPr>
          <a:xfrm>
            <a:off x="533520" y="1905120"/>
            <a:ext cx="8150760" cy="3014280"/>
          </a:xfrm>
          <a:prstGeom prst="rect">
            <a:avLst/>
          </a:prstGeom>
          <a:noFill/>
          <a:ln>
            <a:noFill/>
          </a:ln>
        </p:spPr>
        <p:txBody>
          <a:bodyPr bIns="45000" lIns="90000" rIns="90000" tIns="45000"/>
          <a:p>
            <a:pPr algn="just">
              <a:lnSpc>
                <a:spcPct val="200000"/>
              </a:lnSpc>
              <a:buFont charset="2" typeface="Wingdings"/>
              <a:buChar char=""/>
            </a:pPr>
            <a:r>
              <a:rPr lang="en-US" sz="2400">
                <a:solidFill>
                  <a:srgbClr val="000000"/>
                </a:solidFill>
                <a:latin typeface="Times New Roman"/>
                <a:ea typeface="MS Mincho"/>
              </a:rPr>
              <a:t>The purpose of the course is for the student to gain knowledge of important principles in programming languages</a:t>
            </a:r>
            <a:endParaRPr/>
          </a:p>
          <a:p>
            <a:pPr algn="just">
              <a:lnSpc>
                <a:spcPct val="200000"/>
              </a:lnSpc>
              <a:buFont charset="2" typeface="Wingdings"/>
              <a:buChar char=""/>
            </a:pPr>
            <a:r>
              <a:rPr lang="en-US" sz="2400">
                <a:solidFill>
                  <a:srgbClr val="000000"/>
                </a:solidFill>
                <a:latin typeface="Times New Roman"/>
                <a:ea typeface="MS Mincho"/>
              </a:rPr>
              <a:t> </a:t>
            </a:r>
            <a:r>
              <a:rPr lang="en-US" sz="2400">
                <a:solidFill>
                  <a:srgbClr val="000000"/>
                </a:solidFill>
                <a:latin typeface="Times New Roman"/>
                <a:ea typeface="MS Mincho"/>
              </a:rPr>
              <a:t>and for the student to gain an understanding of techniques for describing and compiling programming languages.</a:t>
            </a:r>
            <a:endParaRPr/>
          </a:p>
          <a:p>
            <a:pPr>
              <a:lnSpc>
                <a:spcPct val="100000"/>
              </a:lnSpc>
            </a:pPr>
            <a:endParaRPr/>
          </a:p>
        </p:txBody>
      </p:sp>
    </p:spTree>
  </p:cSld>
  <p:timing>
    <p:tnLst>
      <p:par>
        <p:cTn dur="indefinite" id="7" nodeType="tmRoot" restart="never">
          <p:childTnLst>
            <p:seq>
              <p:cTn dur="indefinite"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CustomShape 1"/>
          <p:cNvSpPr/>
          <p:nvPr/>
        </p:nvSpPr>
        <p:spPr>
          <a:xfrm>
            <a:off x="457200" y="274680"/>
            <a:ext cx="8227080" cy="1140480"/>
          </a:xfrm>
          <a:prstGeom prst="rect">
            <a:avLst/>
          </a:prstGeom>
          <a:noFill/>
          <a:ln>
            <a:noFill/>
          </a:ln>
        </p:spPr>
        <p:txBody>
          <a:bodyPr anchor="ctr" bIns="45000" lIns="90000" rIns="90000" tIns="45000"/>
          <a:p>
            <a:pPr algn="ctr">
              <a:lnSpc>
                <a:spcPct val="100000"/>
              </a:lnSpc>
            </a:pPr>
            <a:r>
              <a:rPr lang="en-US" sz="4400">
                <a:solidFill>
                  <a:srgbClr val="000000"/>
                </a:solidFill>
                <a:latin typeface="Times New Roman"/>
                <a:ea typeface="DejaVu Sans"/>
              </a:rPr>
              <a:t>Attributes of a good language </a:t>
            </a:r>
            <a:r>
              <a:rPr lang="en-US" sz="2800">
                <a:solidFill>
                  <a:srgbClr val="000000"/>
                </a:solidFill>
                <a:latin typeface="Times New Roman"/>
                <a:ea typeface="DejaVu Sans"/>
              </a:rPr>
              <a:t>(another view: to make a software reliable, maintainable, efficient)</a:t>
            </a:r>
            <a:endParaRPr/>
          </a:p>
        </p:txBody>
      </p:sp>
      <p:sp>
        <p:nvSpPr>
          <p:cNvPr id="224" name="CustomShape 2"/>
          <p:cNvSpPr/>
          <p:nvPr/>
        </p:nvSpPr>
        <p:spPr>
          <a:xfrm>
            <a:off x="457200" y="1600200"/>
            <a:ext cx="8227080" cy="4523400"/>
          </a:xfrm>
          <a:prstGeom prst="rect">
            <a:avLst/>
          </a:prstGeom>
          <a:noFill/>
          <a:ln>
            <a:noFill/>
          </a:ln>
        </p:spPr>
        <p:txBody>
          <a:bodyPr bIns="45000" lIns="90000" rIns="90000" tIns="45000"/>
          <a:p>
            <a:pPr>
              <a:lnSpc>
                <a:spcPct val="90000"/>
              </a:lnSpc>
              <a:buFont typeface="Arial"/>
              <a:buChar char="•"/>
            </a:pPr>
            <a:r>
              <a:rPr lang="en-US" sz="2800">
                <a:solidFill>
                  <a:srgbClr val="000000"/>
                </a:solidFill>
                <a:latin typeface="Times New Roman"/>
                <a:ea typeface="DejaVu Sans"/>
              </a:rPr>
              <a:t>Reliability</a:t>
            </a:r>
            <a:endParaRPr/>
          </a:p>
          <a:p>
            <a:pPr lvl="1">
              <a:lnSpc>
                <a:spcPct val="90000"/>
              </a:lnSpc>
              <a:buFont typeface="Arial"/>
              <a:buChar char="–"/>
            </a:pPr>
            <a:r>
              <a:rPr lang="en-US" sz="2400">
                <a:solidFill>
                  <a:srgbClr val="000000"/>
                </a:solidFill>
                <a:latin typeface="Times New Roman"/>
                <a:ea typeface="DejaVu Sans"/>
              </a:rPr>
              <a:t>Writability</a:t>
            </a:r>
            <a:endParaRPr/>
          </a:p>
          <a:p>
            <a:pPr lvl="1">
              <a:lnSpc>
                <a:spcPct val="90000"/>
              </a:lnSpc>
              <a:buFont typeface="Arial"/>
              <a:buChar char="–"/>
            </a:pPr>
            <a:r>
              <a:rPr lang="en-US" sz="2400">
                <a:solidFill>
                  <a:srgbClr val="000000"/>
                </a:solidFill>
                <a:latin typeface="Times New Roman"/>
                <a:ea typeface="DejaVu Sans"/>
              </a:rPr>
              <a:t>Readability</a:t>
            </a:r>
            <a:endParaRPr/>
          </a:p>
          <a:p>
            <a:pPr lvl="1">
              <a:lnSpc>
                <a:spcPct val="90000"/>
              </a:lnSpc>
              <a:buFont typeface="Arial"/>
              <a:buChar char="–"/>
            </a:pPr>
            <a:r>
              <a:rPr lang="en-US" sz="2400">
                <a:solidFill>
                  <a:srgbClr val="000000"/>
                </a:solidFill>
                <a:latin typeface="Times New Roman"/>
                <a:ea typeface="DejaVu Sans"/>
              </a:rPr>
              <a:t>Simplicity</a:t>
            </a:r>
            <a:endParaRPr/>
          </a:p>
          <a:p>
            <a:pPr lvl="1">
              <a:lnSpc>
                <a:spcPct val="90000"/>
              </a:lnSpc>
              <a:buFont typeface="Arial"/>
              <a:buChar char="–"/>
            </a:pPr>
            <a:r>
              <a:rPr lang="en-US" sz="2400">
                <a:solidFill>
                  <a:srgbClr val="000000"/>
                </a:solidFill>
                <a:latin typeface="Times New Roman"/>
                <a:ea typeface="DejaVu Sans"/>
              </a:rPr>
              <a:t>Safety  (no goto, no pointers)</a:t>
            </a:r>
            <a:endParaRPr/>
          </a:p>
          <a:p>
            <a:pPr lvl="1">
              <a:lnSpc>
                <a:spcPct val="90000"/>
              </a:lnSpc>
              <a:buFont typeface="Arial"/>
              <a:buChar char="–"/>
            </a:pPr>
            <a:r>
              <a:rPr lang="en-US" sz="2400">
                <a:solidFill>
                  <a:srgbClr val="000000"/>
                </a:solidFill>
                <a:latin typeface="Times New Roman"/>
                <a:ea typeface="DejaVu Sans"/>
              </a:rPr>
              <a:t>Robustness (undesired events can be trapped, like arithmetic overflow, invalid inputs)</a:t>
            </a:r>
            <a:endParaRPr/>
          </a:p>
          <a:p>
            <a:pPr>
              <a:lnSpc>
                <a:spcPct val="90000"/>
              </a:lnSpc>
              <a:buFont typeface="Arial"/>
              <a:buChar char="•"/>
            </a:pPr>
            <a:r>
              <a:rPr lang="en-US" sz="2800">
                <a:solidFill>
                  <a:srgbClr val="000000"/>
                </a:solidFill>
                <a:latin typeface="Times New Roman"/>
                <a:ea typeface="DejaVu Sans"/>
              </a:rPr>
              <a:t>Maintainability</a:t>
            </a:r>
            <a:endParaRPr/>
          </a:p>
          <a:p>
            <a:pPr lvl="1">
              <a:lnSpc>
                <a:spcPct val="90000"/>
              </a:lnSpc>
              <a:buFont typeface="Arial"/>
              <a:buChar char="–"/>
            </a:pPr>
            <a:r>
              <a:rPr lang="en-US" sz="2400">
                <a:solidFill>
                  <a:srgbClr val="000000"/>
                </a:solidFill>
                <a:latin typeface="Times New Roman"/>
                <a:ea typeface="DejaVu Sans"/>
              </a:rPr>
              <a:t>Factoring  (modularity, appropriate names for constants)</a:t>
            </a:r>
            <a:endParaRPr/>
          </a:p>
          <a:p>
            <a:pPr lvl="1">
              <a:lnSpc>
                <a:spcPct val="90000"/>
              </a:lnSpc>
              <a:buFont typeface="Arial"/>
              <a:buChar char="–"/>
            </a:pPr>
            <a:r>
              <a:rPr lang="en-US" sz="2400">
                <a:solidFill>
                  <a:srgbClr val="000000"/>
                </a:solidFill>
                <a:latin typeface="Times New Roman"/>
                <a:ea typeface="DejaVu Sans"/>
              </a:rPr>
              <a:t>Locality</a:t>
            </a:r>
            <a:endParaRPr/>
          </a:p>
          <a:p>
            <a:pPr>
              <a:lnSpc>
                <a:spcPct val="90000"/>
              </a:lnSpc>
              <a:buFont typeface="Arial"/>
              <a:buChar char="•"/>
            </a:pPr>
            <a:r>
              <a:rPr lang="en-US" sz="2800">
                <a:solidFill>
                  <a:srgbClr val="000000"/>
                </a:solidFill>
                <a:latin typeface="Times New Roman"/>
                <a:ea typeface="DejaVu Sans"/>
              </a:rPr>
              <a:t>Efficiency </a:t>
            </a:r>
            <a:r>
              <a:rPr lang="en-US" sz="2400">
                <a:solidFill>
                  <a:srgbClr val="000000"/>
                </a:solidFill>
                <a:latin typeface="Times New Roman"/>
                <a:ea typeface="DejaVu Sans"/>
              </a:rPr>
              <a:t>(Execution Speed, Space, Reusable, Portable) </a:t>
            </a:r>
            <a:endParaRPr/>
          </a:p>
          <a:p>
            <a:pPr>
              <a:lnSpc>
                <a:spcPct val="90000"/>
              </a:lnSpc>
            </a:pPr>
            <a:endParaRPr/>
          </a:p>
        </p:txBody>
      </p:sp>
    </p:spTree>
  </p:cSld>
  <p:timing>
    <p:tnLst>
      <p:par>
        <p:cTn dur="indefinite" id="79" nodeType="tmRoot" restart="never">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457200" y="274680"/>
            <a:ext cx="8227080" cy="560880"/>
          </a:xfrm>
          <a:prstGeom prst="rect">
            <a:avLst/>
          </a:prstGeom>
          <a:noFill/>
          <a:ln>
            <a:noFill/>
          </a:ln>
        </p:spPr>
        <p:txBody>
          <a:bodyPr anchor="ctr" bIns="45000" lIns="90000" rIns="90000" tIns="45000"/>
          <a:p>
            <a:pPr algn="ctr">
              <a:lnSpc>
                <a:spcPct val="100000"/>
              </a:lnSpc>
            </a:pPr>
            <a:r>
              <a:rPr b="1" lang="en-US" sz="3200">
                <a:solidFill>
                  <a:srgbClr val="000000"/>
                </a:solidFill>
                <a:latin typeface="Times New Roman"/>
                <a:ea typeface="DejaVu Sans"/>
              </a:rPr>
              <a:t>Languages and reliability</a:t>
            </a:r>
            <a:endParaRPr/>
          </a:p>
        </p:txBody>
      </p:sp>
      <p:sp>
        <p:nvSpPr>
          <p:cNvPr id="226" name="CustomShape 2"/>
          <p:cNvSpPr/>
          <p:nvPr/>
        </p:nvSpPr>
        <p:spPr>
          <a:xfrm>
            <a:off x="457200" y="1447920"/>
            <a:ext cx="8227080" cy="5026680"/>
          </a:xfrm>
          <a:prstGeom prst="rect">
            <a:avLst/>
          </a:prstGeom>
          <a:noFill/>
          <a:ln>
            <a:noFill/>
          </a:ln>
        </p:spPr>
        <p:txBody>
          <a:bodyPr bIns="45000" lIns="90000" rIns="90000" tIns="45000"/>
          <a:p>
            <a:pPr>
              <a:lnSpc>
                <a:spcPct val="100000"/>
              </a:lnSpc>
              <a:buFont charset="2" typeface="Wingdings"/>
              <a:buChar char=""/>
            </a:pPr>
            <a:r>
              <a:rPr i="1" lang="en-US" sz="2800">
                <a:solidFill>
                  <a:srgbClr val="000000"/>
                </a:solidFill>
                <a:latin typeface="Calibri"/>
                <a:ea typeface="DejaVu Sans"/>
              </a:rPr>
              <a:t>Writability</a:t>
            </a:r>
            <a:endParaRPr/>
          </a:p>
          <a:p>
            <a:pPr>
              <a:lnSpc>
                <a:spcPct val="100000"/>
              </a:lnSpc>
              <a:buFont charset="2" typeface="Wingdings"/>
              <a:buChar char=""/>
            </a:pPr>
            <a:r>
              <a:rPr i="1" lang="en-US" sz="2800">
                <a:solidFill>
                  <a:srgbClr val="000000"/>
                </a:solidFill>
                <a:latin typeface="Calibri"/>
                <a:ea typeface="DejaVu Sans"/>
              </a:rPr>
              <a:t>Readability</a:t>
            </a:r>
            <a:endParaRPr/>
          </a:p>
          <a:p>
            <a:pPr>
              <a:lnSpc>
                <a:spcPct val="100000"/>
              </a:lnSpc>
              <a:buFont charset="2" typeface="Wingdings"/>
              <a:buChar char=""/>
            </a:pPr>
            <a:r>
              <a:rPr i="1" lang="en-US" sz="2800">
                <a:solidFill>
                  <a:srgbClr val="000000"/>
                </a:solidFill>
                <a:latin typeface="Calibri"/>
                <a:ea typeface="DejaVu Sans"/>
              </a:rPr>
              <a:t>Simplicity</a:t>
            </a:r>
            <a:endParaRPr/>
          </a:p>
          <a:p>
            <a:pPr>
              <a:lnSpc>
                <a:spcPct val="100000"/>
              </a:lnSpc>
              <a:buFont charset="2" typeface="Wingdings"/>
              <a:buChar char=""/>
            </a:pPr>
            <a:r>
              <a:rPr i="1" lang="en-US" sz="2800">
                <a:solidFill>
                  <a:srgbClr val="000000"/>
                </a:solidFill>
                <a:latin typeface="Calibri"/>
                <a:ea typeface="DejaVu Sans"/>
              </a:rPr>
              <a:t>Safety</a:t>
            </a:r>
            <a:endParaRPr/>
          </a:p>
          <a:p>
            <a:pPr>
              <a:lnSpc>
                <a:spcPct val="100000"/>
              </a:lnSpc>
              <a:buFont charset="2" typeface="Wingdings"/>
              <a:buChar char=""/>
            </a:pPr>
            <a:r>
              <a:rPr i="1" lang="en-US" sz="2800">
                <a:solidFill>
                  <a:srgbClr val="000000"/>
                </a:solidFill>
                <a:latin typeface="Calibri"/>
                <a:ea typeface="DejaVu Sans"/>
              </a:rPr>
              <a:t>Robustness</a:t>
            </a:r>
            <a:endParaRPr/>
          </a:p>
        </p:txBody>
      </p:sp>
    </p:spTree>
  </p:cSld>
  <p:timing>
    <p:tnLst>
      <p:par>
        <p:cTn dur="indefinite" id="81" nodeType="tmRoot" restart="never">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CustomShape 1"/>
          <p:cNvSpPr/>
          <p:nvPr/>
        </p:nvSpPr>
        <p:spPr>
          <a:xfrm>
            <a:off x="457200" y="274680"/>
            <a:ext cx="8227080" cy="484920"/>
          </a:xfrm>
          <a:prstGeom prst="rect">
            <a:avLst/>
          </a:prstGeom>
          <a:noFill/>
          <a:ln>
            <a:noFill/>
          </a:ln>
        </p:spPr>
        <p:txBody>
          <a:bodyPr anchor="ctr" bIns="45000" lIns="90000" rIns="90000" tIns="45000"/>
          <a:p>
            <a:pPr algn="ctr">
              <a:lnSpc>
                <a:spcPct val="100000"/>
              </a:lnSpc>
            </a:pPr>
            <a:r>
              <a:rPr b="1" lang="en-US" sz="3200">
                <a:solidFill>
                  <a:srgbClr val="000000"/>
                </a:solidFill>
                <a:latin typeface="Times New Roman"/>
                <a:ea typeface="DejaVu Sans"/>
              </a:rPr>
              <a:t>Languages and maintainability</a:t>
            </a:r>
            <a:endParaRPr/>
          </a:p>
        </p:txBody>
      </p:sp>
      <p:sp>
        <p:nvSpPr>
          <p:cNvPr id="228" name="CustomShape 2"/>
          <p:cNvSpPr/>
          <p:nvPr/>
        </p:nvSpPr>
        <p:spPr>
          <a:xfrm>
            <a:off x="457200" y="1143000"/>
            <a:ext cx="8227080" cy="4980600"/>
          </a:xfrm>
          <a:prstGeom prst="rect">
            <a:avLst/>
          </a:prstGeom>
          <a:noFill/>
          <a:ln>
            <a:noFill/>
          </a:ln>
        </p:spPr>
        <p:txBody>
          <a:bodyPr bIns="45000" lIns="90000" rIns="90000" tIns="45000"/>
          <a:p>
            <a:pPr>
              <a:lnSpc>
                <a:spcPct val="100000"/>
              </a:lnSpc>
              <a:buFont charset="2" typeface="Wingdings"/>
              <a:buChar char=""/>
            </a:pPr>
            <a:r>
              <a:rPr lang="en-US" sz="2400">
                <a:solidFill>
                  <a:srgbClr val="000000"/>
                </a:solidFill>
                <a:latin typeface="Times New Roman"/>
                <a:ea typeface="DejaVu Sans"/>
              </a:rPr>
              <a:t>Easily modifiable.</a:t>
            </a:r>
            <a:endParaRPr/>
          </a:p>
          <a:p>
            <a:pPr>
              <a:lnSpc>
                <a:spcPct val="100000"/>
              </a:lnSpc>
              <a:buFont charset="2" typeface="Wingdings"/>
              <a:buChar char=""/>
            </a:pPr>
            <a:r>
              <a:rPr lang="en-US" sz="2400">
                <a:solidFill>
                  <a:srgbClr val="000000"/>
                </a:solidFill>
                <a:latin typeface="Times New Roman"/>
                <a:ea typeface="DejaVu Sans"/>
              </a:rPr>
              <a:t>Readability and simplicity are obviously important in this context</a:t>
            </a:r>
            <a:endParaRPr/>
          </a:p>
          <a:p>
            <a:pPr>
              <a:lnSpc>
                <a:spcPct val="100000"/>
              </a:lnSpc>
            </a:pPr>
            <a:r>
              <a:rPr lang="en-US" sz="2400">
                <a:solidFill>
                  <a:srgbClr val="000000"/>
                </a:solidFill>
                <a:latin typeface="Calibri"/>
                <a:ea typeface="DejaVu Sans"/>
              </a:rPr>
              <a:t>	</a:t>
            </a:r>
            <a:r>
              <a:rPr lang="en-US" sz="2400">
                <a:solidFill>
                  <a:srgbClr val="000000"/>
                </a:solidFill>
                <a:latin typeface="Times New Roman"/>
                <a:ea typeface="DejaVu Sans"/>
              </a:rPr>
              <a:t>Two main features:</a:t>
            </a:r>
            <a:endParaRPr/>
          </a:p>
          <a:p>
            <a:pPr>
              <a:lnSpc>
                <a:spcPct val="100000"/>
              </a:lnSpc>
              <a:buFont charset="2" typeface="Wingdings"/>
              <a:buChar char=""/>
            </a:pPr>
            <a:r>
              <a:rPr b="1" i="1" lang="en-US" sz="2400">
                <a:solidFill>
                  <a:srgbClr val="000000"/>
                </a:solidFill>
                <a:latin typeface="Times New Roman"/>
                <a:ea typeface="DejaVu Sans"/>
              </a:rPr>
              <a:t>Factoring:</a:t>
            </a:r>
            <a:endParaRPr/>
          </a:p>
          <a:p>
            <a:pPr>
              <a:lnSpc>
                <a:spcPct val="100000"/>
              </a:lnSpc>
              <a:buFont charset="2" typeface="Wingdings"/>
              <a:buChar char=""/>
            </a:pPr>
            <a:r>
              <a:rPr lang="en-US" sz="2400">
                <a:solidFill>
                  <a:srgbClr val="000000"/>
                </a:solidFill>
                <a:latin typeface="Times New Roman"/>
                <a:ea typeface="DejaVu Sans"/>
              </a:rPr>
              <a:t>This means that the language should allow programmers to factor related features into one single point</a:t>
            </a:r>
            <a:endParaRPr/>
          </a:p>
          <a:p>
            <a:pPr>
              <a:lnSpc>
                <a:spcPct val="100000"/>
              </a:lnSpc>
              <a:buFont charset="2" typeface="Wingdings"/>
              <a:buChar char=""/>
            </a:pPr>
            <a:r>
              <a:rPr lang="en-US" sz="2400">
                <a:solidFill>
                  <a:srgbClr val="000000"/>
                </a:solidFill>
                <a:latin typeface="Times New Roman"/>
                <a:ea typeface="DejaVu Sans"/>
              </a:rPr>
              <a:t>In doing so, the program becomes more readable  and more easily modifiable.</a:t>
            </a:r>
            <a:endParaRPr/>
          </a:p>
          <a:p>
            <a:pPr>
              <a:lnSpc>
                <a:spcPct val="100000"/>
              </a:lnSpc>
              <a:buFont charset="2" typeface="Wingdings"/>
              <a:buChar char=""/>
            </a:pPr>
            <a:r>
              <a:rPr lang="en-US" sz="2400">
                <a:solidFill>
                  <a:srgbClr val="000000"/>
                </a:solidFill>
                <a:latin typeface="Times New Roman"/>
                <a:ea typeface="DejaVu Sans"/>
              </a:rPr>
              <a:t>As another example, several programming languages allow constants to be given symbolic names. Choosing</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an appropriate name for a constant promotes readability of the</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program (e.g., we may use pi instead of 3.14).</a:t>
            </a:r>
            <a:endParaRPr/>
          </a:p>
        </p:txBody>
      </p:sp>
    </p:spTree>
  </p:cSld>
  <p:timing>
    <p:tnLst>
      <p:par>
        <p:cTn dur="indefinite" id="83" nodeType="tmRoot" restart="never">
          <p:childTnLst>
            <p:seq>
              <p:cTn dur="indefinite"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CustomShape 1"/>
          <p:cNvSpPr/>
          <p:nvPr/>
        </p:nvSpPr>
        <p:spPr>
          <a:xfrm>
            <a:off x="457200" y="685800"/>
            <a:ext cx="8227080" cy="5437800"/>
          </a:xfrm>
          <a:prstGeom prst="rect">
            <a:avLst/>
          </a:prstGeom>
          <a:noFill/>
          <a:ln>
            <a:noFill/>
          </a:ln>
        </p:spPr>
        <p:txBody>
          <a:bodyPr bIns="45000" lIns="90000" rIns="90000" tIns="45000"/>
          <a:p>
            <a:pPr>
              <a:lnSpc>
                <a:spcPct val="100000"/>
              </a:lnSpc>
              <a:buFont charset="2" typeface="Wingdings"/>
              <a:buChar char=""/>
            </a:pPr>
            <a:r>
              <a:rPr b="1" i="1" lang="en-US" sz="2400">
                <a:solidFill>
                  <a:srgbClr val="000000"/>
                </a:solidFill>
                <a:latin typeface="Times New Roman"/>
                <a:ea typeface="DejaVu Sans"/>
              </a:rPr>
              <a:t>Locality: </a:t>
            </a:r>
            <a:endParaRPr/>
          </a:p>
          <a:p>
            <a:pPr>
              <a:lnSpc>
                <a:spcPct val="100000"/>
              </a:lnSpc>
            </a:pPr>
            <a:endParaRPr/>
          </a:p>
          <a:p>
            <a:pPr>
              <a:lnSpc>
                <a:spcPct val="100000"/>
              </a:lnSpc>
              <a:buFont charset="2" typeface="Wingdings"/>
              <a:buChar char=""/>
            </a:pPr>
            <a:r>
              <a:rPr lang="en-US" sz="2400">
                <a:solidFill>
                  <a:srgbClr val="000000"/>
                </a:solidFill>
                <a:latin typeface="Calibri"/>
                <a:ea typeface="DejaVu Sans"/>
              </a:rPr>
              <a:t>This means that the effect of a language feature is restricted to a small, local portion of the entire program. Otherwise, if it extends to most of the program, the task of making the change can be exceedingly complex.</a:t>
            </a:r>
            <a:endParaRPr/>
          </a:p>
        </p:txBody>
      </p:sp>
    </p:spTree>
  </p:cSld>
  <p:timing>
    <p:tnLst>
      <p:par>
        <p:cTn dur="indefinite" id="85" nodeType="tmRoot" restart="never">
          <p:childTnLst>
            <p:seq>
              <p:cTn dur="indefinite"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CustomShape 1"/>
          <p:cNvSpPr/>
          <p:nvPr/>
        </p:nvSpPr>
        <p:spPr>
          <a:xfrm>
            <a:off x="457200" y="274680"/>
            <a:ext cx="8227080" cy="560880"/>
          </a:xfrm>
          <a:prstGeom prst="rect">
            <a:avLst/>
          </a:prstGeom>
          <a:noFill/>
          <a:ln>
            <a:noFill/>
          </a:ln>
        </p:spPr>
        <p:txBody>
          <a:bodyPr anchor="ctr" bIns="45000" lIns="90000" rIns="90000" tIns="45000"/>
          <a:p>
            <a:pPr algn="ctr">
              <a:lnSpc>
                <a:spcPct val="100000"/>
              </a:lnSpc>
            </a:pPr>
            <a:r>
              <a:rPr b="1" lang="en-US" sz="3200">
                <a:solidFill>
                  <a:srgbClr val="000000"/>
                </a:solidFill>
                <a:latin typeface="Times New Roman"/>
                <a:ea typeface="DejaVu Sans"/>
              </a:rPr>
              <a:t>Languages and Efficiency</a:t>
            </a:r>
            <a:endParaRPr/>
          </a:p>
        </p:txBody>
      </p:sp>
      <p:sp>
        <p:nvSpPr>
          <p:cNvPr id="231" name="CustomShape 2"/>
          <p:cNvSpPr/>
          <p:nvPr/>
        </p:nvSpPr>
        <p:spPr>
          <a:xfrm>
            <a:off x="457200" y="990720"/>
            <a:ext cx="8227080" cy="5132880"/>
          </a:xfrm>
          <a:prstGeom prst="rect">
            <a:avLst/>
          </a:prstGeom>
          <a:noFill/>
          <a:ln>
            <a:noFill/>
          </a:ln>
        </p:spPr>
        <p:txBody>
          <a:bodyPr bIns="45000" lIns="90000" rIns="90000" tIns="45000"/>
          <a:p>
            <a:pPr>
              <a:lnSpc>
                <a:spcPct val="100000"/>
              </a:lnSpc>
            </a:pPr>
            <a:r>
              <a:rPr lang="en-US" sz="2400">
                <a:solidFill>
                  <a:srgbClr val="000000"/>
                </a:solidFill>
                <a:latin typeface="Times New Roman"/>
                <a:ea typeface="DejaVu Sans"/>
              </a:rPr>
              <a:t>Efficiency can be achieved by: </a:t>
            </a:r>
            <a:endParaRPr/>
          </a:p>
          <a:p>
            <a:pPr>
              <a:lnSpc>
                <a:spcPct val="100000"/>
              </a:lnSpc>
            </a:pPr>
            <a:r>
              <a:rPr lang="en-US" sz="2400">
                <a:solidFill>
                  <a:srgbClr val="000000"/>
                </a:solidFill>
                <a:latin typeface="Times New Roman"/>
                <a:ea typeface="DejaVu Sans"/>
              </a:rPr>
              <a:t>More execution speed</a:t>
            </a:r>
            <a:endParaRPr/>
          </a:p>
          <a:p>
            <a:pPr>
              <a:lnSpc>
                <a:spcPct val="100000"/>
              </a:lnSpc>
            </a:pPr>
            <a:r>
              <a:rPr lang="en-US" sz="2400">
                <a:solidFill>
                  <a:srgbClr val="000000"/>
                </a:solidFill>
                <a:latin typeface="Times New Roman"/>
                <a:ea typeface="DejaVu Sans"/>
              </a:rPr>
              <a:t>Less memory consumption</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Efficiency is no longer measured only by the execution speed and space. The effort required to produce a program or system initially and the effort required in maintenance can also be viewed as components of the efficiency measure.</a:t>
            </a:r>
            <a:endParaRPr/>
          </a:p>
          <a:p>
            <a:pPr>
              <a:lnSpc>
                <a:spcPct val="100000"/>
              </a:lnSpc>
            </a:pPr>
            <a:r>
              <a:rPr lang="en-US" sz="2400">
                <a:solidFill>
                  <a:srgbClr val="000000"/>
                </a:solidFill>
                <a:latin typeface="Times New Roman"/>
                <a:ea typeface="DejaVu Sans"/>
              </a:rPr>
              <a:t>Reusability</a:t>
            </a:r>
            <a:endParaRPr/>
          </a:p>
          <a:p>
            <a:pPr>
              <a:lnSpc>
                <a:spcPct val="100000"/>
              </a:lnSpc>
            </a:pPr>
            <a:r>
              <a:rPr lang="en-US" sz="2400">
                <a:solidFill>
                  <a:srgbClr val="000000"/>
                </a:solidFill>
                <a:latin typeface="Times New Roman"/>
                <a:ea typeface="DejaVu Sans"/>
              </a:rPr>
              <a:t>Portability</a:t>
            </a:r>
            <a:endParaRPr/>
          </a:p>
          <a:p>
            <a:pPr>
              <a:lnSpc>
                <a:spcPct val="100000"/>
              </a:lnSpc>
            </a:pPr>
            <a:endParaRPr/>
          </a:p>
        </p:txBody>
      </p:sp>
    </p:spTree>
  </p:cSld>
  <p:timing>
    <p:tnLst>
      <p:par>
        <p:cTn dur="indefinite" id="87" nodeType="tmRoot" restart="never">
          <p:childTnLst>
            <p:seq>
              <p:cTn dur="indefinite" id="88" nodeType="mainSeq">
                <p:childTnLst>
                  <p:par>
                    <p:cTn fill="hold" id="89">
                      <p:stCondLst>
                        <p:cond delay="indefinite"/>
                      </p:stCondLst>
                      <p:childTnLst>
                        <p:par>
                          <p:cTn fill="hold" id="90">
                            <p:stCondLst>
                              <p:cond delay="0"/>
                            </p:stCondLst>
                            <p:childTnLst>
                              <p:par>
                                <p:cTn fill="hold" id="91" nodeType="clickEffect" presetClass="entr" presetID="3" presetSubtype="10">
                                  <p:stCondLst>
                                    <p:cond delay="0"/>
                                  </p:stCondLst>
                                  <p:childTnLst>
                                    <p:set>
                                      <p:cBhvr>
                                        <p:cTn dur="1" fill="hold" id="92">
                                          <p:stCondLst>
                                            <p:cond delay="0"/>
                                          </p:stCondLst>
                                        </p:cTn>
                                        <p:tgtEl>
                                          <p:spTgt spid="231">
                                            <p:txEl>
                                              <p:pRg end="339" st="339"/>
                                            </p:txEl>
                                          </p:spTgt>
                                        </p:tgtEl>
                                        <p:attrNameLst>
                                          <p:attrName>style.visibility</p:attrName>
                                        </p:attrNameLst>
                                      </p:cBhvr>
                                      <p:to>
                                        <p:strVal val="visible"/>
                                      </p:to>
                                    </p:set>
                                    <p:animEffect filter="blinds(horizontal)" transition="in">
                                      <p:cBhvr additive="repl">
                                        <p:cTn dur="500" fill="freeze" id="93"/>
                                        <p:tgtEl>
                                          <p:spTgt spid="231">
                                            <p:txEl>
                                              <p:pRg end="339" st="339"/>
                                            </p:txEl>
                                          </p:spTgt>
                                        </p:tgtEl>
                                      </p:cBhvr>
                                    </p:animEffect>
                                  </p:childTnLst>
                                </p:cTn>
                              </p:par>
                            </p:childTnLst>
                          </p:cTn>
                        </p:par>
                      </p:childTnLst>
                    </p:cTn>
                  </p:par>
                  <p:par>
                    <p:cTn fill="hold" id="94">
                      <p:stCondLst>
                        <p:cond delay="indefinite"/>
                      </p:stCondLst>
                      <p:childTnLst>
                        <p:par>
                          <p:cTn fill="hold" id="95">
                            <p:stCondLst>
                              <p:cond delay="0"/>
                            </p:stCondLst>
                            <p:childTnLst>
                              <p:par>
                                <p:cTn fill="hold" id="96" nodeType="clickEffect" presetClass="entr" presetID="3" presetSubtype="10">
                                  <p:stCondLst>
                                    <p:cond delay="0"/>
                                  </p:stCondLst>
                                  <p:childTnLst>
                                    <p:set>
                                      <p:cBhvr>
                                        <p:cTn dur="1" fill="hold" id="97">
                                          <p:stCondLst>
                                            <p:cond delay="0"/>
                                          </p:stCondLst>
                                        </p:cTn>
                                        <p:tgtEl>
                                          <p:spTgt spid="231">
                                            <p:txEl>
                                              <p:pRg end="339" st="339"/>
                                            </p:txEl>
                                          </p:spTgt>
                                        </p:tgtEl>
                                        <p:attrNameLst>
                                          <p:attrName>style.visibility</p:attrName>
                                        </p:attrNameLst>
                                      </p:cBhvr>
                                      <p:to>
                                        <p:strVal val="visible"/>
                                      </p:to>
                                    </p:set>
                                    <p:animEffect filter="blinds(horizontal)" transition="in">
                                      <p:cBhvr additive="repl">
                                        <p:cTn dur="500" fill="freeze" id="98"/>
                                        <p:tgtEl>
                                          <p:spTgt spid="231">
                                            <p:txEl>
                                              <p:pRg end="339" st="339"/>
                                            </p:txEl>
                                          </p:spTgt>
                                        </p:tgtEl>
                                      </p:cBhvr>
                                    </p:animEffect>
                                  </p:childTnLst>
                                </p:cTn>
                              </p:par>
                            </p:childTnLst>
                          </p:cTn>
                        </p:par>
                      </p:childTnLst>
                    </p:cTn>
                  </p:par>
                  <p:par>
                    <p:cTn fill="hold" id="99">
                      <p:stCondLst>
                        <p:cond delay="indefinite"/>
                      </p:stCondLst>
                      <p:childTnLst>
                        <p:par>
                          <p:cTn fill="hold" id="100">
                            <p:stCondLst>
                              <p:cond delay="0"/>
                            </p:stCondLst>
                            <p:childTnLst>
                              <p:par>
                                <p:cTn fill="hold" id="101" nodeType="clickEffect" presetClass="entr" presetID="3" presetSubtype="10">
                                  <p:stCondLst>
                                    <p:cond delay="0"/>
                                  </p:stCondLst>
                                  <p:childTnLst>
                                    <p:set>
                                      <p:cBhvr>
                                        <p:cTn dur="1" fill="hold" id="102">
                                          <p:stCondLst>
                                            <p:cond delay="0"/>
                                          </p:stCondLst>
                                        </p:cTn>
                                        <p:tgtEl>
                                          <p:spTgt spid="231">
                                            <p:txEl>
                                              <p:pRg end="339" st="339"/>
                                            </p:txEl>
                                          </p:spTgt>
                                        </p:tgtEl>
                                        <p:attrNameLst>
                                          <p:attrName>style.visibility</p:attrName>
                                        </p:attrNameLst>
                                      </p:cBhvr>
                                      <p:to>
                                        <p:strVal val="visible"/>
                                      </p:to>
                                    </p:set>
                                    <p:animEffect filter="blinds(horizontal)" transition="in">
                                      <p:cBhvr additive="repl">
                                        <p:cTn dur="500" fill="freeze" id="103"/>
                                        <p:tgtEl>
                                          <p:spTgt spid="231">
                                            <p:txEl>
                                              <p:pRg end="339" st="339"/>
                                            </p:txEl>
                                          </p:spTgt>
                                        </p:tgtEl>
                                      </p:cBhvr>
                                    </p:animEffect>
                                  </p:childTnLst>
                                </p:cTn>
                              </p:par>
                            </p:childTnLst>
                          </p:cTn>
                        </p:par>
                      </p:childTnLst>
                    </p:cTn>
                  </p:par>
                  <p:par>
                    <p:cTn fill="hold" id="104">
                      <p:stCondLst>
                        <p:cond delay="indefinite"/>
                      </p:stCondLst>
                      <p:childTnLst>
                        <p:par>
                          <p:cTn fill="hold" id="105">
                            <p:stCondLst>
                              <p:cond delay="0"/>
                            </p:stCondLst>
                            <p:childTnLst>
                              <p:par>
                                <p:cTn fill="hold" id="106" nodeType="clickEffect" presetClass="entr" presetID="3" presetSubtype="10">
                                  <p:stCondLst>
                                    <p:cond delay="0"/>
                                  </p:stCondLst>
                                  <p:childTnLst>
                                    <p:set>
                                      <p:cBhvr>
                                        <p:cTn dur="1" fill="hold" id="107">
                                          <p:stCondLst>
                                            <p:cond delay="0"/>
                                          </p:stCondLst>
                                        </p:cTn>
                                        <p:tgtEl>
                                          <p:spTgt spid="231">
                                            <p:txEl>
                                              <p:pRg end="339" st="339"/>
                                            </p:txEl>
                                          </p:spTgt>
                                        </p:tgtEl>
                                        <p:attrNameLst>
                                          <p:attrName>style.visibility</p:attrName>
                                        </p:attrNameLst>
                                      </p:cBhvr>
                                      <p:to>
                                        <p:strVal val="visible"/>
                                      </p:to>
                                    </p:set>
                                    <p:animEffect filter="blinds(horizontal)" transition="in">
                                      <p:cBhvr additive="repl">
                                        <p:cTn dur="500" fill="freeze" id="108"/>
                                        <p:tgtEl>
                                          <p:spTgt spid="231">
                                            <p:txEl>
                                              <p:pRg end="339" st="339"/>
                                            </p:txEl>
                                          </p:spTgt>
                                        </p:tgtEl>
                                      </p:cBhvr>
                                    </p:animEffect>
                                  </p:childTnLst>
                                </p:cTn>
                              </p:par>
                            </p:childTnLst>
                          </p:cTn>
                        </p:par>
                      </p:childTnLst>
                    </p:cTn>
                  </p:par>
                  <p:par>
                    <p:cTn fill="hold" id="109">
                      <p:stCondLst>
                        <p:cond delay="indefinite"/>
                      </p:stCondLst>
                      <p:childTnLst>
                        <p:par>
                          <p:cTn fill="hold" id="110">
                            <p:stCondLst>
                              <p:cond delay="0"/>
                            </p:stCondLst>
                            <p:childTnLst>
                              <p:par>
                                <p:cTn fill="hold" id="111" nodeType="clickEffect" presetClass="entr" presetID="3" presetSubtype="10">
                                  <p:stCondLst>
                                    <p:cond delay="0"/>
                                  </p:stCondLst>
                                  <p:childTnLst>
                                    <p:set>
                                      <p:cBhvr>
                                        <p:cTn dur="1" fill="hold" id="112">
                                          <p:stCondLst>
                                            <p:cond delay="0"/>
                                          </p:stCondLst>
                                        </p:cTn>
                                        <p:tgtEl>
                                          <p:spTgt spid="231">
                                            <p:txEl>
                                              <p:pRg end="339" st="339"/>
                                            </p:txEl>
                                          </p:spTgt>
                                        </p:tgtEl>
                                        <p:attrNameLst>
                                          <p:attrName>style.visibility</p:attrName>
                                        </p:attrNameLst>
                                      </p:cBhvr>
                                      <p:to>
                                        <p:strVal val="visible"/>
                                      </p:to>
                                    </p:set>
                                    <p:animEffect filter="blinds(horizontal)" transition="in">
                                      <p:cBhvr additive="repl">
                                        <p:cTn dur="500" fill="freeze" id="113"/>
                                        <p:tgtEl>
                                          <p:spTgt spid="231">
                                            <p:txEl>
                                              <p:pRg end="339" st="33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CustomShape 1"/>
          <p:cNvSpPr/>
          <p:nvPr/>
        </p:nvSpPr>
        <p:spPr>
          <a:xfrm>
            <a:off x="685800" y="304920"/>
            <a:ext cx="7774560" cy="606960"/>
          </a:xfrm>
          <a:prstGeom prst="rect">
            <a:avLst/>
          </a:prstGeom>
          <a:noFill/>
          <a:ln>
            <a:noFill/>
          </a:ln>
        </p:spPr>
        <p:txBody>
          <a:bodyPr anchor="ctr" bIns="0" lIns="0" rIns="0" tIns="0"/>
          <a:p>
            <a:pPr>
              <a:lnSpc>
                <a:spcPct val="100000"/>
              </a:lnSpc>
            </a:pPr>
            <a:r>
              <a:rPr lang="en-US" sz="3600">
                <a:solidFill>
                  <a:srgbClr val="000000"/>
                </a:solidFill>
                <a:latin typeface="Times New Roman"/>
                <a:ea typeface="DejaVu Sans"/>
              </a:rPr>
              <a:t>What makes a successful language?</a:t>
            </a:r>
            <a:endParaRPr/>
          </a:p>
        </p:txBody>
      </p:sp>
      <p:sp>
        <p:nvSpPr>
          <p:cNvPr id="233" name="CustomShape 2"/>
          <p:cNvSpPr/>
          <p:nvPr/>
        </p:nvSpPr>
        <p:spPr>
          <a:xfrm>
            <a:off x="609480" y="1447920"/>
            <a:ext cx="7701480" cy="4842360"/>
          </a:xfrm>
          <a:prstGeom prst="rect">
            <a:avLst/>
          </a:prstGeom>
          <a:noFill/>
          <a:ln>
            <a:noFill/>
          </a:ln>
        </p:spPr>
        <p:txBody>
          <a:bodyPr bIns="0" lIns="0" rIns="0" tIns="0"/>
          <a:p>
            <a:pPr>
              <a:lnSpc>
                <a:spcPct val="100000"/>
              </a:lnSpc>
            </a:pPr>
            <a:r>
              <a:rPr lang="en-US" sz="3200">
                <a:solidFill>
                  <a:srgbClr val="000000"/>
                </a:solidFill>
                <a:latin typeface="Times New Roman"/>
                <a:ea typeface="DejaVu Sans"/>
              </a:rPr>
              <a:t>The following key characteristics:</a:t>
            </a:r>
            <a:endParaRPr/>
          </a:p>
          <a:p>
            <a:pPr lvl="1">
              <a:lnSpc>
                <a:spcPct val="100000"/>
              </a:lnSpc>
              <a:buFont typeface="Arial"/>
              <a:buChar char="–"/>
            </a:pPr>
            <a:r>
              <a:rPr lang="en-US" sz="2800">
                <a:solidFill>
                  <a:srgbClr val="000000"/>
                </a:solidFill>
                <a:latin typeface="Times New Roman"/>
                <a:ea typeface="DejaVu Sans"/>
              </a:rPr>
              <a:t>Simplicity and readability</a:t>
            </a:r>
            <a:endParaRPr/>
          </a:p>
          <a:p>
            <a:pPr lvl="1">
              <a:lnSpc>
                <a:spcPct val="100000"/>
              </a:lnSpc>
              <a:buFont typeface="Arial"/>
              <a:buChar char="–"/>
            </a:pPr>
            <a:r>
              <a:rPr lang="en-US" sz="2800">
                <a:solidFill>
                  <a:srgbClr val="000000"/>
                </a:solidFill>
                <a:latin typeface="Times New Roman"/>
                <a:ea typeface="DejaVu Sans"/>
              </a:rPr>
              <a:t>Clarity about binding</a:t>
            </a:r>
            <a:endParaRPr/>
          </a:p>
          <a:p>
            <a:pPr lvl="1">
              <a:lnSpc>
                <a:spcPct val="100000"/>
              </a:lnSpc>
              <a:buFont typeface="Arial"/>
              <a:buChar char="–"/>
            </a:pPr>
            <a:r>
              <a:rPr lang="en-US" sz="2800">
                <a:solidFill>
                  <a:srgbClr val="000000"/>
                </a:solidFill>
                <a:latin typeface="Times New Roman"/>
                <a:ea typeface="DejaVu Sans"/>
              </a:rPr>
              <a:t>Reliability</a:t>
            </a:r>
            <a:endParaRPr/>
          </a:p>
          <a:p>
            <a:pPr lvl="1">
              <a:lnSpc>
                <a:spcPct val="100000"/>
              </a:lnSpc>
              <a:buFont typeface="Arial"/>
              <a:buChar char="–"/>
            </a:pPr>
            <a:r>
              <a:rPr lang="en-US" sz="2800">
                <a:solidFill>
                  <a:srgbClr val="000000"/>
                </a:solidFill>
                <a:latin typeface="Times New Roman"/>
                <a:ea typeface="DejaVu Sans"/>
              </a:rPr>
              <a:t>Abstraction</a:t>
            </a:r>
            <a:endParaRPr/>
          </a:p>
          <a:p>
            <a:pPr lvl="1">
              <a:lnSpc>
                <a:spcPct val="100000"/>
              </a:lnSpc>
              <a:buFont typeface="Arial"/>
              <a:buChar char="–"/>
            </a:pPr>
            <a:r>
              <a:rPr lang="en-US" sz="2800">
                <a:solidFill>
                  <a:srgbClr val="000000"/>
                </a:solidFill>
                <a:latin typeface="Times New Roman"/>
                <a:ea typeface="DejaVu Sans"/>
              </a:rPr>
              <a:t>Orthogonality</a:t>
            </a:r>
            <a:endParaRPr/>
          </a:p>
          <a:p>
            <a:pPr lvl="1">
              <a:lnSpc>
                <a:spcPct val="100000"/>
              </a:lnSpc>
              <a:buFont typeface="Arial"/>
              <a:buChar char="–"/>
            </a:pPr>
            <a:r>
              <a:rPr lang="en-US" sz="2800">
                <a:solidFill>
                  <a:srgbClr val="000000"/>
                </a:solidFill>
                <a:latin typeface="Times New Roman"/>
                <a:ea typeface="DejaVu Sans"/>
              </a:rPr>
              <a:t>Efficient implementation</a:t>
            </a:r>
            <a:endParaRPr/>
          </a:p>
        </p:txBody>
      </p:sp>
    </p:spTree>
  </p:cSld>
  <p:timing>
    <p:tnLst>
      <p:par>
        <p:cTn dur="indefinite" id="114" nodeType="tmRoot" restart="never">
          <p:childTnLst>
            <p:seq>
              <p:cTn dur="indefinite" id="115"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CustomShape 1"/>
          <p:cNvSpPr/>
          <p:nvPr/>
        </p:nvSpPr>
        <p:spPr>
          <a:xfrm>
            <a:off x="696960" y="304920"/>
            <a:ext cx="7747560" cy="988200"/>
          </a:xfrm>
          <a:prstGeom prst="rect">
            <a:avLst/>
          </a:prstGeom>
          <a:noFill/>
          <a:ln>
            <a:noFill/>
          </a:ln>
        </p:spPr>
        <p:txBody>
          <a:bodyPr anchor="ctr" bIns="0" lIns="0" rIns="0" tIns="0"/>
          <a:p>
            <a:pPr>
              <a:lnSpc>
                <a:spcPct val="100000"/>
              </a:lnSpc>
            </a:pPr>
            <a:r>
              <a:rPr lang="en-US" sz="3600">
                <a:solidFill>
                  <a:srgbClr val="000000"/>
                </a:solidFill>
                <a:latin typeface="Times New Roman"/>
                <a:ea typeface="DejaVu Sans"/>
              </a:rPr>
              <a:t>Simplicity and Readability</a:t>
            </a:r>
            <a:endParaRPr/>
          </a:p>
        </p:txBody>
      </p:sp>
      <p:sp>
        <p:nvSpPr>
          <p:cNvPr id="235" name="CustomShape 2"/>
          <p:cNvSpPr/>
          <p:nvPr/>
        </p:nvSpPr>
        <p:spPr>
          <a:xfrm>
            <a:off x="712800" y="1295280"/>
            <a:ext cx="7701480" cy="5103000"/>
          </a:xfrm>
          <a:prstGeom prst="rect">
            <a:avLst/>
          </a:prstGeom>
          <a:noFill/>
          <a:ln>
            <a:noFill/>
          </a:ln>
        </p:spPr>
        <p:txBody>
          <a:bodyPr bIns="0" lIns="0" rIns="0" tIns="0"/>
          <a:p>
            <a:pPr>
              <a:lnSpc>
                <a:spcPct val="100000"/>
              </a:lnSpc>
              <a:buFont typeface="Arial"/>
              <a:buChar char="•"/>
            </a:pPr>
            <a:r>
              <a:rPr lang="en-US" sz="2800">
                <a:solidFill>
                  <a:srgbClr val="000000"/>
                </a:solidFill>
                <a:latin typeface="Times New Roman"/>
                <a:ea typeface="DejaVu Sans"/>
              </a:rPr>
              <a:t>Small instruction set</a:t>
            </a:r>
            <a:endParaRPr/>
          </a:p>
          <a:p>
            <a:pPr lvl="1">
              <a:lnSpc>
                <a:spcPct val="100000"/>
              </a:lnSpc>
              <a:buFont typeface="Arial"/>
              <a:buChar char="–"/>
            </a:pPr>
            <a:r>
              <a:rPr lang="en-US" sz="2800">
                <a:solidFill>
                  <a:srgbClr val="000000"/>
                </a:solidFill>
                <a:latin typeface="Times New Roman"/>
                <a:ea typeface="DejaVu Sans"/>
              </a:rPr>
              <a:t>E.g., Java vs Scheme</a:t>
            </a:r>
            <a:endParaRPr/>
          </a:p>
          <a:p>
            <a:pPr>
              <a:lnSpc>
                <a:spcPct val="100000"/>
              </a:lnSpc>
              <a:buFont typeface="Arial"/>
              <a:buChar char="•"/>
            </a:pPr>
            <a:r>
              <a:rPr lang="en-US" sz="2800">
                <a:solidFill>
                  <a:srgbClr val="000000"/>
                </a:solidFill>
                <a:latin typeface="Times New Roman"/>
                <a:ea typeface="DejaVu Sans"/>
              </a:rPr>
              <a:t>Simple syntax</a:t>
            </a:r>
            <a:endParaRPr/>
          </a:p>
          <a:p>
            <a:pPr lvl="1">
              <a:lnSpc>
                <a:spcPct val="100000"/>
              </a:lnSpc>
              <a:buFont typeface="Arial"/>
              <a:buChar char="–"/>
            </a:pPr>
            <a:r>
              <a:rPr lang="en-US" sz="2800">
                <a:solidFill>
                  <a:srgbClr val="000000"/>
                </a:solidFill>
                <a:latin typeface="Times New Roman"/>
                <a:ea typeface="DejaVu Sans"/>
              </a:rPr>
              <a:t>E.g., C/C++/Java vs Python</a:t>
            </a:r>
            <a:endParaRPr/>
          </a:p>
          <a:p>
            <a:pPr>
              <a:lnSpc>
                <a:spcPct val="100000"/>
              </a:lnSpc>
              <a:buFont typeface="Arial"/>
              <a:buChar char="•"/>
            </a:pPr>
            <a:r>
              <a:rPr lang="en-US" sz="2800">
                <a:solidFill>
                  <a:srgbClr val="000000"/>
                </a:solidFill>
                <a:latin typeface="Times New Roman"/>
                <a:ea typeface="DejaVu Sans"/>
              </a:rPr>
              <a:t>Benefits:</a:t>
            </a:r>
            <a:endParaRPr/>
          </a:p>
          <a:p>
            <a:pPr lvl="1">
              <a:lnSpc>
                <a:spcPct val="100000"/>
              </a:lnSpc>
              <a:buFont typeface="Arial"/>
              <a:buChar char="–"/>
            </a:pPr>
            <a:r>
              <a:rPr lang="en-US" sz="2800">
                <a:solidFill>
                  <a:srgbClr val="000000"/>
                </a:solidFill>
                <a:latin typeface="Times New Roman"/>
                <a:ea typeface="DejaVu Sans"/>
              </a:rPr>
              <a:t>Ease of learning</a:t>
            </a:r>
            <a:endParaRPr/>
          </a:p>
          <a:p>
            <a:pPr lvl="1">
              <a:lnSpc>
                <a:spcPct val="100000"/>
              </a:lnSpc>
              <a:buFont typeface="Arial"/>
              <a:buChar char="–"/>
            </a:pPr>
            <a:r>
              <a:rPr lang="en-US" sz="2800">
                <a:solidFill>
                  <a:srgbClr val="000000"/>
                </a:solidFill>
                <a:latin typeface="Times New Roman"/>
                <a:ea typeface="DejaVu Sans"/>
              </a:rPr>
              <a:t>Ease of programming</a:t>
            </a:r>
            <a:endParaRPr/>
          </a:p>
          <a:p>
            <a:pPr>
              <a:lnSpc>
                <a:spcPct val="100000"/>
              </a:lnSpc>
            </a:pPr>
            <a:endParaRPr/>
          </a:p>
        </p:txBody>
      </p:sp>
    </p:spTree>
  </p:cSld>
  <p:timing>
    <p:tnLst>
      <p:par>
        <p:cTn dur="indefinite" id="116" nodeType="tmRoot" restart="never">
          <p:childTnLst>
            <p:seq>
              <p:cTn dur="indefinite" id="117"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CustomShape 1"/>
          <p:cNvSpPr/>
          <p:nvPr/>
        </p:nvSpPr>
        <p:spPr>
          <a:xfrm>
            <a:off x="609480" y="1752480"/>
            <a:ext cx="7701480" cy="4569480"/>
          </a:xfrm>
          <a:prstGeom prst="rect">
            <a:avLst/>
          </a:prstGeom>
          <a:noFill/>
          <a:ln>
            <a:noFill/>
          </a:ln>
        </p:spPr>
        <p:txBody>
          <a:bodyPr bIns="0" lIns="0" rIns="0" tIns="0"/>
          <a:p>
            <a:pPr>
              <a:lnSpc>
                <a:spcPct val="100000"/>
              </a:lnSpc>
            </a:pPr>
            <a:r>
              <a:rPr lang="en-US" sz="2400">
                <a:solidFill>
                  <a:srgbClr val="000000"/>
                </a:solidFill>
                <a:latin typeface="Times New Roman"/>
                <a:ea typeface="DejaVu Sans"/>
              </a:rPr>
              <a:t>A language element is bound to a property at the time that property is defined for it.</a:t>
            </a:r>
            <a:endParaRPr/>
          </a:p>
          <a:p>
            <a:pPr>
              <a:lnSpc>
                <a:spcPct val="100000"/>
              </a:lnSpc>
            </a:pPr>
            <a:r>
              <a:rPr lang="en-US" sz="2400">
                <a:solidFill>
                  <a:srgbClr val="000000"/>
                </a:solidFill>
                <a:latin typeface="Times New Roman"/>
                <a:ea typeface="DejaVu Sans"/>
              </a:rPr>
              <a:t>So a </a:t>
            </a:r>
            <a:r>
              <a:rPr i="1" lang="en-US" sz="2400">
                <a:solidFill>
                  <a:srgbClr val="000000"/>
                </a:solidFill>
                <a:latin typeface="Times New Roman"/>
                <a:ea typeface="DejaVu Sans"/>
              </a:rPr>
              <a:t>binding</a:t>
            </a:r>
            <a:r>
              <a:rPr lang="en-US" sz="2400">
                <a:solidFill>
                  <a:srgbClr val="000000"/>
                </a:solidFill>
                <a:latin typeface="Times New Roman"/>
                <a:ea typeface="DejaVu Sans"/>
              </a:rPr>
              <a:t> is the association between an object and a property of that object</a:t>
            </a:r>
            <a:endParaRPr/>
          </a:p>
          <a:p>
            <a:pPr lvl="1">
              <a:lnSpc>
                <a:spcPct val="100000"/>
              </a:lnSpc>
              <a:buFont typeface="Arial"/>
              <a:buChar char="–"/>
            </a:pPr>
            <a:r>
              <a:rPr lang="en-US" sz="2400">
                <a:solidFill>
                  <a:srgbClr val="000000"/>
                </a:solidFill>
                <a:latin typeface="Times New Roman"/>
                <a:ea typeface="DejaVu Sans"/>
              </a:rPr>
              <a:t>Examples: </a:t>
            </a:r>
            <a:endParaRPr/>
          </a:p>
          <a:p>
            <a:pPr lvl="1">
              <a:lnSpc>
                <a:spcPct val="100000"/>
              </a:lnSpc>
              <a:buFont typeface="Arial"/>
              <a:buChar char="–"/>
            </a:pPr>
            <a:r>
              <a:rPr lang="en-US" sz="2400">
                <a:solidFill>
                  <a:srgbClr val="000000"/>
                </a:solidFill>
                <a:latin typeface="Times New Roman"/>
                <a:ea typeface="DejaVu Sans"/>
              </a:rPr>
              <a:t>a variable and its type</a:t>
            </a:r>
            <a:endParaRPr/>
          </a:p>
          <a:p>
            <a:pPr lvl="1">
              <a:lnSpc>
                <a:spcPct val="100000"/>
              </a:lnSpc>
              <a:buFont typeface="Arial"/>
              <a:buChar char="–"/>
            </a:pPr>
            <a:r>
              <a:rPr lang="en-US" sz="2400">
                <a:solidFill>
                  <a:srgbClr val="000000"/>
                </a:solidFill>
                <a:latin typeface="Times New Roman"/>
                <a:ea typeface="DejaVu Sans"/>
              </a:rPr>
              <a:t> </a:t>
            </a:r>
            <a:r>
              <a:rPr lang="en-US" sz="2400">
                <a:solidFill>
                  <a:srgbClr val="000000"/>
                </a:solidFill>
                <a:latin typeface="Times New Roman"/>
                <a:ea typeface="DejaVu Sans"/>
              </a:rPr>
              <a:t>a variable and its value</a:t>
            </a:r>
            <a:endParaRPr/>
          </a:p>
          <a:p>
            <a:pPr lvl="1">
              <a:lnSpc>
                <a:spcPct val="100000"/>
              </a:lnSpc>
              <a:buFont typeface="Arial"/>
              <a:buChar char="–"/>
            </a:pPr>
            <a:r>
              <a:rPr lang="en-US" sz="2400">
                <a:solidFill>
                  <a:srgbClr val="000000"/>
                </a:solidFill>
                <a:latin typeface="Times New Roman"/>
                <a:ea typeface="DejaVu Sans"/>
              </a:rPr>
              <a:t>Early binding </a:t>
            </a:r>
            <a:r>
              <a:rPr i="1" lang="en-US" sz="2400">
                <a:solidFill>
                  <a:srgbClr val="000000"/>
                </a:solidFill>
                <a:latin typeface="Times New Roman"/>
                <a:ea typeface="DejaVu Sans"/>
              </a:rPr>
              <a:t>takes place at compile-time</a:t>
            </a:r>
            <a:endParaRPr/>
          </a:p>
          <a:p>
            <a:pPr lvl="1">
              <a:lnSpc>
                <a:spcPct val="100000"/>
              </a:lnSpc>
              <a:buFont typeface="Arial"/>
              <a:buChar char="–"/>
            </a:pPr>
            <a:r>
              <a:rPr lang="en-US" sz="2400">
                <a:solidFill>
                  <a:srgbClr val="000000"/>
                </a:solidFill>
                <a:latin typeface="Times New Roman"/>
                <a:ea typeface="DejaVu Sans"/>
              </a:rPr>
              <a:t>Late binding </a:t>
            </a:r>
            <a:r>
              <a:rPr i="1" lang="en-US" sz="2400">
                <a:solidFill>
                  <a:srgbClr val="000000"/>
                </a:solidFill>
                <a:latin typeface="Times New Roman"/>
                <a:ea typeface="DejaVu Sans"/>
              </a:rPr>
              <a:t>takes place at run time</a:t>
            </a:r>
            <a:endParaRPr/>
          </a:p>
        </p:txBody>
      </p:sp>
      <p:sp>
        <p:nvSpPr>
          <p:cNvPr id="237" name="CustomShape 2"/>
          <p:cNvSpPr/>
          <p:nvPr/>
        </p:nvSpPr>
        <p:spPr>
          <a:xfrm>
            <a:off x="685800" y="609480"/>
            <a:ext cx="7774560" cy="773640"/>
          </a:xfrm>
          <a:prstGeom prst="rect">
            <a:avLst/>
          </a:prstGeom>
          <a:noFill/>
          <a:ln>
            <a:noFill/>
          </a:ln>
        </p:spPr>
        <p:txBody>
          <a:bodyPr anchor="ctr" bIns="0" lIns="0" rIns="0" tIns="0"/>
          <a:p>
            <a:pPr>
              <a:lnSpc>
                <a:spcPct val="100000"/>
              </a:lnSpc>
            </a:pPr>
            <a:r>
              <a:rPr lang="en-US" sz="3600">
                <a:solidFill>
                  <a:srgbClr val="000000"/>
                </a:solidFill>
                <a:latin typeface="Times New Roman"/>
                <a:ea typeface="DejaVu Sans"/>
              </a:rPr>
              <a:t>Clarity about Binding</a:t>
            </a:r>
            <a:endParaRPr/>
          </a:p>
        </p:txBody>
      </p:sp>
    </p:spTree>
  </p:cSld>
  <p:timing>
    <p:tnLst>
      <p:par>
        <p:cTn dur="indefinite" id="118" nodeType="tmRoot" restart="never">
          <p:childTnLst>
            <p:seq>
              <p:cTn dur="indefinite" id="119"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CustomShape 1"/>
          <p:cNvSpPr/>
          <p:nvPr/>
        </p:nvSpPr>
        <p:spPr>
          <a:xfrm>
            <a:off x="685800" y="304920"/>
            <a:ext cx="7774560" cy="606960"/>
          </a:xfrm>
          <a:prstGeom prst="rect">
            <a:avLst/>
          </a:prstGeom>
          <a:noFill/>
          <a:ln>
            <a:noFill/>
          </a:ln>
        </p:spPr>
        <p:txBody>
          <a:bodyPr anchor="ctr" bIns="0" lIns="0" rIns="0" tIns="0"/>
          <a:p>
            <a:pPr>
              <a:lnSpc>
                <a:spcPct val="100000"/>
              </a:lnSpc>
            </a:pPr>
            <a:r>
              <a:rPr lang="en-US" sz="3600">
                <a:solidFill>
                  <a:srgbClr val="000000"/>
                </a:solidFill>
                <a:latin typeface="Times New Roman"/>
                <a:ea typeface="DejaVu Sans"/>
              </a:rPr>
              <a:t>Reliability</a:t>
            </a:r>
            <a:endParaRPr/>
          </a:p>
        </p:txBody>
      </p:sp>
      <p:sp>
        <p:nvSpPr>
          <p:cNvPr id="239" name="CustomShape 2"/>
          <p:cNvSpPr/>
          <p:nvPr/>
        </p:nvSpPr>
        <p:spPr>
          <a:xfrm>
            <a:off x="609480" y="1523880"/>
            <a:ext cx="7701480" cy="4842360"/>
          </a:xfrm>
          <a:prstGeom prst="rect">
            <a:avLst/>
          </a:prstGeom>
          <a:noFill/>
          <a:ln>
            <a:noFill/>
          </a:ln>
        </p:spPr>
        <p:txBody>
          <a:bodyPr bIns="0" lIns="0" rIns="0" tIns="0"/>
          <a:p>
            <a:pPr>
              <a:lnSpc>
                <a:spcPct val="100000"/>
              </a:lnSpc>
            </a:pPr>
            <a:r>
              <a:rPr lang="en-US" sz="2400">
                <a:solidFill>
                  <a:srgbClr val="000000"/>
                </a:solidFill>
                <a:latin typeface="Times New Roman"/>
                <a:ea typeface="DejaVu Sans"/>
              </a:rPr>
              <a:t>A language is </a:t>
            </a:r>
            <a:r>
              <a:rPr i="1" lang="en-US" sz="2400">
                <a:solidFill>
                  <a:srgbClr val="000000"/>
                </a:solidFill>
                <a:latin typeface="Times New Roman"/>
                <a:ea typeface="DejaVu Sans"/>
              </a:rPr>
              <a:t>reliable</a:t>
            </a:r>
            <a:r>
              <a:rPr lang="en-US" sz="2400">
                <a:solidFill>
                  <a:srgbClr val="000000"/>
                </a:solidFill>
                <a:latin typeface="Times New Roman"/>
                <a:ea typeface="DejaVu Sans"/>
              </a:rPr>
              <a:t> if:</a:t>
            </a:r>
            <a:endParaRPr/>
          </a:p>
          <a:p>
            <a:pPr lvl="1">
              <a:lnSpc>
                <a:spcPct val="100000"/>
              </a:lnSpc>
              <a:buFont typeface="Arial"/>
              <a:buChar char="–"/>
            </a:pPr>
            <a:r>
              <a:rPr lang="en-US" sz="2400">
                <a:solidFill>
                  <a:srgbClr val="000000"/>
                </a:solidFill>
                <a:latin typeface="Times New Roman"/>
                <a:ea typeface="DejaVu Sans"/>
              </a:rPr>
              <a:t>Program behavior is the same on different platforms</a:t>
            </a:r>
            <a:endParaRPr/>
          </a:p>
          <a:p>
            <a:pPr lvl="1">
              <a:lnSpc>
                <a:spcPct val="100000"/>
              </a:lnSpc>
              <a:buFont typeface="Arial"/>
              <a:buChar char="–"/>
            </a:pPr>
            <a:r>
              <a:rPr lang="en-US" sz="2400">
                <a:solidFill>
                  <a:srgbClr val="000000"/>
                </a:solidFill>
                <a:latin typeface="Times New Roman"/>
                <a:ea typeface="DejaVu Sans"/>
              </a:rPr>
              <a:t>E.g., early versions of Fortran</a:t>
            </a:r>
            <a:endParaRPr/>
          </a:p>
          <a:p>
            <a:pPr lvl="1">
              <a:lnSpc>
                <a:spcPct val="100000"/>
              </a:lnSpc>
              <a:buFont typeface="Arial"/>
              <a:buChar char="–"/>
            </a:pPr>
            <a:r>
              <a:rPr lang="en-US" sz="2400">
                <a:solidFill>
                  <a:srgbClr val="000000"/>
                </a:solidFill>
                <a:latin typeface="Times New Roman"/>
                <a:ea typeface="DejaVu Sans"/>
              </a:rPr>
              <a:t>Type errors are detected</a:t>
            </a:r>
            <a:endParaRPr/>
          </a:p>
          <a:p>
            <a:pPr lvl="1">
              <a:lnSpc>
                <a:spcPct val="100000"/>
              </a:lnSpc>
              <a:buFont typeface="Arial"/>
              <a:buChar char="–"/>
            </a:pPr>
            <a:r>
              <a:rPr lang="en-US" sz="2400">
                <a:solidFill>
                  <a:srgbClr val="000000"/>
                </a:solidFill>
                <a:latin typeface="Times New Roman"/>
                <a:ea typeface="DejaVu Sans"/>
              </a:rPr>
              <a:t>E.g., C vs Haskell</a:t>
            </a:r>
            <a:endParaRPr/>
          </a:p>
          <a:p>
            <a:pPr lvl="1">
              <a:lnSpc>
                <a:spcPct val="100000"/>
              </a:lnSpc>
              <a:buFont typeface="Arial"/>
              <a:buChar char="–"/>
            </a:pPr>
            <a:r>
              <a:rPr lang="en-US" sz="2400">
                <a:solidFill>
                  <a:srgbClr val="000000"/>
                </a:solidFill>
                <a:latin typeface="Times New Roman"/>
                <a:ea typeface="DejaVu Sans"/>
              </a:rPr>
              <a:t>Semantic errors are properly trapped</a:t>
            </a:r>
            <a:endParaRPr/>
          </a:p>
          <a:p>
            <a:pPr lvl="1">
              <a:lnSpc>
                <a:spcPct val="100000"/>
              </a:lnSpc>
              <a:buFont typeface="Arial"/>
              <a:buChar char="–"/>
            </a:pPr>
            <a:r>
              <a:rPr lang="en-US" sz="2400">
                <a:solidFill>
                  <a:srgbClr val="000000"/>
                </a:solidFill>
                <a:latin typeface="Times New Roman"/>
                <a:ea typeface="DejaVu Sans"/>
              </a:rPr>
              <a:t>E.g., C vs C++</a:t>
            </a:r>
            <a:endParaRPr/>
          </a:p>
          <a:p>
            <a:pPr lvl="1">
              <a:lnSpc>
                <a:spcPct val="100000"/>
              </a:lnSpc>
              <a:buFont typeface="Arial"/>
              <a:buChar char="–"/>
            </a:pPr>
            <a:r>
              <a:rPr lang="en-US" sz="2400">
                <a:solidFill>
                  <a:srgbClr val="000000"/>
                </a:solidFill>
                <a:latin typeface="Times New Roman"/>
                <a:ea typeface="DejaVu Sans"/>
              </a:rPr>
              <a:t>Memory leaks are prevented</a:t>
            </a:r>
            <a:endParaRPr/>
          </a:p>
          <a:p>
            <a:pPr lvl="1">
              <a:lnSpc>
                <a:spcPct val="100000"/>
              </a:lnSpc>
              <a:buFont typeface="Arial"/>
              <a:buChar char="–"/>
            </a:pPr>
            <a:r>
              <a:rPr lang="en-US" sz="2400">
                <a:solidFill>
                  <a:srgbClr val="000000"/>
                </a:solidFill>
                <a:latin typeface="Times New Roman"/>
                <a:ea typeface="DejaVu Sans"/>
              </a:rPr>
              <a:t>E.g., C vs Java</a:t>
            </a:r>
            <a:endParaRPr/>
          </a:p>
        </p:txBody>
      </p:sp>
    </p:spTree>
  </p:cSld>
  <p:timing>
    <p:tnLst>
      <p:par>
        <p:cTn dur="indefinite" id="120" nodeType="tmRoot" restart="never">
          <p:childTnLst>
            <p:seq>
              <p:cTn dur="indefinite" id="121"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696960" y="304920"/>
            <a:ext cx="7747560" cy="911880"/>
          </a:xfrm>
          <a:prstGeom prst="rect">
            <a:avLst/>
          </a:prstGeom>
          <a:noFill/>
          <a:ln>
            <a:noFill/>
          </a:ln>
        </p:spPr>
        <p:txBody>
          <a:bodyPr anchor="ctr" bIns="0" lIns="0" rIns="0" tIns="0"/>
          <a:p>
            <a:pPr>
              <a:lnSpc>
                <a:spcPct val="100000"/>
              </a:lnSpc>
            </a:pPr>
            <a:r>
              <a:rPr lang="en-US" sz="4400">
                <a:solidFill>
                  <a:srgbClr val="000000"/>
                </a:solidFill>
                <a:latin typeface="Times New Roman"/>
                <a:ea typeface="DejaVu Sans"/>
              </a:rPr>
              <a:t>Abstraction in Programming</a:t>
            </a:r>
            <a:endParaRPr/>
          </a:p>
        </p:txBody>
      </p:sp>
      <p:sp>
        <p:nvSpPr>
          <p:cNvPr id="241" name="CustomShape 2"/>
          <p:cNvSpPr/>
          <p:nvPr/>
        </p:nvSpPr>
        <p:spPr>
          <a:xfrm>
            <a:off x="712800" y="2013120"/>
            <a:ext cx="7701480" cy="4842360"/>
          </a:xfrm>
          <a:prstGeom prst="rect">
            <a:avLst/>
          </a:prstGeom>
          <a:noFill/>
          <a:ln>
            <a:noFill/>
          </a:ln>
        </p:spPr>
        <p:txBody>
          <a:bodyPr bIns="0" lIns="0" rIns="0" tIns="0"/>
          <a:p>
            <a:pPr>
              <a:lnSpc>
                <a:spcPct val="100000"/>
              </a:lnSpc>
              <a:buFont typeface="Arial"/>
              <a:buChar char="•"/>
            </a:pPr>
            <a:r>
              <a:rPr lang="en-US" sz="3200">
                <a:solidFill>
                  <a:srgbClr val="000000"/>
                </a:solidFill>
                <a:latin typeface="Times New Roman"/>
                <a:ea typeface="DejaVu Sans"/>
              </a:rPr>
              <a:t>Data</a:t>
            </a:r>
            <a:endParaRPr/>
          </a:p>
          <a:p>
            <a:pPr lvl="1">
              <a:lnSpc>
                <a:spcPct val="100000"/>
              </a:lnSpc>
              <a:buFont typeface="Arial"/>
              <a:buChar char="–"/>
            </a:pPr>
            <a:r>
              <a:rPr lang="en-US" sz="2800">
                <a:solidFill>
                  <a:srgbClr val="000000"/>
                </a:solidFill>
                <a:latin typeface="Times New Roman"/>
                <a:ea typeface="DejaVu Sans"/>
              </a:rPr>
              <a:t>Programmer-defined types/classes</a:t>
            </a:r>
            <a:endParaRPr/>
          </a:p>
          <a:p>
            <a:pPr lvl="1">
              <a:lnSpc>
                <a:spcPct val="100000"/>
              </a:lnSpc>
              <a:buFont typeface="Arial"/>
              <a:buChar char="–"/>
            </a:pPr>
            <a:r>
              <a:rPr lang="en-US" sz="2800">
                <a:solidFill>
                  <a:srgbClr val="000000"/>
                </a:solidFill>
                <a:latin typeface="Times New Roman"/>
                <a:ea typeface="DejaVu Sans"/>
              </a:rPr>
              <a:t>Class libraries</a:t>
            </a:r>
            <a:endParaRPr/>
          </a:p>
          <a:p>
            <a:pPr>
              <a:lnSpc>
                <a:spcPct val="100000"/>
              </a:lnSpc>
              <a:buFont typeface="Arial"/>
              <a:buChar char="•"/>
            </a:pPr>
            <a:r>
              <a:rPr lang="en-US" sz="3200">
                <a:solidFill>
                  <a:srgbClr val="000000"/>
                </a:solidFill>
                <a:latin typeface="Times New Roman"/>
                <a:ea typeface="DejaVu Sans"/>
              </a:rPr>
              <a:t>Procedural</a:t>
            </a:r>
            <a:endParaRPr/>
          </a:p>
          <a:p>
            <a:pPr lvl="1">
              <a:lnSpc>
                <a:spcPct val="100000"/>
              </a:lnSpc>
              <a:buFont typeface="Arial"/>
              <a:buChar char="–"/>
            </a:pPr>
            <a:r>
              <a:rPr lang="en-US" sz="2800">
                <a:solidFill>
                  <a:srgbClr val="000000"/>
                </a:solidFill>
                <a:latin typeface="Times New Roman"/>
                <a:ea typeface="DejaVu Sans"/>
              </a:rPr>
              <a:t>Programmer-defined functions</a:t>
            </a:r>
            <a:endParaRPr/>
          </a:p>
          <a:p>
            <a:pPr lvl="1">
              <a:lnSpc>
                <a:spcPct val="100000"/>
              </a:lnSpc>
              <a:buFont typeface="Arial"/>
              <a:buChar char="–"/>
            </a:pPr>
            <a:r>
              <a:rPr lang="en-US" sz="2800">
                <a:solidFill>
                  <a:srgbClr val="000000"/>
                </a:solidFill>
                <a:latin typeface="Times New Roman"/>
                <a:ea typeface="DejaVu Sans"/>
              </a:rPr>
              <a:t>Standard function libraries</a:t>
            </a:r>
            <a:endParaRPr/>
          </a:p>
        </p:txBody>
      </p:sp>
    </p:spTree>
  </p:cSld>
  <p:timing>
    <p:tnLst>
      <p:par>
        <p:cTn dur="indefinite" id="122" nodeType="tmRoot" restart="never">
          <p:childTnLst>
            <p:seq>
              <p:cTn dur="indefinite" id="123"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457200" y="274680"/>
            <a:ext cx="8227080" cy="1140480"/>
          </a:xfrm>
          <a:prstGeom prst="rect">
            <a:avLst/>
          </a:prstGeom>
          <a:noFill/>
          <a:ln>
            <a:noFill/>
          </a:ln>
        </p:spPr>
        <p:txBody>
          <a:bodyPr anchor="ctr" bIns="45000" lIns="90000" rIns="90000" tIns="45000"/>
          <a:p>
            <a:pPr>
              <a:lnSpc>
                <a:spcPct val="100000"/>
              </a:lnSpc>
            </a:pPr>
            <a:r>
              <a:rPr lang="en-US" sz="4000">
                <a:solidFill>
                  <a:srgbClr val="000000"/>
                </a:solidFill>
                <a:latin typeface="Times New Roman"/>
                <a:ea typeface="DejaVu Sans"/>
              </a:rPr>
              <a:t>What should you expect to get out of this course</a:t>
            </a:r>
            <a:endParaRPr/>
          </a:p>
        </p:txBody>
      </p:sp>
      <p:sp>
        <p:nvSpPr>
          <p:cNvPr id="158" name="CustomShape 2"/>
          <p:cNvSpPr/>
          <p:nvPr/>
        </p:nvSpPr>
        <p:spPr>
          <a:xfrm>
            <a:off x="457200" y="1600200"/>
            <a:ext cx="8227080" cy="4523400"/>
          </a:xfrm>
          <a:prstGeom prst="rect">
            <a:avLst/>
          </a:prstGeom>
          <a:noFill/>
          <a:ln>
            <a:noFill/>
          </a:ln>
        </p:spPr>
        <p:txBody>
          <a:bodyPr bIns="45000" lIns="90000" rIns="90000" tIns="45000"/>
          <a:p>
            <a:pPr>
              <a:lnSpc>
                <a:spcPct val="150000"/>
              </a:lnSpc>
            </a:pPr>
            <a:r>
              <a:rPr lang="en-US" sz="3200">
                <a:solidFill>
                  <a:srgbClr val="000000"/>
                </a:solidFill>
                <a:latin typeface="Times New Roman"/>
                <a:ea typeface="DejaVu Sans"/>
              </a:rPr>
              <a:t>Ideas, principles and techniques to help you</a:t>
            </a:r>
            <a:endParaRPr/>
          </a:p>
          <a:p>
            <a:pPr lvl="1">
              <a:lnSpc>
                <a:spcPct val="150000"/>
              </a:lnSpc>
              <a:buFont typeface="Arial"/>
              <a:buChar char="–"/>
            </a:pPr>
            <a:r>
              <a:rPr lang="en-US" sz="2800">
                <a:solidFill>
                  <a:srgbClr val="000000"/>
                </a:solidFill>
                <a:latin typeface="Times New Roman"/>
                <a:ea typeface="DejaVu Sans"/>
              </a:rPr>
              <a:t>Design your own programming language or design your own extensions to an existing language</a:t>
            </a:r>
            <a:endParaRPr/>
          </a:p>
          <a:p>
            <a:pPr lvl="1">
              <a:lnSpc>
                <a:spcPct val="150000"/>
              </a:lnSpc>
              <a:buFont typeface="Arial"/>
              <a:buChar char="–"/>
            </a:pPr>
            <a:r>
              <a:rPr lang="en-US" sz="2800">
                <a:solidFill>
                  <a:srgbClr val="000000"/>
                </a:solidFill>
                <a:latin typeface="Times New Roman"/>
                <a:ea typeface="DejaVu Sans"/>
              </a:rPr>
              <a:t>Lots of knowledge about programming languages</a:t>
            </a:r>
            <a:endParaRPr/>
          </a:p>
          <a:p>
            <a:pPr lvl="1">
              <a:lnSpc>
                <a:spcPct val="150000"/>
              </a:lnSpc>
              <a:buFont typeface="Arial"/>
              <a:buChar char="–"/>
            </a:pPr>
            <a:r>
              <a:rPr lang="en-US" sz="2800">
                <a:solidFill>
                  <a:srgbClr val="000000"/>
                </a:solidFill>
                <a:latin typeface="Times New Roman"/>
                <a:ea typeface="DejaVu Sans"/>
              </a:rPr>
              <a:t>Tools and techniques to implement a compiler or an interpreter</a:t>
            </a:r>
            <a:endParaRPr/>
          </a:p>
          <a:p>
            <a:pPr>
              <a:lnSpc>
                <a:spcPct val="150000"/>
              </a:lnSpc>
            </a:pPr>
            <a:endParaRPr/>
          </a:p>
        </p:txBody>
      </p:sp>
    </p:spTree>
  </p:cSld>
  <p:timing>
    <p:tnLst>
      <p:par>
        <p:cTn dur="indefinite" id="9" nodeType="tmRoot" restart="never">
          <p:childTnLst>
            <p:seq>
              <p:cTn dur="indefinite"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CustomShape 1"/>
          <p:cNvSpPr/>
          <p:nvPr/>
        </p:nvSpPr>
        <p:spPr>
          <a:xfrm>
            <a:off x="696960" y="228600"/>
            <a:ext cx="7747560" cy="606960"/>
          </a:xfrm>
          <a:prstGeom prst="rect">
            <a:avLst/>
          </a:prstGeom>
          <a:noFill/>
          <a:ln>
            <a:noFill/>
          </a:ln>
        </p:spPr>
        <p:txBody>
          <a:bodyPr anchor="ctr" bIns="0" lIns="0" rIns="0" tIns="0"/>
          <a:p>
            <a:pPr>
              <a:lnSpc>
                <a:spcPct val="100000"/>
              </a:lnSpc>
            </a:pPr>
            <a:r>
              <a:rPr lang="en-US" sz="3600">
                <a:solidFill>
                  <a:srgbClr val="000000"/>
                </a:solidFill>
                <a:latin typeface="Times New Roman"/>
                <a:ea typeface="DejaVu Sans"/>
              </a:rPr>
              <a:t>Orthogonality</a:t>
            </a:r>
            <a:endParaRPr/>
          </a:p>
          <a:p>
            <a:pPr>
              <a:lnSpc>
                <a:spcPct val="100000"/>
              </a:lnSpc>
            </a:pPr>
            <a:endParaRPr/>
          </a:p>
        </p:txBody>
      </p:sp>
      <p:sp>
        <p:nvSpPr>
          <p:cNvPr id="243" name="CustomShape 2"/>
          <p:cNvSpPr/>
          <p:nvPr/>
        </p:nvSpPr>
        <p:spPr>
          <a:xfrm>
            <a:off x="609480" y="762120"/>
            <a:ext cx="7701480" cy="5941080"/>
          </a:xfrm>
          <a:prstGeom prst="rect">
            <a:avLst/>
          </a:prstGeom>
          <a:noFill/>
          <a:ln>
            <a:noFill/>
          </a:ln>
        </p:spPr>
        <p:txBody>
          <a:bodyPr bIns="0" lIns="0" rIns="0" tIns="0"/>
          <a:p>
            <a:pPr>
              <a:lnSpc>
                <a:spcPct val="100000"/>
              </a:lnSpc>
            </a:pPr>
            <a:r>
              <a:rPr lang="en-US" sz="2400">
                <a:solidFill>
                  <a:srgbClr val="000000"/>
                </a:solidFill>
                <a:latin typeface="Times New Roman"/>
                <a:ea typeface="DejaVu Sans"/>
              </a:rPr>
              <a:t>Defining: </a:t>
            </a:r>
            <a:r>
              <a:rPr b="1" lang="en-US" sz="2400">
                <a:solidFill>
                  <a:srgbClr val="000000"/>
                </a:solidFill>
                <a:latin typeface="Times New Roman"/>
                <a:ea typeface="DejaVu Sans"/>
              </a:rPr>
              <a:t>orthogonality</a:t>
            </a:r>
            <a:r>
              <a:rPr lang="en-US" sz="2400">
                <a:solidFill>
                  <a:srgbClr val="000000"/>
                </a:solidFill>
                <a:latin typeface="Times New Roman"/>
                <a:ea typeface="DejaVu Sans"/>
              </a:rPr>
              <a:t> in a programming language means that a relatively small set of primitive constructs can be combined in a relatively small number of ways to build the control and data structures of the language</a:t>
            </a:r>
            <a:endParaRPr/>
          </a:p>
          <a:p>
            <a:pPr>
              <a:lnSpc>
                <a:spcPct val="100000"/>
              </a:lnSpc>
            </a:pPr>
            <a:r>
              <a:rPr lang="en-US" sz="2400">
                <a:solidFill>
                  <a:srgbClr val="000000"/>
                </a:solidFill>
                <a:latin typeface="Times New Roman"/>
                <a:ea typeface="DejaVu Sans"/>
              </a:rPr>
              <a:t>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It is associated with simplicity; the more orthogonal the design, the fewer exceptions.</a:t>
            </a:r>
            <a:endParaRPr/>
          </a:p>
          <a:p>
            <a:pPr>
              <a:lnSpc>
                <a:spcPct val="100000"/>
              </a:lnSpc>
            </a:pPr>
            <a:endParaRPr/>
          </a:p>
          <a:p>
            <a:pPr>
              <a:lnSpc>
                <a:spcPct val="100000"/>
              </a:lnSpc>
            </a:pPr>
            <a:r>
              <a:rPr lang="en-US" sz="2400">
                <a:solidFill>
                  <a:srgbClr val="000000"/>
                </a:solidFill>
                <a:latin typeface="Times New Roman"/>
                <a:ea typeface="DejaVu Sans"/>
              </a:rPr>
              <a:t>In programming languages this means that when you execute an instruction, nothing but that instruction happens (very important for debugging).</a:t>
            </a:r>
            <a:endParaRPr/>
          </a:p>
        </p:txBody>
      </p:sp>
    </p:spTree>
  </p:cSld>
  <p:timing>
    <p:tnLst>
      <p:par>
        <p:cTn dur="indefinite" id="124" nodeType="tmRoot" restart="never">
          <p:childTnLst>
            <p:seq>
              <p:cTn dur="indefinite" id="125"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696960" y="228600"/>
            <a:ext cx="7747560" cy="835560"/>
          </a:xfrm>
          <a:prstGeom prst="rect">
            <a:avLst/>
          </a:prstGeom>
          <a:noFill/>
          <a:ln>
            <a:noFill/>
          </a:ln>
        </p:spPr>
        <p:txBody>
          <a:bodyPr anchor="ctr" bIns="0" lIns="0" rIns="0" tIns="0"/>
          <a:p>
            <a:pPr>
              <a:lnSpc>
                <a:spcPct val="100000"/>
              </a:lnSpc>
            </a:pPr>
            <a:r>
              <a:rPr lang="en-US" sz="3600">
                <a:solidFill>
                  <a:srgbClr val="000000"/>
                </a:solidFill>
                <a:latin typeface="Times New Roman"/>
                <a:ea typeface="DejaVu Sans"/>
              </a:rPr>
              <a:t>Efficient implementation</a:t>
            </a:r>
            <a:endParaRPr/>
          </a:p>
          <a:p>
            <a:pPr>
              <a:lnSpc>
                <a:spcPct val="100000"/>
              </a:lnSpc>
            </a:pPr>
            <a:endParaRPr/>
          </a:p>
        </p:txBody>
      </p:sp>
      <p:sp>
        <p:nvSpPr>
          <p:cNvPr id="245" name="CustomShape 2"/>
          <p:cNvSpPr/>
          <p:nvPr/>
        </p:nvSpPr>
        <p:spPr>
          <a:xfrm>
            <a:off x="609480" y="914400"/>
            <a:ext cx="7998480" cy="5452200"/>
          </a:xfrm>
          <a:prstGeom prst="rect">
            <a:avLst/>
          </a:prstGeom>
          <a:noFill/>
          <a:ln>
            <a:noFill/>
          </a:ln>
        </p:spPr>
        <p:txBody>
          <a:bodyPr bIns="0" lIns="0" rIns="0" tIns="0"/>
          <a:p>
            <a:pPr>
              <a:lnSpc>
                <a:spcPct val="100000"/>
              </a:lnSpc>
              <a:buFont typeface="Arial"/>
              <a:buChar char="•"/>
            </a:pPr>
            <a:r>
              <a:rPr lang="en-US" sz="3200">
                <a:solidFill>
                  <a:srgbClr val="000000"/>
                </a:solidFill>
                <a:latin typeface="Times New Roman"/>
                <a:ea typeface="DejaVu Sans"/>
              </a:rPr>
              <a:t>Embedded systems</a:t>
            </a:r>
            <a:endParaRPr/>
          </a:p>
          <a:p>
            <a:pPr lvl="1">
              <a:lnSpc>
                <a:spcPct val="100000"/>
              </a:lnSpc>
              <a:buFont typeface="Arial"/>
              <a:buChar char="–"/>
            </a:pPr>
            <a:r>
              <a:rPr lang="en-US" sz="2800">
                <a:solidFill>
                  <a:srgbClr val="000000"/>
                </a:solidFill>
                <a:latin typeface="Times New Roman"/>
                <a:ea typeface="DejaVu Sans"/>
              </a:rPr>
              <a:t>Real-time responsiveness (e.g., navigation)</a:t>
            </a:r>
            <a:endParaRPr/>
          </a:p>
          <a:p>
            <a:pPr lvl="1">
              <a:lnSpc>
                <a:spcPct val="100000"/>
              </a:lnSpc>
              <a:buFont typeface="Arial"/>
              <a:buChar char="–"/>
            </a:pPr>
            <a:r>
              <a:rPr lang="en-US" sz="2800">
                <a:solidFill>
                  <a:srgbClr val="000000"/>
                </a:solidFill>
                <a:latin typeface="Times New Roman"/>
                <a:ea typeface="DejaVu Sans"/>
              </a:rPr>
              <a:t>Failures of early Ada implementations</a:t>
            </a:r>
            <a:endParaRPr/>
          </a:p>
          <a:p>
            <a:pPr>
              <a:lnSpc>
                <a:spcPct val="100000"/>
              </a:lnSpc>
              <a:buFont typeface="Arial"/>
              <a:buChar char="•"/>
            </a:pPr>
            <a:r>
              <a:rPr lang="en-US" sz="3200">
                <a:solidFill>
                  <a:srgbClr val="000000"/>
                </a:solidFill>
                <a:latin typeface="Times New Roman"/>
                <a:ea typeface="DejaVu Sans"/>
              </a:rPr>
              <a:t>Web applications</a:t>
            </a:r>
            <a:endParaRPr/>
          </a:p>
          <a:p>
            <a:pPr lvl="1">
              <a:lnSpc>
                <a:spcPct val="100000"/>
              </a:lnSpc>
              <a:buFont typeface="Arial"/>
              <a:buChar char="–"/>
            </a:pPr>
            <a:r>
              <a:rPr lang="en-US" sz="2800">
                <a:solidFill>
                  <a:srgbClr val="000000"/>
                </a:solidFill>
                <a:latin typeface="Times New Roman"/>
                <a:ea typeface="DejaVu Sans"/>
              </a:rPr>
              <a:t>Responsiveness to users (e.g., Google search)</a:t>
            </a:r>
            <a:endParaRPr/>
          </a:p>
          <a:p>
            <a:pPr>
              <a:lnSpc>
                <a:spcPct val="100000"/>
              </a:lnSpc>
              <a:buFont typeface="Arial"/>
              <a:buChar char="•"/>
            </a:pPr>
            <a:r>
              <a:rPr lang="en-US" sz="3200">
                <a:solidFill>
                  <a:srgbClr val="000000"/>
                </a:solidFill>
                <a:latin typeface="Times New Roman"/>
                <a:ea typeface="DejaVu Sans"/>
              </a:rPr>
              <a:t>Corporate database applications</a:t>
            </a:r>
            <a:endParaRPr/>
          </a:p>
          <a:p>
            <a:pPr lvl="1">
              <a:lnSpc>
                <a:spcPct val="100000"/>
              </a:lnSpc>
              <a:buFont typeface="Arial"/>
              <a:buChar char="–"/>
            </a:pPr>
            <a:r>
              <a:rPr lang="en-US" sz="2800">
                <a:solidFill>
                  <a:srgbClr val="000000"/>
                </a:solidFill>
                <a:latin typeface="Times New Roman"/>
                <a:ea typeface="DejaVu Sans"/>
              </a:rPr>
              <a:t>Efficient search and updating</a:t>
            </a:r>
            <a:endParaRPr/>
          </a:p>
          <a:p>
            <a:pPr>
              <a:lnSpc>
                <a:spcPct val="100000"/>
              </a:lnSpc>
              <a:buFont typeface="Arial"/>
              <a:buChar char="•"/>
            </a:pPr>
            <a:r>
              <a:rPr lang="en-US" sz="3200">
                <a:solidFill>
                  <a:srgbClr val="000000"/>
                </a:solidFill>
                <a:latin typeface="Times New Roman"/>
                <a:ea typeface="DejaVu Sans"/>
              </a:rPr>
              <a:t>AI applications</a:t>
            </a:r>
            <a:endParaRPr/>
          </a:p>
          <a:p>
            <a:pPr lvl="1">
              <a:lnSpc>
                <a:spcPct val="100000"/>
              </a:lnSpc>
              <a:buFont typeface="Arial"/>
              <a:buChar char="–"/>
            </a:pPr>
            <a:r>
              <a:rPr lang="en-US" sz="2800">
                <a:solidFill>
                  <a:srgbClr val="000000"/>
                </a:solidFill>
                <a:latin typeface="Times New Roman"/>
                <a:ea typeface="DejaVu Sans"/>
              </a:rPr>
              <a:t>Modeling human behaviors</a:t>
            </a:r>
            <a:endParaRPr/>
          </a:p>
        </p:txBody>
      </p:sp>
    </p:spTree>
  </p:cSld>
  <p:timing>
    <p:tnLst>
      <p:par>
        <p:cTn dur="indefinite" id="126" nodeType="tmRoot" restart="never">
          <p:childTnLst>
            <p:seq>
              <p:cTn dur="indefinite" id="127"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CustomShape 1"/>
          <p:cNvSpPr/>
          <p:nvPr/>
        </p:nvSpPr>
        <p:spPr>
          <a:xfrm>
            <a:off x="457200" y="274680"/>
            <a:ext cx="8227080" cy="789480"/>
          </a:xfrm>
          <a:prstGeom prst="rect">
            <a:avLst/>
          </a:prstGeom>
          <a:noFill/>
          <a:ln>
            <a:noFill/>
          </a:ln>
        </p:spPr>
        <p:txBody>
          <a:bodyPr anchor="ctr" bIns="45000" lIns="90000" rIns="90000" tIns="45000"/>
          <a:p>
            <a:pPr algn="ctr">
              <a:lnSpc>
                <a:spcPct val="100000"/>
              </a:lnSpc>
            </a:pPr>
            <a:r>
              <a:rPr b="1" lang="en-US" sz="3200">
                <a:solidFill>
                  <a:srgbClr val="000000"/>
                </a:solidFill>
                <a:latin typeface="Times New Roman"/>
                <a:ea typeface="DejaVu Sans"/>
              </a:rPr>
              <a:t>A bird’s eye view of programming language concepts</a:t>
            </a:r>
            <a:endParaRPr/>
          </a:p>
        </p:txBody>
      </p:sp>
      <p:sp>
        <p:nvSpPr>
          <p:cNvPr id="247" name="CustomShape 2"/>
          <p:cNvSpPr/>
          <p:nvPr/>
        </p:nvSpPr>
        <p:spPr>
          <a:xfrm>
            <a:off x="457200" y="1143000"/>
            <a:ext cx="8227080" cy="4980600"/>
          </a:xfrm>
          <a:prstGeom prst="rect">
            <a:avLst/>
          </a:prstGeom>
          <a:noFill/>
          <a:ln>
            <a:noFill/>
          </a:ln>
        </p:spPr>
        <p:txBody>
          <a:bodyPr bIns="45000" lIns="90000" rIns="90000" tIns="45000"/>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Using a simple C/C++ program as an example, we look at the kinds of facilities that a programming language must support and the different ways that languages go about providing these facilities.</a:t>
            </a:r>
            <a:endParaRPr/>
          </a:p>
          <a:p>
            <a:pPr>
              <a:lnSpc>
                <a:spcPct val="100000"/>
              </a:lnSpc>
              <a:buFont typeface="Arial"/>
              <a:buAutoNum type="arabicPeriod"/>
            </a:pPr>
            <a:r>
              <a:rPr lang="en-US" sz="2400">
                <a:solidFill>
                  <a:srgbClr val="000000"/>
                </a:solidFill>
                <a:latin typeface="Times New Roman"/>
                <a:ea typeface="DejaVu Sans"/>
              </a:rPr>
              <a:t>Simple Program</a:t>
            </a:r>
            <a:endParaRPr/>
          </a:p>
          <a:p>
            <a:pPr>
              <a:lnSpc>
                <a:spcPct val="100000"/>
              </a:lnSpc>
              <a:buFont typeface="Arial"/>
              <a:buAutoNum type="arabicPeriod"/>
            </a:pPr>
            <a:r>
              <a:rPr lang="en-US" sz="2400">
                <a:solidFill>
                  <a:srgbClr val="000000"/>
                </a:solidFill>
                <a:latin typeface="Times New Roman"/>
                <a:ea typeface="DejaVu Sans"/>
              </a:rPr>
              <a:t>Syntax &amp; Semantics</a:t>
            </a:r>
            <a:endParaRPr/>
          </a:p>
          <a:p>
            <a:pPr>
              <a:lnSpc>
                <a:spcPct val="100000"/>
              </a:lnSpc>
              <a:buFont typeface="Arial"/>
              <a:buAutoNum type="arabicPeriod"/>
            </a:pPr>
            <a:r>
              <a:rPr lang="en-US" sz="2400">
                <a:solidFill>
                  <a:srgbClr val="000000"/>
                </a:solidFill>
                <a:latin typeface="Times New Roman"/>
                <a:ea typeface="DejaVu Sans"/>
              </a:rPr>
              <a:t>Semantic elements</a:t>
            </a:r>
            <a:endParaRPr/>
          </a:p>
          <a:p>
            <a:pPr>
              <a:lnSpc>
                <a:spcPct val="100000"/>
              </a:lnSpc>
              <a:buFont typeface="Arial"/>
              <a:buAutoNum type="arabicPeriod"/>
            </a:pPr>
            <a:r>
              <a:rPr lang="en-US" sz="2400">
                <a:solidFill>
                  <a:srgbClr val="000000"/>
                </a:solidFill>
                <a:latin typeface="Times New Roman"/>
                <a:ea typeface="DejaVu Sans"/>
              </a:rPr>
              <a:t>Program Organization</a:t>
            </a:r>
            <a:endParaRPr/>
          </a:p>
          <a:p>
            <a:pPr>
              <a:lnSpc>
                <a:spcPct val="100000"/>
              </a:lnSpc>
              <a:buFont typeface="Arial"/>
              <a:buAutoNum type="arabicPeriod"/>
            </a:pPr>
            <a:r>
              <a:rPr lang="en-US" sz="2400">
                <a:solidFill>
                  <a:srgbClr val="000000"/>
                </a:solidFill>
                <a:latin typeface="Times New Roman"/>
                <a:ea typeface="DejaVu Sans"/>
              </a:rPr>
              <a:t>Program data and algorithm</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Looking to the program, we want to look at not what it does, but what kinds of linguistic facilities were used to write the program.</a:t>
            </a:r>
            <a:endParaRPr/>
          </a:p>
          <a:p>
            <a:pPr>
              <a:lnSpc>
                <a:spcPct val="100000"/>
              </a:lnSpc>
            </a:pPr>
            <a:endParaRPr/>
          </a:p>
          <a:p>
            <a:pPr>
              <a:lnSpc>
                <a:spcPct val="100000"/>
              </a:lnSpc>
            </a:pPr>
            <a:endParaRPr/>
          </a:p>
          <a:p>
            <a:pPr>
              <a:lnSpc>
                <a:spcPct val="100000"/>
              </a:lnSpc>
            </a:pPr>
            <a:endParaRPr/>
          </a:p>
        </p:txBody>
      </p:sp>
    </p:spTree>
  </p:cSld>
  <p:timing>
    <p:tnLst>
      <p:par>
        <p:cTn dur="indefinite" id="128" nodeType="tmRoot" restart="never">
          <p:childTnLst>
            <p:seq>
              <p:cTn dur="indefinite" id="129"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CustomShape 1"/>
          <p:cNvSpPr/>
          <p:nvPr/>
        </p:nvSpPr>
        <p:spPr>
          <a:xfrm>
            <a:off x="228600" y="762120"/>
            <a:ext cx="8607960" cy="5064480"/>
          </a:xfrm>
          <a:prstGeom prst="rect">
            <a:avLst/>
          </a:prstGeom>
          <a:noFill/>
          <a:ln>
            <a:noFill/>
          </a:ln>
        </p:spPr>
        <p:txBody>
          <a:bodyPr bIns="45000" lIns="90000" rIns="90000" tIns="45000"/>
          <a:p>
            <a:pPr>
              <a:lnSpc>
                <a:spcPct val="100000"/>
              </a:lnSpc>
            </a:pPr>
            <a:endParaRPr/>
          </a:p>
          <a:p>
            <a:pPr>
              <a:lnSpc>
                <a:spcPct val="100000"/>
              </a:lnSpc>
              <a:buFont charset="2" typeface="Wingdings"/>
              <a:buChar char=""/>
            </a:pPr>
            <a:r>
              <a:rPr lang="en-US" sz="2400">
                <a:solidFill>
                  <a:srgbClr val="000000"/>
                </a:solidFill>
                <a:latin typeface="Times New Roman"/>
                <a:ea typeface="DejaVu Sans"/>
              </a:rPr>
              <a:t>The line extern phone_list pb; indicates that the variable pb of type phone_list is being used in this program</a:t>
            </a:r>
            <a:endParaRPr/>
          </a:p>
          <a:p>
            <a:pPr>
              <a:lnSpc>
                <a:spcPct val="150000"/>
              </a:lnSpc>
              <a:buSzPct val="25000"/>
              <a:buFont charset="2" typeface="Wingdings"/>
              <a:buChar char=""/>
            </a:pPr>
            <a:r>
              <a:rPr lang="en-US" sz="2400">
                <a:solidFill>
                  <a:srgbClr val="000000"/>
                </a:solidFill>
                <a:latin typeface="Times New Roman"/>
                <a:ea typeface="DejaVu Sans"/>
              </a:rPr>
              <a:t> </a:t>
            </a:r>
            <a:r>
              <a:rPr lang="en-US" sz="2400">
                <a:solidFill>
                  <a:srgbClr val="000000"/>
                </a:solidFill>
                <a:latin typeface="Times New Roman"/>
                <a:ea typeface="DejaVu Sans"/>
              </a:rPr>
              <a:t>The third part,  It contains the program’s data and algorithms</a:t>
            </a:r>
            <a:endParaRPr/>
          </a:p>
          <a:p>
            <a:pPr>
              <a:lnSpc>
                <a:spcPct val="150000"/>
              </a:lnSpc>
              <a:buSzPct val="25000"/>
              <a:buFont charset="2" typeface="Wingdings"/>
              <a:buChar char=""/>
            </a:pPr>
            <a:r>
              <a:rPr lang="en-US" sz="2400">
                <a:solidFill>
                  <a:srgbClr val="000000"/>
                </a:solidFill>
                <a:latin typeface="Times New Roman"/>
                <a:ea typeface="DejaVu Sans"/>
              </a:rPr>
              <a:t> </a:t>
            </a:r>
            <a:r>
              <a:rPr lang="en-US" sz="2400">
                <a:solidFill>
                  <a:srgbClr val="000000"/>
                </a:solidFill>
                <a:latin typeface="Times New Roman"/>
                <a:ea typeface="DejaVu Sans"/>
              </a:rPr>
              <a:t>the routines insert and lookup are used in the main program</a:t>
            </a:r>
            <a:endParaRPr/>
          </a:p>
          <a:p>
            <a:pPr>
              <a:lnSpc>
                <a:spcPct val="150000"/>
              </a:lnSpc>
              <a:buSzPct val="25000"/>
              <a:buFont charset="2" typeface="Wingdings"/>
              <a:buChar char=""/>
            </a:pPr>
            <a:r>
              <a:rPr lang="en-US" sz="2400">
                <a:solidFill>
                  <a:srgbClr val="000000"/>
                </a:solidFill>
                <a:latin typeface="Times New Roman"/>
                <a:ea typeface="DejaVu Sans"/>
              </a:rPr>
              <a:t> </a:t>
            </a:r>
            <a:r>
              <a:rPr lang="en-US" sz="2400">
                <a:solidFill>
                  <a:srgbClr val="000000"/>
                </a:solidFill>
                <a:latin typeface="Times New Roman"/>
                <a:ea typeface="DejaVu Sans"/>
              </a:rPr>
              <a:t>the output statement: cout &lt;&lt; “Enter 1 to insert, 2 to lookup: \n”;which uses cout, the standard output device defined in the standard input-output library iostream.h included in the first line of the program. </a:t>
            </a:r>
            <a:endParaRPr/>
          </a:p>
          <a:p>
            <a:pPr>
              <a:lnSpc>
                <a:spcPct val="100000"/>
              </a:lnSpc>
            </a:pPr>
            <a:endParaRPr/>
          </a:p>
        </p:txBody>
      </p:sp>
      <p:sp>
        <p:nvSpPr>
          <p:cNvPr id="249" name="CustomShape 2"/>
          <p:cNvSpPr/>
          <p:nvPr/>
        </p:nvSpPr>
        <p:spPr>
          <a:xfrm>
            <a:off x="304920" y="228600"/>
            <a:ext cx="8150760" cy="531000"/>
          </a:xfrm>
          <a:prstGeom prst="rect">
            <a:avLst/>
          </a:prstGeom>
          <a:noFill/>
          <a:ln>
            <a:noFill/>
          </a:ln>
        </p:spPr>
        <p:txBody>
          <a:bodyPr anchor="ctr" bIns="45000" lIns="90000" rIns="90000" tIns="45000"/>
          <a:p>
            <a:pPr algn="ctr">
              <a:lnSpc>
                <a:spcPct val="100000"/>
              </a:lnSpc>
            </a:pPr>
            <a:r>
              <a:rPr lang="en-US" sz="4000">
                <a:solidFill>
                  <a:srgbClr val="000000"/>
                </a:solidFill>
                <a:latin typeface="Times New Roman"/>
                <a:ea typeface="DejaVu Sans"/>
              </a:rPr>
              <a:t> </a:t>
            </a:r>
            <a:r>
              <a:rPr lang="en-US" sz="4000">
                <a:solidFill>
                  <a:srgbClr val="000000"/>
                </a:solidFill>
                <a:latin typeface="Times New Roman"/>
                <a:ea typeface="DejaVu Sans"/>
              </a:rPr>
              <a:t>Bird eye view of PL concepts</a:t>
            </a:r>
            <a:endParaRPr/>
          </a:p>
        </p:txBody>
      </p:sp>
    </p:spTree>
  </p:cSld>
  <p:timing>
    <p:tnLst>
      <p:par>
        <p:cTn dur="indefinite" id="130" nodeType="tmRoot" restart="never">
          <p:childTnLst>
            <p:seq>
              <p:cTn dur="indefinite" id="131"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CustomShape 1"/>
          <p:cNvSpPr/>
          <p:nvPr/>
        </p:nvSpPr>
        <p:spPr>
          <a:xfrm>
            <a:off x="304920" y="380880"/>
            <a:ext cx="8379360" cy="5636160"/>
          </a:xfrm>
          <a:prstGeom prst="rect">
            <a:avLst/>
          </a:prstGeom>
          <a:noFill/>
          <a:ln>
            <a:noFill/>
          </a:ln>
        </p:spPr>
        <p:txBody>
          <a:bodyPr bIns="45000" lIns="90000" rIns="90000" tIns="45000"/>
          <a:p>
            <a:pPr>
              <a:lnSpc>
                <a:spcPct val="150000"/>
              </a:lnSpc>
              <a:buFont typeface="Arial"/>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The syntax rules of the language state how to form expressions, statements, and programs that look right </a:t>
            </a:r>
            <a:endParaRPr/>
          </a:p>
          <a:p>
            <a:pPr>
              <a:lnSpc>
                <a:spcPct val="150000"/>
              </a:lnSpc>
            </a:pPr>
            <a:endParaRPr/>
          </a:p>
          <a:p>
            <a:pPr>
              <a:lnSpc>
                <a:spcPct val="150000"/>
              </a:lnSpc>
              <a:buFont typeface="Arial"/>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The semantic rules of the language tell us how to build meaningful expressions, statements, and  programs</a:t>
            </a:r>
            <a:endParaRPr/>
          </a:p>
          <a:p>
            <a:pPr>
              <a:lnSpc>
                <a:spcPct val="150000"/>
              </a:lnSpc>
            </a:pPr>
            <a:endParaRPr/>
          </a:p>
          <a:p>
            <a:pPr>
              <a:lnSpc>
                <a:spcPct val="150000"/>
              </a:lnSpc>
              <a:buFont typeface="Arial"/>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the declaration of a variable such as request causes storage to be reserved for the variable. </a:t>
            </a:r>
            <a:endParaRPr/>
          </a:p>
          <a:p>
            <a:pPr>
              <a:lnSpc>
                <a:spcPct val="150000"/>
              </a:lnSpc>
              <a:buFont typeface="Arial"/>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the presence of the extern in the declaration of the variable pb indicates that the storage is reserved by some other module and not this one</a:t>
            </a:r>
            <a:endParaRPr/>
          </a:p>
        </p:txBody>
      </p:sp>
    </p:spTree>
  </p:cSld>
  <p:timing>
    <p:tnLst>
      <p:par>
        <p:cTn dur="indefinite" id="132" nodeType="tmRoot" restart="never">
          <p:childTnLst>
            <p:seq>
              <p:cTn dur="indefinite" id="133"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CustomShape 1"/>
          <p:cNvSpPr/>
          <p:nvPr/>
        </p:nvSpPr>
        <p:spPr>
          <a:xfrm>
            <a:off x="1066680" y="380880"/>
            <a:ext cx="6779160" cy="6123240"/>
          </a:xfrm>
          <a:prstGeom prst="rect">
            <a:avLst/>
          </a:prstGeom>
          <a:noFill/>
          <a:ln>
            <a:noFill/>
          </a:ln>
        </p:spPr>
        <p:txBody>
          <a:bodyPr bIns="45000" lIns="90000" rIns="90000" tIns="45000"/>
          <a:p>
            <a:pPr>
              <a:lnSpc>
                <a:spcPct val="100000"/>
              </a:lnSpc>
            </a:pPr>
            <a:r>
              <a:rPr lang="en-US">
                <a:solidFill>
                  <a:srgbClr val="000000"/>
                </a:solidFill>
                <a:latin typeface="Calibri"/>
                <a:ea typeface="DejaVu Sans"/>
              </a:rPr>
              <a:t>#include &lt;iostream.h&gt;</a:t>
            </a:r>
            <a:endParaRPr/>
          </a:p>
          <a:p>
            <a:pPr>
              <a:lnSpc>
                <a:spcPct val="100000"/>
              </a:lnSpc>
            </a:pPr>
            <a:r>
              <a:rPr lang="en-US">
                <a:solidFill>
                  <a:srgbClr val="000000"/>
                </a:solidFill>
                <a:latin typeface="Calibri"/>
                <a:ea typeface="DejaVu Sans"/>
              </a:rPr>
              <a:t>#include “phone.h”</a:t>
            </a:r>
            <a:endParaRPr/>
          </a:p>
          <a:p>
            <a:pPr>
              <a:lnSpc>
                <a:spcPct val="100000"/>
              </a:lnSpc>
            </a:pPr>
            <a:endParaRPr/>
          </a:p>
          <a:p>
            <a:pPr>
              <a:lnSpc>
                <a:spcPct val="100000"/>
              </a:lnSpc>
            </a:pPr>
            <a:r>
              <a:rPr lang="en-US">
                <a:solidFill>
                  <a:srgbClr val="000000"/>
                </a:solidFill>
                <a:latin typeface="Calibri"/>
                <a:ea typeface="DejaVu Sans"/>
              </a:rPr>
              <a:t>extern phone_list pb;</a:t>
            </a:r>
            <a:endParaRPr/>
          </a:p>
          <a:p>
            <a:pPr>
              <a:lnSpc>
                <a:spcPct val="100000"/>
              </a:lnSpc>
            </a:pPr>
            <a:r>
              <a:rPr lang="en-US">
                <a:solidFill>
                  <a:srgbClr val="000000"/>
                </a:solidFill>
                <a:latin typeface="Calibri"/>
                <a:ea typeface="DejaVu Sans"/>
              </a:rPr>
              <a:t>void insert();</a:t>
            </a:r>
            <a:endParaRPr/>
          </a:p>
          <a:p>
            <a:pPr>
              <a:lnSpc>
                <a:spcPct val="100000"/>
              </a:lnSpc>
            </a:pPr>
            <a:r>
              <a:rPr lang="en-US">
                <a:solidFill>
                  <a:srgbClr val="000000"/>
                </a:solidFill>
                <a:latin typeface="Calibri"/>
                <a:ea typeface="DejaVu Sans"/>
              </a:rPr>
              <a:t>number lookup ();</a:t>
            </a:r>
            <a:endParaRPr/>
          </a:p>
          <a:p>
            <a:pPr>
              <a:lnSpc>
                <a:spcPct val="100000"/>
              </a:lnSpc>
            </a:pPr>
            <a:endParaRPr/>
          </a:p>
          <a:p>
            <a:pPr>
              <a:lnSpc>
                <a:spcPct val="100000"/>
              </a:lnSpc>
            </a:pPr>
            <a:r>
              <a:rPr lang="en-US">
                <a:solidFill>
                  <a:srgbClr val="000000"/>
                </a:solidFill>
                <a:latin typeface="Calibri"/>
                <a:ea typeface="DejaVu Sans"/>
              </a:rPr>
              <a:t>main()</a:t>
            </a:r>
            <a:endParaRPr/>
          </a:p>
          <a:p>
            <a:pPr>
              <a:lnSpc>
                <a:spcPct val="100000"/>
              </a:lnSpc>
            </a:pPr>
            <a:r>
              <a:rPr lang="en-US">
                <a:solidFill>
                  <a:srgbClr val="000000"/>
                </a:solidFill>
                <a:latin typeface="Calibri"/>
                <a:ea typeface="DejaVu Sans"/>
              </a:rPr>
              <a:t>{</a:t>
            </a:r>
            <a:endParaRPr/>
          </a:p>
          <a:p>
            <a:pPr>
              <a:lnSpc>
                <a:spcPct val="100000"/>
              </a:lnSpc>
            </a:pPr>
            <a:r>
              <a:rPr lang="en-US">
                <a:solidFill>
                  <a:srgbClr val="000000"/>
                </a:solidFill>
                <a:latin typeface="Calibri"/>
                <a:ea typeface="DejaVu Sans"/>
              </a:rPr>
              <a:t>int request;</a:t>
            </a:r>
            <a:endParaRPr/>
          </a:p>
          <a:p>
            <a:pPr>
              <a:lnSpc>
                <a:spcPct val="100000"/>
              </a:lnSpc>
            </a:pPr>
            <a:r>
              <a:rPr lang="en-US">
                <a:solidFill>
                  <a:srgbClr val="000000"/>
                </a:solidFill>
                <a:latin typeface="Calibri"/>
                <a:ea typeface="DejaVu Sans"/>
              </a:rPr>
              <a:t>cout &lt;&lt; “Enter 1 to insert, 2 to lookup: \n”;</a:t>
            </a:r>
            <a:endParaRPr/>
          </a:p>
          <a:p>
            <a:pPr>
              <a:lnSpc>
                <a:spcPct val="100000"/>
              </a:lnSpc>
            </a:pPr>
            <a:r>
              <a:rPr lang="en-US">
                <a:solidFill>
                  <a:srgbClr val="000000"/>
                </a:solidFill>
                <a:latin typeface="Calibri"/>
                <a:ea typeface="DejaVu Sans"/>
              </a:rPr>
              <a:t>cin &gt;&gt; request;</a:t>
            </a:r>
            <a:endParaRPr/>
          </a:p>
          <a:p>
            <a:pPr>
              <a:lnSpc>
                <a:spcPct val="100000"/>
              </a:lnSpc>
            </a:pPr>
            <a:r>
              <a:rPr lang="en-US">
                <a:solidFill>
                  <a:srgbClr val="000000"/>
                </a:solidFill>
                <a:latin typeface="Calibri"/>
                <a:ea typeface="DejaVu Sans"/>
              </a:rPr>
              <a:t>if (request == 1)</a:t>
            </a:r>
            <a:endParaRPr/>
          </a:p>
          <a:p>
            <a:pPr>
              <a:lnSpc>
                <a:spcPct val="100000"/>
              </a:lnSpc>
            </a:pPr>
            <a:r>
              <a:rPr lang="en-US">
                <a:solidFill>
                  <a:srgbClr val="000000"/>
                </a:solidFill>
                <a:latin typeface="Calibri"/>
                <a:ea typeface="DejaVu Sans"/>
              </a:rPr>
              <a:t>insert();</a:t>
            </a:r>
            <a:endParaRPr/>
          </a:p>
          <a:p>
            <a:pPr>
              <a:lnSpc>
                <a:spcPct val="100000"/>
              </a:lnSpc>
            </a:pPr>
            <a:r>
              <a:rPr lang="en-US">
                <a:solidFill>
                  <a:srgbClr val="000000"/>
                </a:solidFill>
                <a:latin typeface="Calibri"/>
                <a:ea typeface="DejaVu Sans"/>
              </a:rPr>
              <a:t>else if (request == 2)</a:t>
            </a:r>
            <a:endParaRPr/>
          </a:p>
          <a:p>
            <a:pPr>
              <a:lnSpc>
                <a:spcPct val="100000"/>
              </a:lnSpc>
            </a:pPr>
            <a:r>
              <a:rPr lang="en-US">
                <a:solidFill>
                  <a:srgbClr val="000000"/>
                </a:solidFill>
                <a:latin typeface="Calibri"/>
                <a:ea typeface="DejaVu Sans"/>
              </a:rPr>
              <a:t>cout &lt;&lt; lookup();</a:t>
            </a:r>
            <a:endParaRPr/>
          </a:p>
          <a:p>
            <a:pPr>
              <a:lnSpc>
                <a:spcPct val="100000"/>
              </a:lnSpc>
            </a:pPr>
            <a:r>
              <a:rPr lang="en-US">
                <a:solidFill>
                  <a:srgbClr val="000000"/>
                </a:solidFill>
                <a:latin typeface="Calibri"/>
                <a:ea typeface="DejaVu Sans"/>
              </a:rPr>
              <a:t>else</a:t>
            </a:r>
            <a:endParaRPr/>
          </a:p>
          <a:p>
            <a:pPr>
              <a:lnSpc>
                <a:spcPct val="100000"/>
              </a:lnSpc>
            </a:pPr>
            <a:r>
              <a:rPr lang="en-US">
                <a:solidFill>
                  <a:srgbClr val="000000"/>
                </a:solidFill>
                <a:latin typeface="Calibri"/>
                <a:ea typeface="DejaVu Sans"/>
              </a:rPr>
              <a:t>{cout &lt;&lt; “invalid request.\n”;</a:t>
            </a:r>
            <a:endParaRPr/>
          </a:p>
          <a:p>
            <a:pPr>
              <a:lnSpc>
                <a:spcPct val="100000"/>
              </a:lnSpc>
            </a:pPr>
            <a:r>
              <a:rPr lang="en-US">
                <a:solidFill>
                  <a:srgbClr val="000000"/>
                </a:solidFill>
                <a:latin typeface="Calibri"/>
                <a:ea typeface="DejaVu Sans"/>
              </a:rPr>
              <a:t>exit (1);</a:t>
            </a:r>
            <a:endParaRPr/>
          </a:p>
          <a:p>
            <a:pPr>
              <a:lnSpc>
                <a:spcPct val="100000"/>
              </a:lnSpc>
            </a:pPr>
            <a:r>
              <a:rPr lang="en-US">
                <a:solidFill>
                  <a:srgbClr val="000000"/>
                </a:solidFill>
                <a:latin typeface="Calibri"/>
                <a:ea typeface="DejaVu Sans"/>
              </a:rPr>
              <a:t>}</a:t>
            </a:r>
            <a:endParaRPr/>
          </a:p>
          <a:p>
            <a:pPr>
              <a:lnSpc>
                <a:spcPct val="100000"/>
              </a:lnSpc>
            </a:pPr>
            <a:r>
              <a:rPr lang="en-US">
                <a:solidFill>
                  <a:srgbClr val="000000"/>
                </a:solidFill>
                <a:latin typeface="Calibri"/>
                <a:ea typeface="DejaVu Sans"/>
              </a:rPr>
              <a:t>}</a:t>
            </a:r>
            <a:endParaRPr/>
          </a:p>
          <a:p>
            <a:pPr>
              <a:lnSpc>
                <a:spcPct val="100000"/>
              </a:lnSpc>
            </a:pPr>
            <a:endParaRPr/>
          </a:p>
        </p:txBody>
      </p:sp>
      <p:sp>
        <p:nvSpPr>
          <p:cNvPr id="252" name="CustomShape 2"/>
          <p:cNvSpPr/>
          <p:nvPr/>
        </p:nvSpPr>
        <p:spPr>
          <a:xfrm>
            <a:off x="3048120" y="533520"/>
            <a:ext cx="302400" cy="378360"/>
          </a:xfrm>
          <a:prstGeom prst="rect">
            <a:avLst/>
          </a:prstGeom>
          <a:solidFill>
            <a:srgbClr val="4f81bd"/>
          </a:solidFill>
          <a:ln w="25560">
            <a:solidFill>
              <a:srgbClr val="3a5f8b"/>
            </a:solidFill>
            <a:round/>
          </a:ln>
        </p:spPr>
      </p:sp>
      <p:sp>
        <p:nvSpPr>
          <p:cNvPr id="253" name="CustomShape 3"/>
          <p:cNvSpPr/>
          <p:nvPr/>
        </p:nvSpPr>
        <p:spPr>
          <a:xfrm>
            <a:off x="3505320" y="457200"/>
            <a:ext cx="4645800" cy="636120"/>
          </a:xfrm>
          <a:prstGeom prst="rect">
            <a:avLst/>
          </a:prstGeom>
          <a:noFill/>
          <a:ln>
            <a:noFill/>
          </a:ln>
        </p:spPr>
        <p:txBody>
          <a:bodyPr bIns="45000" lIns="90000" rIns="90000" tIns="45000"/>
          <a:p>
            <a:pPr>
              <a:lnSpc>
                <a:spcPct val="100000"/>
              </a:lnSpc>
            </a:pPr>
            <a:r>
              <a:rPr lang="en-US">
                <a:solidFill>
                  <a:srgbClr val="000000"/>
                </a:solidFill>
                <a:latin typeface="Calibri"/>
                <a:ea typeface="DejaVu Sans"/>
              </a:rPr>
              <a:t>is used to </a:t>
            </a:r>
            <a:r>
              <a:rPr b="1" lang="en-US">
                <a:solidFill>
                  <a:srgbClr val="000000"/>
                </a:solidFill>
                <a:latin typeface="Calibri"/>
                <a:ea typeface="DejaVu Sans"/>
              </a:rPr>
              <a:t>organize</a:t>
            </a:r>
            <a:r>
              <a:rPr lang="en-US">
                <a:solidFill>
                  <a:srgbClr val="000000"/>
                </a:solidFill>
                <a:latin typeface="Calibri"/>
                <a:ea typeface="DejaVu Sans"/>
              </a:rPr>
              <a:t> the </a:t>
            </a:r>
            <a:r>
              <a:rPr i="1" lang="en-US">
                <a:solidFill>
                  <a:srgbClr val="000000"/>
                </a:solidFill>
                <a:latin typeface="Calibri"/>
                <a:ea typeface="DejaVu Sans"/>
              </a:rPr>
              <a:t>structure of the </a:t>
            </a:r>
            <a:r>
              <a:rPr lang="en-US">
                <a:solidFill>
                  <a:srgbClr val="000000"/>
                </a:solidFill>
                <a:latin typeface="Calibri"/>
                <a:ea typeface="DejaVu Sans"/>
              </a:rPr>
              <a:t>program</a:t>
            </a:r>
            <a:endParaRPr/>
          </a:p>
        </p:txBody>
      </p:sp>
      <p:sp>
        <p:nvSpPr>
          <p:cNvPr id="254" name="CustomShape 4"/>
          <p:cNvSpPr/>
          <p:nvPr/>
        </p:nvSpPr>
        <p:spPr>
          <a:xfrm>
            <a:off x="3124080" y="1371600"/>
            <a:ext cx="454680" cy="606960"/>
          </a:xfrm>
          <a:prstGeom prst="rect">
            <a:avLst/>
          </a:prstGeom>
          <a:solidFill>
            <a:srgbClr val="4f81bd"/>
          </a:solidFill>
          <a:ln w="25560">
            <a:solidFill>
              <a:srgbClr val="3a5f8b"/>
            </a:solidFill>
            <a:round/>
          </a:ln>
        </p:spPr>
      </p:sp>
      <p:sp>
        <p:nvSpPr>
          <p:cNvPr id="255" name="CustomShape 5"/>
          <p:cNvSpPr/>
          <p:nvPr/>
        </p:nvSpPr>
        <p:spPr>
          <a:xfrm>
            <a:off x="3962520" y="1143000"/>
            <a:ext cx="4035960" cy="910440"/>
          </a:xfrm>
          <a:prstGeom prst="rect">
            <a:avLst/>
          </a:prstGeom>
          <a:noFill/>
          <a:ln>
            <a:noFill/>
          </a:ln>
        </p:spPr>
        <p:txBody>
          <a:bodyPr bIns="45000" lIns="90000" rIns="90000" tIns="45000"/>
          <a:p>
            <a:pPr>
              <a:lnSpc>
                <a:spcPct val="100000"/>
              </a:lnSpc>
            </a:pPr>
            <a:r>
              <a:rPr b="1" i="1" lang="en-US">
                <a:solidFill>
                  <a:srgbClr val="000000"/>
                </a:solidFill>
                <a:latin typeface="Calibri"/>
                <a:ea typeface="DejaVu Sans"/>
              </a:rPr>
              <a:t>Environment </a:t>
            </a:r>
            <a:endParaRPr/>
          </a:p>
          <a:p>
            <a:pPr>
              <a:lnSpc>
                <a:spcPct val="100000"/>
              </a:lnSpc>
            </a:pPr>
            <a:r>
              <a:rPr lang="en-US">
                <a:solidFill>
                  <a:srgbClr val="000000"/>
                </a:solidFill>
                <a:latin typeface="Calibri"/>
                <a:ea typeface="DejaVu Sans"/>
              </a:rPr>
              <a:t>consists of three “declaration” statements</a:t>
            </a:r>
            <a:endParaRPr/>
          </a:p>
        </p:txBody>
      </p:sp>
      <p:sp>
        <p:nvSpPr>
          <p:cNvPr id="256" name="CustomShape 6"/>
          <p:cNvSpPr/>
          <p:nvPr/>
        </p:nvSpPr>
        <p:spPr>
          <a:xfrm>
            <a:off x="5257800" y="2362320"/>
            <a:ext cx="835560" cy="2969280"/>
          </a:xfrm>
          <a:prstGeom prst="rect">
            <a:avLst/>
          </a:prstGeom>
          <a:solidFill>
            <a:srgbClr val="4f81bd"/>
          </a:solidFill>
          <a:ln w="25560">
            <a:solidFill>
              <a:srgbClr val="3a5f8b"/>
            </a:solidFill>
            <a:round/>
          </a:ln>
        </p:spPr>
      </p:sp>
      <p:sp>
        <p:nvSpPr>
          <p:cNvPr id="257" name="CustomShape 7"/>
          <p:cNvSpPr/>
          <p:nvPr/>
        </p:nvSpPr>
        <p:spPr>
          <a:xfrm>
            <a:off x="6477120" y="3352680"/>
            <a:ext cx="1749960" cy="1733400"/>
          </a:xfrm>
          <a:prstGeom prst="rect">
            <a:avLst/>
          </a:prstGeom>
          <a:noFill/>
          <a:ln>
            <a:noFill/>
          </a:ln>
        </p:spPr>
        <p:txBody>
          <a:bodyPr bIns="45000" lIns="90000" rIns="90000" tIns="45000"/>
          <a:p>
            <a:pPr>
              <a:lnSpc>
                <a:spcPct val="100000"/>
              </a:lnSpc>
            </a:pPr>
            <a:r>
              <a:rPr b="1" i="1" lang="en-US">
                <a:solidFill>
                  <a:srgbClr val="000000"/>
                </a:solidFill>
                <a:latin typeface="Calibri"/>
                <a:ea typeface="DejaVu Sans"/>
              </a:rPr>
              <a:t>Computation</a:t>
            </a:r>
            <a:endParaRPr/>
          </a:p>
          <a:p>
            <a:pPr>
              <a:lnSpc>
                <a:spcPct val="100000"/>
              </a:lnSpc>
            </a:pPr>
            <a:endParaRPr/>
          </a:p>
          <a:p>
            <a:pPr>
              <a:lnSpc>
                <a:spcPct val="100000"/>
              </a:lnSpc>
            </a:pPr>
            <a:r>
              <a:rPr lang="en-US">
                <a:solidFill>
                  <a:srgbClr val="000000"/>
                </a:solidFill>
                <a:latin typeface="Calibri"/>
                <a:ea typeface="DejaVu Sans"/>
              </a:rPr>
              <a:t>the actual code of a function</a:t>
            </a:r>
            <a:endParaRPr/>
          </a:p>
        </p:txBody>
      </p:sp>
    </p:spTree>
  </p:cSld>
  <p:timing>
    <p:tnLst>
      <p:par>
        <p:cTn dur="indefinite" id="134" nodeType="tmRoot" restart="never">
          <p:childTnLst>
            <p:seq>
              <p:cTn dur="indefinite" id="135"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CustomShape 1"/>
          <p:cNvSpPr/>
          <p:nvPr/>
        </p:nvSpPr>
        <p:spPr>
          <a:xfrm>
            <a:off x="457200" y="274680"/>
            <a:ext cx="8227080" cy="560880"/>
          </a:xfrm>
          <a:prstGeom prst="rect">
            <a:avLst/>
          </a:prstGeom>
          <a:noFill/>
          <a:ln>
            <a:noFill/>
          </a:ln>
        </p:spPr>
        <p:txBody>
          <a:bodyPr anchor="ctr" bIns="45000" lIns="90000" rIns="90000" tIns="45000"/>
          <a:p>
            <a:pPr algn="ctr">
              <a:lnSpc>
                <a:spcPct val="100000"/>
              </a:lnSpc>
            </a:pPr>
            <a:r>
              <a:rPr b="1" lang="en-US" sz="3200">
                <a:solidFill>
                  <a:srgbClr val="000000"/>
                </a:solidFill>
                <a:latin typeface="Times New Roman"/>
                <a:ea typeface="DejaVu Sans"/>
              </a:rPr>
              <a:t>Syntax and semantics</a:t>
            </a:r>
            <a:endParaRPr/>
          </a:p>
        </p:txBody>
      </p:sp>
      <p:sp>
        <p:nvSpPr>
          <p:cNvPr id="259" name="CustomShape 2"/>
          <p:cNvSpPr/>
          <p:nvPr/>
        </p:nvSpPr>
        <p:spPr>
          <a:xfrm>
            <a:off x="457200" y="1066680"/>
            <a:ext cx="8227080" cy="5056920"/>
          </a:xfrm>
          <a:prstGeom prst="rect">
            <a:avLst/>
          </a:prstGeom>
          <a:noFill/>
          <a:ln>
            <a:noFill/>
          </a:ln>
        </p:spPr>
        <p:txBody>
          <a:bodyPr bIns="45000" lIns="90000" rIns="90000" tIns="45000"/>
          <a:p>
            <a:pPr>
              <a:lnSpc>
                <a:spcPct val="100000"/>
              </a:lnSpc>
              <a:buFont charset="2" typeface="Wingdings"/>
              <a:buChar char=""/>
            </a:pPr>
            <a:r>
              <a:rPr lang="en-US" sz="2400">
                <a:solidFill>
                  <a:srgbClr val="000000"/>
                </a:solidFill>
                <a:latin typeface="Times New Roman"/>
                <a:ea typeface="DejaVu Sans"/>
              </a:rPr>
              <a:t>Syntax explains the structure of programs and semantics describes the relationship between the syntax and the computational model. </a:t>
            </a:r>
            <a:endParaRPr/>
          </a:p>
          <a:p>
            <a:pPr>
              <a:lnSpc>
                <a:spcPct val="100000"/>
              </a:lnSpc>
            </a:pPr>
            <a:endParaRPr/>
          </a:p>
          <a:p>
            <a:pPr>
              <a:lnSpc>
                <a:spcPct val="100000"/>
              </a:lnSpc>
              <a:buFont charset="2" typeface="Wingdings"/>
              <a:buChar char=""/>
            </a:pPr>
            <a:r>
              <a:rPr lang="en-US" sz="2400">
                <a:solidFill>
                  <a:srgbClr val="000000"/>
                </a:solidFill>
                <a:latin typeface="Times New Roman"/>
                <a:ea typeface="DejaVu Sans"/>
              </a:rPr>
              <a:t>The syntax of programming language is closely related to the computational model, in order to simplify the task of reasoning about programs. The key principle is the principle of clarity. </a:t>
            </a:r>
            <a:endParaRPr/>
          </a:p>
          <a:p>
            <a:pPr>
              <a:lnSpc>
                <a:spcPct val="100000"/>
              </a:lnSpc>
            </a:pPr>
            <a:endParaRPr/>
          </a:p>
          <a:p>
            <a:pPr>
              <a:lnSpc>
                <a:spcPct val="100000"/>
              </a:lnSpc>
            </a:pPr>
            <a:endParaRPr/>
          </a:p>
        </p:txBody>
      </p:sp>
    </p:spTree>
  </p:cSld>
  <p:timing>
    <p:tnLst>
      <p:par>
        <p:cTn dur="indefinite" id="136" nodeType="tmRoot" restart="never">
          <p:childTnLst>
            <p:seq>
              <p:cTn dur="indefinite" id="137"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CustomShape 1"/>
          <p:cNvSpPr/>
          <p:nvPr/>
        </p:nvSpPr>
        <p:spPr>
          <a:xfrm>
            <a:off x="457200" y="274680"/>
            <a:ext cx="8227080" cy="560880"/>
          </a:xfrm>
          <a:prstGeom prst="rect">
            <a:avLst/>
          </a:prstGeom>
          <a:noFill/>
          <a:ln>
            <a:noFill/>
          </a:ln>
        </p:spPr>
        <p:txBody>
          <a:bodyPr anchor="ctr" bIns="45000" lIns="90000" rIns="90000" tIns="45000"/>
          <a:p>
            <a:pPr algn="ctr">
              <a:lnSpc>
                <a:spcPct val="100000"/>
              </a:lnSpc>
            </a:pPr>
            <a:r>
              <a:rPr b="1" lang="en-US" sz="3200">
                <a:solidFill>
                  <a:srgbClr val="000000"/>
                </a:solidFill>
                <a:latin typeface="Times New Roman"/>
                <a:ea typeface="DejaVu Sans"/>
              </a:rPr>
              <a:t>Semantic elements</a:t>
            </a:r>
            <a:endParaRPr/>
          </a:p>
        </p:txBody>
      </p:sp>
      <p:sp>
        <p:nvSpPr>
          <p:cNvPr id="261" name="CustomShape 2"/>
          <p:cNvSpPr/>
          <p:nvPr/>
        </p:nvSpPr>
        <p:spPr>
          <a:xfrm>
            <a:off x="457200" y="1600200"/>
            <a:ext cx="8227080" cy="4523400"/>
          </a:xfrm>
          <a:prstGeom prst="rect">
            <a:avLst/>
          </a:prstGeom>
          <a:noFill/>
          <a:ln>
            <a:noFill/>
          </a:ln>
        </p:spPr>
        <p:txBody>
          <a:bodyPr bIns="45000" lIns="90000" rIns="90000" tIns="45000"/>
          <a:p>
            <a:pPr>
              <a:lnSpc>
                <a:spcPct val="100000"/>
              </a:lnSpc>
            </a:pPr>
            <a:r>
              <a:rPr b="1" lang="en-US" sz="2400">
                <a:solidFill>
                  <a:srgbClr val="000000"/>
                </a:solidFill>
                <a:latin typeface="Times New Roman"/>
                <a:ea typeface="DejaVu Sans"/>
              </a:rPr>
              <a:t>Variables</a:t>
            </a:r>
            <a:endParaRPr/>
          </a:p>
          <a:p>
            <a:pPr>
              <a:lnSpc>
                <a:spcPct val="100000"/>
              </a:lnSpc>
            </a:pPr>
            <a:r>
              <a:rPr lang="en-US" sz="2400">
                <a:solidFill>
                  <a:srgbClr val="000000"/>
                </a:solidFill>
                <a:latin typeface="Times New Roman"/>
                <a:ea typeface="DejaVu Sans"/>
              </a:rPr>
              <a:t>1.</a:t>
            </a:r>
            <a:r>
              <a:rPr lang="en-US" sz="2400">
                <a:solidFill>
                  <a:srgbClr val="000000"/>
                </a:solidFill>
                <a:latin typeface="Times New Roman"/>
                <a:ea typeface="DejaVu Sans"/>
              </a:rPr>
              <a:t>	</a:t>
            </a:r>
            <a:r>
              <a:rPr lang="en-US" sz="2400">
                <a:solidFill>
                  <a:srgbClr val="000000"/>
                </a:solidFill>
                <a:latin typeface="Times New Roman"/>
                <a:ea typeface="DejaVu Sans"/>
              </a:rPr>
              <a:t>A Name</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2.</a:t>
            </a:r>
            <a:r>
              <a:rPr lang="en-US" sz="2400">
                <a:solidFill>
                  <a:srgbClr val="000000"/>
                </a:solidFill>
                <a:latin typeface="Times New Roman"/>
                <a:ea typeface="DejaVu Sans"/>
              </a:rPr>
              <a:t>	</a:t>
            </a:r>
            <a:r>
              <a:rPr lang="en-US" sz="2400">
                <a:solidFill>
                  <a:srgbClr val="000000"/>
                </a:solidFill>
                <a:latin typeface="Times New Roman"/>
                <a:ea typeface="DejaVu Sans"/>
              </a:rPr>
              <a:t>A Type</a:t>
            </a:r>
            <a:endParaRPr/>
          </a:p>
          <a:p>
            <a:pPr>
              <a:lnSpc>
                <a:spcPct val="100000"/>
              </a:lnSpc>
            </a:pPr>
            <a:r>
              <a:rPr lang="en-US" sz="2400">
                <a:solidFill>
                  <a:srgbClr val="000000"/>
                </a:solidFill>
                <a:latin typeface="Times New Roman"/>
                <a:ea typeface="DejaVu Sans"/>
              </a:rPr>
              <a:t>3.</a:t>
            </a:r>
            <a:r>
              <a:rPr lang="en-US" sz="2400">
                <a:solidFill>
                  <a:srgbClr val="000000"/>
                </a:solidFill>
                <a:latin typeface="Times New Roman"/>
                <a:ea typeface="DejaVu Sans"/>
              </a:rPr>
              <a:t>	</a:t>
            </a:r>
            <a:r>
              <a:rPr lang="en-US" sz="2400">
                <a:solidFill>
                  <a:srgbClr val="000000"/>
                </a:solidFill>
                <a:latin typeface="Times New Roman"/>
                <a:ea typeface="DejaVu Sans"/>
              </a:rPr>
              <a:t>A Value</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4.</a:t>
            </a:r>
            <a:r>
              <a:rPr lang="en-US" sz="2400">
                <a:solidFill>
                  <a:srgbClr val="000000"/>
                </a:solidFill>
                <a:latin typeface="Times New Roman"/>
                <a:ea typeface="DejaVu Sans"/>
              </a:rPr>
              <a:t>	</a:t>
            </a:r>
            <a:r>
              <a:rPr lang="en-US" sz="2400">
                <a:solidFill>
                  <a:srgbClr val="000000"/>
                </a:solidFill>
                <a:latin typeface="Times New Roman"/>
                <a:ea typeface="DejaVu Sans"/>
              </a:rPr>
              <a:t>A Scope</a:t>
            </a:r>
            <a:endParaRPr/>
          </a:p>
          <a:p>
            <a:pPr>
              <a:lnSpc>
                <a:spcPct val="100000"/>
              </a:lnSpc>
              <a:buFont typeface="Arial"/>
              <a:buAutoNum type="arabicPeriod"/>
            </a:pPr>
            <a:r>
              <a:rPr lang="en-US" sz="2400">
                <a:solidFill>
                  <a:srgbClr val="000000"/>
                </a:solidFill>
                <a:latin typeface="Times New Roman"/>
                <a:ea typeface="DejaVu Sans"/>
              </a:rPr>
              <a:t>A Life Time</a:t>
            </a:r>
            <a:endParaRPr/>
          </a:p>
          <a:p>
            <a:pPr>
              <a:lnSpc>
                <a:spcPct val="100000"/>
              </a:lnSpc>
            </a:pPr>
            <a:endParaRPr/>
          </a:p>
          <a:p>
            <a:pPr>
              <a:lnSpc>
                <a:spcPct val="100000"/>
              </a:lnSpc>
            </a:pPr>
            <a:endParaRPr/>
          </a:p>
        </p:txBody>
      </p:sp>
    </p:spTree>
  </p:cSld>
  <p:timing>
    <p:tnLst>
      <p:par>
        <p:cTn dur="indefinite" id="138" nodeType="tmRoot" restart="never">
          <p:childTnLst>
            <p:seq>
              <p:cTn dur="indefinite" id="139"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CustomShape 1"/>
          <p:cNvSpPr/>
          <p:nvPr/>
        </p:nvSpPr>
        <p:spPr>
          <a:xfrm>
            <a:off x="152280" y="228600"/>
            <a:ext cx="8836560" cy="6398280"/>
          </a:xfrm>
          <a:prstGeom prst="rect">
            <a:avLst/>
          </a:prstGeom>
          <a:noFill/>
          <a:ln>
            <a:noFill/>
          </a:ln>
        </p:spPr>
        <p:txBody>
          <a:bodyPr bIns="45000" lIns="90000" rIns="90000" tIns="45000"/>
          <a:p>
            <a:pPr>
              <a:lnSpc>
                <a:spcPct val="100000"/>
              </a:lnSpc>
              <a:buFont typeface="Arial"/>
              <a:buChar char="•"/>
            </a:pPr>
            <a:r>
              <a:rPr lang="en-US" sz="2200">
                <a:solidFill>
                  <a:srgbClr val="000000"/>
                </a:solidFill>
                <a:latin typeface="Times New Roman"/>
                <a:ea typeface="DejaVu Sans"/>
              </a:rPr>
              <a:t> </a:t>
            </a:r>
            <a:r>
              <a:rPr b="1" lang="en-US" sz="2200">
                <a:solidFill>
                  <a:srgbClr val="000000"/>
                </a:solidFill>
                <a:latin typeface="Times New Roman"/>
                <a:ea typeface="DejaVu Sans"/>
              </a:rPr>
              <a:t>Semantic elements </a:t>
            </a:r>
            <a:endParaRPr/>
          </a:p>
          <a:p>
            <a:pPr>
              <a:lnSpc>
                <a:spcPct val="100000"/>
              </a:lnSpc>
            </a:pPr>
            <a:r>
              <a:rPr b="1" lang="en-US" sz="2200">
                <a:solidFill>
                  <a:srgbClr val="000000"/>
                </a:solidFill>
                <a:latin typeface="Times New Roman"/>
                <a:ea typeface="DejaVu Sans"/>
              </a:rPr>
              <a:t>Variables</a:t>
            </a:r>
            <a:endParaRPr/>
          </a:p>
          <a:p>
            <a:pPr>
              <a:lnSpc>
                <a:spcPct val="100000"/>
              </a:lnSpc>
              <a:buFont typeface="Arial"/>
              <a:buChar char="•"/>
            </a:pPr>
            <a:r>
              <a:rPr lang="en-US" sz="2200">
                <a:solidFill>
                  <a:srgbClr val="000000"/>
                </a:solidFill>
                <a:latin typeface="Times New Roman"/>
                <a:ea typeface="DejaVu Sans"/>
              </a:rPr>
              <a:t>A variable corresponds to a region of memory which is used to hold</a:t>
            </a:r>
            <a:endParaRPr/>
          </a:p>
          <a:p>
            <a:pPr>
              <a:lnSpc>
                <a:spcPct val="100000"/>
              </a:lnSpc>
            </a:pPr>
            <a:r>
              <a:rPr i="1" lang="en-US" sz="2200">
                <a:solidFill>
                  <a:srgbClr val="000000"/>
                </a:solidFill>
                <a:latin typeface="Times New Roman"/>
                <a:ea typeface="DejaVu Sans"/>
              </a:rPr>
              <a:t>values that are manipulated by the program. </a:t>
            </a:r>
            <a:endParaRPr/>
          </a:p>
          <a:p>
            <a:pPr>
              <a:lnSpc>
                <a:spcPct val="100000"/>
              </a:lnSpc>
            </a:pPr>
            <a:endParaRPr/>
          </a:p>
          <a:p>
            <a:pPr>
              <a:lnSpc>
                <a:spcPct val="100000"/>
              </a:lnSpc>
            </a:pPr>
            <a:r>
              <a:rPr lang="en-US" sz="2200">
                <a:solidFill>
                  <a:srgbClr val="000000"/>
                </a:solidFill>
                <a:latin typeface="Times New Roman"/>
                <a:ea typeface="DejaVu Sans"/>
              </a:rPr>
              <a:t>semantic properties of variables are</a:t>
            </a:r>
            <a:endParaRPr/>
          </a:p>
          <a:p>
            <a:pPr>
              <a:lnSpc>
                <a:spcPct val="100000"/>
              </a:lnSpc>
              <a:buFont charset="2" typeface="Wingdings"/>
              <a:buChar char=""/>
            </a:pPr>
            <a:r>
              <a:rPr i="1" lang="en-US" sz="2200">
                <a:solidFill>
                  <a:srgbClr val="000000"/>
                </a:solidFill>
                <a:latin typeface="Times New Roman"/>
                <a:ea typeface="DejaVu Sans"/>
              </a:rPr>
              <a:t>Scope </a:t>
            </a:r>
            <a:r>
              <a:rPr lang="en-US" sz="2200">
                <a:solidFill>
                  <a:srgbClr val="ff0000"/>
                </a:solidFill>
                <a:latin typeface="Times New Roman"/>
                <a:ea typeface="DejaVu Sans"/>
              </a:rPr>
              <a:t>which part of the program has access to the variable?</a:t>
            </a:r>
            <a:endParaRPr/>
          </a:p>
          <a:p>
            <a:pPr>
              <a:lnSpc>
                <a:spcPct val="100000"/>
              </a:lnSpc>
              <a:buFont charset="2" typeface="Wingdings"/>
              <a:buChar char=""/>
            </a:pPr>
            <a:r>
              <a:rPr i="1" lang="en-US" sz="2200">
                <a:solidFill>
                  <a:srgbClr val="000000"/>
                </a:solidFill>
                <a:latin typeface="Times New Roman"/>
                <a:ea typeface="DejaVu Sans"/>
              </a:rPr>
              <a:t>Type </a:t>
            </a:r>
            <a:r>
              <a:rPr lang="en-US" sz="2200">
                <a:solidFill>
                  <a:srgbClr val="ff0000"/>
                </a:solidFill>
                <a:latin typeface="Times New Roman"/>
                <a:ea typeface="DejaVu Sans"/>
              </a:rPr>
              <a:t>what kinds of values may be stored in the variable and what operations may be performed on the variable?</a:t>
            </a:r>
            <a:endParaRPr/>
          </a:p>
          <a:p>
            <a:pPr>
              <a:lnSpc>
                <a:spcPct val="100000"/>
              </a:lnSpc>
              <a:buFont charset="2" typeface="Wingdings"/>
              <a:buChar char=""/>
            </a:pPr>
            <a:r>
              <a:rPr i="1" lang="en-US" sz="2200">
                <a:solidFill>
                  <a:srgbClr val="000000"/>
                </a:solidFill>
                <a:latin typeface="Times New Roman"/>
                <a:ea typeface="DejaVu Sans"/>
              </a:rPr>
              <a:t>Lifetime </a:t>
            </a:r>
            <a:r>
              <a:rPr lang="en-US" sz="2200">
                <a:solidFill>
                  <a:srgbClr val="ff0000"/>
                </a:solidFill>
                <a:latin typeface="Times New Roman"/>
                <a:ea typeface="DejaVu Sans"/>
              </a:rPr>
              <a:t>when is the variable created and when is it discarded?</a:t>
            </a:r>
            <a:endParaRPr/>
          </a:p>
          <a:p>
            <a:pPr>
              <a:lnSpc>
                <a:spcPct val="100000"/>
              </a:lnSpc>
              <a:buFont typeface="Arial"/>
              <a:buChar char="•"/>
            </a:pPr>
            <a:r>
              <a:rPr lang="en-US" sz="2200">
                <a:solidFill>
                  <a:srgbClr val="000000"/>
                </a:solidFill>
                <a:latin typeface="Times New Roman"/>
                <a:ea typeface="DejaVu Sans"/>
              </a:rPr>
              <a:t>static variables live throughout the execution of the program</a:t>
            </a:r>
            <a:endParaRPr/>
          </a:p>
          <a:p>
            <a:pPr>
              <a:lnSpc>
                <a:spcPct val="100000"/>
              </a:lnSpc>
            </a:pPr>
            <a:r>
              <a:rPr b="1" lang="en-US" sz="2200">
                <a:solidFill>
                  <a:srgbClr val="000000"/>
                </a:solidFill>
                <a:latin typeface="Times New Roman"/>
                <a:ea typeface="DejaVu Sans"/>
              </a:rPr>
              <a:t>Values and references</a:t>
            </a:r>
            <a:endParaRPr/>
          </a:p>
          <a:p>
            <a:pPr>
              <a:lnSpc>
                <a:spcPct val="100000"/>
              </a:lnSpc>
              <a:buFont typeface="Arial"/>
              <a:buChar char="•"/>
            </a:pPr>
            <a:r>
              <a:rPr b="1" lang="en-US" sz="2200">
                <a:solidFill>
                  <a:srgbClr val="ff0000"/>
                </a:solidFill>
                <a:latin typeface="Times New Roman"/>
                <a:ea typeface="DejaVu Sans"/>
              </a:rPr>
              <a:t> </a:t>
            </a:r>
            <a:r>
              <a:rPr lang="en-US" sz="2200">
                <a:solidFill>
                  <a:srgbClr val="000000"/>
                </a:solidFill>
                <a:latin typeface="Times New Roman"/>
                <a:ea typeface="DejaVu Sans"/>
              </a:rPr>
              <a:t>An assignment statement of the form:</a:t>
            </a:r>
            <a:endParaRPr/>
          </a:p>
          <a:p>
            <a:pPr>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	</a:t>
            </a:r>
            <a:r>
              <a:rPr lang="en-US" sz="2200">
                <a:solidFill>
                  <a:srgbClr val="000000"/>
                </a:solidFill>
                <a:latin typeface="Times New Roman"/>
                <a:ea typeface="DejaVu Sans"/>
              </a:rPr>
              <a:t>x = y; </a:t>
            </a:r>
            <a:endParaRPr/>
          </a:p>
          <a:p>
            <a:pPr>
              <a:lnSpc>
                <a:spcPct val="100000"/>
              </a:lnSpc>
            </a:pPr>
            <a:r>
              <a:rPr lang="en-US" sz="2200">
                <a:solidFill>
                  <a:srgbClr val="000000"/>
                </a:solidFill>
                <a:latin typeface="Times New Roman"/>
                <a:ea typeface="DejaVu Sans"/>
              </a:rPr>
              <a:t>The </a:t>
            </a:r>
            <a:r>
              <a:rPr i="1" lang="en-US" sz="2200">
                <a:solidFill>
                  <a:srgbClr val="000000"/>
                </a:solidFill>
                <a:latin typeface="Times New Roman"/>
                <a:ea typeface="DejaVu Sans"/>
              </a:rPr>
              <a:t>value referred to by the name y is of a different kind from that referred to </a:t>
            </a:r>
            <a:r>
              <a:rPr lang="en-US" sz="2200">
                <a:solidFill>
                  <a:srgbClr val="000000"/>
                </a:solidFill>
                <a:latin typeface="Times New Roman"/>
                <a:ea typeface="DejaVu Sans"/>
              </a:rPr>
              <a:t>by the name x.</a:t>
            </a:r>
            <a:endParaRPr/>
          </a:p>
        </p:txBody>
      </p:sp>
    </p:spTree>
  </p:cSld>
  <p:timing>
    <p:tnLst>
      <p:par>
        <p:cTn dur="indefinite" id="140" nodeType="tmRoot" restart="never">
          <p:childTnLst>
            <p:seq>
              <p:cTn dur="indefinite" id="141"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CustomShape 1"/>
          <p:cNvSpPr/>
          <p:nvPr/>
        </p:nvSpPr>
        <p:spPr>
          <a:xfrm>
            <a:off x="228600" y="304920"/>
            <a:ext cx="8760600" cy="4519080"/>
          </a:xfrm>
          <a:prstGeom prst="rect">
            <a:avLst/>
          </a:prstGeom>
          <a:noFill/>
          <a:ln>
            <a:noFill/>
          </a:ln>
        </p:spPr>
        <p:txBody>
          <a:bodyPr bIns="45000" lIns="90000" rIns="90000" tIns="45000"/>
          <a:p>
            <a:pPr>
              <a:lnSpc>
                <a:spcPct val="100000"/>
              </a:lnSpc>
              <a:buSzPct val="25000"/>
              <a:buFont charset="2" typeface="Wingdings 2"/>
              <a:buChar char=""/>
            </a:pPr>
            <a:r>
              <a:rPr lang="en-US" sz="2200">
                <a:solidFill>
                  <a:srgbClr val="000000"/>
                </a:solidFill>
                <a:latin typeface="Times New Roman"/>
                <a:ea typeface="DejaVu Sans"/>
              </a:rPr>
              <a:t>right hand side of this assignment statement, we need the contents of that memory</a:t>
            </a:r>
            <a:endParaRPr/>
          </a:p>
          <a:p>
            <a:pPr>
              <a:lnSpc>
                <a:spcPct val="100000"/>
              </a:lnSpc>
              <a:buSzPct val="25000"/>
              <a:buFont charset="2" typeface="Wingdings 2"/>
              <a:buChar char=""/>
            </a:pPr>
            <a:r>
              <a:rPr lang="en-US" sz="2200">
                <a:solidFill>
                  <a:srgbClr val="000000"/>
                </a:solidFill>
                <a:latin typeface="Times New Roman"/>
                <a:ea typeface="DejaVu Sans"/>
              </a:rPr>
              <a:t>left hand side we need the address of, or a reference to, that region</a:t>
            </a:r>
            <a:endParaRPr/>
          </a:p>
          <a:p>
            <a:pPr>
              <a:lnSpc>
                <a:spcPct val="100000"/>
              </a:lnSpc>
              <a:buFont charset="2" typeface="Wingdings"/>
              <a:buChar char=""/>
            </a:pPr>
            <a:r>
              <a:rPr lang="en-US" sz="2200">
                <a:solidFill>
                  <a:srgbClr val="000000"/>
                </a:solidFill>
                <a:latin typeface="Times New Roman"/>
                <a:ea typeface="DejaVu Sans"/>
              </a:rPr>
              <a:t>an </a:t>
            </a:r>
            <a:r>
              <a:rPr i="1" lang="en-US" sz="2200">
                <a:solidFill>
                  <a:srgbClr val="000000"/>
                </a:solidFill>
                <a:latin typeface="Times New Roman"/>
                <a:ea typeface="DejaVu Sans"/>
              </a:rPr>
              <a:t>l-value is a value that refers to a memory location</a:t>
            </a:r>
            <a:endParaRPr/>
          </a:p>
          <a:p>
            <a:pPr>
              <a:lnSpc>
                <a:spcPct val="100000"/>
              </a:lnSpc>
              <a:buFont charset="2" typeface="Wingdings"/>
              <a:buChar char=""/>
            </a:pPr>
            <a:r>
              <a:rPr lang="en-US" sz="2200">
                <a:solidFill>
                  <a:srgbClr val="000000"/>
                </a:solidFill>
                <a:latin typeface="Times New Roman"/>
                <a:ea typeface="DejaVu Sans"/>
              </a:rPr>
              <a:t>an </a:t>
            </a:r>
            <a:r>
              <a:rPr i="1" lang="en-US" sz="2200">
                <a:solidFill>
                  <a:srgbClr val="000000"/>
                </a:solidFill>
                <a:latin typeface="Times New Roman"/>
                <a:ea typeface="DejaVu Sans"/>
              </a:rPr>
              <a:t>r-value </a:t>
            </a:r>
            <a:r>
              <a:rPr lang="en-US" sz="2200">
                <a:solidFill>
                  <a:srgbClr val="000000"/>
                </a:solidFill>
                <a:latin typeface="Times New Roman"/>
                <a:ea typeface="DejaVu Sans"/>
              </a:rPr>
              <a:t>is a value that refers to the contents of a memory location</a:t>
            </a:r>
            <a:endParaRPr/>
          </a:p>
          <a:p>
            <a:pPr>
              <a:lnSpc>
                <a:spcPct val="100000"/>
              </a:lnSpc>
            </a:pPr>
            <a:endParaRPr/>
          </a:p>
          <a:p>
            <a:pPr>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x = &amp;y; stores the address of y into x.</a:t>
            </a:r>
            <a:endParaRPr/>
          </a:p>
          <a:p>
            <a:pPr>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3 = y; //error, left-hand side requires l-value</a:t>
            </a:r>
            <a:endParaRPr/>
          </a:p>
          <a:p>
            <a:pPr>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is an error because literals in C++ do not have l-values. </a:t>
            </a:r>
            <a:endParaRPr/>
          </a:p>
          <a:p>
            <a:pPr>
              <a:lnSpc>
                <a:spcPct val="100000"/>
              </a:lnSpc>
            </a:pPr>
            <a:endParaRPr/>
          </a:p>
          <a:p>
            <a:pPr>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	</a:t>
            </a:r>
            <a:r>
              <a:rPr lang="en-US" sz="2200">
                <a:solidFill>
                  <a:srgbClr val="000000"/>
                </a:solidFill>
                <a:latin typeface="Times New Roman"/>
                <a:ea typeface="DejaVu Sans"/>
              </a:rPr>
              <a:t>	</a:t>
            </a:r>
            <a:r>
              <a:rPr lang="en-US" sz="2200">
                <a:solidFill>
                  <a:srgbClr val="000000"/>
                </a:solidFill>
                <a:latin typeface="Times New Roman"/>
                <a:ea typeface="DejaVu Sans"/>
              </a:rPr>
              <a:t>Instead, y = 3;</a:t>
            </a:r>
            <a:endParaRPr/>
          </a:p>
          <a:p>
            <a:pPr>
              <a:lnSpc>
                <a:spcPct val="100000"/>
              </a:lnSpc>
            </a:pPr>
            <a:endParaRPr/>
          </a:p>
          <a:p>
            <a:pPr>
              <a:lnSpc>
                <a:spcPct val="100000"/>
              </a:lnSpc>
            </a:pPr>
            <a:endParaRPr/>
          </a:p>
        </p:txBody>
      </p:sp>
    </p:spTree>
  </p:cSld>
  <p:timing>
    <p:tnLst>
      <p:par>
        <p:cTn dur="indefinite" id="142" nodeType="tmRoot" restart="never">
          <p:childTnLst>
            <p:seq>
              <p:cTn dur="indefinite" id="143"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685800" y="457200"/>
            <a:ext cx="8131680" cy="911880"/>
          </a:xfrm>
          <a:prstGeom prst="rect">
            <a:avLst/>
          </a:prstGeom>
          <a:noFill/>
          <a:ln>
            <a:noFill/>
          </a:ln>
        </p:spPr>
        <p:txBody>
          <a:bodyPr anchor="ctr" bIns="45000" lIns="90000" rIns="90000" tIns="45000"/>
          <a:p>
            <a:pPr>
              <a:lnSpc>
                <a:spcPct val="100000"/>
              </a:lnSpc>
            </a:pPr>
            <a:r>
              <a:rPr lang="en-US" sz="4400">
                <a:solidFill>
                  <a:srgbClr val="000000"/>
                </a:solidFill>
                <a:latin typeface="Times New Roman"/>
                <a:ea typeface="DejaVu Sans"/>
              </a:rPr>
              <a:t>Programming Language Concepts</a:t>
            </a:r>
            <a:endParaRPr/>
          </a:p>
        </p:txBody>
      </p:sp>
      <p:sp>
        <p:nvSpPr>
          <p:cNvPr id="160" name="CustomShape 2"/>
          <p:cNvSpPr/>
          <p:nvPr/>
        </p:nvSpPr>
        <p:spPr>
          <a:xfrm>
            <a:off x="457200" y="1646280"/>
            <a:ext cx="8227080" cy="4523400"/>
          </a:xfrm>
          <a:prstGeom prst="rect">
            <a:avLst/>
          </a:prstGeom>
          <a:noFill/>
          <a:ln>
            <a:noFill/>
          </a:ln>
        </p:spPr>
        <p:txBody>
          <a:bodyPr bIns="45000" lIns="90000" rIns="90000" tIns="45000"/>
          <a:p>
            <a:pPr>
              <a:lnSpc>
                <a:spcPct val="100000"/>
              </a:lnSpc>
              <a:buFont charset="2" typeface="Wingdings"/>
              <a:buChar char=""/>
            </a:pPr>
            <a:r>
              <a:rPr lang="en-US" sz="2800">
                <a:solidFill>
                  <a:srgbClr val="000000"/>
                </a:solidFill>
                <a:latin typeface="Times New Roman"/>
                <a:ea typeface="DejaVu Sans"/>
              </a:rPr>
              <a:t>What is a programming language?</a:t>
            </a:r>
            <a:endParaRPr/>
          </a:p>
          <a:p>
            <a:pPr>
              <a:lnSpc>
                <a:spcPct val="100000"/>
              </a:lnSpc>
              <a:buFont charset="2" typeface="Wingdings"/>
              <a:buChar char=""/>
            </a:pPr>
            <a:r>
              <a:rPr lang="en-US" sz="2800">
                <a:solidFill>
                  <a:srgbClr val="000000"/>
                </a:solidFill>
                <a:latin typeface="Times New Roman"/>
                <a:ea typeface="DejaVu Sans"/>
              </a:rPr>
              <a:t>Why are there so many programming languages?</a:t>
            </a:r>
            <a:endParaRPr/>
          </a:p>
          <a:p>
            <a:pPr>
              <a:lnSpc>
                <a:spcPct val="100000"/>
              </a:lnSpc>
              <a:buFont charset="2" typeface="Wingdings"/>
              <a:buChar char=""/>
            </a:pPr>
            <a:r>
              <a:rPr lang="en-US" sz="2800">
                <a:solidFill>
                  <a:srgbClr val="000000"/>
                </a:solidFill>
                <a:latin typeface="Times New Roman"/>
                <a:ea typeface="DejaVu Sans"/>
              </a:rPr>
              <a:t>What are the types of programming languages?</a:t>
            </a:r>
            <a:endParaRPr/>
          </a:p>
          <a:p>
            <a:pPr>
              <a:lnSpc>
                <a:spcPct val="100000"/>
              </a:lnSpc>
              <a:buFont charset="2" typeface="Wingdings"/>
              <a:buChar char=""/>
            </a:pPr>
            <a:r>
              <a:rPr lang="en-US" sz="2800">
                <a:solidFill>
                  <a:srgbClr val="000000"/>
                </a:solidFill>
                <a:latin typeface="Times New Roman"/>
                <a:ea typeface="DejaVu Sans"/>
              </a:rPr>
              <a:t>Does the world need new languages?</a:t>
            </a:r>
            <a:endParaRPr/>
          </a:p>
        </p:txBody>
      </p:sp>
    </p:spTree>
  </p:cSld>
  <p:timing>
    <p:tnLst>
      <p:par>
        <p:cTn dur="indefinite" id="11" nodeType="tmRoot" restart="never">
          <p:childTnLst>
            <p:seq>
              <p:cTn dur="indefinite"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CustomShape 1"/>
          <p:cNvSpPr/>
          <p:nvPr/>
        </p:nvSpPr>
        <p:spPr>
          <a:xfrm>
            <a:off x="304920" y="380880"/>
            <a:ext cx="8379360" cy="5636160"/>
          </a:xfrm>
          <a:prstGeom prst="rect">
            <a:avLst/>
          </a:prstGeom>
          <a:noFill/>
          <a:ln>
            <a:noFill/>
          </a:ln>
        </p:spPr>
        <p:txBody>
          <a:bodyPr bIns="45000" lIns="90000" rIns="90000" tIns="45000"/>
          <a:p>
            <a:pPr>
              <a:lnSpc>
                <a:spcPct val="100000"/>
              </a:lnSpc>
            </a:pPr>
            <a:r>
              <a:rPr b="1" lang="en-US" sz="2200">
                <a:solidFill>
                  <a:srgbClr val="000000"/>
                </a:solidFill>
                <a:latin typeface="Times New Roman"/>
                <a:ea typeface="DejaVu Sans"/>
              </a:rPr>
              <a:t>Expressions</a:t>
            </a:r>
            <a:endParaRPr/>
          </a:p>
          <a:p>
            <a:pPr>
              <a:lnSpc>
                <a:spcPct val="100000"/>
              </a:lnSpc>
              <a:buFont typeface="Arial"/>
              <a:buChar char="•"/>
            </a:pPr>
            <a:r>
              <a:rPr lang="en-US" sz="2200">
                <a:solidFill>
                  <a:srgbClr val="000000"/>
                </a:solidFill>
                <a:latin typeface="Times New Roman"/>
                <a:ea typeface="DejaVu Sans"/>
              </a:rPr>
              <a:t>Expressions are syntactic constructs that allow the programmer to combine values and operations to compute new values</a:t>
            </a:r>
            <a:endParaRPr/>
          </a:p>
          <a:p>
            <a:pPr>
              <a:lnSpc>
                <a:spcPct val="100000"/>
              </a:lnSpc>
            </a:pPr>
            <a:r>
              <a:rPr b="1" lang="en-US" sz="2200">
                <a:solidFill>
                  <a:srgbClr val="000000"/>
                </a:solidFill>
                <a:latin typeface="Times New Roman"/>
                <a:ea typeface="DejaVu Sans"/>
              </a:rPr>
              <a:t>	</a:t>
            </a:r>
            <a:r>
              <a:rPr b="1" lang="en-US" sz="2200">
                <a:solidFill>
                  <a:srgbClr val="000000"/>
                </a:solidFill>
                <a:latin typeface="Times New Roman"/>
                <a:ea typeface="DejaVu Sans"/>
              </a:rPr>
              <a:t>	</a:t>
            </a:r>
            <a:r>
              <a:rPr b="1" lang="en-US" sz="2200">
                <a:solidFill>
                  <a:srgbClr val="000000"/>
                </a:solidFill>
                <a:latin typeface="Times New Roman"/>
                <a:ea typeface="DejaVu Sans"/>
              </a:rPr>
              <a:t>ex: </a:t>
            </a:r>
            <a:r>
              <a:rPr lang="en-US" sz="2200">
                <a:solidFill>
                  <a:srgbClr val="000000"/>
                </a:solidFill>
                <a:latin typeface="Times New Roman"/>
                <a:ea typeface="DejaVu Sans"/>
              </a:rPr>
              <a:t>request == 1, is an expression of type boolean</a:t>
            </a:r>
            <a:endParaRPr/>
          </a:p>
          <a:p>
            <a:pPr>
              <a:lnSpc>
                <a:spcPct val="100000"/>
              </a:lnSpc>
            </a:pPr>
            <a:r>
              <a:rPr b="1" lang="en-US" sz="2200">
                <a:solidFill>
                  <a:srgbClr val="000000"/>
                </a:solidFill>
                <a:latin typeface="Times New Roman"/>
                <a:ea typeface="DejaVu Sans"/>
              </a:rPr>
              <a:t>	</a:t>
            </a:r>
            <a:r>
              <a:rPr b="1" lang="en-US" sz="2200">
                <a:solidFill>
                  <a:srgbClr val="000000"/>
                </a:solidFill>
                <a:latin typeface="Times New Roman"/>
                <a:ea typeface="DejaVu Sans"/>
              </a:rPr>
              <a:t>	</a:t>
            </a:r>
            <a:r>
              <a:rPr lang="en-US" sz="2200">
                <a:solidFill>
                  <a:srgbClr val="000000"/>
                </a:solidFill>
                <a:latin typeface="Times New Roman"/>
                <a:ea typeface="DejaVu Sans"/>
              </a:rPr>
              <a:t>“</a:t>
            </a:r>
            <a:r>
              <a:rPr lang="en-US" sz="2200">
                <a:solidFill>
                  <a:srgbClr val="000000"/>
                </a:solidFill>
                <a:latin typeface="Times New Roman"/>
                <a:ea typeface="DejaVu Sans"/>
              </a:rPr>
              <a:t>invalid request.\n” is an expression of type string</a:t>
            </a:r>
            <a:endParaRPr/>
          </a:p>
          <a:p>
            <a:pPr>
              <a:lnSpc>
                <a:spcPct val="100000"/>
              </a:lnSpc>
            </a:pPr>
            <a:endParaRPr/>
          </a:p>
          <a:p>
            <a:pPr>
              <a:lnSpc>
                <a:spcPct val="100000"/>
              </a:lnSpc>
            </a:pPr>
            <a:r>
              <a:rPr b="1" lang="en-US" sz="2200">
                <a:solidFill>
                  <a:srgbClr val="000000"/>
                </a:solidFill>
                <a:latin typeface="Times New Roman"/>
                <a:ea typeface="DejaVu Sans"/>
              </a:rPr>
              <a:t> </a:t>
            </a:r>
            <a:r>
              <a:rPr lang="en-US" sz="2200">
                <a:solidFill>
                  <a:srgbClr val="000000"/>
                </a:solidFill>
                <a:latin typeface="Times New Roman"/>
                <a:ea typeface="DejaVu Sans"/>
              </a:rPr>
              <a:t>the order in which operations are performed in an expression may influence the value of the expression</a:t>
            </a:r>
            <a:endParaRPr/>
          </a:p>
          <a:p>
            <a:pPr>
              <a:lnSpc>
                <a:spcPct val="100000"/>
              </a:lnSpc>
            </a:pPr>
            <a:endParaRPr/>
          </a:p>
          <a:p>
            <a:pPr>
              <a:lnSpc>
                <a:spcPct val="100000"/>
              </a:lnSpc>
              <a:buFont typeface="Arial"/>
              <a:buChar char="•"/>
            </a:pPr>
            <a:r>
              <a:rPr lang="en-US" sz="2200">
                <a:solidFill>
                  <a:srgbClr val="000000"/>
                </a:solidFill>
                <a:latin typeface="Times New Roman"/>
                <a:ea typeface="DejaVu Sans"/>
              </a:rPr>
              <a:t>Consider: a = b = c + d;</a:t>
            </a:r>
            <a:endParaRPr/>
          </a:p>
          <a:p>
            <a:pPr>
              <a:lnSpc>
                <a:spcPct val="100000"/>
              </a:lnSpc>
              <a:buFont typeface="Arial"/>
              <a:buChar char="•"/>
            </a:pPr>
            <a:r>
              <a:rPr lang="en-US" sz="2200">
                <a:solidFill>
                  <a:srgbClr val="000000"/>
                </a:solidFill>
                <a:latin typeface="Times New Roman"/>
                <a:ea typeface="DejaVu Sans"/>
              </a:rPr>
              <a:t>P = a=b=c=c+d/c</a:t>
            </a:r>
            <a:endParaRPr/>
          </a:p>
          <a:p>
            <a:pPr>
              <a:lnSpc>
                <a:spcPct val="100000"/>
              </a:lnSpc>
            </a:pPr>
            <a:endParaRPr/>
          </a:p>
          <a:p>
            <a:pPr>
              <a:lnSpc>
                <a:spcPct val="100000"/>
              </a:lnSpc>
              <a:buFont typeface="Arial"/>
              <a:buChar char="•"/>
            </a:pPr>
            <a:r>
              <a:rPr b="1" lang="en-US" sz="2200">
                <a:solidFill>
                  <a:srgbClr val="000000"/>
                </a:solidFill>
                <a:latin typeface="Times New Roman"/>
                <a:ea typeface="DejaVu Sans"/>
              </a:rPr>
              <a:t>Program organization</a:t>
            </a:r>
            <a:endParaRPr/>
          </a:p>
          <a:p>
            <a:pPr>
              <a:lnSpc>
                <a:spcPct val="100000"/>
              </a:lnSpc>
              <a:buFont charset="2" typeface="Wingdings"/>
              <a:buChar char=""/>
            </a:pPr>
            <a:r>
              <a:rPr lang="en-US" sz="2200">
                <a:solidFill>
                  <a:srgbClr val="000000"/>
                </a:solidFill>
                <a:latin typeface="Times New Roman"/>
                <a:ea typeface="DejaVu Sans"/>
              </a:rPr>
              <a:t>a file called iostream.h, which provides the declarations to use the standard inputoutput library provided by C/C++.</a:t>
            </a:r>
            <a:endParaRPr/>
          </a:p>
        </p:txBody>
      </p:sp>
    </p:spTree>
  </p:cSld>
  <p:timing>
    <p:tnLst>
      <p:par>
        <p:cTn dur="indefinite" id="144" nodeType="tmRoot" restart="never">
          <p:childTnLst>
            <p:seq>
              <p:cTn dur="indefinite" id="145"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CustomShape 1"/>
          <p:cNvSpPr/>
          <p:nvPr/>
        </p:nvSpPr>
        <p:spPr>
          <a:xfrm>
            <a:off x="304920" y="380880"/>
            <a:ext cx="8379360" cy="5636160"/>
          </a:xfrm>
          <a:prstGeom prst="rect">
            <a:avLst/>
          </a:prstGeom>
          <a:noFill/>
          <a:ln>
            <a:noFill/>
          </a:ln>
        </p:spPr>
        <p:txBody>
          <a:bodyPr bIns="45000" lIns="90000" rIns="90000" tIns="45000"/>
          <a:p>
            <a:pPr>
              <a:lnSpc>
                <a:spcPct val="100000"/>
              </a:lnSpc>
              <a:buFont charset="2" typeface="Wingdings"/>
              <a:buChar char=""/>
            </a:pPr>
            <a:r>
              <a:rPr lang="en-US" sz="2200">
                <a:solidFill>
                  <a:srgbClr val="000000"/>
                </a:solidFill>
                <a:latin typeface="Times New Roman"/>
                <a:ea typeface="DejaVu Sans"/>
              </a:rPr>
              <a:t>The other file included by the program is called phone.h. This file is presumably more specific to this application and contains information, such as type definitions, that are shared by different modules of the program</a:t>
            </a:r>
            <a:endParaRPr/>
          </a:p>
          <a:p>
            <a:pPr>
              <a:lnSpc>
                <a:spcPct val="100000"/>
              </a:lnSpc>
            </a:pPr>
            <a:endParaRPr/>
          </a:p>
          <a:p>
            <a:pPr>
              <a:lnSpc>
                <a:spcPct val="100000"/>
              </a:lnSpc>
              <a:buFont typeface="Arial"/>
              <a:buChar char="•"/>
            </a:pPr>
            <a:r>
              <a:rPr b="1" lang="en-US" sz="2200">
                <a:solidFill>
                  <a:srgbClr val="000000"/>
                </a:solidFill>
                <a:latin typeface="Times New Roman"/>
                <a:ea typeface="DejaVu Sans"/>
              </a:rPr>
              <a:t>Program data and algorithms</a:t>
            </a:r>
            <a:endParaRPr/>
          </a:p>
          <a:p>
            <a:pPr>
              <a:lnSpc>
                <a:spcPct val="100000"/>
              </a:lnSpc>
              <a:buFont charset="2" typeface="Wingdings"/>
              <a:buChar char=""/>
            </a:pPr>
            <a:r>
              <a:rPr lang="en-US" sz="2200">
                <a:solidFill>
                  <a:srgbClr val="000000"/>
                </a:solidFill>
                <a:latin typeface="Times New Roman"/>
                <a:ea typeface="DejaVu Sans"/>
              </a:rPr>
              <a:t>the main program consists of some variable declarations and some statements that operate on these variables.</a:t>
            </a:r>
            <a:endParaRPr/>
          </a:p>
          <a:p>
            <a:pPr>
              <a:lnSpc>
                <a:spcPct val="100000"/>
              </a:lnSpc>
              <a:buFont charset="2" typeface="Wingdings"/>
              <a:buChar char=""/>
            </a:pPr>
            <a:r>
              <a:rPr lang="en-US" sz="2200">
                <a:solidFill>
                  <a:srgbClr val="000000"/>
                </a:solidFill>
                <a:latin typeface="Times New Roman"/>
                <a:ea typeface="DejaVu Sans"/>
              </a:rPr>
              <a:t>The execution of statements modifies the values stored in the memory of the underlying machine; i.e., it modifies the state of the computation</a:t>
            </a:r>
            <a:endParaRPr/>
          </a:p>
          <a:p>
            <a:pPr>
              <a:lnSpc>
                <a:spcPct val="100000"/>
              </a:lnSpc>
            </a:pPr>
            <a:endParaRPr/>
          </a:p>
        </p:txBody>
      </p:sp>
    </p:spTree>
  </p:cSld>
  <p:timing>
    <p:tnLst>
      <p:par>
        <p:cTn dur="indefinite" id="146" nodeType="tmRoot" restart="never">
          <p:childTnLst>
            <p:seq>
              <p:cTn dur="indefinite" id="147"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CustomShape 1"/>
          <p:cNvSpPr/>
          <p:nvPr/>
        </p:nvSpPr>
        <p:spPr>
          <a:xfrm>
            <a:off x="457200" y="274680"/>
            <a:ext cx="8227080" cy="1140480"/>
          </a:xfrm>
          <a:prstGeom prst="rect">
            <a:avLst/>
          </a:prstGeom>
          <a:noFill/>
          <a:ln>
            <a:noFill/>
          </a:ln>
        </p:spPr>
      </p:sp>
      <p:sp>
        <p:nvSpPr>
          <p:cNvPr id="267" name="CustomShape 2"/>
          <p:cNvSpPr/>
          <p:nvPr/>
        </p:nvSpPr>
        <p:spPr>
          <a:xfrm>
            <a:off x="457200" y="1600200"/>
            <a:ext cx="8227080" cy="4523400"/>
          </a:xfrm>
          <a:prstGeom prst="rect">
            <a:avLst/>
          </a:prstGeom>
          <a:noFill/>
          <a:ln>
            <a:noFill/>
          </a:ln>
        </p:spPr>
      </p:sp>
    </p:spTree>
  </p:cSld>
  <p:timing>
    <p:tnLst>
      <p:par>
        <p:cTn dur="indefinite" id="148" nodeType="tmRoot" restart="never">
          <p:childTnLst>
            <p:seq>
              <p:cTn dur="indefinite" id="149"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CustomShape 1"/>
          <p:cNvSpPr/>
          <p:nvPr/>
        </p:nvSpPr>
        <p:spPr>
          <a:xfrm>
            <a:off x="457200" y="274680"/>
            <a:ext cx="8227080" cy="637200"/>
          </a:xfrm>
          <a:prstGeom prst="rect">
            <a:avLst/>
          </a:prstGeom>
          <a:noFill/>
          <a:ln>
            <a:noFill/>
          </a:ln>
        </p:spPr>
        <p:txBody>
          <a:bodyPr anchor="ctr" bIns="45000" lIns="90000" rIns="90000" tIns="45000"/>
          <a:p>
            <a:pPr>
              <a:lnSpc>
                <a:spcPct val="100000"/>
              </a:lnSpc>
            </a:pPr>
            <a:r>
              <a:rPr b="1" lang="en-US" sz="3200">
                <a:solidFill>
                  <a:srgbClr val="000000"/>
                </a:solidFill>
                <a:latin typeface="Times New Roman"/>
                <a:ea typeface="DejaVu Sans"/>
              </a:rPr>
              <a:t>Syntax and Semantics</a:t>
            </a:r>
            <a:endParaRPr/>
          </a:p>
          <a:p>
            <a:pPr algn="ctr">
              <a:lnSpc>
                <a:spcPct val="100000"/>
              </a:lnSpc>
            </a:pPr>
            <a:endParaRPr/>
          </a:p>
        </p:txBody>
      </p:sp>
      <p:sp>
        <p:nvSpPr>
          <p:cNvPr id="269" name="CustomShape 2"/>
          <p:cNvSpPr/>
          <p:nvPr/>
        </p:nvSpPr>
        <p:spPr>
          <a:xfrm>
            <a:off x="457200" y="762120"/>
            <a:ext cx="8227080" cy="5361480"/>
          </a:xfrm>
          <a:prstGeom prst="rect">
            <a:avLst/>
          </a:prstGeom>
          <a:noFill/>
          <a:ln>
            <a:noFill/>
          </a:ln>
        </p:spPr>
        <p:txBody>
          <a:bodyPr bIns="45000" lIns="90000" rIns="90000" tIns="45000"/>
          <a:p>
            <a:pPr>
              <a:lnSpc>
                <a:spcPct val="100000"/>
              </a:lnSpc>
            </a:pPr>
            <a:r>
              <a:rPr b="1" lang="en-US" sz="2400">
                <a:solidFill>
                  <a:srgbClr val="000000"/>
                </a:solidFill>
                <a:latin typeface="Times New Roman"/>
                <a:ea typeface="DejaVu Sans"/>
              </a:rPr>
              <a:t>	</a:t>
            </a:r>
            <a:r>
              <a:rPr b="1" lang="en-US" sz="2400">
                <a:solidFill>
                  <a:srgbClr val="000000"/>
                </a:solidFill>
                <a:latin typeface="Times New Roman"/>
                <a:ea typeface="DejaVu Sans"/>
              </a:rPr>
              <a:t>Language Definition</a:t>
            </a:r>
            <a:endParaRPr/>
          </a:p>
          <a:p>
            <a:pPr>
              <a:lnSpc>
                <a:spcPct val="100000"/>
              </a:lnSpc>
            </a:pPr>
            <a:endParaRPr/>
          </a:p>
          <a:p>
            <a:pPr>
              <a:lnSpc>
                <a:spcPct val="100000"/>
              </a:lnSpc>
              <a:buFont charset="2" typeface="Wingdings"/>
              <a:buChar char=""/>
            </a:pPr>
            <a:r>
              <a:rPr b="1" lang="en-US" sz="2400">
                <a:solidFill>
                  <a:srgbClr val="000000"/>
                </a:solidFill>
                <a:latin typeface="Times New Roman"/>
                <a:ea typeface="DejaVu Sans"/>
              </a:rPr>
              <a:t>Syntax :</a:t>
            </a:r>
            <a:endParaRPr/>
          </a:p>
          <a:p>
            <a:pPr>
              <a:lnSpc>
                <a:spcPct val="100000"/>
              </a:lnSpc>
              <a:buFont charset="2" typeface="Wingdings"/>
              <a:buChar char=""/>
            </a:pPr>
            <a:r>
              <a:rPr b="1" lang="en-US" sz="2400">
                <a:solidFill>
                  <a:srgbClr val="000000"/>
                </a:solidFill>
                <a:latin typeface="Times New Roman"/>
                <a:ea typeface="DejaVu Sans"/>
              </a:rPr>
              <a:t>Semantics :</a:t>
            </a:r>
            <a:endParaRPr/>
          </a:p>
          <a:p>
            <a:pPr>
              <a:lnSpc>
                <a:spcPct val="100000"/>
              </a:lnSpc>
              <a:buFont charset="2" typeface="Wingdings"/>
              <a:buChar char=""/>
            </a:pPr>
            <a:r>
              <a:rPr b="1" lang="en-US" sz="2400">
                <a:solidFill>
                  <a:srgbClr val="000000"/>
                </a:solidFill>
                <a:latin typeface="Times New Roman"/>
                <a:ea typeface="DejaVu Sans"/>
              </a:rPr>
              <a:t>Pragmatics:</a:t>
            </a:r>
            <a:endParaRPr/>
          </a:p>
          <a:p>
            <a:pPr>
              <a:lnSpc>
                <a:spcPct val="100000"/>
              </a:lnSpc>
            </a:pPr>
            <a:r>
              <a:rPr lang="en-US" sz="2000">
                <a:solidFill>
                  <a:srgbClr val="000000"/>
                </a:solidFill>
                <a:latin typeface="Times New Roman"/>
                <a:ea typeface="DejaVu Sans"/>
              </a:rPr>
              <a:t>It hints at characteristics of language, which are related to language users; </a:t>
            </a:r>
            <a:endParaRPr/>
          </a:p>
          <a:p>
            <a:pPr>
              <a:lnSpc>
                <a:spcPct val="100000"/>
              </a:lnSpc>
            </a:pPr>
            <a:r>
              <a:rPr lang="en-US" sz="2000">
                <a:solidFill>
                  <a:srgbClr val="000000"/>
                </a:solidFill>
                <a:latin typeface="Times New Roman"/>
                <a:ea typeface="DejaVu Sans"/>
              </a:rPr>
              <a:t>e.g. utility or scope of application, its effect on user etc.</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For programming languages, it includes points such as implementation ease, efficient application and programming methodology.</a:t>
            </a:r>
            <a:endParaRPr/>
          </a:p>
          <a:p>
            <a:pPr>
              <a:lnSpc>
                <a:spcPct val="100000"/>
              </a:lnSpc>
            </a:pPr>
            <a:endParaRPr/>
          </a:p>
        </p:txBody>
      </p:sp>
    </p:spTree>
  </p:cSld>
  <p:timing>
    <p:tnLst>
      <p:par>
        <p:cTn dur="indefinite" id="150" nodeType="tmRoot" restart="never">
          <p:childTnLst>
            <p:seq>
              <p:cTn dur="indefinite" id="151" nodeType="mainSeq">
                <p:childTnLst>
                  <p:par>
                    <p:cTn fill="hold" id="152">
                      <p:stCondLst>
                        <p:cond delay="indefinite"/>
                      </p:stCondLst>
                      <p:childTnLst>
                        <p:par>
                          <p:cTn fill="hold" id="153">
                            <p:stCondLst>
                              <p:cond delay="0"/>
                            </p:stCondLst>
                            <p:childTnLst>
                              <p:par>
                                <p:cTn fill="hold" id="154" nodeType="clickEffect" presetClass="entr" presetID="1">
                                  <p:stCondLst>
                                    <p:cond delay="0"/>
                                  </p:stCondLst>
                                  <p:childTnLst>
                                    <p:set>
                                      <p:cBhvr>
                                        <p:cTn dur="1" fill="hold" id="155">
                                          <p:stCondLst>
                                            <p:cond delay="0"/>
                                          </p:stCondLst>
                                        </p:cTn>
                                        <p:tgtEl>
                                          <p:spTgt spid="269">
                                            <p:txEl>
                                              <p:pRg end="324" st="324"/>
                                            </p:txEl>
                                          </p:spTgt>
                                        </p:tgtEl>
                                        <p:attrNameLst>
                                          <p:attrName>style.visibility</p:attrName>
                                        </p:attrNameLst>
                                      </p:cBhvr>
                                      <p:to>
                                        <p:strVal val="visible"/>
                                      </p:to>
                                    </p:set>
                                  </p:childTnLst>
                                </p:cTn>
                              </p:par>
                            </p:childTnLst>
                          </p:cTn>
                        </p:par>
                      </p:childTnLst>
                    </p:cTn>
                  </p:par>
                  <p:par>
                    <p:cTn fill="hold" id="156">
                      <p:stCondLst>
                        <p:cond delay="indefinite"/>
                      </p:stCondLst>
                      <p:childTnLst>
                        <p:par>
                          <p:cTn fill="hold" id="157">
                            <p:stCondLst>
                              <p:cond delay="0"/>
                            </p:stCondLst>
                            <p:childTnLst>
                              <p:par>
                                <p:cTn fill="hold" id="158" nodeType="clickEffect" presetClass="entr" presetID="1">
                                  <p:stCondLst>
                                    <p:cond delay="0"/>
                                  </p:stCondLst>
                                  <p:childTnLst>
                                    <p:set>
                                      <p:cBhvr>
                                        <p:cTn dur="1" fill="hold" id="159">
                                          <p:stCondLst>
                                            <p:cond delay="0"/>
                                          </p:stCondLst>
                                        </p:cTn>
                                        <p:tgtEl>
                                          <p:spTgt spid="269">
                                            <p:txEl>
                                              <p:pRg end="324" st="324"/>
                                            </p:txEl>
                                          </p:spTgt>
                                        </p:tgtEl>
                                        <p:attrNameLst>
                                          <p:attrName>style.visibility</p:attrName>
                                        </p:attrNameLst>
                                      </p:cBhvr>
                                      <p:to>
                                        <p:strVal val="visible"/>
                                      </p:to>
                                    </p:set>
                                  </p:childTnLst>
                                </p:cTn>
                              </p:par>
                            </p:childTnLst>
                          </p:cTn>
                        </p:par>
                      </p:childTnLst>
                    </p:cTn>
                  </p:par>
                  <p:par>
                    <p:cTn fill="hold" id="160">
                      <p:stCondLst>
                        <p:cond delay="indefinite"/>
                      </p:stCondLst>
                      <p:childTnLst>
                        <p:par>
                          <p:cTn fill="hold" id="161">
                            <p:stCondLst>
                              <p:cond delay="0"/>
                            </p:stCondLst>
                            <p:childTnLst>
                              <p:par>
                                <p:cTn fill="hold" id="162" nodeType="clickEffect" presetClass="entr" presetID="1">
                                  <p:stCondLst>
                                    <p:cond delay="0"/>
                                  </p:stCondLst>
                                  <p:childTnLst>
                                    <p:set>
                                      <p:cBhvr>
                                        <p:cTn dur="1" fill="hold" id="163">
                                          <p:stCondLst>
                                            <p:cond delay="0"/>
                                          </p:stCondLst>
                                        </p:cTn>
                                        <p:tgtEl>
                                          <p:spTgt spid="269">
                                            <p:txEl>
                                              <p:pRg end="324" st="324"/>
                                            </p:txEl>
                                          </p:spTgt>
                                        </p:tgtEl>
                                        <p:attrNameLst>
                                          <p:attrName>style.visibility</p:attrName>
                                        </p:attrNameLst>
                                      </p:cBhvr>
                                      <p:to>
                                        <p:strVal val="visible"/>
                                      </p:to>
                                    </p:set>
                                  </p:childTnLst>
                                </p:cTn>
                              </p:par>
                            </p:childTnLst>
                          </p:cTn>
                        </p:par>
                      </p:childTnLst>
                    </p:cTn>
                  </p:par>
                  <p:par>
                    <p:cTn fill="hold" id="164">
                      <p:stCondLst>
                        <p:cond delay="indefinite"/>
                      </p:stCondLst>
                      <p:childTnLst>
                        <p:par>
                          <p:cTn fill="hold" id="165">
                            <p:stCondLst>
                              <p:cond delay="0"/>
                            </p:stCondLst>
                            <p:childTnLst>
                              <p:par>
                                <p:cTn fill="hold" id="166" nodeType="clickEffect" presetClass="entr" presetID="1">
                                  <p:stCondLst>
                                    <p:cond delay="0"/>
                                  </p:stCondLst>
                                  <p:childTnLst>
                                    <p:set>
                                      <p:cBhvr>
                                        <p:cTn dur="1" fill="hold" id="167">
                                          <p:stCondLst>
                                            <p:cond delay="0"/>
                                          </p:stCondLst>
                                        </p:cTn>
                                        <p:tgtEl>
                                          <p:spTgt spid="269">
                                            <p:txEl>
                                              <p:pRg end="324" st="324"/>
                                            </p:txEl>
                                          </p:spTgt>
                                        </p:tgtEl>
                                        <p:attrNameLst>
                                          <p:attrName>style.visibility</p:attrName>
                                        </p:attrNameLst>
                                      </p:cBhvr>
                                      <p:to>
                                        <p:strVal val="visible"/>
                                      </p:to>
                                    </p:set>
                                  </p:childTnLst>
                                </p:cTn>
                              </p:par>
                            </p:childTnLst>
                          </p:cTn>
                        </p:par>
                      </p:childTnLst>
                    </p:cTn>
                  </p:par>
                  <p:par>
                    <p:cTn fill="hold" id="168">
                      <p:stCondLst>
                        <p:cond delay="indefinite"/>
                      </p:stCondLst>
                      <p:childTnLst>
                        <p:par>
                          <p:cTn fill="hold" id="169">
                            <p:stCondLst>
                              <p:cond delay="0"/>
                            </p:stCondLst>
                            <p:childTnLst>
                              <p:par>
                                <p:cTn fill="hold" id="170" nodeType="clickEffect" presetClass="entr" presetID="1">
                                  <p:stCondLst>
                                    <p:cond delay="0"/>
                                  </p:stCondLst>
                                  <p:childTnLst>
                                    <p:set>
                                      <p:cBhvr>
                                        <p:cTn dur="1" fill="hold" id="171">
                                          <p:stCondLst>
                                            <p:cond delay="0"/>
                                          </p:stCondLst>
                                        </p:cTn>
                                        <p:tgtEl>
                                          <p:spTgt spid="269">
                                            <p:txEl>
                                              <p:pRg end="324" st="324"/>
                                            </p:txEl>
                                          </p:spTgt>
                                        </p:tgtEl>
                                        <p:attrNameLst>
                                          <p:attrName>style.visibility</p:attrName>
                                        </p:attrNameLst>
                                      </p:cBhvr>
                                      <p:to>
                                        <p:strVal val="visible"/>
                                      </p:to>
                                    </p:set>
                                  </p:childTnLst>
                                </p:cTn>
                              </p:par>
                            </p:childTnLst>
                          </p:cTn>
                        </p:par>
                      </p:childTnLst>
                    </p:cTn>
                  </p:par>
                  <p:par>
                    <p:cTn fill="hold" id="172">
                      <p:stCondLst>
                        <p:cond delay="indefinite"/>
                      </p:stCondLst>
                      <p:childTnLst>
                        <p:par>
                          <p:cTn fill="hold" id="173">
                            <p:stCondLst>
                              <p:cond delay="0"/>
                            </p:stCondLst>
                            <p:childTnLst>
                              <p:par>
                                <p:cTn fill="hold" id="174" nodeType="clickEffect" presetClass="entr" presetID="1">
                                  <p:stCondLst>
                                    <p:cond delay="0"/>
                                  </p:stCondLst>
                                  <p:childTnLst>
                                    <p:set>
                                      <p:cBhvr>
                                        <p:cTn dur="1" fill="hold" id="175">
                                          <p:stCondLst>
                                            <p:cond delay="0"/>
                                          </p:stCondLst>
                                        </p:cTn>
                                        <p:tgtEl>
                                          <p:spTgt spid="269">
                                            <p:txEl>
                                              <p:pRg end="324" st="324"/>
                                            </p:txEl>
                                          </p:spTgt>
                                        </p:tgtEl>
                                        <p:attrNameLst>
                                          <p:attrName>style.visibility</p:attrName>
                                        </p:attrNameLst>
                                      </p:cBhvr>
                                      <p:to>
                                        <p:strVal val="visible"/>
                                      </p:to>
                                    </p:set>
                                  </p:childTnLst>
                                </p:cTn>
                              </p:par>
                            </p:childTnLst>
                          </p:cTn>
                        </p:par>
                      </p:childTnLst>
                    </p:cTn>
                  </p:par>
                  <p:par>
                    <p:cTn fill="hold" id="176">
                      <p:stCondLst>
                        <p:cond delay="indefinite"/>
                      </p:stCondLst>
                      <p:childTnLst>
                        <p:par>
                          <p:cTn fill="hold" id="177">
                            <p:stCondLst>
                              <p:cond delay="0"/>
                            </p:stCondLst>
                            <p:childTnLst>
                              <p:par>
                                <p:cTn fill="hold" id="178" nodeType="clickEffect" presetClass="entr" presetID="1">
                                  <p:stCondLst>
                                    <p:cond delay="0"/>
                                  </p:stCondLst>
                                  <p:childTnLst>
                                    <p:set>
                                      <p:cBhvr>
                                        <p:cTn dur="1" fill="hold" id="179">
                                          <p:stCondLst>
                                            <p:cond delay="0"/>
                                          </p:stCondLst>
                                        </p:cTn>
                                        <p:tgtEl>
                                          <p:spTgt spid="269">
                                            <p:txEl>
                                              <p:pRg end="324" st="32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CustomShape 1"/>
          <p:cNvSpPr/>
          <p:nvPr/>
        </p:nvSpPr>
        <p:spPr>
          <a:xfrm>
            <a:off x="457200" y="274680"/>
            <a:ext cx="8227080" cy="560880"/>
          </a:xfrm>
          <a:prstGeom prst="rect">
            <a:avLst/>
          </a:prstGeom>
          <a:noFill/>
          <a:ln>
            <a:noFill/>
          </a:ln>
        </p:spPr>
        <p:txBody>
          <a:bodyPr anchor="ctr" bIns="45000" lIns="90000" rIns="90000" tIns="45000"/>
          <a:p>
            <a:pPr>
              <a:lnSpc>
                <a:spcPct val="100000"/>
              </a:lnSpc>
            </a:pPr>
            <a:r>
              <a:rPr b="1" lang="en-US" sz="3200">
                <a:solidFill>
                  <a:srgbClr val="000000"/>
                </a:solidFill>
                <a:latin typeface="Times New Roman"/>
                <a:ea typeface="DejaVu Sans"/>
              </a:rPr>
              <a:t>Syntax</a:t>
            </a:r>
            <a:endParaRPr/>
          </a:p>
          <a:p>
            <a:pPr algn="ctr">
              <a:lnSpc>
                <a:spcPct val="100000"/>
              </a:lnSpc>
            </a:pPr>
            <a:endParaRPr/>
          </a:p>
        </p:txBody>
      </p:sp>
      <p:sp>
        <p:nvSpPr>
          <p:cNvPr id="271" name="CustomShape 2"/>
          <p:cNvSpPr/>
          <p:nvPr/>
        </p:nvSpPr>
        <p:spPr>
          <a:xfrm>
            <a:off x="457200" y="685800"/>
            <a:ext cx="8227080" cy="5864760"/>
          </a:xfrm>
          <a:prstGeom prst="rect">
            <a:avLst/>
          </a:prstGeom>
          <a:noFill/>
          <a:ln>
            <a:noFill/>
          </a:ln>
        </p:spPr>
        <p:txBody>
          <a:bodyPr bIns="45000" lIns="90000" rIns="90000" tIns="45000"/>
          <a:p>
            <a:pPr>
              <a:lnSpc>
                <a:spcPct val="100000"/>
              </a:lnSpc>
              <a:buFont typeface="Arial"/>
              <a:buChar char="•"/>
            </a:pPr>
            <a:r>
              <a:rPr lang="en-US" sz="2200">
                <a:solidFill>
                  <a:srgbClr val="000000"/>
                </a:solidFill>
                <a:latin typeface="Times New Roman"/>
                <a:ea typeface="DejaVu Sans"/>
              </a:rPr>
              <a:t>The syntax does not inform us anything regarding the substance (or significance) of the sentence– the semantic guidelines let us know that. </a:t>
            </a:r>
            <a:endParaRPr/>
          </a:p>
          <a:p>
            <a:pPr>
              <a:lnSpc>
                <a:spcPct val="100000"/>
              </a:lnSpc>
            </a:pPr>
            <a:endParaRPr/>
          </a:p>
          <a:p>
            <a:pPr>
              <a:lnSpc>
                <a:spcPct val="100000"/>
              </a:lnSpc>
              <a:buFont typeface="Arial"/>
              <a:buChar char="•"/>
            </a:pPr>
            <a:r>
              <a:rPr lang="en-US" sz="2200">
                <a:solidFill>
                  <a:srgbClr val="000000"/>
                </a:solidFill>
                <a:latin typeface="Times New Roman"/>
                <a:ea typeface="DejaVu Sans"/>
              </a:rPr>
              <a:t>For instance, C , (for example, while, do, if, else,...), identifiers, numbers, operators, ... are words of the language. The C syntax lets us know how to join such words to develop all around shaped statements and programs.</a:t>
            </a:r>
            <a:endParaRPr/>
          </a:p>
          <a:p>
            <a:pPr>
              <a:lnSpc>
                <a:spcPct val="100000"/>
              </a:lnSpc>
            </a:pPr>
            <a:endParaRPr/>
          </a:p>
          <a:p>
            <a:pPr>
              <a:lnSpc>
                <a:spcPct val="100000"/>
              </a:lnSpc>
              <a:buFont typeface="Arial"/>
              <a:buChar char="•"/>
            </a:pPr>
            <a:r>
              <a:rPr lang="en-US" sz="2200">
                <a:solidFill>
                  <a:srgbClr val="000000"/>
                </a:solidFill>
                <a:latin typeface="Times New Roman"/>
                <a:ea typeface="DejaVu Sans"/>
              </a:rPr>
              <a:t>The language syntax is characterized by two arrangements of rules: lexical  and syntactic rules.</a:t>
            </a:r>
            <a:endParaRPr/>
          </a:p>
          <a:p>
            <a:pPr>
              <a:lnSpc>
                <a:spcPct val="100000"/>
              </a:lnSpc>
            </a:pPr>
            <a:endParaRPr/>
          </a:p>
          <a:p>
            <a:pPr>
              <a:lnSpc>
                <a:spcPct val="100000"/>
              </a:lnSpc>
              <a:buFont typeface="Arial"/>
              <a:buChar char="•"/>
            </a:pPr>
            <a:r>
              <a:rPr lang="en-US" sz="2200">
                <a:solidFill>
                  <a:srgbClr val="000000"/>
                </a:solidFill>
                <a:latin typeface="Times New Roman"/>
                <a:ea typeface="DejaVu Sans"/>
              </a:rPr>
              <a:t> </a:t>
            </a:r>
            <a:r>
              <a:rPr lang="en-US" sz="2200">
                <a:solidFill>
                  <a:srgbClr val="000000"/>
                </a:solidFill>
                <a:latin typeface="Times New Roman"/>
                <a:ea typeface="DejaVu Sans"/>
              </a:rPr>
              <a:t>Lexical principles determine the arrangement of characters that constitute the alphabets of language and the way such characters can be joined to shape legitimate words.</a:t>
            </a:r>
            <a:endParaRPr/>
          </a:p>
          <a:p>
            <a:pPr>
              <a:lnSpc>
                <a:spcPct val="100000"/>
              </a:lnSpc>
            </a:pPr>
            <a:endParaRPr/>
          </a:p>
        </p:txBody>
      </p:sp>
    </p:spTree>
  </p:cSld>
  <p:timing>
    <p:tnLst>
      <p:par>
        <p:cTn dur="indefinite" id="180" nodeType="tmRoot" restart="never">
          <p:childTnLst>
            <p:seq>
              <p:cTn dur="indefinite" id="181"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CustomShape 1"/>
          <p:cNvSpPr/>
          <p:nvPr/>
        </p:nvSpPr>
        <p:spPr>
          <a:xfrm>
            <a:off x="685800" y="0"/>
            <a:ext cx="7769880" cy="911880"/>
          </a:xfrm>
          <a:prstGeom prst="rect">
            <a:avLst/>
          </a:prstGeom>
          <a:noFill/>
          <a:ln>
            <a:noFill/>
          </a:ln>
        </p:spPr>
        <p:txBody>
          <a:bodyPr anchor="ctr" bIns="46080" lIns="92160" rIns="92160" tIns="46080"/>
          <a:p>
            <a:pPr>
              <a:lnSpc>
                <a:spcPct val="100000"/>
              </a:lnSpc>
            </a:pPr>
            <a:r>
              <a:rPr lang="en-US" sz="3600">
                <a:solidFill>
                  <a:srgbClr val="000000"/>
                </a:solidFill>
                <a:latin typeface="Times New Roman"/>
                <a:ea typeface="DejaVu Sans"/>
              </a:rPr>
              <a:t>Syntax and Semantics</a:t>
            </a:r>
            <a:endParaRPr/>
          </a:p>
        </p:txBody>
      </p:sp>
      <p:sp>
        <p:nvSpPr>
          <p:cNvPr id="273" name="CustomShape 2"/>
          <p:cNvSpPr/>
          <p:nvPr/>
        </p:nvSpPr>
        <p:spPr>
          <a:xfrm>
            <a:off x="228600" y="762120"/>
            <a:ext cx="4340880" cy="5823720"/>
          </a:xfrm>
          <a:prstGeom prst="rect">
            <a:avLst/>
          </a:prstGeom>
          <a:noFill/>
          <a:ln>
            <a:noFill/>
          </a:ln>
        </p:spPr>
        <p:txBody>
          <a:bodyPr bIns="46080" lIns="92160" rIns="92160" tIns="46080"/>
          <a:p>
            <a:pPr>
              <a:lnSpc>
                <a:spcPct val="90000"/>
              </a:lnSpc>
              <a:buFont typeface="Arial"/>
              <a:buChar char="•"/>
            </a:pPr>
            <a:r>
              <a:rPr lang="en-US" sz="2000">
                <a:solidFill>
                  <a:srgbClr val="000000"/>
                </a:solidFill>
                <a:latin typeface="Times New Roman"/>
                <a:ea typeface="DejaVu Sans"/>
              </a:rPr>
              <a:t>Syntax </a:t>
            </a:r>
            <a:endParaRPr/>
          </a:p>
          <a:p>
            <a:pPr lvl="1">
              <a:lnSpc>
                <a:spcPct val="90000"/>
              </a:lnSpc>
              <a:buFont typeface="Arial"/>
              <a:buChar char="–"/>
            </a:pPr>
            <a:r>
              <a:rPr lang="en-US" sz="2000">
                <a:solidFill>
                  <a:srgbClr val="000000"/>
                </a:solidFill>
                <a:latin typeface="Times New Roman"/>
                <a:ea typeface="DejaVu Sans"/>
              </a:rPr>
              <a:t>form or structure of expressions or statements for a given language</a:t>
            </a:r>
            <a:endParaRPr/>
          </a:p>
          <a:p>
            <a:pPr lvl="1">
              <a:lnSpc>
                <a:spcPct val="90000"/>
              </a:lnSpc>
              <a:buFont typeface="Arial"/>
              <a:buChar char="–"/>
            </a:pPr>
            <a:r>
              <a:rPr lang="en-US" sz="2000">
                <a:solidFill>
                  <a:srgbClr val="000000"/>
                </a:solidFill>
                <a:latin typeface="Times New Roman"/>
                <a:ea typeface="DejaVu Sans"/>
              </a:rPr>
              <a:t>For instance, in Java, the form of a while loop is</a:t>
            </a:r>
            <a:endParaRPr/>
          </a:p>
          <a:p>
            <a:pPr lvl="2">
              <a:lnSpc>
                <a:spcPct val="90000"/>
              </a:lnSpc>
              <a:buFont typeface="Arial"/>
              <a:buChar char="•"/>
            </a:pPr>
            <a:r>
              <a:rPr lang="en-US" sz="2000">
                <a:solidFill>
                  <a:srgbClr val="000000"/>
                </a:solidFill>
                <a:latin typeface="Times New Roman"/>
                <a:ea typeface="DejaVu Sans"/>
              </a:rPr>
              <a:t>while(&lt;bool_expr) &lt;stmt&gt;</a:t>
            </a:r>
            <a:endParaRPr/>
          </a:p>
          <a:p>
            <a:pPr>
              <a:lnSpc>
                <a:spcPct val="90000"/>
              </a:lnSpc>
            </a:pPr>
            <a:endParaRPr/>
          </a:p>
          <a:p>
            <a:pPr>
              <a:lnSpc>
                <a:spcPct val="90000"/>
              </a:lnSpc>
              <a:buFont typeface="Arial"/>
              <a:buChar char="•"/>
            </a:pPr>
            <a:r>
              <a:rPr lang="en-US" sz="2000">
                <a:solidFill>
                  <a:srgbClr val="000000"/>
                </a:solidFill>
                <a:latin typeface="Times New Roman"/>
                <a:ea typeface="DejaVu Sans"/>
              </a:rPr>
              <a:t>Semantics </a:t>
            </a:r>
            <a:endParaRPr/>
          </a:p>
          <a:p>
            <a:pPr lvl="1">
              <a:lnSpc>
                <a:spcPct val="90000"/>
              </a:lnSpc>
              <a:buFont typeface="Arial"/>
              <a:buChar char="–"/>
            </a:pPr>
            <a:r>
              <a:rPr lang="en-US" sz="2000">
                <a:solidFill>
                  <a:srgbClr val="000000"/>
                </a:solidFill>
                <a:latin typeface="Times New Roman"/>
                <a:ea typeface="DejaVu Sans"/>
              </a:rPr>
              <a:t>meaning of the expressions</a:t>
            </a:r>
            <a:endParaRPr/>
          </a:p>
          <a:p>
            <a:pPr>
              <a:lnSpc>
                <a:spcPct val="90000"/>
              </a:lnSpc>
              <a:buFont typeface="Arial"/>
              <a:buChar char="•"/>
            </a:pPr>
            <a:r>
              <a:rPr lang="en-US" sz="2000">
                <a:solidFill>
                  <a:srgbClr val="000000"/>
                </a:solidFill>
                <a:latin typeface="Times New Roman"/>
                <a:ea typeface="DejaVu Sans"/>
              </a:rPr>
              <a:t>Language </a:t>
            </a:r>
            <a:endParaRPr/>
          </a:p>
          <a:p>
            <a:pPr lvl="1">
              <a:lnSpc>
                <a:spcPct val="90000"/>
              </a:lnSpc>
              <a:buFont typeface="Arial"/>
              <a:buChar char="–"/>
            </a:pPr>
            <a:r>
              <a:rPr lang="en-US" sz="2000">
                <a:solidFill>
                  <a:srgbClr val="000000"/>
                </a:solidFill>
                <a:latin typeface="Times New Roman"/>
                <a:ea typeface="DejaVu Sans"/>
              </a:rPr>
              <a:t>group of words that can be combined and the rules for combining those words</a:t>
            </a:r>
            <a:endParaRPr/>
          </a:p>
          <a:p>
            <a:pPr>
              <a:lnSpc>
                <a:spcPct val="90000"/>
              </a:lnSpc>
              <a:buFont typeface="Arial"/>
              <a:buChar char="•"/>
            </a:pPr>
            <a:r>
              <a:rPr lang="en-US" sz="2000">
                <a:solidFill>
                  <a:srgbClr val="000000"/>
                </a:solidFill>
                <a:latin typeface="Times New Roman"/>
                <a:ea typeface="DejaVu Sans"/>
              </a:rPr>
              <a:t>Sentence </a:t>
            </a:r>
            <a:endParaRPr/>
          </a:p>
          <a:p>
            <a:pPr lvl="1">
              <a:lnSpc>
                <a:spcPct val="90000"/>
              </a:lnSpc>
              <a:buFont typeface="Arial"/>
              <a:buChar char="–"/>
            </a:pPr>
            <a:r>
              <a:rPr lang="en-US" sz="2000">
                <a:solidFill>
                  <a:srgbClr val="000000"/>
                </a:solidFill>
                <a:latin typeface="Times New Roman"/>
                <a:ea typeface="DejaVu Sans"/>
              </a:rPr>
              <a:t>a legal statement in the language</a:t>
            </a:r>
            <a:endParaRPr/>
          </a:p>
        </p:txBody>
      </p:sp>
      <p:sp>
        <p:nvSpPr>
          <p:cNvPr id="274" name="CustomShape 3"/>
          <p:cNvSpPr/>
          <p:nvPr/>
        </p:nvSpPr>
        <p:spPr>
          <a:xfrm>
            <a:off x="4572000" y="762120"/>
            <a:ext cx="4340880" cy="2512080"/>
          </a:xfrm>
          <a:prstGeom prst="rect">
            <a:avLst/>
          </a:prstGeom>
          <a:noFill/>
          <a:ln>
            <a:noFill/>
          </a:ln>
        </p:spPr>
        <p:txBody>
          <a:bodyPr anchor="ctr" bIns="45000" lIns="90000" rIns="90000" tIns="45000"/>
          <a:p>
            <a:pPr>
              <a:lnSpc>
                <a:spcPct val="100000"/>
              </a:lnSpc>
              <a:buFont typeface="Arial"/>
              <a:buChar char="•"/>
            </a:pPr>
            <a:r>
              <a:rPr lang="en-US" sz="2400">
                <a:solidFill>
                  <a:srgbClr val="8b8b8b"/>
                </a:solidFill>
                <a:latin typeface="Times New Roman"/>
                <a:ea typeface="DejaVu Sans"/>
              </a:rPr>
              <a:t>Lexeme </a:t>
            </a:r>
            <a:endParaRPr/>
          </a:p>
          <a:p>
            <a:pPr lvl="1">
              <a:lnSpc>
                <a:spcPct val="100000"/>
              </a:lnSpc>
              <a:buFont typeface="Arial"/>
              <a:buChar char="–"/>
            </a:pPr>
            <a:r>
              <a:rPr lang="en-US" sz="2000">
                <a:solidFill>
                  <a:srgbClr val="000000"/>
                </a:solidFill>
                <a:latin typeface="Times New Roman"/>
                <a:ea typeface="DejaVu Sans"/>
              </a:rPr>
              <a:t>lowest level syntactic unit in the language</a:t>
            </a:r>
            <a:endParaRPr/>
          </a:p>
          <a:p>
            <a:pPr>
              <a:lnSpc>
                <a:spcPct val="100000"/>
              </a:lnSpc>
              <a:buFont typeface="Arial"/>
              <a:buChar char="•"/>
            </a:pPr>
            <a:r>
              <a:rPr lang="en-US" sz="2400">
                <a:solidFill>
                  <a:srgbClr val="8b8b8b"/>
                </a:solidFill>
                <a:latin typeface="Times New Roman"/>
                <a:ea typeface="DejaVu Sans"/>
              </a:rPr>
              <a:t>Token </a:t>
            </a:r>
            <a:endParaRPr/>
          </a:p>
          <a:p>
            <a:pPr lvl="1">
              <a:lnSpc>
                <a:spcPct val="100000"/>
              </a:lnSpc>
              <a:buFont typeface="Arial"/>
              <a:buChar char="–"/>
            </a:pPr>
            <a:r>
              <a:rPr lang="en-US" sz="2000">
                <a:solidFill>
                  <a:srgbClr val="000000"/>
                </a:solidFill>
                <a:latin typeface="Times New Roman"/>
                <a:ea typeface="DejaVu Sans"/>
              </a:rPr>
              <a:t>a language category for the lexemes</a:t>
            </a:r>
            <a:endParaRPr/>
          </a:p>
        </p:txBody>
      </p:sp>
      <p:sp>
        <p:nvSpPr>
          <p:cNvPr id="275" name="CustomShape 4"/>
          <p:cNvSpPr/>
          <p:nvPr/>
        </p:nvSpPr>
        <p:spPr>
          <a:xfrm>
            <a:off x="4724280" y="3200400"/>
            <a:ext cx="3934440" cy="3747240"/>
          </a:xfrm>
          <a:prstGeom prst="rect">
            <a:avLst/>
          </a:prstGeom>
          <a:noFill/>
          <a:ln>
            <a:noFill/>
          </a:ln>
        </p:spPr>
        <p:txBody>
          <a:bodyPr bIns="45000" lIns="90000" rIns="90000" tIns="45000"/>
          <a:p>
            <a:pPr>
              <a:lnSpc>
                <a:spcPct val="100000"/>
              </a:lnSpc>
            </a:pPr>
            <a:r>
              <a:rPr lang="en-US" sz="2000">
                <a:solidFill>
                  <a:srgbClr val="000000"/>
                </a:solidFill>
                <a:latin typeface="Times New Roman"/>
                <a:ea typeface="DejaVu Sans"/>
              </a:rPr>
              <a:t>Example (in Java):</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index = 2 * count + 17;</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Lexeme:</a:t>
            </a:r>
            <a:r>
              <a:rPr lang="en-US" sz="2000">
                <a:solidFill>
                  <a:srgbClr val="000000"/>
                </a:solidFill>
                <a:latin typeface="Times New Roman"/>
                <a:ea typeface="DejaVu Sans"/>
              </a:rPr>
              <a:t>	</a:t>
            </a:r>
            <a:r>
              <a:rPr lang="en-US" sz="2000">
                <a:solidFill>
                  <a:srgbClr val="000000"/>
                </a:solidFill>
                <a:latin typeface="Times New Roman"/>
                <a:ea typeface="DejaVu Sans"/>
              </a:rPr>
              <a:t>       Token:</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index</a:t>
            </a:r>
            <a:r>
              <a:rPr lang="en-US" sz="2000">
                <a:solidFill>
                  <a:srgbClr val="000000"/>
                </a:solidFill>
                <a:latin typeface="Times New Roman"/>
                <a:ea typeface="DejaVu Sans"/>
              </a:rPr>
              <a:t>	</a:t>
            </a:r>
            <a:r>
              <a:rPr lang="en-US" sz="2000">
                <a:solidFill>
                  <a:srgbClr val="000000"/>
                </a:solidFill>
                <a:latin typeface="Times New Roman"/>
                <a:ea typeface="DejaVu Sans"/>
              </a:rPr>
              <a:t>       identifier</a:t>
            </a:r>
            <a:r>
              <a:rPr lang="en-US" sz="2000">
                <a:solidFill>
                  <a:srgbClr val="000000"/>
                </a:solidFill>
                <a:latin typeface="Times New Roman"/>
                <a:ea typeface="DejaVu Sans"/>
              </a:rPr>
              <a:t>	</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a:t>
            </a:r>
            <a:r>
              <a:rPr lang="en-US" sz="2000">
                <a:solidFill>
                  <a:srgbClr val="000000"/>
                </a:solidFill>
                <a:latin typeface="Times New Roman"/>
                <a:ea typeface="DejaVu Sans"/>
              </a:rPr>
              <a:t>	</a:t>
            </a:r>
            <a:r>
              <a:rPr lang="en-US" sz="2000">
                <a:solidFill>
                  <a:srgbClr val="000000"/>
                </a:solidFill>
                <a:latin typeface="Times New Roman"/>
                <a:ea typeface="DejaVu Sans"/>
              </a:rPr>
              <a:t>      assignment_operator</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2</a:t>
            </a:r>
            <a:r>
              <a:rPr lang="en-US" sz="2000">
                <a:solidFill>
                  <a:srgbClr val="000000"/>
                </a:solidFill>
                <a:latin typeface="Times New Roman"/>
                <a:ea typeface="DejaVu Sans"/>
              </a:rPr>
              <a:t>	</a:t>
            </a:r>
            <a:r>
              <a:rPr lang="en-US" sz="2000">
                <a:solidFill>
                  <a:srgbClr val="000000"/>
                </a:solidFill>
                <a:latin typeface="Times New Roman"/>
                <a:ea typeface="DejaVu Sans"/>
              </a:rPr>
              <a:t>       integer_literal</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mult_operator</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count           identifier</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addition_operator</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17              integer_literal</a:t>
            </a: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semicolon</a:t>
            </a:r>
            <a:endParaRPr/>
          </a:p>
        </p:txBody>
      </p:sp>
    </p:spTree>
  </p:cSld>
  <p:timing>
    <p:tnLst>
      <p:par>
        <p:cTn dur="indefinite" id="182" nodeType="tmRoot" restart="never">
          <p:childTnLst>
            <p:seq>
              <p:cTn dur="indefinite" id="183"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CustomShape 1"/>
          <p:cNvSpPr/>
          <p:nvPr/>
        </p:nvSpPr>
        <p:spPr>
          <a:xfrm>
            <a:off x="685800" y="0"/>
            <a:ext cx="7769880" cy="683280"/>
          </a:xfrm>
          <a:prstGeom prst="rect">
            <a:avLst/>
          </a:prstGeom>
          <a:noFill/>
          <a:ln>
            <a:noFill/>
          </a:ln>
        </p:spPr>
        <p:txBody>
          <a:bodyPr anchor="ctr" bIns="46080" lIns="92160" rIns="92160" tIns="46080"/>
          <a:p>
            <a:pPr>
              <a:lnSpc>
                <a:spcPct val="100000"/>
              </a:lnSpc>
            </a:pPr>
            <a:r>
              <a:rPr lang="en-US" sz="3600">
                <a:solidFill>
                  <a:srgbClr val="000000"/>
                </a:solidFill>
                <a:latin typeface="Times New Roman"/>
                <a:ea typeface="DejaVu Sans"/>
              </a:rPr>
              <a:t>Languages</a:t>
            </a:r>
            <a:endParaRPr/>
          </a:p>
        </p:txBody>
      </p:sp>
      <p:sp>
        <p:nvSpPr>
          <p:cNvPr id="277" name="CustomShape 2"/>
          <p:cNvSpPr/>
          <p:nvPr/>
        </p:nvSpPr>
        <p:spPr>
          <a:xfrm>
            <a:off x="228600" y="685800"/>
            <a:ext cx="3960000" cy="5864760"/>
          </a:xfrm>
          <a:prstGeom prst="rect">
            <a:avLst/>
          </a:prstGeom>
          <a:noFill/>
          <a:ln>
            <a:noFill/>
          </a:ln>
        </p:spPr>
        <p:txBody>
          <a:bodyPr bIns="46080" lIns="92160" rIns="92160" tIns="46080"/>
          <a:p>
            <a:pPr>
              <a:lnSpc>
                <a:spcPct val="90000"/>
              </a:lnSpc>
            </a:pPr>
            <a:endParaRPr/>
          </a:p>
          <a:p>
            <a:pPr>
              <a:lnSpc>
                <a:spcPct val="90000"/>
              </a:lnSpc>
              <a:buFont typeface="Arial"/>
              <a:buChar char="•"/>
            </a:pPr>
            <a:r>
              <a:rPr lang="en-US" sz="2400">
                <a:solidFill>
                  <a:srgbClr val="000000"/>
                </a:solidFill>
                <a:latin typeface="Times New Roman"/>
                <a:ea typeface="DejaVu Sans"/>
              </a:rPr>
              <a:t>Language Recognizer </a:t>
            </a:r>
            <a:endParaRPr/>
          </a:p>
          <a:p>
            <a:pPr lvl="1">
              <a:lnSpc>
                <a:spcPct val="90000"/>
              </a:lnSpc>
              <a:buFont typeface="Arial"/>
              <a:buChar char="–"/>
            </a:pPr>
            <a:r>
              <a:rPr lang="en-US" sz="2000">
                <a:solidFill>
                  <a:srgbClr val="000000"/>
                </a:solidFill>
                <a:latin typeface="Times New Roman"/>
                <a:ea typeface="DejaVu Sans"/>
              </a:rPr>
              <a:t>given a sentence, is it in the given language?</a:t>
            </a:r>
            <a:endParaRPr/>
          </a:p>
          <a:p>
            <a:pPr>
              <a:lnSpc>
                <a:spcPct val="90000"/>
              </a:lnSpc>
              <a:buFont typeface="Arial"/>
              <a:buChar char="•"/>
            </a:pPr>
            <a:r>
              <a:rPr lang="en-US" sz="2400">
                <a:solidFill>
                  <a:srgbClr val="000000"/>
                </a:solidFill>
                <a:latin typeface="Times New Roman"/>
                <a:ea typeface="DejaVu Sans"/>
              </a:rPr>
              <a:t>Language Generator </a:t>
            </a:r>
            <a:endParaRPr/>
          </a:p>
          <a:p>
            <a:pPr lvl="1">
              <a:lnSpc>
                <a:spcPct val="90000"/>
              </a:lnSpc>
              <a:buFont typeface="Arial"/>
              <a:buChar char="–"/>
            </a:pPr>
            <a:r>
              <a:rPr lang="en-US" sz="2000">
                <a:solidFill>
                  <a:srgbClr val="000000"/>
                </a:solidFill>
                <a:latin typeface="Times New Roman"/>
                <a:ea typeface="DejaVu Sans"/>
              </a:rPr>
              <a:t>given a language, create legal and meaningful sentences</a:t>
            </a:r>
            <a:endParaRPr/>
          </a:p>
          <a:p>
            <a:pPr>
              <a:lnSpc>
                <a:spcPct val="90000"/>
              </a:lnSpc>
              <a:buFont typeface="Arial"/>
              <a:buChar char="•"/>
            </a:pPr>
            <a:r>
              <a:rPr lang="en-US" sz="2400">
                <a:solidFill>
                  <a:srgbClr val="000000"/>
                </a:solidFill>
                <a:latin typeface="Times New Roman"/>
                <a:ea typeface="DejaVu Sans"/>
              </a:rPr>
              <a:t>We can build a language recognizer if we already have a language generator</a:t>
            </a:r>
            <a:endParaRPr/>
          </a:p>
          <a:p>
            <a:pPr>
              <a:lnSpc>
                <a:spcPct val="90000"/>
              </a:lnSpc>
              <a:buFont typeface="Arial"/>
              <a:buChar char="•"/>
            </a:pPr>
            <a:r>
              <a:rPr lang="en-US" sz="2400">
                <a:solidFill>
                  <a:srgbClr val="000000"/>
                </a:solidFill>
                <a:latin typeface="Times New Roman"/>
                <a:ea typeface="DejaVu Sans"/>
              </a:rPr>
              <a:t>Grammar </a:t>
            </a:r>
            <a:endParaRPr/>
          </a:p>
          <a:p>
            <a:pPr lvl="1">
              <a:lnSpc>
                <a:spcPct val="90000"/>
              </a:lnSpc>
              <a:buFont typeface="Arial"/>
              <a:buChar char="–"/>
            </a:pPr>
            <a:r>
              <a:rPr lang="en-US" sz="2000">
                <a:solidFill>
                  <a:srgbClr val="000000"/>
                </a:solidFill>
                <a:latin typeface="Times New Roman"/>
                <a:ea typeface="DejaVu Sans"/>
              </a:rPr>
              <a:t>a description of a language - can be used for generation or, given the grammar, a language recognizer (known as a parser) can be created</a:t>
            </a:r>
            <a:endParaRPr/>
          </a:p>
        </p:txBody>
      </p:sp>
      <p:sp>
        <p:nvSpPr>
          <p:cNvPr id="278" name="CustomShape 3"/>
          <p:cNvSpPr/>
          <p:nvPr/>
        </p:nvSpPr>
        <p:spPr>
          <a:xfrm>
            <a:off x="4495680" y="685800"/>
            <a:ext cx="4340880" cy="5712480"/>
          </a:xfrm>
          <a:prstGeom prst="rect">
            <a:avLst/>
          </a:prstGeom>
          <a:noFill/>
          <a:ln>
            <a:noFill/>
          </a:ln>
        </p:spPr>
        <p:txBody>
          <a:bodyPr anchor="ctr" bIns="45000" lIns="90000" rIns="90000" tIns="45000"/>
          <a:p>
            <a:pPr>
              <a:lnSpc>
                <a:spcPct val="90000"/>
              </a:lnSpc>
            </a:pPr>
            <a:endParaRPr/>
          </a:p>
          <a:p>
            <a:pPr>
              <a:lnSpc>
                <a:spcPct val="90000"/>
              </a:lnSpc>
              <a:buFont typeface="Arial"/>
              <a:buChar char="•"/>
            </a:pPr>
            <a:r>
              <a:rPr lang="en-US" sz="2400">
                <a:solidFill>
                  <a:srgbClr val="8b8b8b"/>
                </a:solidFill>
                <a:latin typeface="Times New Roman"/>
                <a:ea typeface="DejaVu Sans"/>
              </a:rPr>
              <a:t>We classify languages into one of four categories:</a:t>
            </a:r>
            <a:endParaRPr/>
          </a:p>
          <a:p>
            <a:pPr lvl="1">
              <a:lnSpc>
                <a:spcPct val="90000"/>
              </a:lnSpc>
              <a:buFont typeface="Arial"/>
              <a:buChar char="–"/>
            </a:pPr>
            <a:r>
              <a:rPr lang="en-US" sz="2000">
                <a:solidFill>
                  <a:srgbClr val="000000"/>
                </a:solidFill>
                <a:latin typeface="Times New Roman"/>
                <a:ea typeface="DejaVu Sans"/>
              </a:rPr>
              <a:t>Regular</a:t>
            </a:r>
            <a:endParaRPr/>
          </a:p>
          <a:p>
            <a:pPr lvl="1">
              <a:lnSpc>
                <a:spcPct val="90000"/>
              </a:lnSpc>
              <a:buFont typeface="Arial"/>
              <a:buChar char="–"/>
            </a:pPr>
            <a:r>
              <a:rPr lang="en-US" sz="2000">
                <a:solidFill>
                  <a:srgbClr val="000000"/>
                </a:solidFill>
                <a:latin typeface="Times New Roman"/>
                <a:ea typeface="DejaVu Sans"/>
              </a:rPr>
              <a:t>Context-Free</a:t>
            </a:r>
            <a:endParaRPr/>
          </a:p>
          <a:p>
            <a:pPr lvl="1">
              <a:lnSpc>
                <a:spcPct val="90000"/>
              </a:lnSpc>
              <a:buFont typeface="Arial"/>
              <a:buChar char="–"/>
            </a:pPr>
            <a:r>
              <a:rPr lang="en-US" sz="2000">
                <a:solidFill>
                  <a:srgbClr val="000000"/>
                </a:solidFill>
                <a:latin typeface="Times New Roman"/>
                <a:ea typeface="DejaVu Sans"/>
              </a:rPr>
              <a:t>Context-Sensitive</a:t>
            </a:r>
            <a:endParaRPr/>
          </a:p>
          <a:p>
            <a:pPr lvl="1">
              <a:lnSpc>
                <a:spcPct val="90000"/>
              </a:lnSpc>
              <a:buFont typeface="Arial"/>
              <a:buChar char="–"/>
            </a:pPr>
            <a:r>
              <a:rPr lang="en-US" sz="2000">
                <a:solidFill>
                  <a:srgbClr val="000000"/>
                </a:solidFill>
                <a:latin typeface="Times New Roman"/>
                <a:ea typeface="DejaVu Sans"/>
              </a:rPr>
              <a:t>Recursively Enumerable</a:t>
            </a:r>
            <a:endParaRPr/>
          </a:p>
          <a:p>
            <a:pPr>
              <a:lnSpc>
                <a:spcPct val="90000"/>
              </a:lnSpc>
              <a:buFont typeface="Arial"/>
              <a:buChar char="•"/>
            </a:pPr>
            <a:r>
              <a:rPr lang="en-US" sz="2400">
                <a:solidFill>
                  <a:srgbClr val="8b8b8b"/>
                </a:solidFill>
                <a:latin typeface="Times New Roman"/>
                <a:ea typeface="DejaVu Sans"/>
              </a:rPr>
              <a:t>Here, we are interested in the context-free grammar</a:t>
            </a:r>
            <a:endParaRPr/>
          </a:p>
          <a:p>
            <a:pPr lvl="1">
              <a:lnSpc>
                <a:spcPct val="90000"/>
              </a:lnSpc>
              <a:buFont typeface="Arial"/>
              <a:buChar char="–"/>
            </a:pPr>
            <a:r>
              <a:rPr lang="en-US" sz="2000">
                <a:solidFill>
                  <a:srgbClr val="000000"/>
                </a:solidFill>
                <a:latin typeface="Times New Roman"/>
                <a:ea typeface="DejaVu Sans"/>
              </a:rPr>
              <a:t>these include those which can be generated from a language generator</a:t>
            </a:r>
            <a:endParaRPr/>
          </a:p>
          <a:p>
            <a:pPr lvl="1">
              <a:lnSpc>
                <a:spcPct val="90000"/>
              </a:lnSpc>
              <a:buFont typeface="Arial"/>
              <a:buChar char="–"/>
            </a:pPr>
            <a:r>
              <a:rPr lang="en-US" sz="2000">
                <a:solidFill>
                  <a:srgbClr val="000000"/>
                </a:solidFill>
                <a:latin typeface="Times New Roman"/>
                <a:ea typeface="DejaVu Sans"/>
              </a:rPr>
              <a:t>all natural languages and programming languages fall into this category</a:t>
            </a:r>
            <a:endParaRPr/>
          </a:p>
        </p:txBody>
      </p:sp>
    </p:spTree>
  </p:cSld>
  <p:timing>
    <p:tnLst>
      <p:par>
        <p:cTn dur="indefinite" id="184" nodeType="tmRoot" restart="never">
          <p:childTnLst>
            <p:seq>
              <p:cTn dur="indefinite" id="185"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CustomShape 1"/>
          <p:cNvSpPr/>
          <p:nvPr/>
        </p:nvSpPr>
        <p:spPr>
          <a:xfrm>
            <a:off x="228600" y="228600"/>
            <a:ext cx="8532000" cy="759600"/>
          </a:xfrm>
          <a:prstGeom prst="rect">
            <a:avLst/>
          </a:prstGeom>
          <a:noFill/>
          <a:ln>
            <a:noFill/>
          </a:ln>
        </p:spPr>
        <p:txBody>
          <a:bodyPr anchor="ctr" bIns="45000" lIns="90000" rIns="90000" tIns="45000"/>
          <a:p>
            <a:pPr algn="ctr">
              <a:lnSpc>
                <a:spcPct val="100000"/>
              </a:lnSpc>
            </a:pPr>
            <a:r>
              <a:rPr lang="en-US" sz="4400">
                <a:solidFill>
                  <a:srgbClr val="000000"/>
                </a:solidFill>
                <a:latin typeface="Calibri"/>
                <a:ea typeface="DejaVu Sans"/>
              </a:rPr>
              <a:t> </a:t>
            </a:r>
            <a:r>
              <a:rPr b="1" lang="en-US" sz="4400">
                <a:solidFill>
                  <a:srgbClr val="000000"/>
                </a:solidFill>
                <a:latin typeface="Perpetua"/>
                <a:ea typeface="DejaVu Sans"/>
              </a:rPr>
              <a:t>Language Definition</a:t>
            </a:r>
            <a:endParaRPr/>
          </a:p>
        </p:txBody>
      </p:sp>
      <p:sp>
        <p:nvSpPr>
          <p:cNvPr id="280" name="CustomShape 2"/>
          <p:cNvSpPr/>
          <p:nvPr/>
        </p:nvSpPr>
        <p:spPr>
          <a:xfrm>
            <a:off x="228600" y="1066680"/>
            <a:ext cx="8760600" cy="1521360"/>
          </a:xfrm>
          <a:prstGeom prst="rect">
            <a:avLst/>
          </a:prstGeom>
          <a:noFill/>
          <a:ln>
            <a:noFill/>
          </a:ln>
        </p:spPr>
        <p:txBody>
          <a:bodyPr bIns="45000" lIns="90000" rIns="90000" tIns="45000"/>
          <a:p>
            <a:pPr>
              <a:lnSpc>
                <a:spcPct val="100000"/>
              </a:lnSpc>
              <a:buSzPct val="25000"/>
              <a:buFont charset="2" typeface="Wingdings 2"/>
              <a:buChar char=""/>
            </a:pPr>
            <a:r>
              <a:rPr lang="en-US" sz="2600">
                <a:solidFill>
                  <a:srgbClr val="000000"/>
                </a:solidFill>
                <a:latin typeface="Calibri"/>
                <a:ea typeface="DejaVu Sans"/>
              </a:rPr>
              <a:t>A language definition should enable a person or a computer program to determine (1) whether a  supposed program is infact valid, and (2) if the program is valid, what its meaning or effect is</a:t>
            </a:r>
            <a:endParaRPr/>
          </a:p>
        </p:txBody>
      </p:sp>
      <p:sp>
        <p:nvSpPr>
          <p:cNvPr id="281" name="CustomShape 3"/>
          <p:cNvSpPr/>
          <p:nvPr/>
        </p:nvSpPr>
        <p:spPr>
          <a:xfrm>
            <a:off x="152280" y="2438280"/>
            <a:ext cx="8532000" cy="759600"/>
          </a:xfrm>
          <a:prstGeom prst="rect">
            <a:avLst/>
          </a:prstGeom>
          <a:noFill/>
          <a:ln>
            <a:noFill/>
          </a:ln>
        </p:spPr>
        <p:txBody>
          <a:bodyPr anchor="b" bIns="91440" lIns="90000" rIns="90000" tIns="45000"/>
          <a:p>
            <a:pPr>
              <a:lnSpc>
                <a:spcPct val="100000"/>
              </a:lnSpc>
            </a:pPr>
            <a:r>
              <a:rPr lang="en-US" sz="4000">
                <a:solidFill>
                  <a:srgbClr val="1f497d"/>
                </a:solidFill>
                <a:latin typeface="Calibri"/>
                <a:ea typeface="DejaVu Sans"/>
              </a:rPr>
              <a:t>  </a:t>
            </a:r>
            <a:r>
              <a:rPr b="1" lang="en-US" sz="4000">
                <a:solidFill>
                  <a:srgbClr val="000000"/>
                </a:solidFill>
                <a:latin typeface="Perpetua"/>
                <a:ea typeface="DejaVu Sans"/>
              </a:rPr>
              <a:t>Syntax</a:t>
            </a:r>
            <a:endParaRPr/>
          </a:p>
        </p:txBody>
      </p:sp>
      <p:sp>
        <p:nvSpPr>
          <p:cNvPr id="282" name="CustomShape 4"/>
          <p:cNvSpPr/>
          <p:nvPr/>
        </p:nvSpPr>
        <p:spPr>
          <a:xfrm>
            <a:off x="228600" y="3276720"/>
            <a:ext cx="8760600" cy="2664360"/>
          </a:xfrm>
          <a:prstGeom prst="rect">
            <a:avLst/>
          </a:prstGeom>
          <a:noFill/>
          <a:ln>
            <a:noFill/>
          </a:ln>
        </p:spPr>
        <p:txBody>
          <a:bodyPr bIns="45000" lIns="90000" rIns="90000" tIns="45000"/>
          <a:p>
            <a:pPr>
              <a:lnSpc>
                <a:spcPct val="100000"/>
              </a:lnSpc>
              <a:buSzPct val="25000"/>
              <a:buFont charset="2" typeface="Wingdings 2"/>
              <a:buChar char=""/>
            </a:pPr>
            <a:r>
              <a:rPr lang="en-US" sz="2400">
                <a:solidFill>
                  <a:srgbClr val="000000"/>
                </a:solidFill>
                <a:latin typeface="Calibri"/>
                <a:ea typeface="DejaVu Sans"/>
              </a:rPr>
              <a:t>syntax of a language is defined by two sets of rules: </a:t>
            </a:r>
            <a:r>
              <a:rPr lang="en-US" sz="2400">
                <a:solidFill>
                  <a:srgbClr val="cc3399"/>
                </a:solidFill>
                <a:latin typeface="Calibri"/>
                <a:ea typeface="DejaVu Sans"/>
              </a:rPr>
              <a:t>lexical rules and syntactic rules.</a:t>
            </a:r>
            <a:endParaRPr/>
          </a:p>
          <a:p>
            <a:pPr>
              <a:lnSpc>
                <a:spcPct val="100000"/>
              </a:lnSpc>
              <a:buSzPct val="25000"/>
              <a:buFont charset="2" typeface="Wingdings 2"/>
              <a:buChar char=""/>
            </a:pPr>
            <a:r>
              <a:rPr i="1" lang="en-US" sz="2400">
                <a:solidFill>
                  <a:srgbClr val="cc3399"/>
                </a:solidFill>
                <a:latin typeface="Calibri"/>
                <a:ea typeface="DejaVu Sans"/>
              </a:rPr>
              <a:t>Lexical rules </a:t>
            </a:r>
            <a:r>
              <a:rPr lang="en-US" sz="2400">
                <a:solidFill>
                  <a:srgbClr val="000000"/>
                </a:solidFill>
                <a:latin typeface="Calibri"/>
                <a:ea typeface="DejaVu Sans"/>
              </a:rPr>
              <a:t>specify the set of characters that constitute the alphabet of the language and the way such characters can be combined to form valid words. </a:t>
            </a:r>
            <a:endParaRPr/>
          </a:p>
          <a:p>
            <a:pPr>
              <a:lnSpc>
                <a:spcPct val="100000"/>
              </a:lnSpc>
              <a:buSzPct val="25000"/>
              <a:buFont charset="2" typeface="Wingdings 2"/>
              <a:buChar char=""/>
            </a:pPr>
            <a:r>
              <a:rPr i="1" lang="en-US" sz="2400">
                <a:solidFill>
                  <a:srgbClr val="000000"/>
                </a:solidFill>
                <a:latin typeface="Calibri"/>
                <a:ea typeface="DejaVu Sans"/>
              </a:rPr>
              <a:t>Ex: Pascal</a:t>
            </a:r>
            <a:r>
              <a:rPr lang="en-US" sz="2400">
                <a:solidFill>
                  <a:srgbClr val="000000"/>
                </a:solidFill>
                <a:latin typeface="Calibri"/>
                <a:ea typeface="DejaVu Sans"/>
              </a:rPr>
              <a:t> considers lowercase and uppercase characters to be identical</a:t>
            </a:r>
            <a:endParaRPr/>
          </a:p>
          <a:p>
            <a:pPr>
              <a:lnSpc>
                <a:spcPct val="100000"/>
              </a:lnSpc>
            </a:pPr>
            <a:r>
              <a:rPr lang="en-US" sz="2400">
                <a:solidFill>
                  <a:srgbClr val="000000"/>
                </a:solidFill>
                <a:latin typeface="Calibri"/>
                <a:ea typeface="DejaVu Sans"/>
              </a:rPr>
              <a:t>    </a:t>
            </a:r>
            <a:r>
              <a:rPr lang="en-US" sz="2400">
                <a:solidFill>
                  <a:srgbClr val="000000"/>
                </a:solidFill>
                <a:latin typeface="Calibri"/>
                <a:ea typeface="DejaVu Sans"/>
              </a:rPr>
              <a:t>Memory” and “memory” refer to the same variable in Pascal</a:t>
            </a:r>
            <a:endParaRPr/>
          </a:p>
          <a:p>
            <a:pPr>
              <a:lnSpc>
                <a:spcPct val="100000"/>
              </a:lnSpc>
              <a:buSzPct val="25000"/>
              <a:buFont charset="2" typeface="Wingdings 2"/>
              <a:buChar char=""/>
            </a:pPr>
            <a:r>
              <a:rPr i="1" lang="en-US" sz="2400">
                <a:solidFill>
                  <a:srgbClr val="000000"/>
                </a:solidFill>
                <a:latin typeface="Calibri"/>
                <a:ea typeface="DejaVu Sans"/>
              </a:rPr>
              <a:t>C and Ada </a:t>
            </a:r>
            <a:r>
              <a:rPr lang="en-US" sz="2400">
                <a:solidFill>
                  <a:srgbClr val="000000"/>
                </a:solidFill>
                <a:latin typeface="Calibri"/>
                <a:ea typeface="DejaVu Sans"/>
              </a:rPr>
              <a:t>consider them to be distinct</a:t>
            </a:r>
            <a:endParaRPr/>
          </a:p>
          <a:p>
            <a:pPr>
              <a:lnSpc>
                <a:spcPct val="100000"/>
              </a:lnSpc>
            </a:pPr>
            <a:endParaRPr/>
          </a:p>
          <a:p>
            <a:pPr>
              <a:lnSpc>
                <a:spcPct val="100000"/>
              </a:lnSpc>
            </a:pPr>
            <a:endParaRPr/>
          </a:p>
        </p:txBody>
      </p:sp>
    </p:spTree>
  </p:cSld>
  <p:timing>
    <p:tnLst>
      <p:par>
        <p:cTn dur="indefinite" id="186" nodeType="tmRoot" restart="never">
          <p:childTnLst>
            <p:seq>
              <p:cTn dur="indefinite" id="187"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CustomShape 1"/>
          <p:cNvSpPr/>
          <p:nvPr/>
        </p:nvSpPr>
        <p:spPr>
          <a:xfrm>
            <a:off x="152280" y="304920"/>
            <a:ext cx="8989200" cy="6398280"/>
          </a:xfrm>
          <a:prstGeom prst="rect">
            <a:avLst/>
          </a:prstGeom>
          <a:noFill/>
          <a:ln>
            <a:noFill/>
          </a:ln>
        </p:spPr>
        <p:txBody>
          <a:bodyPr bIns="45000" lIns="90000" rIns="90000" tIns="45000"/>
          <a:p>
            <a:pPr>
              <a:lnSpc>
                <a:spcPct val="100000"/>
              </a:lnSpc>
              <a:buSzPct val="25000"/>
              <a:buFont charset="2" typeface="Wingdings 2"/>
              <a:buChar char=""/>
            </a:pPr>
            <a:r>
              <a:rPr lang="en-US" sz="2600">
                <a:solidFill>
                  <a:srgbClr val="000000"/>
                </a:solidFill>
                <a:latin typeface="Calibri"/>
                <a:ea typeface="DejaVu Sans"/>
              </a:rPr>
              <a:t>&lt;&gt; (or ¦) is a valid operator in Pascal</a:t>
            </a:r>
            <a:endParaRPr/>
          </a:p>
          <a:p>
            <a:pPr algn="just">
              <a:lnSpc>
                <a:spcPct val="100000"/>
              </a:lnSpc>
              <a:buSzPct val="25000"/>
              <a:buFont charset="2" typeface="Wingdings 2"/>
              <a:buChar char=""/>
            </a:pPr>
            <a:r>
              <a:rPr lang="en-US" sz="2600">
                <a:solidFill>
                  <a:srgbClr val="000000"/>
                </a:solidFill>
                <a:latin typeface="Calibri"/>
                <a:ea typeface="DejaVu Sans"/>
              </a:rPr>
              <a:t>Ada differs from both, since “not equal” is represented as /=; delimiter &lt;&gt; (called “box”) stands for an undefined range of an array index.</a:t>
            </a:r>
            <a:endParaRPr/>
          </a:p>
          <a:p>
            <a:pPr algn="just">
              <a:lnSpc>
                <a:spcPct val="100000"/>
              </a:lnSpc>
              <a:buSzPct val="25000"/>
              <a:buFont charset="2" typeface="Wingdings 2"/>
              <a:buChar char=""/>
            </a:pPr>
            <a:r>
              <a:rPr lang="en-US" sz="2600">
                <a:solidFill>
                  <a:srgbClr val="000000"/>
                </a:solidFill>
                <a:latin typeface="Calibri"/>
                <a:ea typeface="DejaVu Sans"/>
              </a:rPr>
              <a:t>distinction between syntactic and lexical rules, both contribute to the “external” appearance of the language</a:t>
            </a:r>
            <a:endParaRPr/>
          </a:p>
          <a:p>
            <a:pPr algn="just">
              <a:lnSpc>
                <a:spcPct val="100000"/>
              </a:lnSpc>
              <a:buSzPct val="25000"/>
              <a:buFont charset="2" typeface="Wingdings 2"/>
              <a:buChar char=""/>
            </a:pPr>
            <a:r>
              <a:rPr lang="en-US" sz="2600">
                <a:solidFill>
                  <a:srgbClr val="000000"/>
                </a:solidFill>
                <a:latin typeface="Calibri"/>
                <a:ea typeface="DejaVu Sans"/>
              </a:rPr>
              <a:t>EBNF [Extended Backus Naur form ]is a meta-language</a:t>
            </a:r>
            <a:endParaRPr/>
          </a:p>
          <a:p>
            <a:pPr algn="just">
              <a:lnSpc>
                <a:spcPct val="100000"/>
              </a:lnSpc>
              <a:buSzPct val="25000"/>
              <a:buFont charset="2" typeface="Wingdings 2"/>
              <a:buChar char=""/>
            </a:pPr>
            <a:r>
              <a:rPr lang="en-US" sz="2600">
                <a:solidFill>
                  <a:srgbClr val="000000"/>
                </a:solidFill>
                <a:latin typeface="Calibri"/>
                <a:ea typeface="DejaVu Sans"/>
              </a:rPr>
              <a:t>A meta-language is a language that is used to describe other languages</a:t>
            </a:r>
            <a:endParaRPr/>
          </a:p>
          <a:p>
            <a:pPr algn="just">
              <a:lnSpc>
                <a:spcPct val="100000"/>
              </a:lnSpc>
              <a:buSzPct val="25000"/>
              <a:buFont charset="2" typeface="Wingdings 2"/>
              <a:buChar char=""/>
            </a:pPr>
            <a:r>
              <a:rPr lang="en-US" sz="2600">
                <a:solidFill>
                  <a:srgbClr val="000000"/>
                </a:solidFill>
                <a:latin typeface="Calibri"/>
                <a:ea typeface="DejaVu Sans"/>
              </a:rPr>
              <a:t>The symbols ::=, &lt;, &gt;, *, +, (, ), and | are symbols of the metalanguage: they are </a:t>
            </a:r>
            <a:r>
              <a:rPr lang="en-US" sz="2600">
                <a:solidFill>
                  <a:srgbClr val="cc3399"/>
                </a:solidFill>
                <a:latin typeface="Calibri"/>
                <a:ea typeface="DejaVu Sans"/>
              </a:rPr>
              <a:t>metasymbol</a:t>
            </a:r>
            <a:r>
              <a:rPr lang="en-US" sz="2600">
                <a:solidFill>
                  <a:srgbClr val="000000"/>
                </a:solidFill>
                <a:latin typeface="Calibri"/>
                <a:ea typeface="DejaVu Sans"/>
              </a:rPr>
              <a:t>s.</a:t>
            </a:r>
            <a:endParaRPr/>
          </a:p>
          <a:p>
            <a:pPr algn="just">
              <a:lnSpc>
                <a:spcPct val="100000"/>
              </a:lnSpc>
              <a:buSzPct val="25000"/>
              <a:buFont charset="2" typeface="Wingdings 2"/>
              <a:buChar char=""/>
            </a:pPr>
            <a:r>
              <a:rPr lang="en-US" sz="2600">
                <a:solidFill>
                  <a:srgbClr val="000000"/>
                </a:solidFill>
                <a:latin typeface="Calibri"/>
                <a:ea typeface="DejaVu Sans"/>
              </a:rPr>
              <a:t>A language is described in EBNF through a set of rules. For example, &lt;program&gt; ::= { &lt;statement&gt;* } is a rule</a:t>
            </a:r>
            <a:endParaRPr/>
          </a:p>
          <a:p>
            <a:pPr algn="just">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	</a:t>
            </a:r>
            <a:r>
              <a:rPr lang="en-US" sz="2600">
                <a:solidFill>
                  <a:srgbClr val="000000"/>
                </a:solidFill>
                <a:latin typeface="Calibri"/>
                <a:ea typeface="DejaVu Sans"/>
              </a:rPr>
              <a:t>.</a:t>
            </a:r>
            <a:endParaRPr/>
          </a:p>
          <a:p>
            <a:pPr>
              <a:lnSpc>
                <a:spcPct val="100000"/>
              </a:lnSpc>
            </a:pPr>
            <a:endParaRPr/>
          </a:p>
          <a:p>
            <a:pPr>
              <a:lnSpc>
                <a:spcPct val="100000"/>
              </a:lnSpc>
            </a:pPr>
            <a:endParaRPr/>
          </a:p>
        </p:txBody>
      </p:sp>
    </p:spTree>
  </p:cSld>
  <p:timing>
    <p:tnLst>
      <p:par>
        <p:cTn dur="indefinite" id="188" nodeType="tmRoot" restart="never">
          <p:childTnLst>
            <p:seq>
              <p:cTn dur="indefinite" id="189"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CustomShape 1"/>
          <p:cNvSpPr/>
          <p:nvPr/>
        </p:nvSpPr>
        <p:spPr>
          <a:xfrm>
            <a:off x="152280" y="304920"/>
            <a:ext cx="8989200" cy="6398280"/>
          </a:xfrm>
          <a:prstGeom prst="rect">
            <a:avLst/>
          </a:prstGeom>
          <a:noFill/>
          <a:ln>
            <a:noFill/>
          </a:ln>
        </p:spPr>
        <p:txBody>
          <a:bodyPr bIns="45000" lIns="90000" rIns="90000" tIns="45000"/>
          <a:p>
            <a:pPr algn="just">
              <a:lnSpc>
                <a:spcPct val="150000"/>
              </a:lnSpc>
            </a:pPr>
            <a:r>
              <a:rPr lang="en-US" sz="2400">
                <a:solidFill>
                  <a:srgbClr val="000000"/>
                </a:solidFill>
                <a:latin typeface="Calibri"/>
                <a:ea typeface="DejaVu Sans"/>
              </a:rPr>
              <a:t>"::=" stands for “is defined as”</a:t>
            </a:r>
            <a:endParaRPr/>
          </a:p>
          <a:p>
            <a:pPr algn="just">
              <a:lnSpc>
                <a:spcPct val="150000"/>
              </a:lnSpc>
            </a:pPr>
            <a:r>
              <a:rPr lang="en-US" sz="2400">
                <a:solidFill>
                  <a:srgbClr val="000000"/>
                </a:solidFill>
                <a:latin typeface="Calibri"/>
                <a:ea typeface="DejaVu Sans"/>
              </a:rPr>
              <a:t>symbol “*” stands for “an arbitrary sequence of the previous element”</a:t>
            </a:r>
            <a:endParaRPr/>
          </a:p>
          <a:p>
            <a:pPr algn="just">
              <a:lnSpc>
                <a:spcPct val="150000"/>
              </a:lnSpc>
            </a:pPr>
            <a:r>
              <a:rPr lang="en-US" sz="2400">
                <a:solidFill>
                  <a:srgbClr val="000000"/>
                </a:solidFill>
                <a:latin typeface="Calibri"/>
                <a:ea typeface="DejaVu Sans"/>
              </a:rPr>
              <a:t>a &lt;program&gt; is defined as an arbitrary sequence of &lt;statement&gt; within brackets “{” and “}”. </a:t>
            </a:r>
            <a:endParaRPr/>
          </a:p>
          <a:p>
            <a:pPr algn="just">
              <a:lnSpc>
                <a:spcPct val="150000"/>
              </a:lnSpc>
            </a:pPr>
            <a:r>
              <a:rPr lang="en-US" sz="2400">
                <a:solidFill>
                  <a:srgbClr val="000000"/>
                </a:solidFill>
                <a:latin typeface="Calibri"/>
                <a:ea typeface="DejaVu Sans"/>
              </a:rPr>
              <a:t>The entities inside the metalanguage brackets “&lt;”, and “&gt;” are called nonterminals; an entity such as the “}” above is called a terminal</a:t>
            </a:r>
            <a:endParaRPr/>
          </a:p>
          <a:p>
            <a:pPr algn="just">
              <a:lnSpc>
                <a:spcPct val="150000"/>
              </a:lnSpc>
              <a:buSzPct val="25000"/>
              <a:buFont charset="2" typeface="Wingdings 2"/>
              <a:buChar char=""/>
            </a:pPr>
            <a:r>
              <a:rPr i="1" lang="en-US" sz="2400">
                <a:solidFill>
                  <a:srgbClr val="cc3399"/>
                </a:solidFill>
                <a:latin typeface="Calibri"/>
                <a:ea typeface="DejaVu Sans"/>
              </a:rPr>
              <a:t>Terminals</a:t>
            </a:r>
            <a:r>
              <a:rPr lang="en-US" sz="2400">
                <a:solidFill>
                  <a:srgbClr val="000000"/>
                </a:solidFill>
                <a:latin typeface="Calibri"/>
                <a:ea typeface="DejaVu Sans"/>
              </a:rPr>
              <a:t> are what we have previously called words of the language being defined</a:t>
            </a:r>
            <a:endParaRPr/>
          </a:p>
          <a:p>
            <a:pPr algn="just">
              <a:lnSpc>
                <a:spcPct val="150000"/>
              </a:lnSpc>
              <a:buSzPct val="25000"/>
              <a:buFont charset="2" typeface="Wingdings 2"/>
              <a:buChar char=""/>
            </a:pPr>
            <a:r>
              <a:rPr i="1" lang="en-US" sz="2400">
                <a:solidFill>
                  <a:srgbClr val="cc3399"/>
                </a:solidFill>
                <a:latin typeface="Calibri"/>
                <a:ea typeface="DejaVu Sans"/>
              </a:rPr>
              <a:t>nonterminals</a:t>
            </a:r>
            <a:r>
              <a:rPr lang="en-US" sz="2400">
                <a:solidFill>
                  <a:srgbClr val="000000"/>
                </a:solidFill>
                <a:latin typeface="Calibri"/>
                <a:ea typeface="DejaVu Sans"/>
              </a:rPr>
              <a:t> are linguistic entities that are defined by other EBNF rules</a:t>
            </a:r>
            <a:endParaRPr/>
          </a:p>
          <a:p>
            <a:pPr>
              <a:lnSpc>
                <a:spcPct val="100000"/>
              </a:lnSpc>
            </a:pPr>
            <a:endParaRPr/>
          </a:p>
          <a:p>
            <a:pPr>
              <a:lnSpc>
                <a:spcPct val="100000"/>
              </a:lnSpc>
            </a:pPr>
            <a:endParaRPr/>
          </a:p>
        </p:txBody>
      </p:sp>
    </p:spTree>
  </p:cSld>
  <p:timing>
    <p:tnLst>
      <p:par>
        <p:cTn dur="indefinite" id="190" nodeType="tmRoot" restart="never">
          <p:childTnLst>
            <p:seq>
              <p:cTn dur="indefinite" id="191"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457200" y="274680"/>
            <a:ext cx="8227080" cy="1140480"/>
          </a:xfrm>
          <a:prstGeom prst="rect">
            <a:avLst/>
          </a:prstGeom>
          <a:noFill/>
          <a:ln>
            <a:noFill/>
          </a:ln>
        </p:spPr>
        <p:txBody>
          <a:bodyPr anchor="ctr" bIns="45000" lIns="90000" rIns="90000" tIns="45000"/>
          <a:p>
            <a:pPr>
              <a:lnSpc>
                <a:spcPct val="100000"/>
              </a:lnSpc>
            </a:pPr>
            <a:r>
              <a:rPr lang="en-US" sz="3600">
                <a:solidFill>
                  <a:srgbClr val="000000"/>
                </a:solidFill>
                <a:latin typeface="Times New Roman"/>
                <a:ea typeface="DejaVu Sans"/>
              </a:rPr>
              <a:t> </a:t>
            </a:r>
            <a:r>
              <a:rPr lang="en-US" sz="3600">
                <a:solidFill>
                  <a:srgbClr val="000000"/>
                </a:solidFill>
                <a:latin typeface="Times New Roman"/>
                <a:ea typeface="DejaVu Sans"/>
              </a:rPr>
              <a:t>What is a Programming Languages</a:t>
            </a:r>
            <a:endParaRPr/>
          </a:p>
        </p:txBody>
      </p:sp>
      <p:sp>
        <p:nvSpPr>
          <p:cNvPr id="162" name="CustomShape 2"/>
          <p:cNvSpPr/>
          <p:nvPr/>
        </p:nvSpPr>
        <p:spPr>
          <a:xfrm>
            <a:off x="533520" y="1523880"/>
            <a:ext cx="7998480" cy="4874400"/>
          </a:xfrm>
          <a:prstGeom prst="rect">
            <a:avLst/>
          </a:prstGeom>
          <a:noFill/>
          <a:ln>
            <a:noFill/>
          </a:ln>
        </p:spPr>
        <p:txBody>
          <a:bodyPr bIns="45000" lIns="90000" rIns="90000" tIns="45000"/>
          <a:p>
            <a:pPr>
              <a:lnSpc>
                <a:spcPct val="100000"/>
              </a:lnSpc>
              <a:buFont charset="2" typeface="Wingdings"/>
              <a:buChar char=""/>
            </a:pPr>
            <a:r>
              <a:rPr lang="en-US" sz="2800">
                <a:solidFill>
                  <a:srgbClr val="000000"/>
                </a:solidFill>
                <a:latin typeface="Times New Roman"/>
                <a:ea typeface="DejaVu Sans"/>
              </a:rPr>
              <a:t>A programming language is a set of rules that provides a way of telling a computer what operations to perform.</a:t>
            </a:r>
            <a:endParaRPr/>
          </a:p>
          <a:p>
            <a:pPr>
              <a:lnSpc>
                <a:spcPct val="100000"/>
              </a:lnSpc>
              <a:buFont charset="2" typeface="Wingdings"/>
              <a:buChar char=""/>
            </a:pPr>
            <a:r>
              <a:rPr lang="en-US" sz="2800">
                <a:solidFill>
                  <a:srgbClr val="000000"/>
                </a:solidFill>
                <a:latin typeface="Times New Roman"/>
                <a:ea typeface="DejaVu Sans"/>
              </a:rPr>
              <a:t>A programming language is a set of rules for communicating an algorithm</a:t>
            </a:r>
            <a:endParaRPr/>
          </a:p>
          <a:p>
            <a:pPr>
              <a:lnSpc>
                <a:spcPct val="100000"/>
              </a:lnSpc>
              <a:buFont charset="2" typeface="Wingdings"/>
              <a:buChar char=""/>
            </a:pPr>
            <a:r>
              <a:rPr lang="en-US" sz="2800">
                <a:solidFill>
                  <a:srgbClr val="000000"/>
                </a:solidFill>
                <a:latin typeface="Times New Roman"/>
                <a:ea typeface="DejaVu Sans"/>
              </a:rPr>
              <a:t>It provides a linguistic framework for describing computations</a:t>
            </a:r>
            <a:endParaRPr/>
          </a:p>
        </p:txBody>
      </p:sp>
    </p:spTree>
  </p:cSld>
  <p:timing>
    <p:tnLst>
      <p:par>
        <p:cTn dur="indefinite" id="13" nodeType="tmRoot" restart="never">
          <p:childTnLst>
            <p:seq>
              <p:cTn dur="indefinite"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CustomShape 1"/>
          <p:cNvSpPr/>
          <p:nvPr/>
        </p:nvSpPr>
        <p:spPr>
          <a:xfrm>
            <a:off x="152280" y="304920"/>
            <a:ext cx="8989200" cy="6398280"/>
          </a:xfrm>
          <a:prstGeom prst="rect">
            <a:avLst/>
          </a:prstGeom>
          <a:noFill/>
          <a:ln>
            <a:noFill/>
          </a:ln>
        </p:spPr>
        <p:txBody>
          <a:bodyPr bIns="45000" lIns="90000" rIns="90000" tIns="45000"/>
          <a:p>
            <a:pPr>
              <a:lnSpc>
                <a:spcPct val="100000"/>
              </a:lnSpc>
              <a:buSzPct val="25000"/>
              <a:buFont charset="2" typeface="Wingdings 2"/>
              <a:buChar char=""/>
            </a:pPr>
            <a:r>
              <a:rPr lang="en-US" sz="2600">
                <a:solidFill>
                  <a:srgbClr val="000000"/>
                </a:solidFill>
                <a:latin typeface="Calibri"/>
                <a:ea typeface="DejaVu Sans"/>
              </a:rPr>
              <a:t> </a:t>
            </a:r>
            <a:r>
              <a:rPr lang="en-US" sz="2600">
                <a:solidFill>
                  <a:srgbClr val="000000"/>
                </a:solidFill>
                <a:latin typeface="Calibri"/>
                <a:ea typeface="DejaVu Sans"/>
              </a:rPr>
              <a:t>Distinguish between </a:t>
            </a:r>
            <a:r>
              <a:rPr i="1" lang="en-US" sz="2600">
                <a:solidFill>
                  <a:srgbClr val="cc3399"/>
                </a:solidFill>
                <a:latin typeface="Calibri"/>
                <a:ea typeface="DejaVu Sans"/>
              </a:rPr>
              <a:t>metasymbols and terminals</a:t>
            </a:r>
            <a:endParaRPr/>
          </a:p>
          <a:p>
            <a:pPr>
              <a:lnSpc>
                <a:spcPct val="100000"/>
              </a:lnSpc>
              <a:buSzPct val="25000"/>
              <a:buFont charset="2" typeface="Wingdings 2"/>
              <a:buChar char=""/>
            </a:pPr>
            <a:r>
              <a:rPr lang="en-US" sz="2600">
                <a:solidFill>
                  <a:srgbClr val="000000"/>
                </a:solidFill>
                <a:latin typeface="Calibri"/>
                <a:ea typeface="DejaVu Sans"/>
              </a:rPr>
              <a:t>EBNF, the metasymbol “+” denotes one or more repetitions of the previous element (i.e., at least one element must be present, as opposed to “*”). </a:t>
            </a:r>
            <a:endParaRPr/>
          </a:p>
          <a:p>
            <a:pPr>
              <a:lnSpc>
                <a:spcPct val="100000"/>
              </a:lnSpc>
              <a:buSzPct val="25000"/>
              <a:buFont charset="2" typeface="Wingdings 2"/>
              <a:buChar char=""/>
            </a:pPr>
            <a:r>
              <a:rPr lang="en-US" sz="2600">
                <a:solidFill>
                  <a:srgbClr val="000000"/>
                </a:solidFill>
                <a:latin typeface="Calibri"/>
                <a:ea typeface="DejaVu Sans"/>
              </a:rPr>
              <a:t>metasymbol “|” denotes a choice</a:t>
            </a:r>
            <a:endParaRPr/>
          </a:p>
          <a:p>
            <a:pPr>
              <a:lnSpc>
                <a:spcPct val="100000"/>
              </a:lnSpc>
              <a:buSzPct val="25000"/>
              <a:buFont charset="2" typeface="Wingdings 2"/>
              <a:buChar char=""/>
            </a:pPr>
            <a:r>
              <a:rPr lang="en-US" sz="2600">
                <a:solidFill>
                  <a:srgbClr val="000000"/>
                </a:solidFill>
                <a:latin typeface="Calibri"/>
                <a:ea typeface="DejaVu Sans"/>
              </a:rPr>
              <a:t> </a:t>
            </a:r>
            <a:r>
              <a:rPr lang="en-US" sz="2600">
                <a:solidFill>
                  <a:srgbClr val="000000"/>
                </a:solidFill>
                <a:latin typeface="Calibri"/>
                <a:ea typeface="DejaVu Sans"/>
              </a:rPr>
              <a:t>(a) Syntax rules </a:t>
            </a:r>
            <a:endParaRPr/>
          </a:p>
          <a:p>
            <a:pPr>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&lt;program&gt;::={ &lt;statement&gt;* } </a:t>
            </a:r>
            <a:endParaRPr/>
          </a:p>
          <a:p>
            <a:pPr>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&lt;statement&gt;::=&lt;assignment&gt; | &lt;conditional&gt; | &lt;loop&gt;    </a:t>
            </a:r>
            <a:endParaRPr/>
          </a:p>
          <a:p>
            <a:pPr>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&lt;assignment&gt;::=&lt;identifier&gt; = &lt;expr&gt; ; </a:t>
            </a:r>
            <a:endParaRPr/>
          </a:p>
          <a:p>
            <a:pPr>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&lt;conditional&gt;::=if &lt;expr&gt; { &lt;statement&gt; + } | </a:t>
            </a:r>
            <a:endParaRPr/>
          </a:p>
          <a:p>
            <a:pPr>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if &lt;expr&gt; { &lt;statement&gt; + } else { &lt;statement&gt; + } </a:t>
            </a:r>
            <a:endParaRPr/>
          </a:p>
          <a:p>
            <a:pPr>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&lt;loop&gt;::=while &lt;expr&gt; { &lt;statement&gt; + } </a:t>
            </a:r>
            <a:endParaRPr/>
          </a:p>
          <a:p>
            <a:pPr>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&lt;expr&gt; ::=&lt;identifier&gt; | &lt;number&gt; | ( &lt;expr&gt; ) | </a:t>
            </a:r>
            <a:endParaRPr/>
          </a:p>
          <a:p>
            <a:pPr>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&lt;expr&gt; &lt;operator&gt; &lt;expr&gt; </a:t>
            </a:r>
            <a:endParaRPr/>
          </a:p>
        </p:txBody>
      </p:sp>
    </p:spTree>
  </p:cSld>
  <p:timing>
    <p:tnLst>
      <p:par>
        <p:cTn dur="indefinite" id="192" nodeType="tmRoot" restart="never">
          <p:childTnLst>
            <p:seq>
              <p:cTn dur="indefinite" id="193" nodeType="mainSeq">
                <p:childTnLst>
                  <p:par>
                    <p:cTn fill="hold" id="194">
                      <p:stCondLst>
                        <p:cond delay="indefinite"/>
                      </p:stCondLst>
                      <p:childTnLst>
                        <p:par>
                          <p:cTn fill="hold" id="195">
                            <p:stCondLst>
                              <p:cond delay="0"/>
                            </p:stCondLst>
                            <p:childTnLst>
                              <p:par>
                                <p:cTn fill="hold" id="196" nodeType="clickEffect" presetClass="entr" presetID="1">
                                  <p:stCondLst>
                                    <p:cond delay="0"/>
                                  </p:stCondLst>
                                  <p:childTnLst>
                                    <p:set>
                                      <p:cBhvr>
                                        <p:cTn dur="1" fill="hold" id="197">
                                          <p:stCondLst>
                                            <p:cond delay="0"/>
                                          </p:stCondLst>
                                        </p:cTn>
                                        <p:tgtEl>
                                          <p:spTgt spid="285">
                                            <p:txEl>
                                              <p:pRg end="595" st="595"/>
                                            </p:txEl>
                                          </p:spTgt>
                                        </p:tgtEl>
                                        <p:attrNameLst>
                                          <p:attrName>style.visibility</p:attrName>
                                        </p:attrNameLst>
                                      </p:cBhvr>
                                      <p:to>
                                        <p:strVal val="visible"/>
                                      </p:to>
                                    </p:set>
                                  </p:childTnLst>
                                </p:cTn>
                              </p:par>
                            </p:childTnLst>
                          </p:cTn>
                        </p:par>
                      </p:childTnLst>
                    </p:cTn>
                  </p:par>
                  <p:par>
                    <p:cTn fill="hold" id="198">
                      <p:stCondLst>
                        <p:cond delay="indefinite"/>
                      </p:stCondLst>
                      <p:childTnLst>
                        <p:par>
                          <p:cTn fill="hold" id="199">
                            <p:stCondLst>
                              <p:cond delay="0"/>
                            </p:stCondLst>
                            <p:childTnLst>
                              <p:par>
                                <p:cTn fill="hold" id="200" nodeType="clickEffect" presetClass="entr" presetID="1">
                                  <p:stCondLst>
                                    <p:cond delay="0"/>
                                  </p:stCondLst>
                                  <p:childTnLst>
                                    <p:set>
                                      <p:cBhvr>
                                        <p:cTn dur="1" fill="hold" id="201">
                                          <p:stCondLst>
                                            <p:cond delay="0"/>
                                          </p:stCondLst>
                                        </p:cTn>
                                        <p:tgtEl>
                                          <p:spTgt spid="285">
                                            <p:txEl>
                                              <p:pRg end="595" st="595"/>
                                            </p:txEl>
                                          </p:spTgt>
                                        </p:tgtEl>
                                        <p:attrNameLst>
                                          <p:attrName>style.visibility</p:attrName>
                                        </p:attrNameLst>
                                      </p:cBhvr>
                                      <p:to>
                                        <p:strVal val="visible"/>
                                      </p:to>
                                    </p:set>
                                  </p:childTnLst>
                                </p:cTn>
                              </p:par>
                            </p:childTnLst>
                          </p:cTn>
                        </p:par>
                      </p:childTnLst>
                    </p:cTn>
                  </p:par>
                  <p:par>
                    <p:cTn fill="hold" id="202">
                      <p:stCondLst>
                        <p:cond delay="indefinite"/>
                      </p:stCondLst>
                      <p:childTnLst>
                        <p:par>
                          <p:cTn fill="hold" id="203">
                            <p:stCondLst>
                              <p:cond delay="0"/>
                            </p:stCondLst>
                            <p:childTnLst>
                              <p:par>
                                <p:cTn fill="hold" id="204" nodeType="clickEffect" presetClass="entr" presetID="1">
                                  <p:stCondLst>
                                    <p:cond delay="0"/>
                                  </p:stCondLst>
                                  <p:childTnLst>
                                    <p:set>
                                      <p:cBhvr>
                                        <p:cTn dur="1" fill="hold" id="205">
                                          <p:stCondLst>
                                            <p:cond delay="0"/>
                                          </p:stCondLst>
                                        </p:cTn>
                                        <p:tgtEl>
                                          <p:spTgt spid="285">
                                            <p:txEl>
                                              <p:pRg end="595" st="595"/>
                                            </p:txEl>
                                          </p:spTgt>
                                        </p:tgtEl>
                                        <p:attrNameLst>
                                          <p:attrName>style.visibility</p:attrName>
                                        </p:attrNameLst>
                                      </p:cBhvr>
                                      <p:to>
                                        <p:strVal val="visible"/>
                                      </p:to>
                                    </p:set>
                                  </p:childTnLst>
                                </p:cTn>
                              </p:par>
                            </p:childTnLst>
                          </p:cTn>
                        </p:par>
                      </p:childTnLst>
                    </p:cTn>
                  </p:par>
                  <p:par>
                    <p:cTn fill="hold" id="206">
                      <p:stCondLst>
                        <p:cond delay="indefinite"/>
                      </p:stCondLst>
                      <p:childTnLst>
                        <p:par>
                          <p:cTn fill="hold" id="207">
                            <p:stCondLst>
                              <p:cond delay="0"/>
                            </p:stCondLst>
                            <p:childTnLst>
                              <p:par>
                                <p:cTn fill="hold" id="208" nodeType="clickEffect" presetClass="entr" presetID="1">
                                  <p:stCondLst>
                                    <p:cond delay="0"/>
                                  </p:stCondLst>
                                  <p:childTnLst>
                                    <p:set>
                                      <p:cBhvr>
                                        <p:cTn dur="1" fill="hold" id="209">
                                          <p:stCondLst>
                                            <p:cond delay="0"/>
                                          </p:stCondLst>
                                        </p:cTn>
                                        <p:tgtEl>
                                          <p:spTgt spid="285">
                                            <p:txEl>
                                              <p:pRg end="595" st="595"/>
                                            </p:txEl>
                                          </p:spTgt>
                                        </p:tgtEl>
                                        <p:attrNameLst>
                                          <p:attrName>style.visibility</p:attrName>
                                        </p:attrNameLst>
                                      </p:cBhvr>
                                      <p:to>
                                        <p:strVal val="visible"/>
                                      </p:to>
                                    </p:set>
                                  </p:childTnLst>
                                </p:cTn>
                              </p:par>
                            </p:childTnLst>
                          </p:cTn>
                        </p:par>
                      </p:childTnLst>
                    </p:cTn>
                  </p:par>
                  <p:par>
                    <p:cTn fill="hold" id="210">
                      <p:stCondLst>
                        <p:cond delay="indefinite"/>
                      </p:stCondLst>
                      <p:childTnLst>
                        <p:par>
                          <p:cTn fill="hold" id="211">
                            <p:stCondLst>
                              <p:cond delay="0"/>
                            </p:stCondLst>
                            <p:childTnLst>
                              <p:par>
                                <p:cTn fill="hold" id="212" nodeType="clickEffect" presetClass="entr" presetID="1">
                                  <p:stCondLst>
                                    <p:cond delay="0"/>
                                  </p:stCondLst>
                                  <p:childTnLst>
                                    <p:set>
                                      <p:cBhvr>
                                        <p:cTn dur="1" fill="hold" id="213">
                                          <p:stCondLst>
                                            <p:cond delay="0"/>
                                          </p:stCondLst>
                                        </p:cTn>
                                        <p:tgtEl>
                                          <p:spTgt spid="285">
                                            <p:txEl>
                                              <p:pRg end="595" st="595"/>
                                            </p:txEl>
                                          </p:spTgt>
                                        </p:tgtEl>
                                        <p:attrNameLst>
                                          <p:attrName>style.visibility</p:attrName>
                                        </p:attrNameLst>
                                      </p:cBhvr>
                                      <p:to>
                                        <p:strVal val="visible"/>
                                      </p:to>
                                    </p:set>
                                  </p:childTnLst>
                                </p:cTn>
                              </p:par>
                            </p:childTnLst>
                          </p:cTn>
                        </p:par>
                      </p:childTnLst>
                    </p:cTn>
                  </p:par>
                  <p:par>
                    <p:cTn fill="hold" id="214">
                      <p:stCondLst>
                        <p:cond delay="indefinite"/>
                      </p:stCondLst>
                      <p:childTnLst>
                        <p:par>
                          <p:cTn fill="hold" id="215">
                            <p:stCondLst>
                              <p:cond delay="0"/>
                            </p:stCondLst>
                            <p:childTnLst>
                              <p:par>
                                <p:cTn fill="hold" id="216" nodeType="clickEffect" presetClass="entr" presetID="1">
                                  <p:stCondLst>
                                    <p:cond delay="0"/>
                                  </p:stCondLst>
                                  <p:childTnLst>
                                    <p:set>
                                      <p:cBhvr>
                                        <p:cTn dur="1" fill="hold" id="217">
                                          <p:stCondLst>
                                            <p:cond delay="0"/>
                                          </p:stCondLst>
                                        </p:cTn>
                                        <p:tgtEl>
                                          <p:spTgt spid="285">
                                            <p:txEl>
                                              <p:pRg end="595" st="595"/>
                                            </p:txEl>
                                          </p:spTgt>
                                        </p:tgtEl>
                                        <p:attrNameLst>
                                          <p:attrName>style.visibility</p:attrName>
                                        </p:attrNameLst>
                                      </p:cBhvr>
                                      <p:to>
                                        <p:strVal val="visible"/>
                                      </p:to>
                                    </p:set>
                                  </p:childTnLst>
                                </p:cTn>
                              </p:par>
                            </p:childTnLst>
                          </p:cTn>
                        </p:par>
                      </p:childTnLst>
                    </p:cTn>
                  </p:par>
                  <p:par>
                    <p:cTn fill="hold" id="218">
                      <p:stCondLst>
                        <p:cond delay="indefinite"/>
                      </p:stCondLst>
                      <p:childTnLst>
                        <p:par>
                          <p:cTn fill="hold" id="219">
                            <p:stCondLst>
                              <p:cond delay="0"/>
                            </p:stCondLst>
                            <p:childTnLst>
                              <p:par>
                                <p:cTn fill="hold" id="220" nodeType="clickEffect" presetClass="entr" presetID="1">
                                  <p:stCondLst>
                                    <p:cond delay="0"/>
                                  </p:stCondLst>
                                  <p:childTnLst>
                                    <p:set>
                                      <p:cBhvr>
                                        <p:cTn dur="1" fill="hold" id="221">
                                          <p:stCondLst>
                                            <p:cond delay="0"/>
                                          </p:stCondLst>
                                        </p:cTn>
                                        <p:tgtEl>
                                          <p:spTgt spid="285">
                                            <p:txEl>
                                              <p:pRg end="595" st="595"/>
                                            </p:txEl>
                                          </p:spTgt>
                                        </p:tgtEl>
                                        <p:attrNameLst>
                                          <p:attrName>style.visibility</p:attrName>
                                        </p:attrNameLst>
                                      </p:cBhvr>
                                      <p:to>
                                        <p:strVal val="visible"/>
                                      </p:to>
                                    </p:set>
                                  </p:childTnLst>
                                </p:cTn>
                              </p:par>
                            </p:childTnLst>
                          </p:cTn>
                        </p:par>
                      </p:childTnLst>
                    </p:cTn>
                  </p:par>
                  <p:par>
                    <p:cTn fill="hold" id="222">
                      <p:stCondLst>
                        <p:cond delay="indefinite"/>
                      </p:stCondLst>
                      <p:childTnLst>
                        <p:par>
                          <p:cTn fill="hold" id="223">
                            <p:stCondLst>
                              <p:cond delay="0"/>
                            </p:stCondLst>
                            <p:childTnLst>
                              <p:par>
                                <p:cTn fill="hold" id="224" nodeType="clickEffect" presetClass="entr" presetID="1">
                                  <p:stCondLst>
                                    <p:cond delay="0"/>
                                  </p:stCondLst>
                                  <p:childTnLst>
                                    <p:set>
                                      <p:cBhvr>
                                        <p:cTn dur="1" fill="hold" id="225">
                                          <p:stCondLst>
                                            <p:cond delay="0"/>
                                          </p:stCondLst>
                                        </p:cTn>
                                        <p:tgtEl>
                                          <p:spTgt spid="285">
                                            <p:txEl>
                                              <p:pRg end="595" st="59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CustomShape 1"/>
          <p:cNvSpPr/>
          <p:nvPr/>
        </p:nvSpPr>
        <p:spPr>
          <a:xfrm>
            <a:off x="457200" y="228600"/>
            <a:ext cx="8227080" cy="5282280"/>
          </a:xfrm>
          <a:prstGeom prst="rect">
            <a:avLst/>
          </a:prstGeom>
          <a:noFill/>
          <a:ln>
            <a:noFill/>
          </a:ln>
        </p:spPr>
        <p:txBody>
          <a:bodyPr bIns="45000" lIns="90000" rIns="90000" tIns="45000"/>
          <a:p>
            <a:pPr>
              <a:lnSpc>
                <a:spcPct val="100000"/>
              </a:lnSpc>
              <a:buSzPct val="25000"/>
              <a:buFont charset="2" typeface="Wingdings 2"/>
              <a:buChar char=""/>
            </a:pPr>
            <a:r>
              <a:rPr lang="en-US" sz="2600">
                <a:solidFill>
                  <a:srgbClr val="000000"/>
                </a:solidFill>
                <a:latin typeface="Calibri"/>
                <a:ea typeface="DejaVu Sans"/>
              </a:rPr>
              <a:t> </a:t>
            </a:r>
            <a:r>
              <a:rPr lang="en-US" sz="2600">
                <a:solidFill>
                  <a:srgbClr val="000000"/>
                </a:solidFill>
                <a:latin typeface="Calibri"/>
                <a:ea typeface="DejaVu Sans"/>
              </a:rPr>
              <a:t>(a) Syntax rules</a:t>
            </a:r>
            <a:endParaRPr/>
          </a:p>
          <a:p>
            <a:pPr>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&lt;program&gt;::={ &lt;statement&gt;* } </a:t>
            </a:r>
            <a:endParaRPr/>
          </a:p>
          <a:p>
            <a:pPr>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&lt;statement&gt;::=&lt;assignment&gt; | &lt;conditional&gt; | &lt;loop&gt; &lt;assignment&gt;::=&lt;identifier&gt; = &lt;expr&gt; ; </a:t>
            </a:r>
            <a:endParaRPr/>
          </a:p>
          <a:p>
            <a:pPr>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&lt;conditional&gt;::=if &lt;expr&gt; { &lt;statement&gt; + } | </a:t>
            </a:r>
            <a:endParaRPr/>
          </a:p>
          <a:p>
            <a:pPr>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if &lt;expr&gt; { &lt;statement&gt; + } else { &lt;statement&gt; + } </a:t>
            </a:r>
            <a:endParaRPr/>
          </a:p>
          <a:p>
            <a:pPr>
              <a:lnSpc>
                <a:spcPct val="100000"/>
              </a:lnSpc>
            </a:pPr>
            <a:r>
              <a:rPr lang="en-US" sz="2600">
                <a:solidFill>
                  <a:srgbClr val="000000"/>
                </a:solidFill>
                <a:latin typeface="Calibri"/>
                <a:ea typeface="DejaVu Sans"/>
              </a:rPr>
              <a:t>&lt;loop&gt;::=while &lt;expr&gt; { &lt;statement&gt; + } </a:t>
            </a:r>
            <a:endParaRPr/>
          </a:p>
          <a:p>
            <a:pPr>
              <a:lnSpc>
                <a:spcPct val="100000"/>
              </a:lnSpc>
            </a:pPr>
            <a:r>
              <a:rPr lang="en-US" sz="2600">
                <a:solidFill>
                  <a:srgbClr val="000000"/>
                </a:solidFill>
                <a:latin typeface="Calibri"/>
                <a:ea typeface="DejaVu Sans"/>
              </a:rPr>
              <a:t>	</a:t>
            </a:r>
            <a:r>
              <a:rPr lang="en-US" sz="2600">
                <a:solidFill>
                  <a:srgbClr val="000000"/>
                </a:solidFill>
                <a:latin typeface="Calibri"/>
                <a:ea typeface="DejaVu Sans"/>
              </a:rPr>
              <a:t>&lt;expr&gt; ::=&lt;identifier&gt; | &lt;number&gt; | ( &lt;expr&gt; ) | &lt;expr&gt; &lt;operator&gt; &lt;expr&gt; </a:t>
            </a:r>
            <a:endParaRPr/>
          </a:p>
        </p:txBody>
      </p:sp>
    </p:spTree>
  </p:cSld>
  <p:timing>
    <p:tnLst>
      <p:par>
        <p:cTn dur="indefinite" id="226" nodeType="tmRoot" restart="never">
          <p:childTnLst>
            <p:seq>
              <p:cTn dur="indefinite" id="227"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CustomShape 1"/>
          <p:cNvSpPr/>
          <p:nvPr/>
        </p:nvSpPr>
        <p:spPr>
          <a:xfrm>
            <a:off x="228600" y="228600"/>
            <a:ext cx="8607960" cy="4491000"/>
          </a:xfrm>
          <a:prstGeom prst="rect">
            <a:avLst/>
          </a:prstGeom>
          <a:noFill/>
          <a:ln>
            <a:noFill/>
          </a:ln>
        </p:spPr>
        <p:txBody>
          <a:bodyPr bIns="45000" lIns="90000" rIns="90000" tIns="45000"/>
          <a:p>
            <a:pPr>
              <a:lnSpc>
                <a:spcPct val="150000"/>
              </a:lnSpc>
            </a:pPr>
            <a:r>
              <a:rPr lang="en-US" sz="2600">
                <a:solidFill>
                  <a:srgbClr val="000000"/>
                </a:solidFill>
                <a:latin typeface="Calibri"/>
                <a:ea typeface="DejaVu Sans"/>
              </a:rPr>
              <a:t>(b) Lexical rules</a:t>
            </a:r>
            <a:endParaRPr/>
          </a:p>
          <a:p>
            <a:pPr>
              <a:lnSpc>
                <a:spcPct val="150000"/>
              </a:lnSpc>
            </a:pPr>
            <a:r>
              <a:rPr lang="en-US" sz="2600">
                <a:solidFill>
                  <a:srgbClr val="000000"/>
                </a:solidFill>
                <a:latin typeface="Calibri"/>
                <a:ea typeface="DejaVu Sans"/>
              </a:rPr>
              <a:t>    </a:t>
            </a:r>
            <a:r>
              <a:rPr lang="en-US" sz="2600">
                <a:solidFill>
                  <a:srgbClr val="000000"/>
                </a:solidFill>
                <a:latin typeface="Calibri"/>
                <a:ea typeface="DejaVu Sans"/>
              </a:rPr>
              <a:t>&lt;operator&gt;::= + | - | * | / | = | ¦ | &lt; | &gt; | ≤ | ≥ </a:t>
            </a:r>
            <a:endParaRPr/>
          </a:p>
          <a:p>
            <a:pPr>
              <a:lnSpc>
                <a:spcPct val="150000"/>
              </a:lnSpc>
            </a:pPr>
            <a:r>
              <a:rPr lang="en-US" sz="2600">
                <a:solidFill>
                  <a:srgbClr val="000000"/>
                </a:solidFill>
                <a:latin typeface="Calibri"/>
                <a:ea typeface="DejaVu Sans"/>
              </a:rPr>
              <a:t>&lt;identifier&gt;::= &lt;letter&gt; &lt;ld&gt;* </a:t>
            </a:r>
            <a:endParaRPr/>
          </a:p>
          <a:p>
            <a:pPr>
              <a:lnSpc>
                <a:spcPct val="150000"/>
              </a:lnSpc>
            </a:pPr>
            <a:r>
              <a:rPr lang="en-US" sz="2600">
                <a:solidFill>
                  <a:srgbClr val="000000"/>
                </a:solidFill>
                <a:latin typeface="Calibri"/>
                <a:ea typeface="DejaVu Sans"/>
              </a:rPr>
              <a:t>     </a:t>
            </a:r>
            <a:r>
              <a:rPr lang="en-US" sz="2600">
                <a:solidFill>
                  <a:srgbClr val="000000"/>
                </a:solidFill>
                <a:latin typeface="Calibri"/>
                <a:ea typeface="DejaVu Sans"/>
              </a:rPr>
              <a:t>&lt;ld&gt;::= &lt;letter&gt; | &lt;digit&gt; </a:t>
            </a:r>
            <a:endParaRPr/>
          </a:p>
          <a:p>
            <a:pPr>
              <a:lnSpc>
                <a:spcPct val="150000"/>
              </a:lnSpc>
            </a:pPr>
            <a:r>
              <a:rPr lang="en-US" sz="2600">
                <a:solidFill>
                  <a:srgbClr val="000000"/>
                </a:solidFill>
                <a:latin typeface="Calibri"/>
                <a:ea typeface="DejaVu Sans"/>
              </a:rPr>
              <a:t>     </a:t>
            </a:r>
            <a:r>
              <a:rPr lang="en-US" sz="2600">
                <a:solidFill>
                  <a:srgbClr val="000000"/>
                </a:solidFill>
                <a:latin typeface="Calibri"/>
                <a:ea typeface="DejaVu Sans"/>
              </a:rPr>
              <a:t>&lt;number&gt;::= &lt;digit&gt;+</a:t>
            </a:r>
            <a:endParaRPr/>
          </a:p>
          <a:p>
            <a:pPr>
              <a:lnSpc>
                <a:spcPct val="150000"/>
              </a:lnSpc>
            </a:pPr>
            <a:r>
              <a:rPr lang="en-US" sz="2600">
                <a:solidFill>
                  <a:srgbClr val="000000"/>
                </a:solidFill>
                <a:latin typeface="Calibri"/>
                <a:ea typeface="DejaVu Sans"/>
              </a:rPr>
              <a:t>      </a:t>
            </a:r>
            <a:r>
              <a:rPr lang="en-US" sz="2600">
                <a:solidFill>
                  <a:srgbClr val="000000"/>
                </a:solidFill>
                <a:latin typeface="Calibri"/>
                <a:ea typeface="DejaVu Sans"/>
              </a:rPr>
              <a:t>&lt;letter&gt;::= a | b | c | . . . | z</a:t>
            </a:r>
            <a:endParaRPr/>
          </a:p>
          <a:p>
            <a:pPr>
              <a:lnSpc>
                <a:spcPct val="150000"/>
              </a:lnSpc>
            </a:pPr>
            <a:r>
              <a:rPr lang="en-US" sz="2600">
                <a:solidFill>
                  <a:srgbClr val="000000"/>
                </a:solidFill>
                <a:latin typeface="Calibri"/>
                <a:ea typeface="DejaVu Sans"/>
              </a:rPr>
              <a:t>	</a:t>
            </a:r>
            <a:r>
              <a:rPr lang="en-US" sz="2600">
                <a:solidFill>
                  <a:srgbClr val="000000"/>
                </a:solidFill>
                <a:latin typeface="Calibri"/>
                <a:ea typeface="DejaVu Sans"/>
              </a:rPr>
              <a:t> </a:t>
            </a:r>
            <a:r>
              <a:rPr lang="en-US" sz="2600">
                <a:solidFill>
                  <a:srgbClr val="000000"/>
                </a:solidFill>
                <a:latin typeface="Calibri"/>
                <a:ea typeface="DejaVu Sans"/>
              </a:rPr>
              <a:t>&lt;digit&gt;::= 0 | 1 |2 | . . . | 9</a:t>
            </a:r>
            <a:endParaRPr/>
          </a:p>
        </p:txBody>
      </p:sp>
    </p:spTree>
  </p:cSld>
  <p:timing>
    <p:tnLst>
      <p:par>
        <p:cTn dur="indefinite" id="228" nodeType="tmRoot" restart="never">
          <p:childTnLst>
            <p:seq>
              <p:cTn dur="indefinite" id="229"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88" name="Picture 2"/>
          <p:cNvPicPr/>
          <p:nvPr/>
        </p:nvPicPr>
        <p:blipFill>
          <a:blip r:embed="rId1"/>
          <a:stretch>
            <a:fillRect/>
          </a:stretch>
        </p:blipFill>
        <p:spPr>
          <a:xfrm>
            <a:off x="762120" y="1447920"/>
            <a:ext cx="7336080" cy="4874400"/>
          </a:xfrm>
          <a:prstGeom prst="rect">
            <a:avLst/>
          </a:prstGeom>
          <a:ln>
            <a:noFill/>
          </a:ln>
        </p:spPr>
      </p:pic>
      <p:sp>
        <p:nvSpPr>
          <p:cNvPr id="289" name="CustomShape 1"/>
          <p:cNvSpPr/>
          <p:nvPr/>
        </p:nvSpPr>
        <p:spPr>
          <a:xfrm>
            <a:off x="228600" y="380880"/>
            <a:ext cx="8684280" cy="880200"/>
          </a:xfrm>
          <a:prstGeom prst="rect">
            <a:avLst/>
          </a:prstGeom>
          <a:noFill/>
          <a:ln>
            <a:noFill/>
          </a:ln>
        </p:spPr>
        <p:txBody>
          <a:bodyPr bIns="45000" lIns="90000" rIns="90000" tIns="45000"/>
          <a:p>
            <a:pPr algn="just">
              <a:lnSpc>
                <a:spcPct val="100000"/>
              </a:lnSpc>
            </a:pPr>
            <a:r>
              <a:rPr lang="en-US">
                <a:solidFill>
                  <a:srgbClr val="000000"/>
                </a:solidFill>
                <a:latin typeface="Calibri"/>
                <a:ea typeface="DejaVu Sans"/>
              </a:rPr>
              <a:t> </a:t>
            </a:r>
            <a:r>
              <a:rPr lang="en-US" sz="2600">
                <a:solidFill>
                  <a:srgbClr val="000000"/>
                </a:solidFill>
                <a:latin typeface="Calibri"/>
                <a:ea typeface="DejaVu Sans"/>
              </a:rPr>
              <a:t>Syntax diagrams are similar enough to EBNF to allow you to understand the rules. </a:t>
            </a:r>
            <a:endParaRPr/>
          </a:p>
        </p:txBody>
      </p:sp>
    </p:spTree>
  </p:cSld>
  <p:timing>
    <p:tnLst>
      <p:par>
        <p:cTn dur="indefinite" id="230" nodeType="tmRoot" restart="never">
          <p:childTnLst>
            <p:seq>
              <p:cTn dur="indefinite" id="231"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90" name="Picture 2"/>
          <p:cNvPicPr/>
          <p:nvPr/>
        </p:nvPicPr>
        <p:blipFill>
          <a:blip r:embed="rId1"/>
          <a:stretch>
            <a:fillRect/>
          </a:stretch>
        </p:blipFill>
        <p:spPr>
          <a:xfrm>
            <a:off x="609480" y="685800"/>
            <a:ext cx="7846200" cy="5904000"/>
          </a:xfrm>
          <a:prstGeom prst="rect">
            <a:avLst/>
          </a:prstGeom>
          <a:ln>
            <a:noFill/>
          </a:ln>
        </p:spPr>
      </p:pic>
    </p:spTree>
  </p:cSld>
  <p:timing>
    <p:tnLst>
      <p:par>
        <p:cTn dur="indefinite" id="232" nodeType="tmRoot" restart="never">
          <p:childTnLst>
            <p:seq>
              <p:cTn dur="indefinite" id="233"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91" name="Picture 2"/>
          <p:cNvPicPr/>
          <p:nvPr/>
        </p:nvPicPr>
        <p:blipFill>
          <a:blip r:embed="rId1"/>
          <a:stretch>
            <a:fillRect/>
          </a:stretch>
        </p:blipFill>
        <p:spPr>
          <a:xfrm>
            <a:off x="380880" y="533520"/>
            <a:ext cx="7998480" cy="6030360"/>
          </a:xfrm>
          <a:prstGeom prst="rect">
            <a:avLst/>
          </a:prstGeom>
          <a:ln>
            <a:noFill/>
          </a:ln>
        </p:spPr>
      </p:pic>
    </p:spTree>
  </p:cSld>
  <p:timing>
    <p:tnLst>
      <p:par>
        <p:cTn dur="indefinite" id="234" nodeType="tmRoot" restart="never">
          <p:childTnLst>
            <p:seq>
              <p:cTn dur="indefinite" id="235"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CustomShape 1"/>
          <p:cNvSpPr/>
          <p:nvPr/>
        </p:nvSpPr>
        <p:spPr>
          <a:xfrm>
            <a:off x="228600" y="304920"/>
            <a:ext cx="8379360" cy="5456880"/>
          </a:xfrm>
          <a:prstGeom prst="rect">
            <a:avLst/>
          </a:prstGeom>
          <a:noFill/>
          <a:ln>
            <a:noFill/>
          </a:ln>
        </p:spPr>
        <p:txBody>
          <a:bodyPr bIns="45000" lIns="90000" rIns="90000" tIns="45000"/>
          <a:p>
            <a:pPr algn="just">
              <a:lnSpc>
                <a:spcPct val="150000"/>
              </a:lnSpc>
              <a:buSzPct val="25000"/>
              <a:buFont charset="2" typeface="Wingdings 2"/>
              <a:buChar char=""/>
            </a:pPr>
            <a:r>
              <a:rPr i="1" lang="en-US" sz="2600">
                <a:solidFill>
                  <a:srgbClr val="cc3399"/>
                </a:solidFill>
                <a:latin typeface="Calibri"/>
                <a:ea typeface="DejaVu Sans"/>
              </a:rPr>
              <a:t>Nonterminals</a:t>
            </a:r>
            <a:r>
              <a:rPr lang="en-US" sz="2600">
                <a:solidFill>
                  <a:srgbClr val="000000"/>
                </a:solidFill>
                <a:latin typeface="Calibri"/>
                <a:ea typeface="DejaVu Sans"/>
              </a:rPr>
              <a:t> are represented by boxes and terminals by circles</a:t>
            </a:r>
            <a:endParaRPr/>
          </a:p>
          <a:p>
            <a:pPr algn="just">
              <a:lnSpc>
                <a:spcPct val="150000"/>
              </a:lnSpc>
              <a:buSzPct val="25000"/>
              <a:buFont charset="2" typeface="Wingdings 2"/>
              <a:buChar char=""/>
            </a:pPr>
            <a:r>
              <a:rPr i="1" lang="en-US" sz="2600">
                <a:solidFill>
                  <a:srgbClr val="cc3399"/>
                </a:solidFill>
                <a:latin typeface="Calibri"/>
                <a:ea typeface="DejaVu Sans"/>
              </a:rPr>
              <a:t>Transition diagram </a:t>
            </a:r>
            <a:r>
              <a:rPr lang="en-US" sz="2600">
                <a:solidFill>
                  <a:srgbClr val="000000"/>
                </a:solidFill>
                <a:latin typeface="Calibri"/>
                <a:ea typeface="DejaVu Sans"/>
              </a:rPr>
              <a:t>having one entry and one exit edge i.e. nonterminal symbol </a:t>
            </a:r>
            <a:endParaRPr/>
          </a:p>
          <a:p>
            <a:pPr algn="just">
              <a:lnSpc>
                <a:spcPct val="150000"/>
              </a:lnSpc>
              <a:buSzPct val="25000"/>
              <a:buFont charset="2" typeface="Wingdings 2"/>
              <a:buChar char=""/>
            </a:pPr>
            <a:r>
              <a:rPr lang="en-US" sz="2600">
                <a:solidFill>
                  <a:srgbClr val="000000"/>
                </a:solidFill>
                <a:latin typeface="Calibri"/>
                <a:ea typeface="DejaVu Sans"/>
              </a:rPr>
              <a:t>if a terminal (circles) is encountered, that word must be in the string being recognized</a:t>
            </a:r>
            <a:endParaRPr/>
          </a:p>
          <a:p>
            <a:pPr algn="just">
              <a:lnSpc>
                <a:spcPct val="150000"/>
              </a:lnSpc>
              <a:buSzPct val="25000"/>
              <a:buFont charset="2" typeface="Wingdings 2"/>
              <a:buChar char=""/>
            </a:pPr>
            <a:r>
              <a:rPr lang="en-US" sz="2600">
                <a:solidFill>
                  <a:srgbClr val="000000"/>
                </a:solidFill>
                <a:latin typeface="Calibri"/>
                <a:ea typeface="DejaVu Sans"/>
              </a:rPr>
              <a:t>if a nonterminal (box) is encountered, then that nonterminal must be recognized by traversing the transition diagram for that nonterminal.</a:t>
            </a:r>
            <a:endParaRPr/>
          </a:p>
        </p:txBody>
      </p:sp>
    </p:spTree>
  </p:cSld>
  <p:timing>
    <p:tnLst>
      <p:par>
        <p:cTn dur="indefinite" id="236" nodeType="tmRoot" restart="never">
          <p:childTnLst>
            <p:seq>
              <p:cTn dur="indefinite" id="237"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CustomShape 1"/>
          <p:cNvSpPr/>
          <p:nvPr/>
        </p:nvSpPr>
        <p:spPr>
          <a:xfrm>
            <a:off x="228600" y="380880"/>
            <a:ext cx="8455680" cy="7906680"/>
          </a:xfrm>
          <a:prstGeom prst="rect">
            <a:avLst/>
          </a:prstGeom>
          <a:noFill/>
          <a:ln>
            <a:noFill/>
          </a:ln>
        </p:spPr>
        <p:txBody>
          <a:bodyPr bIns="45000" lIns="90000" rIns="90000" tIns="45000"/>
          <a:p>
            <a:pPr algn="just">
              <a:lnSpc>
                <a:spcPct val="150000"/>
              </a:lnSpc>
              <a:buSzPct val="25000"/>
              <a:buFont charset="2" typeface="Wingdings 2"/>
              <a:buChar char=""/>
            </a:pPr>
            <a:r>
              <a:rPr lang="en-US" sz="2400">
                <a:solidFill>
                  <a:srgbClr val="000000"/>
                </a:solidFill>
                <a:latin typeface="Calibri"/>
                <a:ea typeface="DejaVu Sans"/>
              </a:rPr>
              <a:t>Syntactic description of a language has two primary uses</a:t>
            </a:r>
            <a:endParaRPr/>
          </a:p>
          <a:p>
            <a:pPr algn="just">
              <a:lnSpc>
                <a:spcPct val="150000"/>
              </a:lnSpc>
              <a:buSzPct val="25000"/>
              <a:buFont charset="2" typeface="Wingdings 2"/>
              <a:buChar char=""/>
            </a:pPr>
            <a:r>
              <a:rPr lang="en-US" sz="2400">
                <a:solidFill>
                  <a:srgbClr val="000000"/>
                </a:solidFill>
                <a:latin typeface="Calibri"/>
                <a:ea typeface="DejaVu Sans"/>
              </a:rPr>
              <a:t>(a) It helps the programmer know how to write a syntactically correct program. For eg: if statement</a:t>
            </a:r>
            <a:endParaRPr/>
          </a:p>
          <a:p>
            <a:pPr algn="just">
              <a:lnSpc>
                <a:spcPct val="150000"/>
              </a:lnSpc>
              <a:buSzPct val="25000"/>
              <a:buFont charset="2" typeface="Wingdings 2"/>
              <a:buChar char=""/>
            </a:pPr>
            <a:r>
              <a:rPr lang="en-US" sz="2400">
                <a:solidFill>
                  <a:srgbClr val="000000"/>
                </a:solidFill>
                <a:latin typeface="Calibri"/>
                <a:ea typeface="DejaVu Sans"/>
              </a:rPr>
              <a:t>(b) It can be used to determine whether a program is syntactically correct</a:t>
            </a:r>
            <a:endParaRPr/>
          </a:p>
          <a:p>
            <a:pPr algn="just">
              <a:lnSpc>
                <a:spcPct val="150000"/>
              </a:lnSpc>
              <a:buSzPct val="25000"/>
              <a:buFont charset="2" typeface="Wingdings 2"/>
              <a:buChar char=""/>
            </a:pPr>
            <a:r>
              <a:rPr lang="en-US" sz="2400">
                <a:solidFill>
                  <a:srgbClr val="000000"/>
                </a:solidFill>
                <a:latin typeface="Calibri"/>
                <a:ea typeface="DejaVu Sans"/>
              </a:rPr>
              <a:t>compiler writer uses the grammar to write a syntactic analyzer (</a:t>
            </a:r>
            <a:r>
              <a:rPr lang="en-US" sz="2400">
                <a:solidFill>
                  <a:srgbClr val="cc3399"/>
                </a:solidFill>
                <a:latin typeface="Calibri"/>
                <a:ea typeface="DejaVu Sans"/>
              </a:rPr>
              <a:t>also called parser</a:t>
            </a:r>
            <a:r>
              <a:rPr lang="en-US" sz="2400">
                <a:solidFill>
                  <a:srgbClr val="000000"/>
                </a:solidFill>
                <a:latin typeface="Calibri"/>
                <a:ea typeface="DejaVu Sans"/>
              </a:rPr>
              <a:t>) that is capable of recognizing all valid programs</a:t>
            </a:r>
            <a:endParaRPr/>
          </a:p>
          <a:p>
            <a:pPr algn="just">
              <a:lnSpc>
                <a:spcPct val="150000"/>
              </a:lnSpc>
              <a:buSzPct val="25000"/>
              <a:buFont charset="2" typeface="Wingdings 2"/>
              <a:buChar char=""/>
            </a:pPr>
            <a:r>
              <a:rPr lang="en-US" sz="2400">
                <a:solidFill>
                  <a:srgbClr val="000000"/>
                </a:solidFill>
                <a:latin typeface="Calibri"/>
                <a:ea typeface="DejaVu Sans"/>
              </a:rPr>
              <a:t>LEX and YACC are two wellknown UNIX tools that generate lexical and syntax analyzers, respectively</a:t>
            </a:r>
            <a:endParaRPr/>
          </a:p>
        </p:txBody>
      </p:sp>
    </p:spTree>
  </p:cSld>
  <p:timing>
    <p:tnLst>
      <p:par>
        <p:cTn dur="indefinite" id="238" nodeType="tmRoot" restart="never">
          <p:childTnLst>
            <p:seq>
              <p:cTn dur="indefinite" id="239"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CustomShape 1"/>
          <p:cNvSpPr/>
          <p:nvPr/>
        </p:nvSpPr>
        <p:spPr>
          <a:xfrm>
            <a:off x="228600" y="228600"/>
            <a:ext cx="8684280" cy="1062360"/>
          </a:xfrm>
          <a:prstGeom prst="rect">
            <a:avLst/>
          </a:prstGeom>
          <a:noFill/>
          <a:ln>
            <a:noFill/>
          </a:ln>
        </p:spPr>
        <p:txBody>
          <a:bodyPr bIns="45000" lIns="90000" rIns="90000" tIns="45000"/>
          <a:p>
            <a:pPr>
              <a:lnSpc>
                <a:spcPct val="100000"/>
              </a:lnSpc>
            </a:pPr>
            <a:r>
              <a:rPr lang="en-US">
                <a:solidFill>
                  <a:srgbClr val="000000"/>
                </a:solidFill>
                <a:latin typeface="Calibri"/>
                <a:ea typeface="DejaVu Sans"/>
              </a:rPr>
              <a:t> </a:t>
            </a:r>
            <a:r>
              <a:rPr b="1" lang="en-US" sz="3200">
                <a:solidFill>
                  <a:srgbClr val="000000"/>
                </a:solidFill>
                <a:latin typeface="Calibri"/>
                <a:ea typeface="DejaVu Sans"/>
              </a:rPr>
              <a:t>Abstract syntax, concrete syntax and pragmatics </a:t>
            </a:r>
            <a:endParaRPr/>
          </a:p>
        </p:txBody>
      </p:sp>
      <p:sp>
        <p:nvSpPr>
          <p:cNvPr id="295" name="CustomShape 2"/>
          <p:cNvSpPr/>
          <p:nvPr/>
        </p:nvSpPr>
        <p:spPr>
          <a:xfrm>
            <a:off x="304920" y="1066680"/>
            <a:ext cx="8607960" cy="6407640"/>
          </a:xfrm>
          <a:prstGeom prst="rect">
            <a:avLst/>
          </a:prstGeom>
          <a:noFill/>
          <a:ln>
            <a:noFill/>
          </a:ln>
        </p:spPr>
        <p:txBody>
          <a:bodyPr bIns="45000" lIns="90000" rIns="90000" tIns="45000"/>
          <a:p>
            <a:pPr algn="just">
              <a:lnSpc>
                <a:spcPct val="100000"/>
              </a:lnSpc>
              <a:buSzPct val="25000"/>
              <a:buFont charset="2" typeface="Wingdings 2"/>
              <a:buChar char=""/>
            </a:pPr>
            <a:r>
              <a:rPr lang="en-US">
                <a:solidFill>
                  <a:srgbClr val="000000"/>
                </a:solidFill>
                <a:latin typeface="Calibri"/>
                <a:ea typeface="DejaVu Sans"/>
              </a:rPr>
              <a:t> </a:t>
            </a:r>
            <a:r>
              <a:rPr lang="en-US" sz="2400">
                <a:solidFill>
                  <a:srgbClr val="000000"/>
                </a:solidFill>
                <a:latin typeface="Calibri"/>
                <a:ea typeface="DejaVu Sans"/>
              </a:rPr>
              <a:t>Programming languages have the same conceptual structure but differ in their appearance </a:t>
            </a:r>
            <a:endParaRPr/>
          </a:p>
          <a:p>
            <a:pPr>
              <a:lnSpc>
                <a:spcPct val="100000"/>
              </a:lnSpc>
            </a:pPr>
            <a:r>
              <a:rPr lang="en-US" sz="2400">
                <a:solidFill>
                  <a:srgbClr val="000000"/>
                </a:solidFill>
                <a:latin typeface="Calibri"/>
                <a:ea typeface="DejaVu Sans"/>
              </a:rPr>
              <a:t>C fragment                                    Pascal fragment</a:t>
            </a:r>
            <a:endParaRPr/>
          </a:p>
          <a:p>
            <a:pPr>
              <a:lnSpc>
                <a:spcPct val="100000"/>
              </a:lnSpc>
            </a:pPr>
            <a:r>
              <a:rPr lang="en-US" sz="2400">
                <a:solidFill>
                  <a:srgbClr val="000000"/>
                </a:solidFill>
                <a:latin typeface="Calibri"/>
                <a:ea typeface="DejaVu Sans"/>
              </a:rPr>
              <a:t>while (x != y) </a:t>
            </a:r>
            <a:r>
              <a:rPr lang="en-US" sz="2400">
                <a:solidFill>
                  <a:srgbClr val="000000"/>
                </a:solidFill>
                <a:latin typeface="Calibri"/>
                <a:ea typeface="DejaVu Sans"/>
              </a:rPr>
              <a:t>	</a:t>
            </a:r>
            <a:r>
              <a:rPr lang="en-US" sz="2400">
                <a:solidFill>
                  <a:srgbClr val="000000"/>
                </a:solidFill>
                <a:latin typeface="Calibri"/>
                <a:ea typeface="DejaVu Sans"/>
              </a:rPr>
              <a:t>	</a:t>
            </a:r>
            <a:r>
              <a:rPr lang="en-US" sz="2400">
                <a:solidFill>
                  <a:srgbClr val="000000"/>
                </a:solidFill>
                <a:latin typeface="Calibri"/>
                <a:ea typeface="DejaVu Sans"/>
              </a:rPr>
              <a:t>	</a:t>
            </a:r>
            <a:r>
              <a:rPr lang="en-US" sz="2400">
                <a:solidFill>
                  <a:srgbClr val="000000"/>
                </a:solidFill>
                <a:latin typeface="Calibri"/>
                <a:ea typeface="DejaVu Sans"/>
              </a:rPr>
              <a:t>while x &lt;&gt; y do </a:t>
            </a:r>
            <a:endParaRPr/>
          </a:p>
          <a:p>
            <a:pPr>
              <a:lnSpc>
                <a:spcPct val="100000"/>
              </a:lnSpc>
            </a:pPr>
            <a:r>
              <a:rPr lang="en-US" sz="2400">
                <a:solidFill>
                  <a:srgbClr val="000000"/>
                </a:solidFill>
                <a:latin typeface="Calibri"/>
                <a:ea typeface="DejaVu Sans"/>
              </a:rPr>
              <a:t> </a:t>
            </a:r>
            <a:r>
              <a:rPr lang="en-US" sz="2400">
                <a:solidFill>
                  <a:srgbClr val="000000"/>
                </a:solidFill>
                <a:latin typeface="Calibri"/>
                <a:ea typeface="DejaVu Sans"/>
              </a:rPr>
              <a:t>{ . . . };</a:t>
            </a:r>
            <a:r>
              <a:rPr lang="en-US" sz="2400">
                <a:solidFill>
                  <a:srgbClr val="000000"/>
                </a:solidFill>
                <a:latin typeface="Calibri"/>
                <a:ea typeface="DejaVu Sans"/>
              </a:rPr>
              <a:t>	</a:t>
            </a:r>
            <a:r>
              <a:rPr lang="en-US" sz="2400">
                <a:solidFill>
                  <a:srgbClr val="000000"/>
                </a:solidFill>
                <a:latin typeface="Calibri"/>
                <a:ea typeface="DejaVu Sans"/>
              </a:rPr>
              <a:t>	</a:t>
            </a:r>
            <a:r>
              <a:rPr lang="en-US" sz="2400">
                <a:solidFill>
                  <a:srgbClr val="000000"/>
                </a:solidFill>
                <a:latin typeface="Calibri"/>
                <a:ea typeface="DejaVu Sans"/>
              </a:rPr>
              <a:t>                 begin . . . End</a:t>
            </a:r>
            <a:endParaRPr/>
          </a:p>
          <a:p>
            <a:pPr algn="just">
              <a:lnSpc>
                <a:spcPct val="100000"/>
              </a:lnSpc>
              <a:buSzPct val="25000"/>
              <a:buFont charset="2" typeface="Wingdings 2"/>
              <a:buChar char=""/>
            </a:pPr>
            <a:r>
              <a:rPr lang="en-US" sz="2400">
                <a:solidFill>
                  <a:srgbClr val="000000"/>
                </a:solidFill>
                <a:latin typeface="Calibri"/>
                <a:ea typeface="DejaVu Sans"/>
              </a:rPr>
              <a:t>When two constructs differ only at the lexical level, we say that they follow the same </a:t>
            </a:r>
            <a:r>
              <a:rPr i="1" lang="en-US" sz="2400">
                <a:solidFill>
                  <a:srgbClr val="cc3399"/>
                </a:solidFill>
                <a:latin typeface="Calibri"/>
                <a:ea typeface="DejaVu Sans"/>
              </a:rPr>
              <a:t>abstract syntax</a:t>
            </a:r>
            <a:r>
              <a:rPr lang="en-US" sz="2400">
                <a:solidFill>
                  <a:srgbClr val="000000"/>
                </a:solidFill>
                <a:latin typeface="Calibri"/>
                <a:ea typeface="DejaVu Sans"/>
              </a:rPr>
              <a:t>, but differ at the </a:t>
            </a:r>
            <a:r>
              <a:rPr i="1" lang="en-US" sz="2400">
                <a:solidFill>
                  <a:srgbClr val="cc3399"/>
                </a:solidFill>
                <a:latin typeface="Calibri"/>
                <a:ea typeface="DejaVu Sans"/>
              </a:rPr>
              <a:t>concrete syntax level</a:t>
            </a:r>
            <a:endParaRPr/>
          </a:p>
          <a:p>
            <a:pPr algn="just">
              <a:lnSpc>
                <a:spcPct val="100000"/>
              </a:lnSpc>
              <a:buSzPct val="25000"/>
              <a:buFont charset="2" typeface="Wingdings 2"/>
              <a:buChar char=""/>
            </a:pPr>
            <a:r>
              <a:rPr lang="en-US" sz="2400">
                <a:solidFill>
                  <a:srgbClr val="000000"/>
                </a:solidFill>
                <a:latin typeface="Times New Roman"/>
                <a:ea typeface="DejaVu Sans"/>
              </a:rPr>
              <a:t>they have the same abstract structure and differ only in lower-level details</a:t>
            </a:r>
            <a:endParaRPr/>
          </a:p>
          <a:p>
            <a:pPr algn="just">
              <a:lnSpc>
                <a:spcPct val="100000"/>
              </a:lnSpc>
              <a:buSzPct val="25000"/>
              <a:buFont charset="2" typeface="Wingdings 2"/>
              <a:buChar char=""/>
            </a:pPr>
            <a:r>
              <a:rPr i="1" lang="en-US" sz="2400">
                <a:solidFill>
                  <a:srgbClr val="000000"/>
                </a:solidFill>
                <a:latin typeface="Calibri"/>
                <a:ea typeface="DejaVu Sans"/>
              </a:rPr>
              <a:t>Modula-2</a:t>
            </a:r>
            <a:r>
              <a:rPr lang="en-US" sz="2400">
                <a:solidFill>
                  <a:srgbClr val="000000"/>
                </a:solidFill>
                <a:latin typeface="Calibri"/>
                <a:ea typeface="DejaVu Sans"/>
              </a:rPr>
              <a:t> adopts a good concrete syntax solution, by using the “end” keyword to terminate both loop and conditional statements</a:t>
            </a:r>
            <a:endParaRPr/>
          </a:p>
          <a:p>
            <a:pPr algn="just">
              <a:lnSpc>
                <a:spcPct val="100000"/>
              </a:lnSpc>
            </a:pPr>
            <a:endParaRPr/>
          </a:p>
          <a:p>
            <a:pPr algn="just">
              <a:lnSpc>
                <a:spcPct val="100000"/>
              </a:lnSpc>
            </a:pPr>
            <a:endParaRPr/>
          </a:p>
        </p:txBody>
      </p:sp>
    </p:spTree>
  </p:cSld>
  <p:timing>
    <p:tnLst>
      <p:par>
        <p:cTn dur="indefinite" id="240" nodeType="tmRoot" restart="never">
          <p:childTnLst>
            <p:seq>
              <p:cTn dur="indefinite" id="241"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CustomShape 1"/>
          <p:cNvSpPr/>
          <p:nvPr/>
        </p:nvSpPr>
        <p:spPr>
          <a:xfrm>
            <a:off x="304920" y="304920"/>
            <a:ext cx="8684280" cy="6351120"/>
          </a:xfrm>
          <a:prstGeom prst="rect">
            <a:avLst/>
          </a:prstGeom>
          <a:noFill/>
          <a:ln>
            <a:noFill/>
          </a:ln>
        </p:spPr>
        <p:txBody>
          <a:bodyPr bIns="45000" lIns="90000" rIns="90000" tIns="45000"/>
          <a:p>
            <a:pPr algn="just">
              <a:lnSpc>
                <a:spcPct val="100000"/>
              </a:lnSpc>
            </a:pPr>
            <a:r>
              <a:rPr b="1" lang="en-US" sz="2400">
                <a:solidFill>
                  <a:srgbClr val="000000"/>
                </a:solidFill>
                <a:latin typeface="Calibri"/>
                <a:ea typeface="DejaVu Sans"/>
              </a:rPr>
              <a:t>if x = y  then</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if x = y then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while x = y do </a:t>
            </a:r>
            <a:endParaRPr/>
          </a:p>
          <a:p>
            <a:pPr algn="just">
              <a:lnSpc>
                <a:spcPct val="100000"/>
              </a:lnSpc>
            </a:pPr>
            <a:r>
              <a:rPr b="1" lang="en-US" sz="2400">
                <a:solidFill>
                  <a:srgbClr val="000000"/>
                </a:solidFill>
                <a:latin typeface="Calibri"/>
                <a:ea typeface="DejaVu Sans"/>
              </a:rPr>
              <a:t>. . . end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 .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 . </a:t>
            </a:r>
            <a:endParaRPr/>
          </a:p>
          <a:p>
            <a:pPr algn="just">
              <a:lnSpc>
                <a:spcPct val="100000"/>
              </a:lnSpc>
            </a:pP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else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end</a:t>
            </a:r>
            <a:endParaRPr/>
          </a:p>
          <a:p>
            <a:pPr algn="just">
              <a:lnSpc>
                <a:spcPct val="100000"/>
              </a:lnSpc>
            </a:pP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 . </a:t>
            </a:r>
            <a:endParaRPr/>
          </a:p>
          <a:p>
            <a:pPr algn="just">
              <a:lnSpc>
                <a:spcPct val="100000"/>
              </a:lnSpc>
            </a:pP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	</a:t>
            </a:r>
            <a:r>
              <a:rPr b="1" lang="en-US" sz="2400">
                <a:solidFill>
                  <a:srgbClr val="000000"/>
                </a:solidFill>
                <a:latin typeface="Calibri"/>
                <a:ea typeface="DejaVu Sans"/>
              </a:rPr>
              <a:t>end</a:t>
            </a:r>
            <a:endParaRPr/>
          </a:p>
          <a:p>
            <a:pPr algn="just">
              <a:lnSpc>
                <a:spcPct val="100000"/>
              </a:lnSpc>
            </a:pPr>
            <a:r>
              <a:rPr b="1" i="1" lang="en-US" sz="2400">
                <a:solidFill>
                  <a:srgbClr val="cc3399"/>
                </a:solidFill>
                <a:latin typeface="Calibri"/>
                <a:ea typeface="DejaVu Sans"/>
              </a:rPr>
              <a:t>Concrete Syntax:</a:t>
            </a:r>
            <a:endParaRPr/>
          </a:p>
          <a:p>
            <a:pPr algn="just">
              <a:lnSpc>
                <a:spcPct val="100000"/>
              </a:lnSpc>
            </a:pPr>
            <a:r>
              <a:rPr lang="en-US" sz="2000">
                <a:solidFill>
                  <a:srgbClr val="000000"/>
                </a:solidFill>
                <a:latin typeface="Calibri"/>
                <a:ea typeface="DejaVu Sans"/>
              </a:rPr>
              <a:t>Set of production rules to represent program, </a:t>
            </a:r>
            <a:endParaRPr/>
          </a:p>
          <a:p>
            <a:pPr algn="just">
              <a:lnSpc>
                <a:spcPct val="100000"/>
              </a:lnSpc>
            </a:pPr>
            <a:r>
              <a:rPr lang="en-US" sz="2000">
                <a:solidFill>
                  <a:srgbClr val="000000"/>
                </a:solidFill>
                <a:latin typeface="Calibri"/>
                <a:ea typeface="DejaVu Sans"/>
              </a:rPr>
              <a:t>The way program Looks like to the </a:t>
            </a:r>
            <a:r>
              <a:rPr b="1" lang="en-US" sz="2000">
                <a:solidFill>
                  <a:srgbClr val="000000"/>
                </a:solidFill>
                <a:latin typeface="Calibri"/>
                <a:ea typeface="DejaVu Sans"/>
              </a:rPr>
              <a:t>programme</a:t>
            </a:r>
            <a:r>
              <a:rPr lang="en-US" sz="2000">
                <a:solidFill>
                  <a:srgbClr val="000000"/>
                </a:solidFill>
                <a:latin typeface="Calibri"/>
                <a:ea typeface="DejaVu Sans"/>
              </a:rPr>
              <a:t>r.</a:t>
            </a:r>
            <a:endParaRPr/>
          </a:p>
          <a:p>
            <a:pPr algn="just">
              <a:lnSpc>
                <a:spcPct val="100000"/>
              </a:lnSpc>
            </a:pPr>
            <a:r>
              <a:rPr b="1" i="1" lang="en-US" sz="2400">
                <a:solidFill>
                  <a:srgbClr val="cc3399"/>
                </a:solidFill>
                <a:latin typeface="Calibri"/>
                <a:ea typeface="DejaVu Sans"/>
              </a:rPr>
              <a:t>	</a:t>
            </a:r>
            <a:r>
              <a:rPr b="1" i="1" lang="en-US" sz="2400">
                <a:solidFill>
                  <a:srgbClr val="cc3399"/>
                </a:solidFill>
                <a:latin typeface="Calibri"/>
                <a:ea typeface="DejaVu Sans"/>
              </a:rPr>
              <a:t>	</a:t>
            </a:r>
            <a:r>
              <a:rPr b="1" i="1" lang="en-US" sz="2400">
                <a:solidFill>
                  <a:srgbClr val="cc3399"/>
                </a:solidFill>
                <a:latin typeface="Calibri"/>
                <a:ea typeface="DejaVu Sans"/>
              </a:rPr>
              <a:t>	</a:t>
            </a:r>
            <a:r>
              <a:rPr b="1" i="1" lang="en-US" sz="2400">
                <a:solidFill>
                  <a:srgbClr val="cc3399"/>
                </a:solidFill>
                <a:latin typeface="Calibri"/>
                <a:ea typeface="DejaVu Sans"/>
              </a:rPr>
              <a:t>	</a:t>
            </a:r>
            <a:r>
              <a:rPr b="1" i="1" lang="en-US" sz="2400">
                <a:solidFill>
                  <a:srgbClr val="cc3399"/>
                </a:solidFill>
                <a:latin typeface="Calibri"/>
                <a:ea typeface="DejaVu Sans"/>
              </a:rPr>
              <a:t>	</a:t>
            </a:r>
            <a:r>
              <a:rPr b="1" i="1" lang="en-US" sz="2400">
                <a:solidFill>
                  <a:srgbClr val="cc3399"/>
                </a:solidFill>
                <a:latin typeface="Calibri"/>
                <a:ea typeface="DejaVu Sans"/>
              </a:rPr>
              <a:t>	</a:t>
            </a:r>
            <a:r>
              <a:rPr b="1" i="1" lang="en-US" sz="2400">
                <a:solidFill>
                  <a:srgbClr val="cc3399"/>
                </a:solidFill>
                <a:latin typeface="Calibri"/>
                <a:ea typeface="DejaVu Sans"/>
              </a:rPr>
              <a:t>Abstract Syntax: </a:t>
            </a:r>
            <a:endParaRPr/>
          </a:p>
          <a:p>
            <a:pPr algn="just">
              <a:lnSpc>
                <a:spcPct val="100000"/>
              </a:lnSpc>
            </a:pP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Set of trees used to represent program</a:t>
            </a:r>
            <a:endParaRPr/>
          </a:p>
          <a:p>
            <a:pPr algn="just">
              <a:lnSpc>
                <a:spcPct val="100000"/>
              </a:lnSpc>
            </a:pP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The way program looks like to the </a:t>
            </a: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	</a:t>
            </a:r>
            <a:r>
              <a:rPr lang="en-US" sz="2000">
                <a:solidFill>
                  <a:srgbClr val="000000"/>
                </a:solidFill>
                <a:latin typeface="Calibri"/>
                <a:ea typeface="DejaVu Sans"/>
              </a:rPr>
              <a:t>	</a:t>
            </a:r>
            <a:r>
              <a:rPr b="1" lang="en-US" sz="2000">
                <a:solidFill>
                  <a:srgbClr val="000000"/>
                </a:solidFill>
                <a:latin typeface="Calibri"/>
                <a:ea typeface="DejaVu Sans"/>
              </a:rPr>
              <a:t>Compiler.</a:t>
            </a:r>
            <a:endParaRPr/>
          </a:p>
          <a:p>
            <a:pPr>
              <a:lnSpc>
                <a:spcPct val="100000"/>
              </a:lnSpc>
            </a:pPr>
            <a:endParaRPr/>
          </a:p>
          <a:p>
            <a:pPr algn="just">
              <a:lnSpc>
                <a:spcPct val="100000"/>
              </a:lnSpc>
            </a:pPr>
            <a:endParaRPr/>
          </a:p>
          <a:p>
            <a:pPr algn="just">
              <a:lnSpc>
                <a:spcPct val="100000"/>
              </a:lnSpc>
            </a:pPr>
            <a:r>
              <a:rPr lang="en-US" sz="2000">
                <a:solidFill>
                  <a:srgbClr val="000000"/>
                </a:solidFill>
                <a:latin typeface="Calibri"/>
                <a:ea typeface="DejaVu Sans"/>
              </a:rPr>
              <a:t>. </a:t>
            </a:r>
            <a:endParaRPr/>
          </a:p>
        </p:txBody>
      </p:sp>
      <p:sp>
        <p:nvSpPr>
          <p:cNvPr id="297" name="CustomShape 2"/>
          <p:cNvSpPr/>
          <p:nvPr/>
        </p:nvSpPr>
        <p:spPr>
          <a:xfrm>
            <a:off x="3200400" y="5791320"/>
            <a:ext cx="454680" cy="4546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ea typeface="DejaVu Sans"/>
              </a:rPr>
              <a:t>2</a:t>
            </a:r>
            <a:endParaRPr/>
          </a:p>
        </p:txBody>
      </p:sp>
      <p:sp>
        <p:nvSpPr>
          <p:cNvPr id="298" name="CustomShape 3"/>
          <p:cNvSpPr/>
          <p:nvPr/>
        </p:nvSpPr>
        <p:spPr>
          <a:xfrm>
            <a:off x="4114800" y="5791320"/>
            <a:ext cx="454680" cy="4546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ea typeface="DejaVu Sans"/>
              </a:rPr>
              <a:t>3</a:t>
            </a:r>
            <a:endParaRPr/>
          </a:p>
        </p:txBody>
      </p:sp>
      <p:sp>
        <p:nvSpPr>
          <p:cNvPr id="299" name="CustomShape 4"/>
          <p:cNvSpPr/>
          <p:nvPr/>
        </p:nvSpPr>
        <p:spPr>
          <a:xfrm>
            <a:off x="4800600" y="5029200"/>
            <a:ext cx="454680" cy="4546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ea typeface="DejaVu Sans"/>
              </a:rPr>
              <a:t>4</a:t>
            </a:r>
            <a:endParaRPr/>
          </a:p>
        </p:txBody>
      </p:sp>
      <p:sp>
        <p:nvSpPr>
          <p:cNvPr id="300" name="Line 5"/>
          <p:cNvSpPr/>
          <p:nvPr/>
        </p:nvSpPr>
        <p:spPr>
          <a:xfrm flipV="1">
            <a:off x="3429000" y="5410080"/>
            <a:ext cx="304560" cy="380880"/>
          </a:xfrm>
          <a:prstGeom prst="line">
            <a:avLst/>
          </a:prstGeom>
          <a:ln w="9360">
            <a:solidFill>
              <a:srgbClr val="4a7ebb"/>
            </a:solidFill>
            <a:round/>
          </a:ln>
        </p:spPr>
      </p:sp>
      <p:sp>
        <p:nvSpPr>
          <p:cNvPr id="301" name="Line 6"/>
          <p:cNvSpPr/>
          <p:nvPr/>
        </p:nvSpPr>
        <p:spPr>
          <a:xfrm>
            <a:off x="4038480" y="5410080"/>
            <a:ext cx="304920" cy="380880"/>
          </a:xfrm>
          <a:prstGeom prst="line">
            <a:avLst/>
          </a:prstGeom>
          <a:ln w="9360">
            <a:solidFill>
              <a:srgbClr val="4a7ebb"/>
            </a:solidFill>
            <a:round/>
          </a:ln>
        </p:spPr>
      </p:sp>
      <p:sp>
        <p:nvSpPr>
          <p:cNvPr id="302" name="CustomShape 7"/>
          <p:cNvSpPr/>
          <p:nvPr/>
        </p:nvSpPr>
        <p:spPr>
          <a:xfrm>
            <a:off x="3733920" y="5105520"/>
            <a:ext cx="302400" cy="30240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ea typeface="DejaVu Sans"/>
              </a:rPr>
              <a:t>*</a:t>
            </a:r>
            <a:endParaRPr/>
          </a:p>
        </p:txBody>
      </p:sp>
      <p:sp>
        <p:nvSpPr>
          <p:cNvPr id="303" name="Line 8"/>
          <p:cNvSpPr/>
          <p:nvPr/>
        </p:nvSpPr>
        <p:spPr>
          <a:xfrm flipV="1">
            <a:off x="3962160" y="4800600"/>
            <a:ext cx="304920" cy="228600"/>
          </a:xfrm>
          <a:prstGeom prst="line">
            <a:avLst/>
          </a:prstGeom>
          <a:ln w="9360">
            <a:solidFill>
              <a:srgbClr val="4a7ebb"/>
            </a:solidFill>
            <a:round/>
          </a:ln>
        </p:spPr>
      </p:sp>
      <p:sp>
        <p:nvSpPr>
          <p:cNvPr id="304" name="Line 9"/>
          <p:cNvSpPr/>
          <p:nvPr/>
        </p:nvSpPr>
        <p:spPr>
          <a:xfrm>
            <a:off x="4724280" y="4800600"/>
            <a:ext cx="304920" cy="228600"/>
          </a:xfrm>
          <a:prstGeom prst="line">
            <a:avLst/>
          </a:prstGeom>
          <a:ln w="9360">
            <a:solidFill>
              <a:srgbClr val="4a7ebb"/>
            </a:solidFill>
            <a:round/>
          </a:ln>
        </p:spPr>
      </p:sp>
      <p:sp>
        <p:nvSpPr>
          <p:cNvPr id="305" name="CustomShape 10"/>
          <p:cNvSpPr/>
          <p:nvPr/>
        </p:nvSpPr>
        <p:spPr>
          <a:xfrm>
            <a:off x="4343400" y="4572000"/>
            <a:ext cx="302400" cy="3783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ea typeface="DejaVu Sans"/>
              </a:rPr>
              <a:t>+</a:t>
            </a:r>
            <a:endParaRPr/>
          </a:p>
        </p:txBody>
      </p:sp>
    </p:spTree>
  </p:cSld>
  <p:timing>
    <p:tnLst>
      <p:par>
        <p:cTn dur="indefinite" id="242" nodeType="tmRoot" restart="never">
          <p:childTnLst>
            <p:seq>
              <p:cTn dur="indefinite" id="243"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685800" y="380880"/>
            <a:ext cx="8060400" cy="911880"/>
          </a:xfrm>
          <a:prstGeom prst="rect">
            <a:avLst/>
          </a:prstGeom>
          <a:noFill/>
          <a:ln>
            <a:noFill/>
          </a:ln>
        </p:spPr>
        <p:txBody>
          <a:bodyPr anchor="ctr" bIns="45000" lIns="90000" rIns="90000" tIns="45000"/>
          <a:p>
            <a:pPr>
              <a:lnSpc>
                <a:spcPct val="100000"/>
              </a:lnSpc>
            </a:pPr>
            <a:r>
              <a:rPr lang="en-US" sz="3600">
                <a:solidFill>
                  <a:srgbClr val="000000"/>
                </a:solidFill>
                <a:latin typeface="Times New Roman"/>
                <a:ea typeface="DejaVu Sans"/>
              </a:rPr>
              <a:t>What is a Programming Language</a:t>
            </a:r>
            <a:endParaRPr/>
          </a:p>
        </p:txBody>
      </p:sp>
      <p:sp>
        <p:nvSpPr>
          <p:cNvPr id="164" name="CustomShape 2"/>
          <p:cNvSpPr/>
          <p:nvPr/>
        </p:nvSpPr>
        <p:spPr>
          <a:xfrm>
            <a:off x="304920" y="1523880"/>
            <a:ext cx="8647920" cy="4874400"/>
          </a:xfrm>
          <a:prstGeom prst="rect">
            <a:avLst/>
          </a:prstGeom>
          <a:noFill/>
          <a:ln>
            <a:noFill/>
          </a:ln>
        </p:spPr>
        <p:txBody>
          <a:bodyPr bIns="45000" lIns="90000" rIns="90000" tIns="45000"/>
          <a:p>
            <a:pPr>
              <a:lnSpc>
                <a:spcPct val="100000"/>
              </a:lnSpc>
              <a:buFont charset="2" typeface="Wingdings"/>
              <a:buChar char=""/>
            </a:pPr>
            <a:r>
              <a:rPr lang="en-US" sz="2800">
                <a:solidFill>
                  <a:srgbClr val="000000"/>
                </a:solidFill>
                <a:latin typeface="Times New Roman"/>
                <a:ea typeface="DejaVu Sans"/>
              </a:rPr>
              <a:t>English is a natural language.  It has words, symbols and grammatical rules.</a:t>
            </a:r>
            <a:endParaRPr/>
          </a:p>
          <a:p>
            <a:pPr>
              <a:lnSpc>
                <a:spcPct val="100000"/>
              </a:lnSpc>
              <a:buFont charset="2" typeface="Wingdings"/>
              <a:buChar char=""/>
            </a:pPr>
            <a:r>
              <a:rPr lang="en-US" sz="2800">
                <a:solidFill>
                  <a:srgbClr val="000000"/>
                </a:solidFill>
                <a:latin typeface="Times New Roman"/>
                <a:ea typeface="DejaVu Sans"/>
              </a:rPr>
              <a:t>A programming language also has words, symbols and rules of grammar.</a:t>
            </a:r>
            <a:endParaRPr/>
          </a:p>
          <a:p>
            <a:pPr>
              <a:lnSpc>
                <a:spcPct val="100000"/>
              </a:lnSpc>
              <a:buFont charset="2" typeface="Wingdings"/>
              <a:buChar char=""/>
            </a:pPr>
            <a:r>
              <a:rPr lang="en-US" sz="2800">
                <a:solidFill>
                  <a:srgbClr val="000000"/>
                </a:solidFill>
                <a:latin typeface="Times New Roman"/>
                <a:ea typeface="DejaVu Sans"/>
              </a:rPr>
              <a:t>The grammatical rules are called syntax.</a:t>
            </a:r>
            <a:endParaRPr/>
          </a:p>
          <a:p>
            <a:pPr>
              <a:lnSpc>
                <a:spcPct val="100000"/>
              </a:lnSpc>
              <a:buFont charset="2" typeface="Wingdings"/>
              <a:buChar char=""/>
            </a:pPr>
            <a:r>
              <a:rPr lang="en-US" sz="2800">
                <a:solidFill>
                  <a:srgbClr val="000000"/>
                </a:solidFill>
                <a:latin typeface="Times New Roman"/>
                <a:ea typeface="DejaVu Sans"/>
              </a:rPr>
              <a:t>Each programming language has a different set of syntax rules.</a:t>
            </a:r>
            <a:endParaRPr/>
          </a:p>
        </p:txBody>
      </p:sp>
    </p:spTree>
  </p:cSld>
  <p:timing>
    <p:tnLst>
      <p:par>
        <p:cTn dur="indefinite" id="15" nodeType="tmRoot" restart="never">
          <p:childTnLst>
            <p:seq>
              <p:cTn dur="indefinite"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CustomShape 1"/>
          <p:cNvSpPr/>
          <p:nvPr/>
        </p:nvSpPr>
        <p:spPr>
          <a:xfrm>
            <a:off x="685800" y="0"/>
            <a:ext cx="7769880" cy="1140480"/>
          </a:xfrm>
          <a:prstGeom prst="rect">
            <a:avLst/>
          </a:prstGeom>
          <a:noFill/>
          <a:ln>
            <a:noFill/>
          </a:ln>
        </p:spPr>
        <p:txBody>
          <a:bodyPr anchor="ctr" bIns="46080" lIns="92160" rIns="92160" tIns="46080"/>
          <a:p>
            <a:pPr>
              <a:lnSpc>
                <a:spcPct val="100000"/>
              </a:lnSpc>
            </a:pPr>
            <a:r>
              <a:rPr lang="en-US" sz="3600">
                <a:solidFill>
                  <a:srgbClr val="000000"/>
                </a:solidFill>
                <a:latin typeface="Times New Roman"/>
                <a:ea typeface="DejaVu Sans"/>
              </a:rPr>
              <a:t>Parse Trees</a:t>
            </a:r>
            <a:endParaRPr/>
          </a:p>
        </p:txBody>
      </p:sp>
      <p:sp>
        <p:nvSpPr>
          <p:cNvPr id="307" name="CustomShape 2"/>
          <p:cNvSpPr/>
          <p:nvPr/>
        </p:nvSpPr>
        <p:spPr>
          <a:xfrm>
            <a:off x="304920" y="1219320"/>
            <a:ext cx="8379360" cy="5026680"/>
          </a:xfrm>
          <a:prstGeom prst="rect">
            <a:avLst/>
          </a:prstGeom>
          <a:noFill/>
          <a:ln>
            <a:noFill/>
          </a:ln>
        </p:spPr>
        <p:txBody>
          <a:bodyPr bIns="46080" lIns="92160" rIns="92160" tIns="46080"/>
          <a:p>
            <a:pPr>
              <a:lnSpc>
                <a:spcPct val="100000"/>
              </a:lnSpc>
              <a:buFont typeface="Arial"/>
              <a:buChar char="•"/>
            </a:pPr>
            <a:r>
              <a:rPr lang="en-US" sz="2800">
                <a:solidFill>
                  <a:srgbClr val="000000"/>
                </a:solidFill>
                <a:latin typeface="Times New Roman"/>
                <a:ea typeface="DejaVu Sans"/>
              </a:rPr>
              <a:t>A hierarchical structure displaying the derivation of an expression in some grammar</a:t>
            </a:r>
            <a:endParaRPr/>
          </a:p>
          <a:p>
            <a:pPr>
              <a:lnSpc>
                <a:spcPct val="100000"/>
              </a:lnSpc>
              <a:buFont typeface="Arial"/>
              <a:buChar char="•"/>
            </a:pPr>
            <a:r>
              <a:rPr lang="en-US" sz="2800">
                <a:solidFill>
                  <a:srgbClr val="000000"/>
                </a:solidFill>
                <a:latin typeface="Times New Roman"/>
                <a:ea typeface="DejaVu Sans"/>
              </a:rPr>
              <a:t>Leaf nodes are terminals, non-leaf nodes are non-terminals</a:t>
            </a:r>
            <a:endParaRPr/>
          </a:p>
          <a:p>
            <a:pPr>
              <a:lnSpc>
                <a:spcPct val="100000"/>
              </a:lnSpc>
              <a:buFont typeface="Arial"/>
              <a:buChar char="•"/>
            </a:pPr>
            <a:r>
              <a:rPr lang="en-US" sz="2800">
                <a:solidFill>
                  <a:srgbClr val="000000"/>
                </a:solidFill>
                <a:latin typeface="Times New Roman"/>
                <a:ea typeface="DejaVu Sans"/>
              </a:rPr>
              <a:t>Parser </a:t>
            </a:r>
            <a:endParaRPr/>
          </a:p>
          <a:p>
            <a:pPr lvl="1">
              <a:lnSpc>
                <a:spcPct val="100000"/>
              </a:lnSpc>
              <a:buFont typeface="Arial"/>
              <a:buChar char="–"/>
            </a:pPr>
            <a:r>
              <a:rPr lang="en-US" sz="2400">
                <a:solidFill>
                  <a:srgbClr val="000000"/>
                </a:solidFill>
                <a:latin typeface="Times New Roman"/>
                <a:ea typeface="DejaVu Sans"/>
              </a:rPr>
              <a:t>Process which takes a sentence and breaks it into its component parts, deriving a parse tree</a:t>
            </a:r>
            <a:endParaRPr/>
          </a:p>
          <a:p>
            <a:pPr lvl="1">
              <a:lnSpc>
                <a:spcPct val="100000"/>
              </a:lnSpc>
              <a:buFont typeface="Arial"/>
              <a:buChar char="–"/>
            </a:pPr>
            <a:r>
              <a:rPr lang="en-US" sz="2400">
                <a:solidFill>
                  <a:srgbClr val="000000"/>
                </a:solidFill>
                <a:latin typeface="Times New Roman"/>
                <a:ea typeface="DejaVu Sans"/>
              </a:rPr>
              <a:t>If the parser cannot generate a parse tree, then the sentence is not legal</a:t>
            </a:r>
            <a:endParaRPr/>
          </a:p>
          <a:p>
            <a:pPr lvl="1">
              <a:lnSpc>
                <a:spcPct val="100000"/>
              </a:lnSpc>
              <a:buFont typeface="Arial"/>
              <a:buChar char="–"/>
            </a:pPr>
            <a:r>
              <a:rPr lang="en-US" sz="2400">
                <a:solidFill>
                  <a:srgbClr val="000000"/>
                </a:solidFill>
                <a:latin typeface="Times New Roman"/>
                <a:ea typeface="DejaVu Sans"/>
              </a:rPr>
              <a:t>If the parser can generate two or more parse trees for the same sentence, then the grammar is ambiguous</a:t>
            </a:r>
            <a:endParaRPr/>
          </a:p>
        </p:txBody>
      </p:sp>
    </p:spTree>
  </p:cSld>
  <p:timing>
    <p:tnLst>
      <p:par>
        <p:cTn dur="indefinite" id="244" nodeType="tmRoot" restart="never">
          <p:childTnLst>
            <p:seq>
              <p:cTn dur="indefinite" id="245"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CustomShape 1"/>
          <p:cNvSpPr/>
          <p:nvPr/>
        </p:nvSpPr>
        <p:spPr>
          <a:xfrm>
            <a:off x="762120" y="0"/>
            <a:ext cx="7769880" cy="1140480"/>
          </a:xfrm>
          <a:prstGeom prst="rect">
            <a:avLst/>
          </a:prstGeom>
          <a:noFill/>
          <a:ln>
            <a:noFill/>
          </a:ln>
        </p:spPr>
        <p:txBody>
          <a:bodyPr anchor="ctr" bIns="45000" lIns="90000" rIns="90000" tIns="45000"/>
          <a:p>
            <a:pPr>
              <a:lnSpc>
                <a:spcPct val="100000"/>
              </a:lnSpc>
            </a:pPr>
            <a:r>
              <a:rPr lang="en-US" sz="3600">
                <a:solidFill>
                  <a:srgbClr val="000000"/>
                </a:solidFill>
                <a:latin typeface="Times New Roman"/>
                <a:ea typeface="DejaVu Sans"/>
              </a:rPr>
              <a:t>Grammar and Parse Tree</a:t>
            </a:r>
            <a:endParaRPr/>
          </a:p>
        </p:txBody>
      </p:sp>
      <p:sp>
        <p:nvSpPr>
          <p:cNvPr id="309" name="CustomShape 2"/>
          <p:cNvSpPr/>
          <p:nvPr/>
        </p:nvSpPr>
        <p:spPr>
          <a:xfrm>
            <a:off x="299160" y="1219320"/>
            <a:ext cx="3536280" cy="2282040"/>
          </a:xfrm>
          <a:prstGeom prst="rect">
            <a:avLst/>
          </a:prstGeom>
          <a:noFill/>
          <a:ln>
            <a:noFill/>
          </a:ln>
        </p:spPr>
        <p:txBody>
          <a:bodyPr bIns="45000" lIns="90000" rIns="90000" tIns="45000" wrap="none"/>
          <a:p>
            <a:pPr>
              <a:lnSpc>
                <a:spcPct val="100000"/>
              </a:lnSpc>
            </a:pPr>
            <a:r>
              <a:rPr lang="en-US" sz="2400">
                <a:solidFill>
                  <a:srgbClr val="000000"/>
                </a:solidFill>
                <a:latin typeface="Times New Roman"/>
                <a:ea typeface="DejaVu Sans"/>
              </a:rPr>
              <a:t>&lt;assign&gt; </a:t>
            </a:r>
            <a:r>
              <a:rPr lang="en-US" sz="2400">
                <a:solidFill>
                  <a:srgbClr val="000000"/>
                </a:solidFill>
                <a:latin typeface="Wingdings"/>
                <a:ea typeface="DejaVu Sans"/>
              </a:rPr>
              <a:t></a:t>
            </a:r>
            <a:r>
              <a:rPr lang="en-US" sz="2400">
                <a:solidFill>
                  <a:srgbClr val="000000"/>
                </a:solidFill>
                <a:latin typeface="Times New Roman"/>
                <a:ea typeface="DejaVu Sans"/>
              </a:rPr>
              <a:t> &lt;id&gt; = &lt;expr&gt;</a:t>
            </a:r>
            <a:endParaRPr/>
          </a:p>
          <a:p>
            <a:pPr>
              <a:lnSpc>
                <a:spcPct val="100000"/>
              </a:lnSpc>
            </a:pPr>
            <a:r>
              <a:rPr lang="en-US" sz="2400">
                <a:solidFill>
                  <a:srgbClr val="000000"/>
                </a:solidFill>
                <a:latin typeface="Times New Roman"/>
                <a:ea typeface="DejaVu Sans"/>
              </a:rPr>
              <a:t>&lt;id&gt; </a:t>
            </a:r>
            <a:r>
              <a:rPr lang="en-US" sz="2400">
                <a:solidFill>
                  <a:srgbClr val="000000"/>
                </a:solidFill>
                <a:latin typeface="Wingdings"/>
                <a:ea typeface="DejaVu Sans"/>
              </a:rPr>
              <a:t></a:t>
            </a:r>
            <a:r>
              <a:rPr lang="en-US" sz="2400">
                <a:solidFill>
                  <a:srgbClr val="000000"/>
                </a:solidFill>
                <a:latin typeface="Times New Roman"/>
                <a:ea typeface="DejaVu Sans"/>
              </a:rPr>
              <a:t> A | B | C</a:t>
            </a:r>
            <a:endParaRPr/>
          </a:p>
          <a:p>
            <a:pPr>
              <a:lnSpc>
                <a:spcPct val="100000"/>
              </a:lnSpc>
            </a:pPr>
            <a:r>
              <a:rPr lang="en-US" sz="2400">
                <a:solidFill>
                  <a:srgbClr val="000000"/>
                </a:solidFill>
                <a:latin typeface="Times New Roman"/>
                <a:ea typeface="DejaVu Sans"/>
              </a:rPr>
              <a:t>&lt;expr&gt; </a:t>
            </a:r>
            <a:r>
              <a:rPr lang="en-US" sz="2400">
                <a:solidFill>
                  <a:srgbClr val="000000"/>
                </a:solidFill>
                <a:latin typeface="Wingdings"/>
                <a:ea typeface="DejaVu Sans"/>
              </a:rPr>
              <a:t></a:t>
            </a:r>
            <a:r>
              <a:rPr lang="en-US" sz="2400">
                <a:solidFill>
                  <a:srgbClr val="000000"/>
                </a:solidFill>
                <a:latin typeface="Times New Roman"/>
                <a:ea typeface="DejaVu Sans"/>
              </a:rPr>
              <a:t> &lt;id&gt; + &lt;expr&gt;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 &lt;id&gt; * &lt;expr&gt;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  (&lt;expr&gt;)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&lt;id&gt;</a:t>
            </a:r>
            <a:endParaRPr/>
          </a:p>
        </p:txBody>
      </p:sp>
      <p:sp>
        <p:nvSpPr>
          <p:cNvPr id="310" name="CustomShape 3"/>
          <p:cNvSpPr/>
          <p:nvPr/>
        </p:nvSpPr>
        <p:spPr>
          <a:xfrm>
            <a:off x="3724920" y="2286000"/>
            <a:ext cx="4284360" cy="4203000"/>
          </a:xfrm>
          <a:prstGeom prst="rect">
            <a:avLst/>
          </a:prstGeom>
          <a:noFill/>
          <a:ln>
            <a:noFill/>
          </a:ln>
        </p:spPr>
        <p:txBody>
          <a:bodyPr bIns="45000" lIns="90000" rIns="90000" tIns="45000" wrap="none"/>
          <a:p>
            <a:pPr>
              <a:lnSpc>
                <a:spcPct val="100000"/>
              </a:lnSpc>
            </a:pP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&lt;assign&gt;</a:t>
            </a:r>
            <a:endParaRPr/>
          </a:p>
          <a:p>
            <a:pPr>
              <a:lnSpc>
                <a:spcPct val="100000"/>
              </a:lnSpc>
            </a:pPr>
            <a:r>
              <a:rPr lang="en-US">
                <a:solidFill>
                  <a:srgbClr val="000000"/>
                </a:solidFill>
                <a:latin typeface="Times New Roman"/>
                <a:ea typeface="DejaVu Sans"/>
              </a:rPr>
              <a:t>	</a:t>
            </a:r>
            <a:endParaRPr/>
          </a:p>
          <a:p>
            <a:pPr>
              <a:lnSpc>
                <a:spcPct val="100000"/>
              </a:lnSpc>
            </a:pPr>
            <a:r>
              <a:rPr lang="en-US">
                <a:solidFill>
                  <a:srgbClr val="000000"/>
                </a:solidFill>
                <a:latin typeface="Times New Roman"/>
                <a:ea typeface="DejaVu Sans"/>
              </a:rPr>
              <a:t>    </a:t>
            </a:r>
            <a:r>
              <a:rPr lang="en-US">
                <a:solidFill>
                  <a:srgbClr val="000000"/>
                </a:solidFill>
                <a:latin typeface="Times New Roman"/>
                <a:ea typeface="DejaVu Sans"/>
              </a:rPr>
              <a:t>&lt;id&gt;</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&lt;expr&gt;</a:t>
            </a:r>
            <a:endParaRPr/>
          </a:p>
          <a:p>
            <a:pPr>
              <a:lnSpc>
                <a:spcPct val="100000"/>
              </a:lnSpc>
            </a:pPr>
            <a:endParaRPr/>
          </a:p>
          <a:p>
            <a:pPr>
              <a:lnSpc>
                <a:spcPct val="100000"/>
              </a:lnSpc>
            </a:pPr>
            <a:endParaRPr/>
          </a:p>
          <a:p>
            <a:pPr>
              <a:lnSpc>
                <a:spcPct val="100000"/>
              </a:lnSpc>
            </a:pPr>
            <a:r>
              <a:rPr lang="en-US">
                <a:solidFill>
                  <a:srgbClr val="000000"/>
                </a:solidFill>
                <a:latin typeface="Times New Roman"/>
                <a:ea typeface="DejaVu Sans"/>
              </a:rPr>
              <a:t>       </a:t>
            </a:r>
            <a:r>
              <a:rPr lang="en-US">
                <a:solidFill>
                  <a:srgbClr val="000000"/>
                </a:solidFill>
                <a:latin typeface="Times New Roman"/>
                <a:ea typeface="DejaVu Sans"/>
              </a:rPr>
              <a:t>A</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&lt;id&gt;</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&lt;expr&gt;</a:t>
            </a:r>
            <a:endParaRPr/>
          </a:p>
          <a:p>
            <a:pPr>
              <a:lnSpc>
                <a:spcPct val="100000"/>
              </a:lnSpc>
            </a:pPr>
            <a:endParaRPr/>
          </a:p>
          <a:p>
            <a:pPr>
              <a:lnSpc>
                <a:spcPct val="100000"/>
              </a:lnSpc>
            </a:pP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B</a:t>
            </a:r>
            <a:r>
              <a:rPr lang="en-US">
                <a:solidFill>
                  <a:srgbClr val="000000"/>
                </a:solidFill>
                <a:latin typeface="Times New Roman"/>
                <a:ea typeface="DejaVu Sans"/>
              </a:rPr>
              <a:t>	</a:t>
            </a:r>
            <a:r>
              <a:rPr lang="en-US">
                <a:solidFill>
                  <a:srgbClr val="000000"/>
                </a:solidFill>
                <a:latin typeface="Times New Roman"/>
                <a:ea typeface="DejaVu Sans"/>
              </a:rPr>
              <a:t>          (    &lt;expr&gt;    )</a:t>
            </a:r>
            <a:endParaRPr/>
          </a:p>
          <a:p>
            <a:pPr>
              <a:lnSpc>
                <a:spcPct val="100000"/>
              </a:lnSpc>
            </a:pPr>
            <a:endParaRPr/>
          </a:p>
          <a:p>
            <a:pPr>
              <a:lnSpc>
                <a:spcPct val="100000"/>
              </a:lnSpc>
            </a:pPr>
            <a:endParaRPr/>
          </a:p>
          <a:p>
            <a:pPr>
              <a:lnSpc>
                <a:spcPct val="100000"/>
              </a:lnSpc>
            </a:pP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&lt;id&gt;         +         &lt;expr&gt;</a:t>
            </a:r>
            <a:endParaRPr/>
          </a:p>
          <a:p>
            <a:pPr>
              <a:lnSpc>
                <a:spcPct val="100000"/>
              </a:lnSpc>
            </a:pPr>
            <a:endParaRPr/>
          </a:p>
          <a:p>
            <a:pPr>
              <a:lnSpc>
                <a:spcPct val="100000"/>
              </a:lnSpc>
            </a:pP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A</a:t>
            </a:r>
            <a:r>
              <a:rPr lang="en-US">
                <a:solidFill>
                  <a:srgbClr val="000000"/>
                </a:solidFill>
                <a:latin typeface="Times New Roman"/>
                <a:ea typeface="DejaVu Sans"/>
              </a:rPr>
              <a:t>	</a:t>
            </a:r>
            <a:r>
              <a:rPr lang="en-US">
                <a:solidFill>
                  <a:srgbClr val="000000"/>
                </a:solidFill>
                <a:latin typeface="Times New Roman"/>
                <a:ea typeface="DejaVu Sans"/>
              </a:rPr>
              <a:t>             &lt;id&gt;</a:t>
            </a:r>
            <a:endParaRPr/>
          </a:p>
          <a:p>
            <a:pPr>
              <a:lnSpc>
                <a:spcPct val="100000"/>
              </a:lnSpc>
            </a:pPr>
            <a:endParaRPr/>
          </a:p>
          <a:p>
            <a:pPr>
              <a:lnSpc>
                <a:spcPct val="100000"/>
              </a:lnSpc>
            </a:pP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	</a:t>
            </a:r>
            <a:r>
              <a:rPr lang="en-US">
                <a:solidFill>
                  <a:srgbClr val="000000"/>
                </a:solidFill>
                <a:latin typeface="Times New Roman"/>
                <a:ea typeface="DejaVu Sans"/>
              </a:rPr>
              <a:t>C</a:t>
            </a:r>
            <a:endParaRPr/>
          </a:p>
        </p:txBody>
      </p:sp>
      <p:sp>
        <p:nvSpPr>
          <p:cNvPr id="311" name="Line 4"/>
          <p:cNvSpPr/>
          <p:nvPr/>
        </p:nvSpPr>
        <p:spPr>
          <a:xfrm flipH="1">
            <a:off x="3504960" y="2590560"/>
            <a:ext cx="1600200" cy="304920"/>
          </a:xfrm>
          <a:prstGeom prst="line">
            <a:avLst/>
          </a:prstGeom>
          <a:ln w="9360">
            <a:solidFill>
              <a:srgbClr val="000000"/>
            </a:solidFill>
            <a:round/>
          </a:ln>
        </p:spPr>
      </p:sp>
      <p:sp>
        <p:nvSpPr>
          <p:cNvPr id="312" name="Line 5"/>
          <p:cNvSpPr/>
          <p:nvPr/>
        </p:nvSpPr>
        <p:spPr>
          <a:xfrm>
            <a:off x="5105160" y="2590560"/>
            <a:ext cx="360" cy="304920"/>
          </a:xfrm>
          <a:prstGeom prst="line">
            <a:avLst/>
          </a:prstGeom>
          <a:ln w="9360">
            <a:solidFill>
              <a:srgbClr val="000000"/>
            </a:solidFill>
            <a:round/>
          </a:ln>
        </p:spPr>
      </p:sp>
      <p:sp>
        <p:nvSpPr>
          <p:cNvPr id="313" name="Line 6"/>
          <p:cNvSpPr/>
          <p:nvPr/>
        </p:nvSpPr>
        <p:spPr>
          <a:xfrm>
            <a:off x="5105160" y="2590560"/>
            <a:ext cx="1981440" cy="304920"/>
          </a:xfrm>
          <a:prstGeom prst="line">
            <a:avLst/>
          </a:prstGeom>
          <a:ln w="9360">
            <a:solidFill>
              <a:srgbClr val="000000"/>
            </a:solidFill>
            <a:round/>
          </a:ln>
        </p:spPr>
      </p:sp>
      <p:sp>
        <p:nvSpPr>
          <p:cNvPr id="314" name="Line 7"/>
          <p:cNvSpPr/>
          <p:nvPr/>
        </p:nvSpPr>
        <p:spPr>
          <a:xfrm>
            <a:off x="3352680" y="3200400"/>
            <a:ext cx="360" cy="533160"/>
          </a:xfrm>
          <a:prstGeom prst="line">
            <a:avLst/>
          </a:prstGeom>
          <a:ln w="9360">
            <a:solidFill>
              <a:srgbClr val="000000"/>
            </a:solidFill>
            <a:round/>
          </a:ln>
        </p:spPr>
      </p:sp>
      <p:sp>
        <p:nvSpPr>
          <p:cNvPr id="315" name="Line 8"/>
          <p:cNvSpPr/>
          <p:nvPr/>
        </p:nvSpPr>
        <p:spPr>
          <a:xfrm flipH="1">
            <a:off x="6019560" y="3200400"/>
            <a:ext cx="1067040" cy="457200"/>
          </a:xfrm>
          <a:prstGeom prst="line">
            <a:avLst/>
          </a:prstGeom>
          <a:ln w="9360">
            <a:solidFill>
              <a:srgbClr val="000000"/>
            </a:solidFill>
            <a:round/>
          </a:ln>
        </p:spPr>
      </p:sp>
      <p:sp>
        <p:nvSpPr>
          <p:cNvPr id="316" name="Line 9"/>
          <p:cNvSpPr/>
          <p:nvPr/>
        </p:nvSpPr>
        <p:spPr>
          <a:xfrm>
            <a:off x="7086600" y="3200400"/>
            <a:ext cx="360" cy="457200"/>
          </a:xfrm>
          <a:prstGeom prst="line">
            <a:avLst/>
          </a:prstGeom>
          <a:ln w="9360">
            <a:solidFill>
              <a:srgbClr val="000000"/>
            </a:solidFill>
            <a:round/>
          </a:ln>
        </p:spPr>
      </p:sp>
      <p:sp>
        <p:nvSpPr>
          <p:cNvPr id="317" name="Line 10"/>
          <p:cNvSpPr/>
          <p:nvPr/>
        </p:nvSpPr>
        <p:spPr>
          <a:xfrm>
            <a:off x="7086600" y="3200400"/>
            <a:ext cx="990360" cy="457200"/>
          </a:xfrm>
          <a:prstGeom prst="line">
            <a:avLst/>
          </a:prstGeom>
          <a:ln w="9360">
            <a:solidFill>
              <a:srgbClr val="000000"/>
            </a:solidFill>
            <a:round/>
          </a:ln>
        </p:spPr>
      </p:sp>
      <p:sp>
        <p:nvSpPr>
          <p:cNvPr id="318" name="Line 11"/>
          <p:cNvSpPr/>
          <p:nvPr/>
        </p:nvSpPr>
        <p:spPr>
          <a:xfrm>
            <a:off x="5867280" y="3962160"/>
            <a:ext cx="360" cy="304920"/>
          </a:xfrm>
          <a:prstGeom prst="line">
            <a:avLst/>
          </a:prstGeom>
          <a:ln w="9360">
            <a:solidFill>
              <a:srgbClr val="000000"/>
            </a:solidFill>
            <a:round/>
          </a:ln>
        </p:spPr>
      </p:sp>
      <p:sp>
        <p:nvSpPr>
          <p:cNvPr id="319" name="Line 12"/>
          <p:cNvSpPr/>
          <p:nvPr/>
        </p:nvSpPr>
        <p:spPr>
          <a:xfrm>
            <a:off x="6781680" y="5333760"/>
            <a:ext cx="360" cy="304920"/>
          </a:xfrm>
          <a:prstGeom prst="line">
            <a:avLst/>
          </a:prstGeom>
          <a:ln w="9360">
            <a:solidFill>
              <a:srgbClr val="000000"/>
            </a:solidFill>
            <a:round/>
          </a:ln>
        </p:spPr>
      </p:sp>
      <p:sp>
        <p:nvSpPr>
          <p:cNvPr id="320" name="Line 13"/>
          <p:cNvSpPr/>
          <p:nvPr/>
        </p:nvSpPr>
        <p:spPr>
          <a:xfrm>
            <a:off x="8458200" y="5943600"/>
            <a:ext cx="360" cy="304560"/>
          </a:xfrm>
          <a:prstGeom prst="line">
            <a:avLst/>
          </a:prstGeom>
          <a:ln w="9360">
            <a:solidFill>
              <a:srgbClr val="000000"/>
            </a:solidFill>
            <a:round/>
          </a:ln>
        </p:spPr>
      </p:sp>
      <p:sp>
        <p:nvSpPr>
          <p:cNvPr id="321" name="Line 14"/>
          <p:cNvSpPr/>
          <p:nvPr/>
        </p:nvSpPr>
        <p:spPr>
          <a:xfrm>
            <a:off x="8534160" y="5333760"/>
            <a:ext cx="360" cy="304920"/>
          </a:xfrm>
          <a:prstGeom prst="line">
            <a:avLst/>
          </a:prstGeom>
          <a:ln w="9360">
            <a:solidFill>
              <a:srgbClr val="000000"/>
            </a:solidFill>
            <a:round/>
          </a:ln>
        </p:spPr>
      </p:sp>
      <p:sp>
        <p:nvSpPr>
          <p:cNvPr id="322" name="Line 15"/>
          <p:cNvSpPr/>
          <p:nvPr/>
        </p:nvSpPr>
        <p:spPr>
          <a:xfrm flipH="1">
            <a:off x="7238880" y="3962160"/>
            <a:ext cx="762120" cy="304920"/>
          </a:xfrm>
          <a:prstGeom prst="line">
            <a:avLst/>
          </a:prstGeom>
          <a:ln w="9360">
            <a:solidFill>
              <a:srgbClr val="000000"/>
            </a:solidFill>
            <a:round/>
          </a:ln>
        </p:spPr>
      </p:sp>
      <p:sp>
        <p:nvSpPr>
          <p:cNvPr id="323" name="Line 16"/>
          <p:cNvSpPr/>
          <p:nvPr/>
        </p:nvSpPr>
        <p:spPr>
          <a:xfrm>
            <a:off x="8001000" y="3962160"/>
            <a:ext cx="380880" cy="304920"/>
          </a:xfrm>
          <a:prstGeom prst="line">
            <a:avLst/>
          </a:prstGeom>
          <a:ln w="9360">
            <a:solidFill>
              <a:srgbClr val="000000"/>
            </a:solidFill>
            <a:round/>
          </a:ln>
        </p:spPr>
      </p:sp>
      <p:sp>
        <p:nvSpPr>
          <p:cNvPr id="324" name="Line 17"/>
          <p:cNvSpPr/>
          <p:nvPr/>
        </p:nvSpPr>
        <p:spPr>
          <a:xfrm flipH="1">
            <a:off x="7848360" y="3962160"/>
            <a:ext cx="152640" cy="304920"/>
          </a:xfrm>
          <a:prstGeom prst="line">
            <a:avLst/>
          </a:prstGeom>
          <a:ln w="9360">
            <a:solidFill>
              <a:srgbClr val="000000"/>
            </a:solidFill>
            <a:round/>
          </a:ln>
        </p:spPr>
      </p:sp>
      <p:sp>
        <p:nvSpPr>
          <p:cNvPr id="325" name="Line 18"/>
          <p:cNvSpPr/>
          <p:nvPr/>
        </p:nvSpPr>
        <p:spPr>
          <a:xfrm flipH="1">
            <a:off x="6933960" y="4572000"/>
            <a:ext cx="838440" cy="457200"/>
          </a:xfrm>
          <a:prstGeom prst="line">
            <a:avLst/>
          </a:prstGeom>
          <a:ln w="9360">
            <a:solidFill>
              <a:srgbClr val="000000"/>
            </a:solidFill>
            <a:round/>
          </a:ln>
        </p:spPr>
      </p:sp>
      <p:sp>
        <p:nvSpPr>
          <p:cNvPr id="326" name="Line 19"/>
          <p:cNvSpPr/>
          <p:nvPr/>
        </p:nvSpPr>
        <p:spPr>
          <a:xfrm>
            <a:off x="7772400" y="4572000"/>
            <a:ext cx="609480" cy="457200"/>
          </a:xfrm>
          <a:prstGeom prst="line">
            <a:avLst/>
          </a:prstGeom>
          <a:ln w="9360">
            <a:solidFill>
              <a:srgbClr val="000000"/>
            </a:solidFill>
            <a:round/>
          </a:ln>
        </p:spPr>
      </p:sp>
      <p:sp>
        <p:nvSpPr>
          <p:cNvPr id="327" name="Line 20"/>
          <p:cNvSpPr/>
          <p:nvPr/>
        </p:nvSpPr>
        <p:spPr>
          <a:xfrm flipH="1">
            <a:off x="7619760" y="4572000"/>
            <a:ext cx="152640" cy="533160"/>
          </a:xfrm>
          <a:prstGeom prst="line">
            <a:avLst/>
          </a:prstGeom>
          <a:ln w="9360">
            <a:solidFill>
              <a:srgbClr val="000000"/>
            </a:solidFill>
            <a:round/>
          </a:ln>
        </p:spPr>
      </p:sp>
      <p:sp>
        <p:nvSpPr>
          <p:cNvPr id="328" name="CustomShape 21"/>
          <p:cNvSpPr/>
          <p:nvPr/>
        </p:nvSpPr>
        <p:spPr>
          <a:xfrm>
            <a:off x="152280" y="4537080"/>
            <a:ext cx="5712480" cy="1825560"/>
          </a:xfrm>
          <a:prstGeom prst="rect">
            <a:avLst/>
          </a:prstGeom>
          <a:noFill/>
          <a:ln>
            <a:noFill/>
          </a:ln>
        </p:spPr>
        <p:txBody>
          <a:bodyPr bIns="45000" lIns="90000" rIns="90000" tIns="45000"/>
          <a:p>
            <a:pPr>
              <a:lnSpc>
                <a:spcPct val="100000"/>
              </a:lnSpc>
            </a:pPr>
            <a:r>
              <a:rPr lang="en-US" sz="2400">
                <a:solidFill>
                  <a:srgbClr val="000000"/>
                </a:solidFill>
                <a:latin typeface="Times New Roman"/>
                <a:ea typeface="DejaVu Sans"/>
              </a:rPr>
              <a:t>Parse tree for the derivation</a:t>
            </a:r>
            <a:endParaRPr/>
          </a:p>
          <a:p>
            <a:pPr>
              <a:lnSpc>
                <a:spcPct val="100000"/>
              </a:lnSpc>
            </a:pPr>
            <a:r>
              <a:rPr lang="en-US" sz="2400">
                <a:solidFill>
                  <a:srgbClr val="000000"/>
                </a:solidFill>
                <a:latin typeface="Times New Roman"/>
                <a:ea typeface="DejaVu Sans"/>
              </a:rPr>
              <a:t>&lt;assign&gt; </a:t>
            </a:r>
            <a:r>
              <a:rPr lang="en-US" sz="2400">
                <a:solidFill>
                  <a:srgbClr val="000000"/>
                </a:solidFill>
                <a:latin typeface="Wingdings"/>
                <a:ea typeface="DejaVu Sans"/>
              </a:rPr>
              <a:t></a:t>
            </a:r>
            <a:r>
              <a:rPr lang="en-US" sz="2400">
                <a:solidFill>
                  <a:srgbClr val="000000"/>
                </a:solidFill>
                <a:latin typeface="Times New Roman"/>
                <a:ea typeface="DejaVu Sans"/>
              </a:rPr>
              <a:t> &lt;id&gt; = &lt;expr&gt; </a:t>
            </a:r>
            <a:r>
              <a:rPr lang="en-US" sz="2400">
                <a:solidFill>
                  <a:srgbClr val="000000"/>
                </a:solidFill>
                <a:latin typeface="Wingdings"/>
                <a:ea typeface="DejaVu Sans"/>
              </a:rPr>
              <a:t></a:t>
            </a:r>
            <a:r>
              <a:rPr lang="en-US" sz="2400">
                <a:solidFill>
                  <a:srgbClr val="000000"/>
                </a:solidFill>
                <a:latin typeface="Times New Roman"/>
                <a:ea typeface="DejaVu Sans"/>
              </a:rPr>
              <a:t> A = &lt;expr&gt;</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Wingdings"/>
                <a:ea typeface="DejaVu Sans"/>
              </a:rPr>
              <a:t></a:t>
            </a:r>
            <a:r>
              <a:rPr lang="en-US" sz="2400">
                <a:solidFill>
                  <a:srgbClr val="000000"/>
                </a:solidFill>
                <a:latin typeface="Times New Roman"/>
                <a:ea typeface="DejaVu Sans"/>
              </a:rPr>
              <a:t> </a:t>
            </a:r>
            <a:r>
              <a:rPr lang="en-US" sz="2400">
                <a:solidFill>
                  <a:srgbClr val="000000"/>
                </a:solidFill>
                <a:latin typeface="Times New Roman"/>
                <a:ea typeface="DejaVu Sans"/>
              </a:rPr>
              <a:t>A = &lt;id&gt; * &lt;expr&gt; </a:t>
            </a:r>
            <a:r>
              <a:rPr lang="en-US" sz="2400">
                <a:solidFill>
                  <a:srgbClr val="000000"/>
                </a:solidFill>
                <a:latin typeface="Wingdings"/>
                <a:ea typeface="DejaVu Sans"/>
              </a:rPr>
              <a:t></a:t>
            </a:r>
            <a:r>
              <a:rPr lang="en-US" sz="2400">
                <a:solidFill>
                  <a:srgbClr val="000000"/>
                </a:solidFill>
                <a:latin typeface="Times New Roman"/>
                <a:ea typeface="DejaVu Sans"/>
              </a:rPr>
              <a:t> A = B * &lt;expr&gt;</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Wingdings"/>
                <a:ea typeface="DejaVu Sans"/>
              </a:rPr>
              <a:t></a:t>
            </a:r>
            <a:r>
              <a:rPr lang="en-US" sz="2400">
                <a:solidFill>
                  <a:srgbClr val="000000"/>
                </a:solidFill>
                <a:latin typeface="Times New Roman"/>
                <a:ea typeface="DejaVu Sans"/>
              </a:rPr>
              <a:t> </a:t>
            </a:r>
            <a:r>
              <a:rPr lang="en-US" sz="2400">
                <a:solidFill>
                  <a:srgbClr val="000000"/>
                </a:solidFill>
                <a:latin typeface="Times New Roman"/>
                <a:ea typeface="DejaVu Sans"/>
              </a:rPr>
              <a:t>A = B * (&lt;expr&gt;) </a:t>
            </a:r>
            <a:r>
              <a:rPr lang="en-US" sz="2400">
                <a:solidFill>
                  <a:srgbClr val="000000"/>
                </a:solidFill>
                <a:latin typeface="Wingdings"/>
                <a:ea typeface="DejaVu Sans"/>
              </a:rPr>
              <a:t></a:t>
            </a:r>
            <a:r>
              <a:rPr lang="en-US" sz="2400">
                <a:solidFill>
                  <a:srgbClr val="000000"/>
                </a:solidFill>
                <a:latin typeface="Times New Roman"/>
                <a:ea typeface="DejaVu Sans"/>
              </a:rPr>
              <a:t> A = B * (&lt;id&gt; + &lt;expr&gt;)</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Wingdings"/>
                <a:ea typeface="DejaVu Sans"/>
              </a:rPr>
              <a:t></a:t>
            </a:r>
            <a:r>
              <a:rPr lang="en-US" sz="2400">
                <a:solidFill>
                  <a:srgbClr val="000000"/>
                </a:solidFill>
                <a:latin typeface="Times New Roman"/>
                <a:ea typeface="DejaVu Sans"/>
              </a:rPr>
              <a:t> </a:t>
            </a:r>
            <a:r>
              <a:rPr lang="en-US" sz="2400">
                <a:solidFill>
                  <a:srgbClr val="000000"/>
                </a:solidFill>
                <a:latin typeface="Times New Roman"/>
                <a:ea typeface="DejaVu Sans"/>
              </a:rPr>
              <a:t>A = B * (A + &lt;expr&gt;) </a:t>
            </a:r>
            <a:r>
              <a:rPr lang="en-US" sz="2400">
                <a:solidFill>
                  <a:srgbClr val="000000"/>
                </a:solidFill>
                <a:latin typeface="Wingdings"/>
                <a:ea typeface="DejaVu Sans"/>
              </a:rPr>
              <a:t></a:t>
            </a:r>
            <a:r>
              <a:rPr lang="en-US" sz="2400">
                <a:solidFill>
                  <a:srgbClr val="000000"/>
                </a:solidFill>
                <a:latin typeface="Times New Roman"/>
                <a:ea typeface="DejaVu Sans"/>
              </a:rPr>
              <a:t> A = B * (A + &lt;id&gt;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Wingdings"/>
                <a:ea typeface="DejaVu Sans"/>
              </a:rPr>
              <a:t></a:t>
            </a:r>
            <a:r>
              <a:rPr lang="en-US" sz="2400">
                <a:solidFill>
                  <a:srgbClr val="000000"/>
                </a:solidFill>
                <a:latin typeface="Times New Roman"/>
                <a:ea typeface="DejaVu Sans"/>
              </a:rPr>
              <a:t> </a:t>
            </a:r>
            <a:r>
              <a:rPr lang="en-US" sz="2400">
                <a:solidFill>
                  <a:srgbClr val="000000"/>
                </a:solidFill>
                <a:latin typeface="Times New Roman"/>
                <a:ea typeface="DejaVu Sans"/>
              </a:rPr>
              <a:t>A = B * (A + C)</a:t>
            </a:r>
            <a:endParaRPr/>
          </a:p>
        </p:txBody>
      </p:sp>
    </p:spTree>
  </p:cSld>
  <p:timing>
    <p:tnLst>
      <p:par>
        <p:cTn dur="indefinite" id="246" nodeType="tmRoot" restart="never">
          <p:childTnLst>
            <p:seq>
              <p:cTn dur="indefinite" id="247" nodeType="mainSeq">
                <p:childTnLst>
                  <p:par>
                    <p:cTn fill="hold" id="248">
                      <p:stCondLst>
                        <p:cond delay="indefinite"/>
                      </p:stCondLst>
                      <p:childTnLst>
                        <p:par>
                          <p:cTn fill="hold" id="249">
                            <p:stCondLst>
                              <p:cond delay="0"/>
                            </p:stCondLst>
                            <p:childTnLst>
                              <p:par>
                                <p:cTn fill="hold" id="250" nodeType="clickEffect" presetClass="entr" presetID="1">
                                  <p:stCondLst>
                                    <p:cond delay="0"/>
                                  </p:stCondLst>
                                  <p:childTnLst>
                                    <p:set>
                                      <p:cBhvr>
                                        <p:cTn dur="1" fill="hold" id="251">
                                          <p:stCondLst>
                                            <p:cond delay="0"/>
                                          </p:stCondLst>
                                        </p:cTn>
                                        <p:tgtEl>
                                          <p:spTgt spid="328">
                                            <p:txEl>
                                              <p:pRg end="217" st="217"/>
                                            </p:txEl>
                                          </p:spTgt>
                                        </p:tgtEl>
                                        <p:attrNameLst>
                                          <p:attrName>style.visibility</p:attrName>
                                        </p:attrNameLst>
                                      </p:cBhvr>
                                      <p:to>
                                        <p:strVal val="visible"/>
                                      </p:to>
                                    </p:set>
                                  </p:childTnLst>
                                </p:cTn>
                              </p:par>
                            </p:childTnLst>
                          </p:cTn>
                        </p:par>
                      </p:childTnLst>
                    </p:cTn>
                  </p:par>
                  <p:par>
                    <p:cTn fill="hold" id="252">
                      <p:stCondLst>
                        <p:cond delay="indefinite"/>
                      </p:stCondLst>
                      <p:childTnLst>
                        <p:par>
                          <p:cTn fill="hold" id="253">
                            <p:stCondLst>
                              <p:cond delay="0"/>
                            </p:stCondLst>
                            <p:childTnLst>
                              <p:par>
                                <p:cTn fill="hold" id="254" nodeType="clickEffect" presetClass="entr" presetID="1">
                                  <p:stCondLst>
                                    <p:cond delay="0"/>
                                  </p:stCondLst>
                                  <p:childTnLst>
                                    <p:set>
                                      <p:cBhvr>
                                        <p:cTn dur="1" fill="hold" id="255">
                                          <p:stCondLst>
                                            <p:cond delay="0"/>
                                          </p:stCondLst>
                                        </p:cTn>
                                        <p:tgtEl>
                                          <p:spTgt spid="328">
                                            <p:txEl>
                                              <p:pRg end="217" st="217"/>
                                            </p:txEl>
                                          </p:spTgt>
                                        </p:tgtEl>
                                        <p:attrNameLst>
                                          <p:attrName>style.visibility</p:attrName>
                                        </p:attrNameLst>
                                      </p:cBhvr>
                                      <p:to>
                                        <p:strVal val="visible"/>
                                      </p:to>
                                    </p:set>
                                  </p:childTnLst>
                                </p:cTn>
                              </p:par>
                            </p:childTnLst>
                          </p:cTn>
                        </p:par>
                      </p:childTnLst>
                    </p:cTn>
                  </p:par>
                  <p:par>
                    <p:cTn fill="hold" id="256">
                      <p:stCondLst>
                        <p:cond delay="indefinite"/>
                      </p:stCondLst>
                      <p:childTnLst>
                        <p:par>
                          <p:cTn fill="hold" id="257">
                            <p:stCondLst>
                              <p:cond delay="0"/>
                            </p:stCondLst>
                            <p:childTnLst>
                              <p:par>
                                <p:cTn fill="hold" id="258" nodeType="clickEffect" presetClass="entr" presetID="1">
                                  <p:stCondLst>
                                    <p:cond delay="0"/>
                                  </p:stCondLst>
                                  <p:childTnLst>
                                    <p:set>
                                      <p:cBhvr>
                                        <p:cTn dur="1" fill="hold" id="259">
                                          <p:stCondLst>
                                            <p:cond delay="0"/>
                                          </p:stCondLst>
                                        </p:cTn>
                                        <p:tgtEl>
                                          <p:spTgt spid="328">
                                            <p:txEl>
                                              <p:pRg end="217" st="217"/>
                                            </p:txEl>
                                          </p:spTgt>
                                        </p:tgtEl>
                                        <p:attrNameLst>
                                          <p:attrName>style.visibility</p:attrName>
                                        </p:attrNameLst>
                                      </p:cBhvr>
                                      <p:to>
                                        <p:strVal val="visible"/>
                                      </p:to>
                                    </p:set>
                                  </p:childTnLst>
                                </p:cTn>
                              </p:par>
                            </p:childTnLst>
                          </p:cTn>
                        </p:par>
                      </p:childTnLst>
                    </p:cTn>
                  </p:par>
                  <p:par>
                    <p:cTn fill="hold" id="260">
                      <p:stCondLst>
                        <p:cond delay="indefinite"/>
                      </p:stCondLst>
                      <p:childTnLst>
                        <p:par>
                          <p:cTn fill="hold" id="261">
                            <p:stCondLst>
                              <p:cond delay="0"/>
                            </p:stCondLst>
                            <p:childTnLst>
                              <p:par>
                                <p:cTn fill="hold" id="262" nodeType="clickEffect" presetClass="entr" presetID="1">
                                  <p:stCondLst>
                                    <p:cond delay="0"/>
                                  </p:stCondLst>
                                  <p:childTnLst>
                                    <p:set>
                                      <p:cBhvr>
                                        <p:cTn dur="1" fill="hold" id="263">
                                          <p:stCondLst>
                                            <p:cond delay="0"/>
                                          </p:stCondLst>
                                        </p:cTn>
                                        <p:tgtEl>
                                          <p:spTgt spid="328">
                                            <p:txEl>
                                              <p:pRg end="217" st="217"/>
                                            </p:txEl>
                                          </p:spTgt>
                                        </p:tgtEl>
                                        <p:attrNameLst>
                                          <p:attrName>style.visibility</p:attrName>
                                        </p:attrNameLst>
                                      </p:cBhvr>
                                      <p:to>
                                        <p:strVal val="visible"/>
                                      </p:to>
                                    </p:set>
                                  </p:childTnLst>
                                </p:cTn>
                              </p:par>
                            </p:childTnLst>
                          </p:cTn>
                        </p:par>
                      </p:childTnLst>
                    </p:cTn>
                  </p:par>
                  <p:par>
                    <p:cTn fill="hold" id="264">
                      <p:stCondLst>
                        <p:cond delay="indefinite"/>
                      </p:stCondLst>
                      <p:childTnLst>
                        <p:par>
                          <p:cTn fill="hold" id="265">
                            <p:stCondLst>
                              <p:cond delay="0"/>
                            </p:stCondLst>
                            <p:childTnLst>
                              <p:par>
                                <p:cTn fill="hold" id="266" nodeType="clickEffect" presetClass="entr" presetID="1">
                                  <p:stCondLst>
                                    <p:cond delay="0"/>
                                  </p:stCondLst>
                                  <p:childTnLst>
                                    <p:set>
                                      <p:cBhvr>
                                        <p:cTn dur="1" fill="hold" id="267">
                                          <p:stCondLst>
                                            <p:cond delay="0"/>
                                          </p:stCondLst>
                                        </p:cTn>
                                        <p:tgtEl>
                                          <p:spTgt spid="328">
                                            <p:txEl>
                                              <p:pRg end="217" st="21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CustomShape 1"/>
          <p:cNvSpPr/>
          <p:nvPr/>
        </p:nvSpPr>
        <p:spPr>
          <a:xfrm>
            <a:off x="609480" y="0"/>
            <a:ext cx="7769880" cy="606960"/>
          </a:xfrm>
          <a:prstGeom prst="rect">
            <a:avLst/>
          </a:prstGeom>
          <a:noFill/>
          <a:ln>
            <a:noFill/>
          </a:ln>
        </p:spPr>
        <p:txBody>
          <a:bodyPr anchor="ctr" bIns="46080" lIns="92160" rIns="92160" tIns="46080"/>
          <a:p>
            <a:pPr>
              <a:lnSpc>
                <a:spcPct val="100000"/>
              </a:lnSpc>
            </a:pPr>
            <a:r>
              <a:rPr lang="en-US" sz="3600">
                <a:solidFill>
                  <a:srgbClr val="000000"/>
                </a:solidFill>
                <a:latin typeface="Calibri"/>
                <a:ea typeface="DejaVu Sans"/>
              </a:rPr>
              <a:t>An Ambiguous Grammar</a:t>
            </a:r>
            <a:endParaRPr/>
          </a:p>
        </p:txBody>
      </p:sp>
      <p:sp>
        <p:nvSpPr>
          <p:cNvPr id="330" name="CustomShape 2"/>
          <p:cNvSpPr/>
          <p:nvPr/>
        </p:nvSpPr>
        <p:spPr>
          <a:xfrm>
            <a:off x="685800" y="914400"/>
            <a:ext cx="8074800" cy="5331600"/>
          </a:xfrm>
          <a:prstGeom prst="rect">
            <a:avLst/>
          </a:prstGeom>
          <a:noFill/>
          <a:ln>
            <a:noFill/>
          </a:ln>
        </p:spPr>
        <p:txBody>
          <a:bodyPr bIns="46080" lIns="92160" rIns="92160" tIns="46080"/>
          <a:p>
            <a:pPr>
              <a:lnSpc>
                <a:spcPct val="90000"/>
              </a:lnSpc>
              <a:buFont typeface="Arial"/>
              <a:buChar char="•"/>
            </a:pPr>
            <a:r>
              <a:rPr lang="en-US" sz="2400">
                <a:solidFill>
                  <a:srgbClr val="000000"/>
                </a:solidFill>
                <a:latin typeface="Times New Roman"/>
                <a:ea typeface="DejaVu Sans"/>
              </a:rPr>
              <a:t>&lt;assign&gt; </a:t>
            </a:r>
            <a:r>
              <a:rPr lang="en-US" sz="2400">
                <a:solidFill>
                  <a:srgbClr val="000000"/>
                </a:solidFill>
                <a:latin typeface="Wingdings"/>
                <a:ea typeface="DejaVu Sans"/>
              </a:rPr>
              <a:t></a:t>
            </a:r>
            <a:r>
              <a:rPr lang="en-US" sz="2400">
                <a:solidFill>
                  <a:srgbClr val="000000"/>
                </a:solidFill>
                <a:latin typeface="Times New Roman"/>
                <a:ea typeface="DejaVu Sans"/>
              </a:rPr>
              <a:t> &lt;id&gt; := &lt;expr&gt;</a:t>
            </a:r>
            <a:endParaRPr/>
          </a:p>
          <a:p>
            <a:pPr>
              <a:lnSpc>
                <a:spcPct val="90000"/>
              </a:lnSpc>
              <a:buFont typeface="Arial"/>
              <a:buChar char="•"/>
            </a:pPr>
            <a:r>
              <a:rPr lang="en-US" sz="2400">
                <a:solidFill>
                  <a:srgbClr val="000000"/>
                </a:solidFill>
                <a:latin typeface="Times New Roman"/>
                <a:ea typeface="DejaVu Sans"/>
              </a:rPr>
              <a:t>&lt;id&gt; </a:t>
            </a:r>
            <a:r>
              <a:rPr lang="en-US" sz="2400">
                <a:solidFill>
                  <a:srgbClr val="000000"/>
                </a:solidFill>
                <a:latin typeface="Wingdings"/>
                <a:ea typeface="DejaVu Sans"/>
              </a:rPr>
              <a:t></a:t>
            </a:r>
            <a:r>
              <a:rPr lang="en-US" sz="2400">
                <a:solidFill>
                  <a:srgbClr val="000000"/>
                </a:solidFill>
                <a:latin typeface="Times New Roman"/>
                <a:ea typeface="DejaVu Sans"/>
              </a:rPr>
              <a:t>  A | B | C</a:t>
            </a:r>
            <a:endParaRPr/>
          </a:p>
          <a:p>
            <a:pPr>
              <a:lnSpc>
                <a:spcPct val="90000"/>
              </a:lnSpc>
              <a:buFont typeface="Arial"/>
              <a:buChar char="•"/>
            </a:pPr>
            <a:r>
              <a:rPr lang="en-US" sz="2400">
                <a:solidFill>
                  <a:srgbClr val="000000"/>
                </a:solidFill>
                <a:latin typeface="Times New Roman"/>
                <a:ea typeface="DejaVu Sans"/>
              </a:rPr>
              <a:t>&lt;expr&gt; </a:t>
            </a:r>
            <a:r>
              <a:rPr lang="en-US" sz="2400">
                <a:solidFill>
                  <a:srgbClr val="000000"/>
                </a:solidFill>
                <a:latin typeface="Wingdings"/>
                <a:ea typeface="DejaVu Sans"/>
              </a:rPr>
              <a:t></a:t>
            </a:r>
            <a:r>
              <a:rPr lang="en-US" sz="2400">
                <a:solidFill>
                  <a:srgbClr val="000000"/>
                </a:solidFill>
                <a:latin typeface="Times New Roman"/>
                <a:ea typeface="DejaVu Sans"/>
              </a:rPr>
              <a:t> &lt;expr&gt; + &lt;expr&gt;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&lt;expr&gt; * &lt;expr&gt;</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(&lt;expr&gt;)</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&lt;id&gt;</a:t>
            </a:r>
            <a:endParaRPr/>
          </a:p>
          <a:p>
            <a:pPr>
              <a:lnSpc>
                <a:spcPct val="90000"/>
              </a:lnSpc>
              <a:buFont typeface="Arial"/>
              <a:buChar char="•"/>
            </a:pPr>
            <a:r>
              <a:rPr lang="en-US" sz="2400">
                <a:solidFill>
                  <a:srgbClr val="000000"/>
                </a:solidFill>
                <a:latin typeface="Times New Roman"/>
                <a:ea typeface="DejaVu Sans"/>
              </a:rPr>
              <a:t>With this grammar, the sentence </a:t>
            </a:r>
            <a:endParaRPr/>
          </a:p>
          <a:p>
            <a:pPr lvl="1">
              <a:lnSpc>
                <a:spcPct val="90000"/>
              </a:lnSpc>
              <a:buFont typeface="Arial"/>
              <a:buChar char="–"/>
            </a:pPr>
            <a:r>
              <a:rPr lang="en-US" sz="2400">
                <a:solidFill>
                  <a:srgbClr val="000000"/>
                </a:solidFill>
                <a:latin typeface="Times New Roman"/>
                <a:ea typeface="DejaVu Sans"/>
              </a:rPr>
              <a:t>&lt;assign&gt; </a:t>
            </a:r>
            <a:r>
              <a:rPr lang="en-US" sz="2400">
                <a:solidFill>
                  <a:srgbClr val="000000"/>
                </a:solidFill>
                <a:latin typeface="Wingdings"/>
                <a:ea typeface="DejaVu Sans"/>
              </a:rPr>
              <a:t></a:t>
            </a:r>
            <a:r>
              <a:rPr lang="en-US" sz="2400">
                <a:solidFill>
                  <a:srgbClr val="000000"/>
                </a:solidFill>
                <a:latin typeface="Times New Roman"/>
                <a:ea typeface="DejaVu Sans"/>
              </a:rPr>
              <a:t> A = B + A * C </a:t>
            </a:r>
            <a:endParaRPr/>
          </a:p>
          <a:p>
            <a:pPr lvl="1">
              <a:lnSpc>
                <a:spcPct val="90000"/>
              </a:lnSpc>
              <a:buFont typeface="Arial"/>
              <a:buChar char="–"/>
            </a:pPr>
            <a:r>
              <a:rPr lang="en-US" sz="2400">
                <a:solidFill>
                  <a:srgbClr val="000000"/>
                </a:solidFill>
                <a:latin typeface="Times New Roman"/>
                <a:ea typeface="DejaVu Sans"/>
              </a:rPr>
              <a:t>has two distinct parse trees</a:t>
            </a:r>
            <a:endParaRPr/>
          </a:p>
          <a:p>
            <a:pPr lvl="1">
              <a:lnSpc>
                <a:spcPct val="90000"/>
              </a:lnSpc>
              <a:buFont typeface="Arial"/>
              <a:buChar char="–"/>
            </a:pPr>
            <a:r>
              <a:rPr lang="en-US" sz="2400">
                <a:solidFill>
                  <a:srgbClr val="000000"/>
                </a:solidFill>
                <a:latin typeface="Times New Roman"/>
                <a:ea typeface="DejaVu Sans"/>
              </a:rPr>
              <a:t>see next slide</a:t>
            </a:r>
            <a:endParaRPr/>
          </a:p>
          <a:p>
            <a:pPr lvl="1">
              <a:lnSpc>
                <a:spcPct val="90000"/>
              </a:lnSpc>
              <a:buFont typeface="Arial"/>
              <a:buChar char="–"/>
            </a:pPr>
            <a:r>
              <a:rPr lang="en-US" sz="2400">
                <a:solidFill>
                  <a:srgbClr val="000000"/>
                </a:solidFill>
                <a:latin typeface="Times New Roman"/>
                <a:ea typeface="DejaVu Sans"/>
              </a:rPr>
              <a:t>The reason this is important is that the second parse tree represents an interpretation of the expression where + has higher precedence than * which would give us an incorrect answer</a:t>
            </a:r>
            <a:endParaRPr/>
          </a:p>
        </p:txBody>
      </p:sp>
    </p:spTree>
  </p:cSld>
  <p:timing>
    <p:tnLst>
      <p:par>
        <p:cTn dur="indefinite" id="268" nodeType="tmRoot" restart="never">
          <p:childTnLst>
            <p:seq>
              <p:cTn dur="indefinite" id="269"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CustomShape 1"/>
          <p:cNvSpPr/>
          <p:nvPr/>
        </p:nvSpPr>
        <p:spPr>
          <a:xfrm>
            <a:off x="685800" y="152280"/>
            <a:ext cx="7769880" cy="1140480"/>
          </a:xfrm>
          <a:prstGeom prst="rect">
            <a:avLst/>
          </a:prstGeom>
          <a:noFill/>
          <a:ln>
            <a:noFill/>
          </a:ln>
        </p:spPr>
        <p:txBody>
          <a:bodyPr anchor="ctr" bIns="45000" lIns="90000" rIns="90000" tIns="45000"/>
          <a:p>
            <a:pPr>
              <a:lnSpc>
                <a:spcPct val="100000"/>
              </a:lnSpc>
            </a:pPr>
            <a:r>
              <a:rPr lang="en-US" sz="4000">
                <a:solidFill>
                  <a:srgbClr val="000000"/>
                </a:solidFill>
                <a:latin typeface="Times New Roman"/>
                <a:ea typeface="DejaVu Sans"/>
              </a:rPr>
              <a:t>Two Parse Trees for A = B + A * C</a:t>
            </a:r>
            <a:endParaRPr/>
          </a:p>
        </p:txBody>
      </p:sp>
      <p:sp>
        <p:nvSpPr>
          <p:cNvPr id="332" name="CustomShape 2"/>
          <p:cNvSpPr/>
          <p:nvPr/>
        </p:nvSpPr>
        <p:spPr>
          <a:xfrm>
            <a:off x="376560" y="1828800"/>
            <a:ext cx="3682800" cy="3442320"/>
          </a:xfrm>
          <a:prstGeom prst="rect">
            <a:avLst/>
          </a:prstGeom>
          <a:noFill/>
          <a:ln>
            <a:noFill/>
          </a:ln>
        </p:spPr>
        <p:txBody>
          <a:bodyPr bIns="45000" lIns="90000" rIns="90000" tIns="45000" wrap="none"/>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&lt;assign&gt;</a:t>
            </a:r>
            <a:endParaRPr/>
          </a:p>
          <a:p>
            <a:pPr>
              <a:lnSpc>
                <a:spcPct val="100000"/>
              </a:lnSpc>
            </a:pPr>
            <a:endParaRPr/>
          </a:p>
          <a:p>
            <a:pPr>
              <a:lnSpc>
                <a:spcPct val="100000"/>
              </a:lnSpc>
            </a:pPr>
            <a:r>
              <a:rPr lang="en-US" sz="2000">
                <a:solidFill>
                  <a:srgbClr val="000000"/>
                </a:solidFill>
                <a:latin typeface="Times New Roman"/>
                <a:ea typeface="DejaVu Sans"/>
              </a:rPr>
              <a:t>&lt;id&gt;</a:t>
            </a:r>
            <a:r>
              <a:rPr lang="en-US" sz="2000">
                <a:solidFill>
                  <a:srgbClr val="000000"/>
                </a:solidFill>
                <a:latin typeface="Times New Roman"/>
                <a:ea typeface="DejaVu Sans"/>
              </a:rPr>
              <a:t>	</a:t>
            </a:r>
            <a:r>
              <a:rPr lang="en-US" sz="2000">
                <a:solidFill>
                  <a:srgbClr val="000000"/>
                </a:solidFill>
                <a:latin typeface="Times New Roman"/>
                <a:ea typeface="DejaVu Sans"/>
              </a:rPr>
              <a:t>=</a:t>
            </a:r>
            <a:r>
              <a:rPr lang="en-US" sz="2000">
                <a:solidFill>
                  <a:srgbClr val="000000"/>
                </a:solidFill>
                <a:latin typeface="Times New Roman"/>
                <a:ea typeface="DejaVu Sans"/>
              </a:rPr>
              <a:t>	</a:t>
            </a:r>
            <a:r>
              <a:rPr lang="en-US" sz="2000">
                <a:solidFill>
                  <a:srgbClr val="000000"/>
                </a:solidFill>
                <a:latin typeface="Times New Roman"/>
                <a:ea typeface="DejaVu Sans"/>
              </a:rPr>
              <a:t>&lt;expr&gt;</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A</a:t>
            </a:r>
            <a:r>
              <a:rPr lang="en-US" sz="2000">
                <a:solidFill>
                  <a:srgbClr val="000000"/>
                </a:solidFill>
                <a:latin typeface="Times New Roman"/>
                <a:ea typeface="DejaVu Sans"/>
              </a:rPr>
              <a:t>	</a:t>
            </a:r>
            <a:r>
              <a:rPr lang="en-US" sz="2000">
                <a:solidFill>
                  <a:srgbClr val="000000"/>
                </a:solidFill>
                <a:latin typeface="Times New Roman"/>
                <a:ea typeface="DejaVu Sans"/>
              </a:rPr>
              <a:t>&lt;expr&gt;</a:t>
            </a:r>
            <a:r>
              <a:rPr lang="en-US" sz="2000">
                <a:solidFill>
                  <a:srgbClr val="000000"/>
                </a:solidFill>
                <a:latin typeface="Times New Roman"/>
                <a:ea typeface="DejaVu Sans"/>
              </a:rPr>
              <a:t>	</a:t>
            </a:r>
            <a:r>
              <a:rPr lang="en-US" sz="2000">
                <a:solidFill>
                  <a:srgbClr val="000000"/>
                </a:solidFill>
                <a:latin typeface="Times New Roman"/>
                <a:ea typeface="DejaVu Sans"/>
              </a:rPr>
              <a:t>   +     &lt;expr&gt;</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&lt;id&gt;      &lt;expr&gt;   *   &lt;expr&gt;</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B            &lt;id&gt;             &lt;id&gt;</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A                 C</a:t>
            </a:r>
            <a:endParaRPr/>
          </a:p>
        </p:txBody>
      </p:sp>
      <p:sp>
        <p:nvSpPr>
          <p:cNvPr id="333" name="Line 3"/>
          <p:cNvSpPr/>
          <p:nvPr/>
        </p:nvSpPr>
        <p:spPr>
          <a:xfrm flipH="1">
            <a:off x="609480" y="2209680"/>
            <a:ext cx="762120" cy="304920"/>
          </a:xfrm>
          <a:prstGeom prst="line">
            <a:avLst/>
          </a:prstGeom>
          <a:ln w="9360">
            <a:solidFill>
              <a:srgbClr val="000000"/>
            </a:solidFill>
            <a:round/>
          </a:ln>
        </p:spPr>
      </p:sp>
      <p:sp>
        <p:nvSpPr>
          <p:cNvPr id="334" name="Line 4"/>
          <p:cNvSpPr/>
          <p:nvPr/>
        </p:nvSpPr>
        <p:spPr>
          <a:xfrm>
            <a:off x="457200" y="2819160"/>
            <a:ext cx="360" cy="304920"/>
          </a:xfrm>
          <a:prstGeom prst="line">
            <a:avLst/>
          </a:prstGeom>
          <a:ln w="9360">
            <a:solidFill>
              <a:srgbClr val="000000"/>
            </a:solidFill>
            <a:round/>
          </a:ln>
        </p:spPr>
      </p:sp>
      <p:sp>
        <p:nvSpPr>
          <p:cNvPr id="335" name="Line 5"/>
          <p:cNvSpPr/>
          <p:nvPr/>
        </p:nvSpPr>
        <p:spPr>
          <a:xfrm flipH="1">
            <a:off x="1218960" y="2209680"/>
            <a:ext cx="152640" cy="304920"/>
          </a:xfrm>
          <a:prstGeom prst="line">
            <a:avLst/>
          </a:prstGeom>
          <a:ln w="9360">
            <a:solidFill>
              <a:srgbClr val="000000"/>
            </a:solidFill>
            <a:round/>
          </a:ln>
        </p:spPr>
      </p:sp>
      <p:sp>
        <p:nvSpPr>
          <p:cNvPr id="336" name="Line 6"/>
          <p:cNvSpPr/>
          <p:nvPr/>
        </p:nvSpPr>
        <p:spPr>
          <a:xfrm>
            <a:off x="1371600" y="2209680"/>
            <a:ext cx="914400" cy="304920"/>
          </a:xfrm>
          <a:prstGeom prst="line">
            <a:avLst/>
          </a:prstGeom>
          <a:ln w="9360">
            <a:solidFill>
              <a:srgbClr val="000000"/>
            </a:solidFill>
            <a:round/>
          </a:ln>
        </p:spPr>
      </p:sp>
      <p:sp>
        <p:nvSpPr>
          <p:cNvPr id="337" name="Line 7"/>
          <p:cNvSpPr/>
          <p:nvPr/>
        </p:nvSpPr>
        <p:spPr>
          <a:xfrm flipH="1">
            <a:off x="1676160" y="2819160"/>
            <a:ext cx="685800" cy="304920"/>
          </a:xfrm>
          <a:prstGeom prst="line">
            <a:avLst/>
          </a:prstGeom>
          <a:ln w="9360">
            <a:solidFill>
              <a:srgbClr val="000000"/>
            </a:solidFill>
            <a:round/>
          </a:ln>
        </p:spPr>
      </p:sp>
      <p:sp>
        <p:nvSpPr>
          <p:cNvPr id="338" name="Line 8"/>
          <p:cNvSpPr/>
          <p:nvPr/>
        </p:nvSpPr>
        <p:spPr>
          <a:xfrm>
            <a:off x="1600200" y="3429000"/>
            <a:ext cx="360" cy="304560"/>
          </a:xfrm>
          <a:prstGeom prst="line">
            <a:avLst/>
          </a:prstGeom>
          <a:ln w="9360">
            <a:solidFill>
              <a:srgbClr val="000000"/>
            </a:solidFill>
            <a:round/>
          </a:ln>
        </p:spPr>
      </p:sp>
      <p:sp>
        <p:nvSpPr>
          <p:cNvPr id="339" name="Line 9"/>
          <p:cNvSpPr/>
          <p:nvPr/>
        </p:nvSpPr>
        <p:spPr>
          <a:xfrm>
            <a:off x="1523880" y="4038480"/>
            <a:ext cx="360" cy="304920"/>
          </a:xfrm>
          <a:prstGeom prst="line">
            <a:avLst/>
          </a:prstGeom>
          <a:ln w="9360">
            <a:solidFill>
              <a:srgbClr val="000000"/>
            </a:solidFill>
            <a:round/>
          </a:ln>
        </p:spPr>
      </p:sp>
      <p:sp>
        <p:nvSpPr>
          <p:cNvPr id="340" name="Line 10"/>
          <p:cNvSpPr/>
          <p:nvPr/>
        </p:nvSpPr>
        <p:spPr>
          <a:xfrm>
            <a:off x="2590560" y="4572000"/>
            <a:ext cx="360" cy="304560"/>
          </a:xfrm>
          <a:prstGeom prst="line">
            <a:avLst/>
          </a:prstGeom>
          <a:ln w="9360">
            <a:solidFill>
              <a:srgbClr val="000000"/>
            </a:solidFill>
            <a:round/>
          </a:ln>
        </p:spPr>
      </p:sp>
      <p:sp>
        <p:nvSpPr>
          <p:cNvPr id="341" name="Line 11"/>
          <p:cNvSpPr/>
          <p:nvPr/>
        </p:nvSpPr>
        <p:spPr>
          <a:xfrm>
            <a:off x="3886200" y="4647960"/>
            <a:ext cx="360" cy="304920"/>
          </a:xfrm>
          <a:prstGeom prst="line">
            <a:avLst/>
          </a:prstGeom>
          <a:ln w="9360">
            <a:solidFill>
              <a:srgbClr val="000000"/>
            </a:solidFill>
            <a:round/>
          </a:ln>
        </p:spPr>
      </p:sp>
      <p:sp>
        <p:nvSpPr>
          <p:cNvPr id="342" name="Line 12"/>
          <p:cNvSpPr/>
          <p:nvPr/>
        </p:nvSpPr>
        <p:spPr>
          <a:xfrm>
            <a:off x="2590560" y="4038480"/>
            <a:ext cx="360" cy="304920"/>
          </a:xfrm>
          <a:prstGeom prst="line">
            <a:avLst/>
          </a:prstGeom>
          <a:ln w="9360">
            <a:solidFill>
              <a:srgbClr val="000000"/>
            </a:solidFill>
            <a:round/>
          </a:ln>
        </p:spPr>
      </p:sp>
      <p:sp>
        <p:nvSpPr>
          <p:cNvPr id="343" name="Line 13"/>
          <p:cNvSpPr/>
          <p:nvPr/>
        </p:nvSpPr>
        <p:spPr>
          <a:xfrm>
            <a:off x="3886200" y="4038480"/>
            <a:ext cx="360" cy="304920"/>
          </a:xfrm>
          <a:prstGeom prst="line">
            <a:avLst/>
          </a:prstGeom>
          <a:ln w="9360">
            <a:solidFill>
              <a:srgbClr val="000000"/>
            </a:solidFill>
            <a:round/>
          </a:ln>
        </p:spPr>
      </p:sp>
      <p:sp>
        <p:nvSpPr>
          <p:cNvPr id="344" name="Line 14"/>
          <p:cNvSpPr/>
          <p:nvPr/>
        </p:nvSpPr>
        <p:spPr>
          <a:xfrm>
            <a:off x="2361960" y="2819160"/>
            <a:ext cx="360" cy="304920"/>
          </a:xfrm>
          <a:prstGeom prst="line">
            <a:avLst/>
          </a:prstGeom>
          <a:ln w="9360">
            <a:solidFill>
              <a:srgbClr val="000000"/>
            </a:solidFill>
            <a:round/>
          </a:ln>
        </p:spPr>
      </p:sp>
      <p:sp>
        <p:nvSpPr>
          <p:cNvPr id="345" name="Line 15"/>
          <p:cNvSpPr/>
          <p:nvPr/>
        </p:nvSpPr>
        <p:spPr>
          <a:xfrm>
            <a:off x="2361960" y="2819160"/>
            <a:ext cx="685800" cy="304920"/>
          </a:xfrm>
          <a:prstGeom prst="line">
            <a:avLst/>
          </a:prstGeom>
          <a:ln w="9360">
            <a:solidFill>
              <a:srgbClr val="000000"/>
            </a:solidFill>
            <a:round/>
          </a:ln>
        </p:spPr>
      </p:sp>
      <p:sp>
        <p:nvSpPr>
          <p:cNvPr id="346" name="Line 16"/>
          <p:cNvSpPr/>
          <p:nvPr/>
        </p:nvSpPr>
        <p:spPr>
          <a:xfrm flipH="1">
            <a:off x="2666880" y="3429000"/>
            <a:ext cx="380880" cy="304560"/>
          </a:xfrm>
          <a:prstGeom prst="line">
            <a:avLst/>
          </a:prstGeom>
          <a:ln w="9360">
            <a:solidFill>
              <a:srgbClr val="000000"/>
            </a:solidFill>
            <a:round/>
          </a:ln>
        </p:spPr>
      </p:sp>
      <p:sp>
        <p:nvSpPr>
          <p:cNvPr id="347" name="Line 17"/>
          <p:cNvSpPr/>
          <p:nvPr/>
        </p:nvSpPr>
        <p:spPr>
          <a:xfrm>
            <a:off x="3047760" y="3429000"/>
            <a:ext cx="152640" cy="304560"/>
          </a:xfrm>
          <a:prstGeom prst="line">
            <a:avLst/>
          </a:prstGeom>
          <a:ln w="9360">
            <a:solidFill>
              <a:srgbClr val="000000"/>
            </a:solidFill>
            <a:round/>
          </a:ln>
        </p:spPr>
      </p:sp>
      <p:sp>
        <p:nvSpPr>
          <p:cNvPr id="348" name="Line 18"/>
          <p:cNvSpPr/>
          <p:nvPr/>
        </p:nvSpPr>
        <p:spPr>
          <a:xfrm>
            <a:off x="3047760" y="3429000"/>
            <a:ext cx="685800" cy="304560"/>
          </a:xfrm>
          <a:prstGeom prst="line">
            <a:avLst/>
          </a:prstGeom>
          <a:ln w="9360">
            <a:solidFill>
              <a:srgbClr val="000000"/>
            </a:solidFill>
            <a:round/>
          </a:ln>
        </p:spPr>
      </p:sp>
      <p:sp>
        <p:nvSpPr>
          <p:cNvPr id="349" name="CustomShape 19"/>
          <p:cNvSpPr/>
          <p:nvPr/>
        </p:nvSpPr>
        <p:spPr>
          <a:xfrm>
            <a:off x="4545720" y="1752480"/>
            <a:ext cx="4260240" cy="3442320"/>
          </a:xfrm>
          <a:prstGeom prst="rect">
            <a:avLst/>
          </a:prstGeom>
          <a:noFill/>
          <a:ln>
            <a:noFill/>
          </a:ln>
        </p:spPr>
        <p:txBody>
          <a:bodyPr bIns="45000" lIns="90000" rIns="90000" tIns="45000" wrap="none"/>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&lt;assign&gt;</a:t>
            </a:r>
            <a:endParaRPr/>
          </a:p>
          <a:p>
            <a:pPr>
              <a:lnSpc>
                <a:spcPct val="100000"/>
              </a:lnSpc>
            </a:pPr>
            <a:endParaRPr/>
          </a:p>
          <a:p>
            <a:pPr>
              <a:lnSpc>
                <a:spcPct val="100000"/>
              </a:lnSpc>
            </a:pPr>
            <a:r>
              <a:rPr lang="en-US" sz="2000">
                <a:solidFill>
                  <a:srgbClr val="000000"/>
                </a:solidFill>
                <a:latin typeface="Times New Roman"/>
                <a:ea typeface="DejaVu Sans"/>
              </a:rPr>
              <a:t>&lt;id&gt;</a:t>
            </a:r>
            <a:r>
              <a:rPr lang="en-US" sz="2000">
                <a:solidFill>
                  <a:srgbClr val="000000"/>
                </a:solidFill>
                <a:latin typeface="Times New Roman"/>
                <a:ea typeface="DejaVu Sans"/>
              </a:rPr>
              <a:t>	</a:t>
            </a:r>
            <a:r>
              <a:rPr lang="en-US" sz="2000">
                <a:solidFill>
                  <a:srgbClr val="000000"/>
                </a:solidFill>
                <a:latin typeface="Times New Roman"/>
                <a:ea typeface="DejaVu Sans"/>
              </a:rPr>
              <a:t>      =  </a:t>
            </a:r>
            <a:r>
              <a:rPr lang="en-US" sz="2000">
                <a:solidFill>
                  <a:srgbClr val="000000"/>
                </a:solidFill>
                <a:latin typeface="Times New Roman"/>
                <a:ea typeface="DejaVu Sans"/>
              </a:rPr>
              <a:t>	</a:t>
            </a:r>
            <a:r>
              <a:rPr lang="en-US" sz="2000">
                <a:solidFill>
                  <a:srgbClr val="000000"/>
                </a:solidFill>
                <a:latin typeface="Times New Roman"/>
                <a:ea typeface="DejaVu Sans"/>
              </a:rPr>
              <a:t>     &lt;expr&gt;</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A</a:t>
            </a:r>
            <a:r>
              <a:rPr lang="en-US" sz="2000">
                <a:solidFill>
                  <a:srgbClr val="000000"/>
                </a:solidFill>
                <a:latin typeface="Times New Roman"/>
                <a:ea typeface="DejaVu Sans"/>
              </a:rPr>
              <a:t>	</a:t>
            </a:r>
            <a:r>
              <a:rPr lang="en-US" sz="2000">
                <a:solidFill>
                  <a:srgbClr val="000000"/>
                </a:solidFill>
                <a:latin typeface="Times New Roman"/>
                <a:ea typeface="DejaVu Sans"/>
              </a:rPr>
              <a:t>    &lt;expr&gt;         *      &lt;expr&gt;</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&lt;expr&gt;    +     &lt;expr&gt;</a:t>
            </a:r>
            <a:r>
              <a:rPr lang="en-US" sz="2000">
                <a:solidFill>
                  <a:srgbClr val="000000"/>
                </a:solidFill>
                <a:latin typeface="Times New Roman"/>
                <a:ea typeface="DejaVu Sans"/>
              </a:rPr>
              <a:t>	</a:t>
            </a:r>
            <a:r>
              <a:rPr lang="en-US" sz="2000">
                <a:solidFill>
                  <a:srgbClr val="000000"/>
                </a:solidFill>
                <a:latin typeface="Times New Roman"/>
                <a:ea typeface="DejaVu Sans"/>
              </a:rPr>
              <a:t>       &lt;id&gt;</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&lt;id&gt;              &lt;id&gt;            C</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B                    A</a:t>
            </a:r>
            <a:endParaRPr/>
          </a:p>
        </p:txBody>
      </p:sp>
      <p:sp>
        <p:nvSpPr>
          <p:cNvPr id="350" name="Line 20"/>
          <p:cNvSpPr/>
          <p:nvPr/>
        </p:nvSpPr>
        <p:spPr>
          <a:xfrm>
            <a:off x="5029200" y="2743200"/>
            <a:ext cx="360" cy="304560"/>
          </a:xfrm>
          <a:prstGeom prst="line">
            <a:avLst/>
          </a:prstGeom>
          <a:ln w="9360">
            <a:solidFill>
              <a:srgbClr val="000000"/>
            </a:solidFill>
            <a:round/>
          </a:ln>
        </p:spPr>
      </p:sp>
      <p:sp>
        <p:nvSpPr>
          <p:cNvPr id="351" name="Line 21"/>
          <p:cNvSpPr/>
          <p:nvPr/>
        </p:nvSpPr>
        <p:spPr>
          <a:xfrm>
            <a:off x="5715000" y="4495680"/>
            <a:ext cx="360" cy="304920"/>
          </a:xfrm>
          <a:prstGeom prst="line">
            <a:avLst/>
          </a:prstGeom>
          <a:ln w="9360">
            <a:solidFill>
              <a:srgbClr val="000000"/>
            </a:solidFill>
            <a:round/>
          </a:ln>
        </p:spPr>
      </p:sp>
      <p:sp>
        <p:nvSpPr>
          <p:cNvPr id="352" name="Line 22"/>
          <p:cNvSpPr/>
          <p:nvPr/>
        </p:nvSpPr>
        <p:spPr>
          <a:xfrm>
            <a:off x="5715000" y="3962160"/>
            <a:ext cx="360" cy="304920"/>
          </a:xfrm>
          <a:prstGeom prst="line">
            <a:avLst/>
          </a:prstGeom>
          <a:ln w="9360">
            <a:solidFill>
              <a:srgbClr val="000000"/>
            </a:solidFill>
            <a:round/>
          </a:ln>
        </p:spPr>
      </p:sp>
      <p:sp>
        <p:nvSpPr>
          <p:cNvPr id="353" name="Line 23"/>
          <p:cNvSpPr/>
          <p:nvPr/>
        </p:nvSpPr>
        <p:spPr>
          <a:xfrm>
            <a:off x="6400800" y="3276360"/>
            <a:ext cx="360" cy="304920"/>
          </a:xfrm>
          <a:prstGeom prst="line">
            <a:avLst/>
          </a:prstGeom>
          <a:ln w="9360">
            <a:solidFill>
              <a:srgbClr val="000000"/>
            </a:solidFill>
            <a:round/>
          </a:ln>
        </p:spPr>
      </p:sp>
      <p:sp>
        <p:nvSpPr>
          <p:cNvPr id="354" name="Line 24"/>
          <p:cNvSpPr/>
          <p:nvPr/>
        </p:nvSpPr>
        <p:spPr>
          <a:xfrm>
            <a:off x="6172200" y="2133360"/>
            <a:ext cx="360" cy="304920"/>
          </a:xfrm>
          <a:prstGeom prst="line">
            <a:avLst/>
          </a:prstGeom>
          <a:ln w="9360">
            <a:solidFill>
              <a:srgbClr val="000000"/>
            </a:solidFill>
            <a:round/>
          </a:ln>
        </p:spPr>
      </p:sp>
      <p:sp>
        <p:nvSpPr>
          <p:cNvPr id="355" name="Line 25"/>
          <p:cNvSpPr/>
          <p:nvPr/>
        </p:nvSpPr>
        <p:spPr>
          <a:xfrm>
            <a:off x="7162560" y="4495680"/>
            <a:ext cx="360" cy="304920"/>
          </a:xfrm>
          <a:prstGeom prst="line">
            <a:avLst/>
          </a:prstGeom>
          <a:ln w="9360">
            <a:solidFill>
              <a:srgbClr val="000000"/>
            </a:solidFill>
            <a:round/>
          </a:ln>
        </p:spPr>
      </p:sp>
      <p:sp>
        <p:nvSpPr>
          <p:cNvPr id="356" name="Line 26"/>
          <p:cNvSpPr/>
          <p:nvPr/>
        </p:nvSpPr>
        <p:spPr>
          <a:xfrm>
            <a:off x="7162560" y="3962160"/>
            <a:ext cx="360" cy="304920"/>
          </a:xfrm>
          <a:prstGeom prst="line">
            <a:avLst/>
          </a:prstGeom>
          <a:ln w="9360">
            <a:solidFill>
              <a:srgbClr val="000000"/>
            </a:solidFill>
            <a:round/>
          </a:ln>
        </p:spPr>
      </p:sp>
      <p:sp>
        <p:nvSpPr>
          <p:cNvPr id="357" name="Line 27"/>
          <p:cNvSpPr/>
          <p:nvPr/>
        </p:nvSpPr>
        <p:spPr>
          <a:xfrm>
            <a:off x="8229600" y="3962160"/>
            <a:ext cx="360" cy="304920"/>
          </a:xfrm>
          <a:prstGeom prst="line">
            <a:avLst/>
          </a:prstGeom>
          <a:ln w="9360">
            <a:solidFill>
              <a:srgbClr val="000000"/>
            </a:solidFill>
            <a:round/>
          </a:ln>
        </p:spPr>
      </p:sp>
      <p:sp>
        <p:nvSpPr>
          <p:cNvPr id="358" name="Line 28"/>
          <p:cNvSpPr/>
          <p:nvPr/>
        </p:nvSpPr>
        <p:spPr>
          <a:xfrm>
            <a:off x="8229600" y="3352680"/>
            <a:ext cx="360" cy="304920"/>
          </a:xfrm>
          <a:prstGeom prst="line">
            <a:avLst/>
          </a:prstGeom>
          <a:ln w="9360">
            <a:solidFill>
              <a:srgbClr val="000000"/>
            </a:solidFill>
            <a:round/>
          </a:ln>
        </p:spPr>
      </p:sp>
      <p:sp>
        <p:nvSpPr>
          <p:cNvPr id="359" name="Line 29"/>
          <p:cNvSpPr/>
          <p:nvPr/>
        </p:nvSpPr>
        <p:spPr>
          <a:xfrm>
            <a:off x="7391160" y="2666880"/>
            <a:ext cx="360" cy="304920"/>
          </a:xfrm>
          <a:prstGeom prst="line">
            <a:avLst/>
          </a:prstGeom>
          <a:ln w="9360">
            <a:solidFill>
              <a:srgbClr val="000000"/>
            </a:solidFill>
            <a:round/>
          </a:ln>
        </p:spPr>
      </p:sp>
      <p:sp>
        <p:nvSpPr>
          <p:cNvPr id="360" name="Line 30"/>
          <p:cNvSpPr/>
          <p:nvPr/>
        </p:nvSpPr>
        <p:spPr>
          <a:xfrm flipH="1">
            <a:off x="5257800" y="2133360"/>
            <a:ext cx="914400" cy="304920"/>
          </a:xfrm>
          <a:prstGeom prst="line">
            <a:avLst/>
          </a:prstGeom>
          <a:ln w="9360">
            <a:solidFill>
              <a:srgbClr val="000000"/>
            </a:solidFill>
            <a:round/>
          </a:ln>
        </p:spPr>
      </p:sp>
      <p:sp>
        <p:nvSpPr>
          <p:cNvPr id="361" name="Line 31"/>
          <p:cNvSpPr/>
          <p:nvPr/>
        </p:nvSpPr>
        <p:spPr>
          <a:xfrm>
            <a:off x="6172200" y="2133360"/>
            <a:ext cx="1066680" cy="304920"/>
          </a:xfrm>
          <a:prstGeom prst="line">
            <a:avLst/>
          </a:prstGeom>
          <a:ln w="9360">
            <a:solidFill>
              <a:srgbClr val="000000"/>
            </a:solidFill>
            <a:round/>
          </a:ln>
        </p:spPr>
      </p:sp>
      <p:sp>
        <p:nvSpPr>
          <p:cNvPr id="362" name="Line 32"/>
          <p:cNvSpPr/>
          <p:nvPr/>
        </p:nvSpPr>
        <p:spPr>
          <a:xfrm flipH="1">
            <a:off x="6553080" y="2666880"/>
            <a:ext cx="838080" cy="304920"/>
          </a:xfrm>
          <a:prstGeom prst="line">
            <a:avLst/>
          </a:prstGeom>
          <a:ln w="9360">
            <a:solidFill>
              <a:srgbClr val="000000"/>
            </a:solidFill>
            <a:round/>
          </a:ln>
        </p:spPr>
      </p:sp>
      <p:sp>
        <p:nvSpPr>
          <p:cNvPr id="363" name="Line 33"/>
          <p:cNvSpPr/>
          <p:nvPr/>
        </p:nvSpPr>
        <p:spPr>
          <a:xfrm>
            <a:off x="7467480" y="2666880"/>
            <a:ext cx="685800" cy="380880"/>
          </a:xfrm>
          <a:prstGeom prst="line">
            <a:avLst/>
          </a:prstGeom>
          <a:ln w="9360">
            <a:solidFill>
              <a:srgbClr val="000000"/>
            </a:solidFill>
            <a:round/>
          </a:ln>
        </p:spPr>
      </p:sp>
      <p:sp>
        <p:nvSpPr>
          <p:cNvPr id="364" name="Line 34"/>
          <p:cNvSpPr/>
          <p:nvPr/>
        </p:nvSpPr>
        <p:spPr>
          <a:xfrm>
            <a:off x="6400800" y="3276360"/>
            <a:ext cx="685800" cy="381240"/>
          </a:xfrm>
          <a:prstGeom prst="line">
            <a:avLst/>
          </a:prstGeom>
          <a:ln w="9360">
            <a:solidFill>
              <a:srgbClr val="000000"/>
            </a:solidFill>
            <a:round/>
          </a:ln>
        </p:spPr>
      </p:sp>
      <p:sp>
        <p:nvSpPr>
          <p:cNvPr id="365" name="Line 35"/>
          <p:cNvSpPr/>
          <p:nvPr/>
        </p:nvSpPr>
        <p:spPr>
          <a:xfrm flipH="1">
            <a:off x="5638680" y="3276360"/>
            <a:ext cx="762120" cy="381240"/>
          </a:xfrm>
          <a:prstGeom prst="line">
            <a:avLst/>
          </a:prstGeom>
          <a:ln w="9360">
            <a:solidFill>
              <a:srgbClr val="000000"/>
            </a:solidFill>
            <a:round/>
          </a:ln>
        </p:spPr>
      </p:sp>
      <p:sp>
        <p:nvSpPr>
          <p:cNvPr id="366" name="CustomShape 36"/>
          <p:cNvSpPr/>
          <p:nvPr/>
        </p:nvSpPr>
        <p:spPr>
          <a:xfrm>
            <a:off x="754560" y="5562720"/>
            <a:ext cx="7076520" cy="1185480"/>
          </a:xfrm>
          <a:prstGeom prst="rect">
            <a:avLst/>
          </a:prstGeom>
          <a:noFill/>
          <a:ln>
            <a:noFill/>
          </a:ln>
        </p:spPr>
        <p:txBody>
          <a:bodyPr bIns="45000" lIns="90000" rIns="90000" tIns="45000" wrap="none"/>
          <a:p>
            <a:pPr>
              <a:lnSpc>
                <a:spcPct val="100000"/>
              </a:lnSpc>
            </a:pPr>
            <a:r>
              <a:rPr lang="en-US">
                <a:solidFill>
                  <a:srgbClr val="000000"/>
                </a:solidFill>
                <a:latin typeface="Times New Roman"/>
                <a:ea typeface="DejaVu Sans"/>
              </a:rPr>
              <a:t>The lower down the operator in the parse tree, the higher its precedence</a:t>
            </a:r>
            <a:endParaRPr/>
          </a:p>
          <a:p>
            <a:pPr>
              <a:lnSpc>
                <a:spcPct val="100000"/>
              </a:lnSpc>
            </a:pPr>
            <a:r>
              <a:rPr lang="en-US">
                <a:solidFill>
                  <a:srgbClr val="000000"/>
                </a:solidFill>
                <a:latin typeface="Times New Roman"/>
                <a:ea typeface="DejaVu Sans"/>
              </a:rPr>
              <a:t>so on the left, * has a higher precedence than + (which is as it should be)</a:t>
            </a:r>
            <a:endParaRPr/>
          </a:p>
          <a:p>
            <a:pPr>
              <a:lnSpc>
                <a:spcPct val="100000"/>
              </a:lnSpc>
            </a:pPr>
            <a:r>
              <a:rPr lang="en-US">
                <a:solidFill>
                  <a:srgbClr val="000000"/>
                </a:solidFill>
                <a:latin typeface="Times New Roman"/>
                <a:ea typeface="DejaVu Sans"/>
              </a:rPr>
              <a:t>but the tree on the right is incorrect, essentially being A = (B + A) * C even</a:t>
            </a:r>
            <a:endParaRPr/>
          </a:p>
          <a:p>
            <a:pPr>
              <a:lnSpc>
                <a:spcPct val="100000"/>
              </a:lnSpc>
            </a:pPr>
            <a:r>
              <a:rPr lang="en-US">
                <a:solidFill>
                  <a:srgbClr val="000000"/>
                </a:solidFill>
                <a:latin typeface="Times New Roman"/>
                <a:ea typeface="DejaVu Sans"/>
              </a:rPr>
              <a:t>though there are no parentheses specified to alter the precedence</a:t>
            </a:r>
            <a:endParaRPr/>
          </a:p>
        </p:txBody>
      </p:sp>
    </p:spTree>
  </p:cSld>
  <p:timing>
    <p:tnLst>
      <p:par>
        <p:cTn dur="indefinite" id="270" nodeType="tmRoot" restart="never">
          <p:childTnLst>
            <p:seq>
              <p:cTn dur="indefinite" id="271"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7" name="CustomShape 1"/>
          <p:cNvSpPr/>
          <p:nvPr/>
        </p:nvSpPr>
        <p:spPr>
          <a:xfrm>
            <a:off x="457200" y="274680"/>
            <a:ext cx="8227080" cy="1140480"/>
          </a:xfrm>
          <a:prstGeom prst="rect">
            <a:avLst/>
          </a:prstGeom>
          <a:noFill/>
          <a:ln>
            <a:noFill/>
          </a:ln>
        </p:spPr>
        <p:txBody>
          <a:bodyPr anchor="ctr" bIns="46080" lIns="92160" rIns="92160" tIns="46080"/>
          <a:p>
            <a:pPr>
              <a:lnSpc>
                <a:spcPct val="100000"/>
              </a:lnSpc>
            </a:pPr>
            <a:r>
              <a:rPr lang="en-US" sz="4400">
                <a:solidFill>
                  <a:srgbClr val="000000"/>
                </a:solidFill>
                <a:latin typeface="Times New Roman"/>
                <a:ea typeface="DejaVu Sans"/>
              </a:rPr>
              <a:t>An Unambiguous Grammar</a:t>
            </a:r>
            <a:endParaRPr/>
          </a:p>
        </p:txBody>
      </p:sp>
      <p:sp>
        <p:nvSpPr>
          <p:cNvPr id="368" name="CustomShape 2"/>
          <p:cNvSpPr/>
          <p:nvPr/>
        </p:nvSpPr>
        <p:spPr>
          <a:xfrm>
            <a:off x="457200" y="1600200"/>
            <a:ext cx="8227080" cy="4523400"/>
          </a:xfrm>
          <a:prstGeom prst="rect">
            <a:avLst/>
          </a:prstGeom>
          <a:noFill/>
          <a:ln>
            <a:noFill/>
          </a:ln>
        </p:spPr>
        <p:txBody>
          <a:bodyPr bIns="46080" lIns="92160" rIns="92160" tIns="46080"/>
          <a:p>
            <a:pPr>
              <a:lnSpc>
                <a:spcPct val="100000"/>
              </a:lnSpc>
              <a:buFont typeface="Arial"/>
              <a:buChar char="•"/>
            </a:pPr>
            <a:r>
              <a:rPr lang="en-US" sz="2400">
                <a:solidFill>
                  <a:srgbClr val="000000"/>
                </a:solidFill>
                <a:latin typeface="Times New Roman"/>
                <a:ea typeface="DejaVu Sans"/>
              </a:rPr>
              <a:t>&lt;assign&gt; </a:t>
            </a:r>
            <a:r>
              <a:rPr lang="en-US" sz="2400">
                <a:solidFill>
                  <a:srgbClr val="000000"/>
                </a:solidFill>
                <a:latin typeface="Wingdings"/>
                <a:ea typeface="DejaVu Sans"/>
              </a:rPr>
              <a:t></a:t>
            </a:r>
            <a:r>
              <a:rPr lang="en-US" sz="2400">
                <a:solidFill>
                  <a:srgbClr val="000000"/>
                </a:solidFill>
                <a:latin typeface="Times New Roman"/>
                <a:ea typeface="DejaVu Sans"/>
              </a:rPr>
              <a:t> &lt;id&gt; := &lt;expr&gt;</a:t>
            </a:r>
            <a:endParaRPr/>
          </a:p>
          <a:p>
            <a:pPr>
              <a:lnSpc>
                <a:spcPct val="100000"/>
              </a:lnSpc>
              <a:buFont typeface="Arial"/>
              <a:buChar char="•"/>
            </a:pPr>
            <a:r>
              <a:rPr lang="en-US" sz="2400">
                <a:solidFill>
                  <a:srgbClr val="000000"/>
                </a:solidFill>
                <a:latin typeface="Times New Roman"/>
                <a:ea typeface="DejaVu Sans"/>
              </a:rPr>
              <a:t>&lt;id&gt; </a:t>
            </a:r>
            <a:r>
              <a:rPr lang="en-US" sz="2400">
                <a:solidFill>
                  <a:srgbClr val="000000"/>
                </a:solidFill>
                <a:latin typeface="Wingdings"/>
                <a:ea typeface="DejaVu Sans"/>
              </a:rPr>
              <a:t></a:t>
            </a:r>
            <a:r>
              <a:rPr lang="en-US" sz="2400">
                <a:solidFill>
                  <a:srgbClr val="000000"/>
                </a:solidFill>
                <a:latin typeface="Times New Roman"/>
                <a:ea typeface="DejaVu Sans"/>
              </a:rPr>
              <a:t> A | B | C</a:t>
            </a:r>
            <a:endParaRPr/>
          </a:p>
          <a:p>
            <a:pPr>
              <a:lnSpc>
                <a:spcPct val="100000"/>
              </a:lnSpc>
              <a:buFont typeface="Arial"/>
              <a:buChar char="•"/>
            </a:pPr>
            <a:r>
              <a:rPr lang="en-US" sz="2400">
                <a:solidFill>
                  <a:srgbClr val="000000"/>
                </a:solidFill>
                <a:latin typeface="Times New Roman"/>
                <a:ea typeface="DejaVu Sans"/>
              </a:rPr>
              <a:t>&lt;expr&gt; </a:t>
            </a:r>
            <a:r>
              <a:rPr lang="en-US" sz="2400">
                <a:solidFill>
                  <a:srgbClr val="000000"/>
                </a:solidFill>
                <a:latin typeface="Wingdings"/>
                <a:ea typeface="DejaVu Sans"/>
              </a:rPr>
              <a:t></a:t>
            </a:r>
            <a:r>
              <a:rPr lang="en-US" sz="2400">
                <a:solidFill>
                  <a:srgbClr val="000000"/>
                </a:solidFill>
                <a:latin typeface="Times New Roman"/>
                <a:ea typeface="DejaVu Sans"/>
              </a:rPr>
              <a:t> &lt;expr&gt; + &lt;term&gt;</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 &lt;term&gt;</a:t>
            </a:r>
            <a:endParaRPr/>
          </a:p>
          <a:p>
            <a:pPr>
              <a:lnSpc>
                <a:spcPct val="100000"/>
              </a:lnSpc>
              <a:buFont typeface="Arial"/>
              <a:buChar char="•"/>
            </a:pPr>
            <a:r>
              <a:rPr lang="en-US" sz="2400">
                <a:solidFill>
                  <a:srgbClr val="000000"/>
                </a:solidFill>
                <a:latin typeface="Times New Roman"/>
                <a:ea typeface="DejaVu Sans"/>
              </a:rPr>
              <a:t>&lt;term&gt; </a:t>
            </a:r>
            <a:r>
              <a:rPr lang="en-US" sz="2400">
                <a:solidFill>
                  <a:srgbClr val="000000"/>
                </a:solidFill>
                <a:latin typeface="Wingdings"/>
                <a:ea typeface="DejaVu Sans"/>
              </a:rPr>
              <a:t></a:t>
            </a:r>
            <a:r>
              <a:rPr lang="en-US" sz="2400">
                <a:solidFill>
                  <a:srgbClr val="000000"/>
                </a:solidFill>
                <a:latin typeface="Times New Roman"/>
                <a:ea typeface="DejaVu Sans"/>
              </a:rPr>
              <a:t>  &lt;term&gt; * &lt;factor&gt;</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   | &lt;factor&gt;</a:t>
            </a:r>
            <a:endParaRPr/>
          </a:p>
          <a:p>
            <a:pPr>
              <a:lnSpc>
                <a:spcPct val="100000"/>
              </a:lnSpc>
              <a:buFont typeface="Arial"/>
              <a:buChar char="•"/>
            </a:pPr>
            <a:r>
              <a:rPr lang="en-US" sz="2400">
                <a:solidFill>
                  <a:srgbClr val="000000"/>
                </a:solidFill>
                <a:latin typeface="Times New Roman"/>
                <a:ea typeface="DejaVu Sans"/>
              </a:rPr>
              <a:t>&lt;factor&gt; </a:t>
            </a:r>
            <a:r>
              <a:rPr lang="en-US" sz="2400">
                <a:solidFill>
                  <a:srgbClr val="000000"/>
                </a:solidFill>
                <a:latin typeface="Wingdings"/>
                <a:ea typeface="DejaVu Sans"/>
              </a:rPr>
              <a:t></a:t>
            </a:r>
            <a:r>
              <a:rPr lang="en-US" sz="2400">
                <a:solidFill>
                  <a:srgbClr val="000000"/>
                </a:solidFill>
                <a:latin typeface="Times New Roman"/>
                <a:ea typeface="DejaVu Sans"/>
              </a:rPr>
              <a:t> (&lt;expr&gt;)  |  &lt;id&gt;</a:t>
            </a:r>
            <a:endParaRPr/>
          </a:p>
        </p:txBody>
      </p:sp>
      <p:sp>
        <p:nvSpPr>
          <p:cNvPr id="369" name="CustomShape 3"/>
          <p:cNvSpPr/>
          <p:nvPr/>
        </p:nvSpPr>
        <p:spPr>
          <a:xfrm>
            <a:off x="5562720" y="1600200"/>
            <a:ext cx="3293280" cy="2282760"/>
          </a:xfrm>
          <a:prstGeom prst="rect">
            <a:avLst/>
          </a:prstGeom>
          <a:noFill/>
          <a:ln>
            <a:noFill/>
          </a:ln>
        </p:spPr>
        <p:txBody>
          <a:bodyPr bIns="45000" lIns="90000" rIns="90000" tIns="45000"/>
          <a:p>
            <a:pPr>
              <a:lnSpc>
                <a:spcPct val="100000"/>
              </a:lnSpc>
            </a:pPr>
            <a:r>
              <a:rPr lang="en-US">
                <a:solidFill>
                  <a:srgbClr val="000000"/>
                </a:solidFill>
                <a:latin typeface="Times New Roman"/>
                <a:ea typeface="DejaVu Sans"/>
              </a:rPr>
              <a:t>Here, we force operator</a:t>
            </a:r>
            <a:endParaRPr/>
          </a:p>
          <a:p>
            <a:pPr>
              <a:lnSpc>
                <a:spcPct val="100000"/>
              </a:lnSpc>
            </a:pPr>
            <a:r>
              <a:rPr lang="en-US">
                <a:solidFill>
                  <a:srgbClr val="000000"/>
                </a:solidFill>
                <a:latin typeface="Times New Roman"/>
                <a:ea typeface="DejaVu Sans"/>
              </a:rPr>
              <a:t>precedence by making a</a:t>
            </a:r>
            <a:endParaRPr/>
          </a:p>
          <a:p>
            <a:pPr>
              <a:lnSpc>
                <a:spcPct val="100000"/>
              </a:lnSpc>
            </a:pPr>
            <a:r>
              <a:rPr lang="en-US">
                <a:solidFill>
                  <a:srgbClr val="000000"/>
                </a:solidFill>
                <a:latin typeface="Times New Roman"/>
                <a:ea typeface="DejaVu Sans"/>
              </a:rPr>
              <a:t>multiplication occur lower</a:t>
            </a:r>
            <a:endParaRPr/>
          </a:p>
          <a:p>
            <a:pPr>
              <a:lnSpc>
                <a:spcPct val="100000"/>
              </a:lnSpc>
            </a:pPr>
            <a:r>
              <a:rPr lang="en-US">
                <a:solidFill>
                  <a:srgbClr val="000000"/>
                </a:solidFill>
                <a:latin typeface="Times New Roman"/>
                <a:ea typeface="DejaVu Sans"/>
              </a:rPr>
              <a:t>in the tree by deriving it</a:t>
            </a:r>
            <a:endParaRPr/>
          </a:p>
          <a:p>
            <a:pPr>
              <a:lnSpc>
                <a:spcPct val="100000"/>
              </a:lnSpc>
            </a:pPr>
            <a:r>
              <a:rPr lang="en-US">
                <a:solidFill>
                  <a:srgbClr val="000000"/>
                </a:solidFill>
                <a:latin typeface="Times New Roman"/>
                <a:ea typeface="DejaVu Sans"/>
              </a:rPr>
              <a:t>through an additional rule</a:t>
            </a:r>
            <a:endParaRPr/>
          </a:p>
          <a:p>
            <a:pPr>
              <a:lnSpc>
                <a:spcPct val="100000"/>
              </a:lnSpc>
            </a:pPr>
            <a:r>
              <a:rPr lang="en-US">
                <a:solidFill>
                  <a:srgbClr val="000000"/>
                </a:solidFill>
                <a:latin typeface="Times New Roman"/>
                <a:ea typeface="DejaVu Sans"/>
              </a:rPr>
              <a:t>( ) having the highest</a:t>
            </a:r>
            <a:endParaRPr/>
          </a:p>
          <a:p>
            <a:pPr>
              <a:lnSpc>
                <a:spcPct val="100000"/>
              </a:lnSpc>
            </a:pPr>
            <a:r>
              <a:rPr lang="en-US">
                <a:solidFill>
                  <a:srgbClr val="000000"/>
                </a:solidFill>
                <a:latin typeface="Times New Roman"/>
                <a:ea typeface="DejaVu Sans"/>
              </a:rPr>
              <a:t>precedence requires the </a:t>
            </a:r>
            <a:endParaRPr/>
          </a:p>
          <a:p>
            <a:pPr>
              <a:lnSpc>
                <a:spcPct val="100000"/>
              </a:lnSpc>
            </a:pPr>
            <a:r>
              <a:rPr lang="en-US">
                <a:solidFill>
                  <a:srgbClr val="000000"/>
                </a:solidFill>
                <a:latin typeface="Times New Roman"/>
                <a:ea typeface="DejaVu Sans"/>
              </a:rPr>
              <a:t>most derivation to get to it</a:t>
            </a:r>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0" name="CustomShape 1"/>
          <p:cNvSpPr/>
          <p:nvPr/>
        </p:nvSpPr>
        <p:spPr>
          <a:xfrm>
            <a:off x="457200" y="274680"/>
            <a:ext cx="8227080" cy="1140480"/>
          </a:xfrm>
          <a:prstGeom prst="rect">
            <a:avLst/>
          </a:prstGeom>
          <a:noFill/>
          <a:ln>
            <a:noFill/>
          </a:ln>
        </p:spPr>
        <p:txBody>
          <a:bodyPr anchor="ctr" bIns="45000" lIns="90000" rIns="90000" tIns="45000"/>
          <a:p>
            <a:pPr>
              <a:lnSpc>
                <a:spcPct val="100000"/>
              </a:lnSpc>
            </a:pPr>
            <a:r>
              <a:rPr lang="en-US" sz="3600">
                <a:solidFill>
                  <a:srgbClr val="000000"/>
                </a:solidFill>
                <a:latin typeface="Times New Roman"/>
                <a:ea typeface="DejaVu Sans"/>
              </a:rPr>
              <a:t>Derivation and Parse Tree </a:t>
            </a:r>
            <a:endParaRPr/>
          </a:p>
          <a:p>
            <a:pPr>
              <a:lnSpc>
                <a:spcPct val="100000"/>
              </a:lnSpc>
            </a:pPr>
            <a:r>
              <a:rPr lang="en-US" sz="3600">
                <a:solidFill>
                  <a:srgbClr val="000000"/>
                </a:solidFill>
                <a:latin typeface="Times New Roman"/>
                <a:ea typeface="DejaVu Sans"/>
              </a:rPr>
              <a:t>of the Unambiguous Grammar</a:t>
            </a:r>
            <a:endParaRPr/>
          </a:p>
        </p:txBody>
      </p:sp>
      <p:sp>
        <p:nvSpPr>
          <p:cNvPr id="371" name="CustomShape 2"/>
          <p:cNvSpPr/>
          <p:nvPr/>
        </p:nvSpPr>
        <p:spPr>
          <a:xfrm>
            <a:off x="441360" y="2247840"/>
            <a:ext cx="4204440" cy="3654360"/>
          </a:xfrm>
          <a:prstGeom prst="rect">
            <a:avLst/>
          </a:prstGeom>
          <a:noFill/>
          <a:ln>
            <a:noFill/>
          </a:ln>
        </p:spPr>
        <p:txBody>
          <a:bodyPr bIns="45000" lIns="90000" rIns="90000" tIns="45000"/>
          <a:p>
            <a:pPr>
              <a:lnSpc>
                <a:spcPct val="100000"/>
              </a:lnSpc>
            </a:pPr>
            <a:r>
              <a:rPr lang="en-US">
                <a:solidFill>
                  <a:srgbClr val="000000"/>
                </a:solidFill>
                <a:latin typeface="Times New Roman"/>
                <a:ea typeface="DejaVu Sans"/>
              </a:rPr>
              <a:t>&lt;assign&gt; </a:t>
            </a:r>
            <a:r>
              <a:rPr lang="en-US">
                <a:solidFill>
                  <a:srgbClr val="000000"/>
                </a:solidFill>
                <a:latin typeface="Wingdings"/>
                <a:ea typeface="DejaVu Sans"/>
              </a:rPr>
              <a:t></a:t>
            </a:r>
            <a:r>
              <a:rPr lang="en-US">
                <a:solidFill>
                  <a:srgbClr val="000000"/>
                </a:solidFill>
                <a:latin typeface="Times New Roman"/>
                <a:ea typeface="DejaVu Sans"/>
              </a:rPr>
              <a:t> &lt;id&gt; = &lt;expr&gt;</a:t>
            </a:r>
            <a:endParaRPr/>
          </a:p>
          <a:p>
            <a:pPr>
              <a:lnSpc>
                <a:spcPct val="100000"/>
              </a:lnSpc>
            </a:pPr>
            <a:r>
              <a:rPr lang="en-US">
                <a:solidFill>
                  <a:srgbClr val="000000"/>
                </a:solidFill>
                <a:latin typeface="Times New Roman"/>
                <a:ea typeface="DejaVu Sans"/>
              </a:rPr>
              <a:t>	</a:t>
            </a:r>
            <a:r>
              <a:rPr lang="en-US">
                <a:solidFill>
                  <a:srgbClr val="000000"/>
                </a:solidFill>
                <a:latin typeface="Wingdings"/>
                <a:ea typeface="DejaVu Sans"/>
              </a:rPr>
              <a:t></a:t>
            </a:r>
            <a:r>
              <a:rPr lang="en-US">
                <a:solidFill>
                  <a:srgbClr val="000000"/>
                </a:solidFill>
                <a:latin typeface="Times New Roman"/>
                <a:ea typeface="DejaVu Sans"/>
              </a:rPr>
              <a:t> </a:t>
            </a:r>
            <a:r>
              <a:rPr lang="en-US">
                <a:solidFill>
                  <a:srgbClr val="000000"/>
                </a:solidFill>
                <a:latin typeface="Times New Roman"/>
                <a:ea typeface="DejaVu Sans"/>
              </a:rPr>
              <a:t>A = &lt;expr&gt;</a:t>
            </a:r>
            <a:endParaRPr/>
          </a:p>
          <a:p>
            <a:pPr>
              <a:lnSpc>
                <a:spcPct val="100000"/>
              </a:lnSpc>
            </a:pPr>
            <a:r>
              <a:rPr lang="en-US">
                <a:solidFill>
                  <a:srgbClr val="000000"/>
                </a:solidFill>
                <a:latin typeface="Times New Roman"/>
                <a:ea typeface="DejaVu Sans"/>
              </a:rPr>
              <a:t>	</a:t>
            </a:r>
            <a:r>
              <a:rPr lang="en-US">
                <a:solidFill>
                  <a:srgbClr val="000000"/>
                </a:solidFill>
                <a:latin typeface="Wingdings"/>
                <a:ea typeface="DejaVu Sans"/>
              </a:rPr>
              <a:t></a:t>
            </a:r>
            <a:r>
              <a:rPr lang="en-US">
                <a:solidFill>
                  <a:srgbClr val="000000"/>
                </a:solidFill>
                <a:latin typeface="Times New Roman"/>
                <a:ea typeface="DejaVu Sans"/>
              </a:rPr>
              <a:t> </a:t>
            </a:r>
            <a:r>
              <a:rPr lang="en-US">
                <a:solidFill>
                  <a:srgbClr val="000000"/>
                </a:solidFill>
                <a:latin typeface="Times New Roman"/>
                <a:ea typeface="DejaVu Sans"/>
              </a:rPr>
              <a:t>A = &lt;expr&gt; + &lt;term&gt;</a:t>
            </a:r>
            <a:endParaRPr/>
          </a:p>
          <a:p>
            <a:pPr>
              <a:lnSpc>
                <a:spcPct val="100000"/>
              </a:lnSpc>
            </a:pPr>
            <a:r>
              <a:rPr lang="en-US">
                <a:solidFill>
                  <a:srgbClr val="000000"/>
                </a:solidFill>
                <a:latin typeface="Times New Roman"/>
                <a:ea typeface="DejaVu Sans"/>
              </a:rPr>
              <a:t>	</a:t>
            </a:r>
            <a:r>
              <a:rPr lang="en-US">
                <a:solidFill>
                  <a:srgbClr val="000000"/>
                </a:solidFill>
                <a:latin typeface="Wingdings"/>
                <a:ea typeface="DejaVu Sans"/>
              </a:rPr>
              <a:t></a:t>
            </a:r>
            <a:r>
              <a:rPr lang="en-US">
                <a:solidFill>
                  <a:srgbClr val="000000"/>
                </a:solidFill>
                <a:latin typeface="Times New Roman"/>
                <a:ea typeface="DejaVu Sans"/>
              </a:rPr>
              <a:t> </a:t>
            </a:r>
            <a:r>
              <a:rPr lang="en-US">
                <a:solidFill>
                  <a:srgbClr val="000000"/>
                </a:solidFill>
                <a:latin typeface="Times New Roman"/>
                <a:ea typeface="DejaVu Sans"/>
              </a:rPr>
              <a:t>A = &lt;term&gt; + &lt;term&gt;</a:t>
            </a:r>
            <a:endParaRPr/>
          </a:p>
          <a:p>
            <a:pPr>
              <a:lnSpc>
                <a:spcPct val="100000"/>
              </a:lnSpc>
            </a:pPr>
            <a:r>
              <a:rPr lang="en-US">
                <a:solidFill>
                  <a:srgbClr val="000000"/>
                </a:solidFill>
                <a:latin typeface="Times New Roman"/>
                <a:ea typeface="DejaVu Sans"/>
              </a:rPr>
              <a:t>	</a:t>
            </a:r>
            <a:r>
              <a:rPr lang="en-US">
                <a:solidFill>
                  <a:srgbClr val="000000"/>
                </a:solidFill>
                <a:latin typeface="Wingdings"/>
                <a:ea typeface="DejaVu Sans"/>
              </a:rPr>
              <a:t></a:t>
            </a:r>
            <a:r>
              <a:rPr lang="en-US">
                <a:solidFill>
                  <a:srgbClr val="000000"/>
                </a:solidFill>
                <a:latin typeface="Times New Roman"/>
                <a:ea typeface="DejaVu Sans"/>
              </a:rPr>
              <a:t> </a:t>
            </a:r>
            <a:r>
              <a:rPr lang="en-US">
                <a:solidFill>
                  <a:srgbClr val="000000"/>
                </a:solidFill>
                <a:latin typeface="Times New Roman"/>
                <a:ea typeface="DejaVu Sans"/>
              </a:rPr>
              <a:t>A = &lt;factor&gt; + &lt;term&gt;</a:t>
            </a:r>
            <a:endParaRPr/>
          </a:p>
          <a:p>
            <a:pPr>
              <a:lnSpc>
                <a:spcPct val="100000"/>
              </a:lnSpc>
            </a:pPr>
            <a:r>
              <a:rPr lang="en-US">
                <a:solidFill>
                  <a:srgbClr val="000000"/>
                </a:solidFill>
                <a:latin typeface="Times New Roman"/>
                <a:ea typeface="DejaVu Sans"/>
              </a:rPr>
              <a:t>	</a:t>
            </a:r>
            <a:r>
              <a:rPr lang="en-US">
                <a:solidFill>
                  <a:srgbClr val="000000"/>
                </a:solidFill>
                <a:latin typeface="Wingdings"/>
                <a:ea typeface="DejaVu Sans"/>
              </a:rPr>
              <a:t></a:t>
            </a:r>
            <a:r>
              <a:rPr lang="en-US">
                <a:solidFill>
                  <a:srgbClr val="000000"/>
                </a:solidFill>
                <a:latin typeface="Times New Roman"/>
                <a:ea typeface="DejaVu Sans"/>
              </a:rPr>
              <a:t> </a:t>
            </a:r>
            <a:r>
              <a:rPr lang="en-US">
                <a:solidFill>
                  <a:srgbClr val="000000"/>
                </a:solidFill>
                <a:latin typeface="Times New Roman"/>
                <a:ea typeface="DejaVu Sans"/>
              </a:rPr>
              <a:t>A = &lt;id&gt; + &lt;term&gt;</a:t>
            </a:r>
            <a:endParaRPr/>
          </a:p>
          <a:p>
            <a:pPr>
              <a:lnSpc>
                <a:spcPct val="100000"/>
              </a:lnSpc>
            </a:pPr>
            <a:r>
              <a:rPr lang="en-US">
                <a:solidFill>
                  <a:srgbClr val="000000"/>
                </a:solidFill>
                <a:latin typeface="Times New Roman"/>
                <a:ea typeface="DejaVu Sans"/>
              </a:rPr>
              <a:t>	</a:t>
            </a:r>
            <a:r>
              <a:rPr lang="en-US">
                <a:solidFill>
                  <a:srgbClr val="000000"/>
                </a:solidFill>
                <a:latin typeface="Wingdings"/>
                <a:ea typeface="DejaVu Sans"/>
              </a:rPr>
              <a:t></a:t>
            </a:r>
            <a:r>
              <a:rPr lang="en-US">
                <a:solidFill>
                  <a:srgbClr val="000000"/>
                </a:solidFill>
                <a:latin typeface="Times New Roman"/>
                <a:ea typeface="DejaVu Sans"/>
              </a:rPr>
              <a:t> </a:t>
            </a:r>
            <a:r>
              <a:rPr lang="en-US">
                <a:solidFill>
                  <a:srgbClr val="000000"/>
                </a:solidFill>
                <a:latin typeface="Times New Roman"/>
                <a:ea typeface="DejaVu Sans"/>
              </a:rPr>
              <a:t>A = B + &lt;term&gt;</a:t>
            </a:r>
            <a:endParaRPr/>
          </a:p>
          <a:p>
            <a:pPr>
              <a:lnSpc>
                <a:spcPct val="100000"/>
              </a:lnSpc>
            </a:pPr>
            <a:r>
              <a:rPr lang="en-US">
                <a:solidFill>
                  <a:srgbClr val="000000"/>
                </a:solidFill>
                <a:latin typeface="Times New Roman"/>
                <a:ea typeface="DejaVu Sans"/>
              </a:rPr>
              <a:t>	</a:t>
            </a:r>
            <a:r>
              <a:rPr lang="en-US">
                <a:solidFill>
                  <a:srgbClr val="000000"/>
                </a:solidFill>
                <a:latin typeface="Wingdings"/>
                <a:ea typeface="DejaVu Sans"/>
              </a:rPr>
              <a:t></a:t>
            </a:r>
            <a:r>
              <a:rPr lang="en-US">
                <a:solidFill>
                  <a:srgbClr val="000000"/>
                </a:solidFill>
                <a:latin typeface="Times New Roman"/>
                <a:ea typeface="DejaVu Sans"/>
              </a:rPr>
              <a:t> </a:t>
            </a:r>
            <a:r>
              <a:rPr lang="en-US">
                <a:solidFill>
                  <a:srgbClr val="000000"/>
                </a:solidFill>
                <a:latin typeface="Times New Roman"/>
                <a:ea typeface="DejaVu Sans"/>
              </a:rPr>
              <a:t>A = B + &lt;term&gt; * &lt;factor&gt;</a:t>
            </a:r>
            <a:endParaRPr/>
          </a:p>
          <a:p>
            <a:pPr>
              <a:lnSpc>
                <a:spcPct val="100000"/>
              </a:lnSpc>
            </a:pPr>
            <a:r>
              <a:rPr lang="en-US">
                <a:solidFill>
                  <a:srgbClr val="000000"/>
                </a:solidFill>
                <a:latin typeface="Times New Roman"/>
                <a:ea typeface="DejaVu Sans"/>
              </a:rPr>
              <a:t>	</a:t>
            </a:r>
            <a:r>
              <a:rPr lang="en-US">
                <a:solidFill>
                  <a:srgbClr val="000000"/>
                </a:solidFill>
                <a:latin typeface="Wingdings"/>
                <a:ea typeface="DejaVu Sans"/>
              </a:rPr>
              <a:t></a:t>
            </a:r>
            <a:r>
              <a:rPr lang="en-US">
                <a:solidFill>
                  <a:srgbClr val="000000"/>
                </a:solidFill>
                <a:latin typeface="Times New Roman"/>
                <a:ea typeface="DejaVu Sans"/>
              </a:rPr>
              <a:t> </a:t>
            </a:r>
            <a:r>
              <a:rPr lang="en-US">
                <a:solidFill>
                  <a:srgbClr val="000000"/>
                </a:solidFill>
                <a:latin typeface="Times New Roman"/>
                <a:ea typeface="DejaVu Sans"/>
              </a:rPr>
              <a:t>A = B + &lt;factor&gt; * &lt;factor&gt;</a:t>
            </a:r>
            <a:endParaRPr/>
          </a:p>
          <a:p>
            <a:pPr>
              <a:lnSpc>
                <a:spcPct val="100000"/>
              </a:lnSpc>
            </a:pPr>
            <a:r>
              <a:rPr lang="en-US">
                <a:solidFill>
                  <a:srgbClr val="000000"/>
                </a:solidFill>
                <a:latin typeface="Times New Roman"/>
                <a:ea typeface="DejaVu Sans"/>
              </a:rPr>
              <a:t>	</a:t>
            </a:r>
            <a:r>
              <a:rPr lang="en-US">
                <a:solidFill>
                  <a:srgbClr val="000000"/>
                </a:solidFill>
                <a:latin typeface="Wingdings"/>
                <a:ea typeface="DejaVu Sans"/>
              </a:rPr>
              <a:t></a:t>
            </a:r>
            <a:r>
              <a:rPr lang="en-US">
                <a:solidFill>
                  <a:srgbClr val="000000"/>
                </a:solidFill>
                <a:latin typeface="Times New Roman"/>
                <a:ea typeface="DejaVu Sans"/>
              </a:rPr>
              <a:t> </a:t>
            </a:r>
            <a:r>
              <a:rPr lang="en-US">
                <a:solidFill>
                  <a:srgbClr val="000000"/>
                </a:solidFill>
                <a:latin typeface="Times New Roman"/>
                <a:ea typeface="DejaVu Sans"/>
              </a:rPr>
              <a:t>A = B + &lt;id&gt; * &lt;factor&gt;</a:t>
            </a:r>
            <a:endParaRPr/>
          </a:p>
          <a:p>
            <a:pPr>
              <a:lnSpc>
                <a:spcPct val="100000"/>
              </a:lnSpc>
            </a:pPr>
            <a:r>
              <a:rPr lang="en-US">
                <a:solidFill>
                  <a:srgbClr val="000000"/>
                </a:solidFill>
                <a:latin typeface="Times New Roman"/>
                <a:ea typeface="DejaVu Sans"/>
              </a:rPr>
              <a:t>	</a:t>
            </a:r>
            <a:r>
              <a:rPr lang="en-US">
                <a:solidFill>
                  <a:srgbClr val="000000"/>
                </a:solidFill>
                <a:latin typeface="Wingdings"/>
                <a:ea typeface="DejaVu Sans"/>
              </a:rPr>
              <a:t></a:t>
            </a:r>
            <a:r>
              <a:rPr lang="en-US">
                <a:solidFill>
                  <a:srgbClr val="000000"/>
                </a:solidFill>
                <a:latin typeface="Times New Roman"/>
                <a:ea typeface="DejaVu Sans"/>
              </a:rPr>
              <a:t> </a:t>
            </a:r>
            <a:r>
              <a:rPr lang="en-US">
                <a:solidFill>
                  <a:srgbClr val="000000"/>
                </a:solidFill>
                <a:latin typeface="Times New Roman"/>
                <a:ea typeface="DejaVu Sans"/>
              </a:rPr>
              <a:t>A = B + C * &lt;factor&gt;</a:t>
            </a:r>
            <a:endParaRPr/>
          </a:p>
          <a:p>
            <a:pPr>
              <a:lnSpc>
                <a:spcPct val="100000"/>
              </a:lnSpc>
            </a:pPr>
            <a:r>
              <a:rPr lang="en-US">
                <a:solidFill>
                  <a:srgbClr val="000000"/>
                </a:solidFill>
                <a:latin typeface="Times New Roman"/>
                <a:ea typeface="DejaVu Sans"/>
              </a:rPr>
              <a:t>	</a:t>
            </a:r>
            <a:r>
              <a:rPr lang="en-US">
                <a:solidFill>
                  <a:srgbClr val="000000"/>
                </a:solidFill>
                <a:latin typeface="Wingdings"/>
                <a:ea typeface="DejaVu Sans"/>
              </a:rPr>
              <a:t></a:t>
            </a:r>
            <a:r>
              <a:rPr lang="en-US">
                <a:solidFill>
                  <a:srgbClr val="000000"/>
                </a:solidFill>
                <a:latin typeface="Times New Roman"/>
                <a:ea typeface="DejaVu Sans"/>
              </a:rPr>
              <a:t> </a:t>
            </a:r>
            <a:r>
              <a:rPr lang="en-US">
                <a:solidFill>
                  <a:srgbClr val="000000"/>
                </a:solidFill>
                <a:latin typeface="Times New Roman"/>
                <a:ea typeface="DejaVu Sans"/>
              </a:rPr>
              <a:t>A = B + C * &lt;id&gt;</a:t>
            </a:r>
            <a:endParaRPr/>
          </a:p>
          <a:p>
            <a:pPr>
              <a:lnSpc>
                <a:spcPct val="100000"/>
              </a:lnSpc>
            </a:pPr>
            <a:r>
              <a:rPr lang="en-US">
                <a:solidFill>
                  <a:srgbClr val="000000"/>
                </a:solidFill>
                <a:latin typeface="Times New Roman"/>
                <a:ea typeface="DejaVu Sans"/>
              </a:rPr>
              <a:t>	</a:t>
            </a:r>
            <a:r>
              <a:rPr lang="en-US">
                <a:solidFill>
                  <a:srgbClr val="000000"/>
                </a:solidFill>
                <a:latin typeface="Wingdings"/>
                <a:ea typeface="DejaVu Sans"/>
              </a:rPr>
              <a:t></a:t>
            </a:r>
            <a:r>
              <a:rPr lang="en-US">
                <a:solidFill>
                  <a:srgbClr val="000000"/>
                </a:solidFill>
                <a:latin typeface="Times New Roman"/>
                <a:ea typeface="DejaVu Sans"/>
              </a:rPr>
              <a:t> </a:t>
            </a:r>
            <a:r>
              <a:rPr lang="en-US">
                <a:solidFill>
                  <a:srgbClr val="000000"/>
                </a:solidFill>
                <a:latin typeface="Times New Roman"/>
                <a:ea typeface="DejaVu Sans"/>
              </a:rPr>
              <a:t>A = B + C * A</a:t>
            </a:r>
            <a:endParaRPr/>
          </a:p>
        </p:txBody>
      </p:sp>
      <p:sp>
        <p:nvSpPr>
          <p:cNvPr id="372" name="CustomShape 3"/>
          <p:cNvSpPr/>
          <p:nvPr/>
        </p:nvSpPr>
        <p:spPr>
          <a:xfrm>
            <a:off x="4837680" y="1752480"/>
            <a:ext cx="4069800" cy="4051800"/>
          </a:xfrm>
          <a:prstGeom prst="rect">
            <a:avLst/>
          </a:prstGeom>
          <a:noFill/>
          <a:ln>
            <a:noFill/>
          </a:ln>
        </p:spPr>
        <p:txBody>
          <a:bodyPr bIns="45000" lIns="90000" rIns="90000" tIns="45000" wrap="none"/>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&lt;assign&gt;</a:t>
            </a:r>
            <a:endParaRPr/>
          </a:p>
          <a:p>
            <a:pPr>
              <a:lnSpc>
                <a:spcPct val="100000"/>
              </a:lnSpc>
            </a:pPr>
            <a:endParaRPr/>
          </a:p>
          <a:p>
            <a:pPr>
              <a:lnSpc>
                <a:spcPct val="100000"/>
              </a:lnSpc>
            </a:pPr>
            <a:r>
              <a:rPr lang="en-US" sz="2000">
                <a:solidFill>
                  <a:srgbClr val="000000"/>
                </a:solidFill>
                <a:latin typeface="Times New Roman"/>
                <a:ea typeface="DejaVu Sans"/>
              </a:rPr>
              <a:t>&lt;id&gt;</a:t>
            </a:r>
            <a:r>
              <a:rPr lang="en-US" sz="2000">
                <a:solidFill>
                  <a:srgbClr val="000000"/>
                </a:solidFill>
                <a:latin typeface="Times New Roman"/>
                <a:ea typeface="DejaVu Sans"/>
              </a:rPr>
              <a:t>	</a:t>
            </a:r>
            <a:r>
              <a:rPr lang="en-US" sz="2000">
                <a:solidFill>
                  <a:srgbClr val="000000"/>
                </a:solidFill>
                <a:latin typeface="Times New Roman"/>
                <a:ea typeface="DejaVu Sans"/>
              </a:rPr>
              <a:t>      =  </a:t>
            </a:r>
            <a:r>
              <a:rPr lang="en-US" sz="2000">
                <a:solidFill>
                  <a:srgbClr val="000000"/>
                </a:solidFill>
                <a:latin typeface="Times New Roman"/>
                <a:ea typeface="DejaVu Sans"/>
              </a:rPr>
              <a:t>	</a:t>
            </a:r>
            <a:r>
              <a:rPr lang="en-US" sz="2000">
                <a:solidFill>
                  <a:srgbClr val="000000"/>
                </a:solidFill>
                <a:latin typeface="Times New Roman"/>
                <a:ea typeface="DejaVu Sans"/>
              </a:rPr>
              <a:t>     &lt;expr&gt;</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A</a:t>
            </a:r>
            <a:r>
              <a:rPr lang="en-US" sz="2000">
                <a:solidFill>
                  <a:srgbClr val="000000"/>
                </a:solidFill>
                <a:latin typeface="Times New Roman"/>
                <a:ea typeface="DejaVu Sans"/>
              </a:rPr>
              <a:t>	</a:t>
            </a:r>
            <a:r>
              <a:rPr lang="en-US" sz="2000">
                <a:solidFill>
                  <a:srgbClr val="000000"/>
                </a:solidFill>
                <a:latin typeface="Times New Roman"/>
                <a:ea typeface="DejaVu Sans"/>
              </a:rPr>
              <a:t>    &lt;expr&gt;         +      &lt;term&gt;</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&lt;term&gt;      &lt;term&gt; * &lt;factor&gt;</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   </a:t>
            </a:r>
            <a:r>
              <a:rPr lang="en-US" sz="2000">
                <a:solidFill>
                  <a:srgbClr val="000000"/>
                </a:solidFill>
                <a:latin typeface="Times New Roman"/>
                <a:ea typeface="DejaVu Sans"/>
              </a:rPr>
              <a:t>&lt;factor&gt;     &lt;factor&gt;     &lt;id&gt;</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&lt;id&gt;            &lt;id&gt;           A</a:t>
            </a:r>
            <a:endParaRPr/>
          </a:p>
          <a:p>
            <a:pPr>
              <a:lnSpc>
                <a:spcPct val="100000"/>
              </a:lnSpc>
            </a:pPr>
            <a:endParaRPr/>
          </a:p>
          <a:p>
            <a:pPr>
              <a:lnSpc>
                <a:spcPct val="100000"/>
              </a:lnSpc>
            </a:pPr>
            <a:r>
              <a:rPr lang="en-US" sz="2000">
                <a:solidFill>
                  <a:srgbClr val="000000"/>
                </a:solidFill>
                <a:latin typeface="Times New Roman"/>
                <a:ea typeface="DejaVu Sans"/>
              </a:rPr>
              <a:t>                      </a:t>
            </a:r>
            <a:r>
              <a:rPr lang="en-US" sz="2000">
                <a:solidFill>
                  <a:srgbClr val="000000"/>
                </a:solidFill>
                <a:latin typeface="Times New Roman"/>
                <a:ea typeface="DejaVu Sans"/>
              </a:rPr>
              <a:t>B                  C</a:t>
            </a:r>
            <a:endParaRPr/>
          </a:p>
        </p:txBody>
      </p:sp>
      <p:sp>
        <p:nvSpPr>
          <p:cNvPr id="373" name="Line 4"/>
          <p:cNvSpPr/>
          <p:nvPr/>
        </p:nvSpPr>
        <p:spPr>
          <a:xfrm>
            <a:off x="5029200" y="2743200"/>
            <a:ext cx="360" cy="304560"/>
          </a:xfrm>
          <a:prstGeom prst="line">
            <a:avLst/>
          </a:prstGeom>
          <a:ln w="9360">
            <a:solidFill>
              <a:srgbClr val="000000"/>
            </a:solidFill>
            <a:round/>
          </a:ln>
        </p:spPr>
      </p:sp>
      <p:sp>
        <p:nvSpPr>
          <p:cNvPr id="374" name="Line 5"/>
          <p:cNvSpPr/>
          <p:nvPr/>
        </p:nvSpPr>
        <p:spPr>
          <a:xfrm>
            <a:off x="6172200" y="2133360"/>
            <a:ext cx="360" cy="304920"/>
          </a:xfrm>
          <a:prstGeom prst="line">
            <a:avLst/>
          </a:prstGeom>
          <a:ln w="9360">
            <a:solidFill>
              <a:srgbClr val="000000"/>
            </a:solidFill>
            <a:round/>
          </a:ln>
        </p:spPr>
      </p:sp>
      <p:sp>
        <p:nvSpPr>
          <p:cNvPr id="375" name="Line 6"/>
          <p:cNvSpPr/>
          <p:nvPr/>
        </p:nvSpPr>
        <p:spPr>
          <a:xfrm>
            <a:off x="7391160" y="2666880"/>
            <a:ext cx="360" cy="304920"/>
          </a:xfrm>
          <a:prstGeom prst="line">
            <a:avLst/>
          </a:prstGeom>
          <a:ln w="9360">
            <a:solidFill>
              <a:srgbClr val="000000"/>
            </a:solidFill>
            <a:round/>
          </a:ln>
        </p:spPr>
      </p:sp>
      <p:sp>
        <p:nvSpPr>
          <p:cNvPr id="376" name="Line 7"/>
          <p:cNvSpPr/>
          <p:nvPr/>
        </p:nvSpPr>
        <p:spPr>
          <a:xfrm flipH="1">
            <a:off x="5257800" y="2133360"/>
            <a:ext cx="914400" cy="304920"/>
          </a:xfrm>
          <a:prstGeom prst="line">
            <a:avLst/>
          </a:prstGeom>
          <a:ln w="9360">
            <a:solidFill>
              <a:srgbClr val="000000"/>
            </a:solidFill>
            <a:round/>
          </a:ln>
        </p:spPr>
      </p:sp>
      <p:sp>
        <p:nvSpPr>
          <p:cNvPr id="377" name="Line 8"/>
          <p:cNvSpPr/>
          <p:nvPr/>
        </p:nvSpPr>
        <p:spPr>
          <a:xfrm>
            <a:off x="6172200" y="2133360"/>
            <a:ext cx="1066680" cy="304920"/>
          </a:xfrm>
          <a:prstGeom prst="line">
            <a:avLst/>
          </a:prstGeom>
          <a:ln w="9360">
            <a:solidFill>
              <a:srgbClr val="000000"/>
            </a:solidFill>
            <a:round/>
          </a:ln>
        </p:spPr>
      </p:sp>
      <p:sp>
        <p:nvSpPr>
          <p:cNvPr id="378" name="Line 9"/>
          <p:cNvSpPr/>
          <p:nvPr/>
        </p:nvSpPr>
        <p:spPr>
          <a:xfrm flipH="1">
            <a:off x="6553080" y="2666880"/>
            <a:ext cx="838080" cy="304920"/>
          </a:xfrm>
          <a:prstGeom prst="line">
            <a:avLst/>
          </a:prstGeom>
          <a:ln w="9360">
            <a:solidFill>
              <a:srgbClr val="000000"/>
            </a:solidFill>
            <a:round/>
          </a:ln>
        </p:spPr>
      </p:sp>
      <p:sp>
        <p:nvSpPr>
          <p:cNvPr id="379" name="Line 10"/>
          <p:cNvSpPr/>
          <p:nvPr/>
        </p:nvSpPr>
        <p:spPr>
          <a:xfrm>
            <a:off x="7467480" y="2666880"/>
            <a:ext cx="685800" cy="380880"/>
          </a:xfrm>
          <a:prstGeom prst="line">
            <a:avLst/>
          </a:prstGeom>
          <a:ln w="9360">
            <a:solidFill>
              <a:srgbClr val="000000"/>
            </a:solidFill>
            <a:round/>
          </a:ln>
        </p:spPr>
      </p:sp>
      <p:sp>
        <p:nvSpPr>
          <p:cNvPr id="380" name="Line 11"/>
          <p:cNvSpPr/>
          <p:nvPr/>
        </p:nvSpPr>
        <p:spPr>
          <a:xfrm>
            <a:off x="6324480" y="3276360"/>
            <a:ext cx="360" cy="381240"/>
          </a:xfrm>
          <a:prstGeom prst="line">
            <a:avLst/>
          </a:prstGeom>
          <a:ln w="9360">
            <a:solidFill>
              <a:srgbClr val="000000"/>
            </a:solidFill>
            <a:round/>
          </a:ln>
        </p:spPr>
      </p:sp>
      <p:sp>
        <p:nvSpPr>
          <p:cNvPr id="381" name="Line 12"/>
          <p:cNvSpPr/>
          <p:nvPr/>
        </p:nvSpPr>
        <p:spPr>
          <a:xfrm>
            <a:off x="6324480" y="3886200"/>
            <a:ext cx="360" cy="380880"/>
          </a:xfrm>
          <a:prstGeom prst="line">
            <a:avLst/>
          </a:prstGeom>
          <a:ln w="9360">
            <a:solidFill>
              <a:srgbClr val="000000"/>
            </a:solidFill>
            <a:round/>
          </a:ln>
        </p:spPr>
      </p:sp>
      <p:sp>
        <p:nvSpPr>
          <p:cNvPr id="382" name="Line 13"/>
          <p:cNvSpPr/>
          <p:nvPr/>
        </p:nvSpPr>
        <p:spPr>
          <a:xfrm>
            <a:off x="6324480" y="4572000"/>
            <a:ext cx="360" cy="380880"/>
          </a:xfrm>
          <a:prstGeom prst="line">
            <a:avLst/>
          </a:prstGeom>
          <a:ln w="9360">
            <a:solidFill>
              <a:srgbClr val="000000"/>
            </a:solidFill>
            <a:round/>
          </a:ln>
        </p:spPr>
      </p:sp>
      <p:sp>
        <p:nvSpPr>
          <p:cNvPr id="383" name="Line 14"/>
          <p:cNvSpPr/>
          <p:nvPr/>
        </p:nvSpPr>
        <p:spPr>
          <a:xfrm>
            <a:off x="6324480" y="5105160"/>
            <a:ext cx="360" cy="381240"/>
          </a:xfrm>
          <a:prstGeom prst="line">
            <a:avLst/>
          </a:prstGeom>
          <a:ln w="9360">
            <a:solidFill>
              <a:srgbClr val="000000"/>
            </a:solidFill>
            <a:round/>
          </a:ln>
        </p:spPr>
      </p:sp>
      <p:sp>
        <p:nvSpPr>
          <p:cNvPr id="384" name="Line 15"/>
          <p:cNvSpPr/>
          <p:nvPr/>
        </p:nvSpPr>
        <p:spPr>
          <a:xfrm>
            <a:off x="7543800" y="5105160"/>
            <a:ext cx="360" cy="381240"/>
          </a:xfrm>
          <a:prstGeom prst="line">
            <a:avLst/>
          </a:prstGeom>
          <a:ln w="9360">
            <a:solidFill>
              <a:srgbClr val="000000"/>
            </a:solidFill>
            <a:round/>
          </a:ln>
        </p:spPr>
      </p:sp>
      <p:sp>
        <p:nvSpPr>
          <p:cNvPr id="385" name="Line 16"/>
          <p:cNvSpPr/>
          <p:nvPr/>
        </p:nvSpPr>
        <p:spPr>
          <a:xfrm>
            <a:off x="7543800" y="4495680"/>
            <a:ext cx="360" cy="380880"/>
          </a:xfrm>
          <a:prstGeom prst="line">
            <a:avLst/>
          </a:prstGeom>
          <a:ln w="9360">
            <a:solidFill>
              <a:srgbClr val="000000"/>
            </a:solidFill>
            <a:round/>
          </a:ln>
        </p:spPr>
      </p:sp>
      <p:sp>
        <p:nvSpPr>
          <p:cNvPr id="386" name="Line 17"/>
          <p:cNvSpPr/>
          <p:nvPr/>
        </p:nvSpPr>
        <p:spPr>
          <a:xfrm>
            <a:off x="7467480" y="3962160"/>
            <a:ext cx="360" cy="381240"/>
          </a:xfrm>
          <a:prstGeom prst="line">
            <a:avLst/>
          </a:prstGeom>
          <a:ln w="9360">
            <a:solidFill>
              <a:srgbClr val="000000"/>
            </a:solidFill>
            <a:round/>
          </a:ln>
        </p:spPr>
      </p:sp>
      <p:sp>
        <p:nvSpPr>
          <p:cNvPr id="387" name="Line 18"/>
          <p:cNvSpPr/>
          <p:nvPr/>
        </p:nvSpPr>
        <p:spPr>
          <a:xfrm>
            <a:off x="8610480" y="4572000"/>
            <a:ext cx="360" cy="380880"/>
          </a:xfrm>
          <a:prstGeom prst="line">
            <a:avLst/>
          </a:prstGeom>
          <a:ln w="9360">
            <a:solidFill>
              <a:srgbClr val="000000"/>
            </a:solidFill>
            <a:round/>
          </a:ln>
        </p:spPr>
      </p:sp>
      <p:sp>
        <p:nvSpPr>
          <p:cNvPr id="388" name="Line 19"/>
          <p:cNvSpPr/>
          <p:nvPr/>
        </p:nvSpPr>
        <p:spPr>
          <a:xfrm>
            <a:off x="8458200" y="3886200"/>
            <a:ext cx="360" cy="380880"/>
          </a:xfrm>
          <a:prstGeom prst="line">
            <a:avLst/>
          </a:prstGeom>
          <a:ln w="9360">
            <a:solidFill>
              <a:srgbClr val="000000"/>
            </a:solidFill>
            <a:round/>
          </a:ln>
        </p:spPr>
      </p:sp>
      <p:sp>
        <p:nvSpPr>
          <p:cNvPr id="389" name="Line 20"/>
          <p:cNvSpPr/>
          <p:nvPr/>
        </p:nvSpPr>
        <p:spPr>
          <a:xfrm>
            <a:off x="8153280" y="3276360"/>
            <a:ext cx="228600" cy="381240"/>
          </a:xfrm>
          <a:prstGeom prst="line">
            <a:avLst/>
          </a:prstGeom>
          <a:ln w="9360">
            <a:solidFill>
              <a:srgbClr val="000000"/>
            </a:solidFill>
            <a:round/>
          </a:ln>
        </p:spPr>
      </p:sp>
      <p:sp>
        <p:nvSpPr>
          <p:cNvPr id="390" name="Line 21"/>
          <p:cNvSpPr/>
          <p:nvPr/>
        </p:nvSpPr>
        <p:spPr>
          <a:xfrm flipH="1">
            <a:off x="7924680" y="3276360"/>
            <a:ext cx="228600" cy="381240"/>
          </a:xfrm>
          <a:prstGeom prst="line">
            <a:avLst/>
          </a:prstGeom>
          <a:ln w="9360">
            <a:solidFill>
              <a:srgbClr val="000000"/>
            </a:solidFill>
            <a:round/>
          </a:ln>
        </p:spPr>
      </p:sp>
      <p:sp>
        <p:nvSpPr>
          <p:cNvPr id="391" name="Line 22"/>
          <p:cNvSpPr/>
          <p:nvPr/>
        </p:nvSpPr>
        <p:spPr>
          <a:xfrm flipH="1">
            <a:off x="7467480" y="3276360"/>
            <a:ext cx="685800" cy="381240"/>
          </a:xfrm>
          <a:prstGeom prst="line">
            <a:avLst/>
          </a:prstGeom>
          <a:ln w="9360">
            <a:solidFill>
              <a:srgbClr val="000000"/>
            </a:solidFill>
            <a:round/>
          </a:ln>
        </p:spPr>
      </p:sp>
    </p:spTree>
  </p:cSld>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2" name="CustomShape 1"/>
          <p:cNvSpPr/>
          <p:nvPr/>
        </p:nvSpPr>
        <p:spPr>
          <a:xfrm>
            <a:off x="457200" y="274680"/>
            <a:ext cx="8227080" cy="637200"/>
          </a:xfrm>
          <a:prstGeom prst="rect">
            <a:avLst/>
          </a:prstGeom>
          <a:noFill/>
          <a:ln>
            <a:noFill/>
          </a:ln>
        </p:spPr>
        <p:txBody>
          <a:bodyPr anchor="ctr" bIns="45000" lIns="90000" rIns="90000" tIns="45000"/>
          <a:p>
            <a:pPr>
              <a:lnSpc>
                <a:spcPct val="100000"/>
              </a:lnSpc>
            </a:pPr>
            <a:r>
              <a:rPr b="1" lang="en-US" sz="3600">
                <a:solidFill>
                  <a:srgbClr val="000000"/>
                </a:solidFill>
                <a:latin typeface="Times New Roman"/>
                <a:ea typeface="DejaVu Sans"/>
              </a:rPr>
              <a:t>Semantics</a:t>
            </a:r>
            <a:endParaRPr/>
          </a:p>
          <a:p>
            <a:pPr algn="ctr">
              <a:lnSpc>
                <a:spcPct val="100000"/>
              </a:lnSpc>
            </a:pPr>
            <a:endParaRPr/>
          </a:p>
        </p:txBody>
      </p:sp>
      <p:sp>
        <p:nvSpPr>
          <p:cNvPr id="393" name="CustomShape 2"/>
          <p:cNvSpPr/>
          <p:nvPr/>
        </p:nvSpPr>
        <p:spPr>
          <a:xfrm>
            <a:off x="457200" y="685800"/>
            <a:ext cx="8227080" cy="5788800"/>
          </a:xfrm>
          <a:prstGeom prst="rect">
            <a:avLst/>
          </a:prstGeom>
          <a:noFill/>
          <a:ln>
            <a:noFill/>
          </a:ln>
        </p:spPr>
        <p:txBody>
          <a:bodyPr bIns="45000" lIns="90000" rIns="90000" tIns="45000"/>
          <a:p>
            <a:pPr>
              <a:lnSpc>
                <a:spcPct val="100000"/>
              </a:lnSpc>
              <a:buFont charset="2" typeface="Wingdings"/>
              <a:buChar char=""/>
            </a:pPr>
            <a:r>
              <a:rPr lang="en-US" sz="2200">
                <a:solidFill>
                  <a:srgbClr val="000000"/>
                </a:solidFill>
                <a:latin typeface="Times New Roman"/>
                <a:ea typeface="DejaVu Sans"/>
              </a:rPr>
              <a:t>Semantics is all about understanding of programs and prediction of its outcome. The mapping of Syntactical constructs to computational model is mainly done in semantics.</a:t>
            </a:r>
            <a:endParaRPr/>
          </a:p>
          <a:p>
            <a:pPr>
              <a:lnSpc>
                <a:spcPct val="100000"/>
              </a:lnSpc>
            </a:pPr>
            <a:endParaRPr/>
          </a:p>
          <a:p>
            <a:pPr>
              <a:lnSpc>
                <a:spcPct val="100000"/>
              </a:lnSpc>
              <a:buFont charset="2" typeface="Wingdings"/>
              <a:buChar char=""/>
            </a:pPr>
            <a:r>
              <a:rPr lang="en-US" sz="2200">
                <a:solidFill>
                  <a:srgbClr val="000000"/>
                </a:solidFill>
                <a:latin typeface="Times New Roman"/>
                <a:ea typeface="DejaVu Sans"/>
              </a:rPr>
              <a:t>semantics : syntax --&gt; computational model</a:t>
            </a:r>
            <a:r>
              <a:rPr lang="en-US" sz="2200">
                <a:solidFill>
                  <a:srgbClr val="000000"/>
                </a:solidFill>
                <a:latin typeface="Times New Roman"/>
                <a:ea typeface="DejaVu Sans"/>
              </a:rPr>
              <a:t>	</a:t>
            </a:r>
            <a:endParaRPr/>
          </a:p>
          <a:p>
            <a:pPr>
              <a:lnSpc>
                <a:spcPct val="100000"/>
              </a:lnSpc>
            </a:pPr>
            <a:r>
              <a:rPr lang="en-US" sz="2200">
                <a:solidFill>
                  <a:srgbClr val="000000"/>
                </a:solidFill>
                <a:latin typeface="Times New Roman"/>
                <a:ea typeface="DejaVu Sans"/>
              </a:rPr>
              <a:t>	</a:t>
            </a:r>
            <a:r>
              <a:rPr lang="en-US" sz="2200">
                <a:solidFill>
                  <a:srgbClr val="000000"/>
                </a:solidFill>
                <a:latin typeface="Times New Roman"/>
                <a:ea typeface="DejaVu Sans"/>
              </a:rPr>
              <a:t>This approach is called syntax-directed semantics.</a:t>
            </a:r>
            <a:endParaRPr/>
          </a:p>
          <a:p>
            <a:pPr algn="just">
              <a:lnSpc>
                <a:spcPct val="100000"/>
              </a:lnSpc>
              <a:buFont charset="2" typeface="Wingdings"/>
              <a:buChar char=""/>
            </a:pPr>
            <a:r>
              <a:rPr lang="en-US" sz="2400">
                <a:solidFill>
                  <a:srgbClr val="000000"/>
                </a:solidFill>
                <a:latin typeface="Times New Roman"/>
                <a:ea typeface="DejaVu Sans"/>
              </a:rPr>
              <a:t>If the meaning of syntactically correct program is verified before the program execution then it is called </a:t>
            </a:r>
            <a:r>
              <a:rPr i="1" lang="en-US" sz="2400">
                <a:solidFill>
                  <a:srgbClr val="cc3399"/>
                </a:solidFill>
                <a:latin typeface="Times New Roman"/>
                <a:ea typeface="DejaVu Sans"/>
              </a:rPr>
              <a:t>static semantic </a:t>
            </a:r>
            <a:endParaRPr/>
          </a:p>
          <a:p>
            <a:pPr algn="just">
              <a:lnSpc>
                <a:spcPct val="100000"/>
              </a:lnSpc>
              <a:buFont charset="2" typeface="Wingdings"/>
              <a:buChar char=""/>
            </a:pPr>
            <a:r>
              <a:rPr lang="en-US" sz="2400">
                <a:solidFill>
                  <a:srgbClr val="000000"/>
                </a:solidFill>
                <a:latin typeface="Times New Roman"/>
                <a:ea typeface="DejaVu Sans"/>
              </a:rPr>
              <a:t>If the meaning of syntactically correct program is verified after the program execution then it is called  </a:t>
            </a:r>
            <a:r>
              <a:rPr i="1" lang="en-US" sz="2400">
                <a:solidFill>
                  <a:srgbClr val="cc3399"/>
                </a:solidFill>
                <a:latin typeface="Times New Roman"/>
                <a:ea typeface="DejaVu Sans"/>
              </a:rPr>
              <a:t>dynamic semantic </a:t>
            </a:r>
            <a:endParaRPr/>
          </a:p>
          <a:p>
            <a:pPr algn="just">
              <a:lnSpc>
                <a:spcPct val="100000"/>
              </a:lnSpc>
            </a:pPr>
            <a:endParaRPr/>
          </a:p>
          <a:p>
            <a:pPr>
              <a:lnSpc>
                <a:spcPct val="100000"/>
              </a:lnSpc>
              <a:buFont charset="2" typeface="Wingdings"/>
              <a:buChar char=""/>
            </a:pPr>
            <a:r>
              <a:rPr lang="en-US" sz="2200">
                <a:solidFill>
                  <a:srgbClr val="000000"/>
                </a:solidFill>
                <a:latin typeface="Times New Roman"/>
                <a:ea typeface="DejaVu Sans"/>
              </a:rPr>
              <a:t>There are many ways a program can be written with valid syntax but turn nonsensical when evaluated. These nonsensical evaluations are known as </a:t>
            </a:r>
            <a:r>
              <a:rPr i="1" lang="en-US" sz="2200">
                <a:solidFill>
                  <a:srgbClr val="000000"/>
                </a:solidFill>
                <a:latin typeface="Times New Roman"/>
                <a:ea typeface="DejaVu Sans"/>
              </a:rPr>
              <a:t>runtime errors</a:t>
            </a:r>
            <a:r>
              <a:rPr lang="en-US" sz="2200">
                <a:solidFill>
                  <a:srgbClr val="000000"/>
                </a:solidFill>
                <a:latin typeface="Times New Roman"/>
                <a:ea typeface="DejaVu Sans"/>
              </a:rPr>
              <a:t>.</a:t>
            </a:r>
            <a:endParaRPr/>
          </a:p>
          <a:p>
            <a:pPr>
              <a:lnSpc>
                <a:spcPct val="100000"/>
              </a:lnSpc>
              <a:buFont charset="2" typeface="Wingdings"/>
              <a:buChar char=""/>
            </a:pPr>
            <a:r>
              <a:rPr lang="en-US" sz="2200">
                <a:solidFill>
                  <a:srgbClr val="000000"/>
                </a:solidFill>
                <a:latin typeface="Times New Roman"/>
                <a:ea typeface="DejaVu Sans"/>
              </a:rPr>
              <a:t>Semantics formally describes how programs should be evaluated. Programs that are well-formed according to its semantics do not get stuck.</a:t>
            </a:r>
            <a:endParaRPr/>
          </a:p>
          <a:p>
            <a:pPr>
              <a:lnSpc>
                <a:spcPct val="100000"/>
              </a:lnSpc>
            </a:pPr>
            <a:endParaRPr/>
          </a:p>
          <a:p>
            <a:pPr>
              <a:lnSpc>
                <a:spcPct val="100000"/>
              </a:lnSpc>
            </a:pPr>
            <a:endParaRPr/>
          </a:p>
        </p:txBody>
      </p:sp>
    </p:spTree>
  </p:cSld>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4" name="CustomShape 1"/>
          <p:cNvSpPr/>
          <p:nvPr/>
        </p:nvSpPr>
        <p:spPr>
          <a:xfrm>
            <a:off x="457200" y="380880"/>
            <a:ext cx="8227080" cy="574272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ea typeface="DejaVu Sans"/>
              </a:rPr>
              <a:t>There are several techniques such as (algebraic, axiomatic, denotational, operational, and translation) are used for description of the semantics of programming languages.</a:t>
            </a:r>
            <a:endParaRPr/>
          </a:p>
          <a:p>
            <a:pPr>
              <a:lnSpc>
                <a:spcPct val="100000"/>
              </a:lnSpc>
            </a:pPr>
            <a:endParaRPr/>
          </a:p>
          <a:p>
            <a:pPr>
              <a:lnSpc>
                <a:spcPct val="100000"/>
              </a:lnSpc>
              <a:buFont typeface="Arial"/>
              <a:buAutoNum type="arabicPeriod"/>
            </a:pPr>
            <a:r>
              <a:rPr b="1" lang="en-US" sz="2400">
                <a:solidFill>
                  <a:srgbClr val="c00000"/>
                </a:solidFill>
                <a:latin typeface="Times New Roman"/>
                <a:ea typeface="DejaVu Sans"/>
              </a:rPr>
              <a:t>Algebraic semantics</a:t>
            </a:r>
            <a:r>
              <a:rPr lang="en-US" sz="2400">
                <a:solidFill>
                  <a:srgbClr val="c00000"/>
                </a:solidFill>
                <a:latin typeface="Times New Roman"/>
                <a:ea typeface="DejaVu Sans"/>
              </a:rPr>
              <a:t> </a:t>
            </a:r>
            <a:r>
              <a:rPr lang="en-US" sz="2400">
                <a:solidFill>
                  <a:srgbClr val="000000"/>
                </a:solidFill>
                <a:latin typeface="Times New Roman"/>
                <a:ea typeface="DejaVu Sans"/>
              </a:rPr>
              <a:t>describes the meaning of a program by defining an algebra. The axioms and equations are described by algebraic relationships and operations.</a:t>
            </a:r>
            <a:endParaRPr/>
          </a:p>
          <a:p>
            <a:pPr>
              <a:lnSpc>
                <a:spcPct val="100000"/>
              </a:lnSpc>
            </a:pP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An algebra consists of a domain of values and a set of operations (functions) defined on the domain. </a:t>
            </a:r>
            <a:endParaRPr/>
          </a:p>
          <a:p>
            <a:pPr>
              <a:lnSpc>
                <a:spcPct val="100000"/>
              </a:lnSpc>
            </a:pPr>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395" name="Table 1"/>
          <p:cNvGraphicFramePr/>
          <p:nvPr/>
        </p:nvGraphicFramePr>
        <p:xfrm>
          <a:off x="380880" y="304920"/>
          <a:ext cx="8151120" cy="6246000"/>
        </p:xfrm>
        <a:graphic>
          <a:graphicData uri="http://schemas.openxmlformats.org/drawingml/2006/table">
            <a:tbl>
              <a:tblPr/>
              <a:tblGrid>
                <a:gridCol w="4075920"/>
                <a:gridCol w="4075200"/>
              </a:tblGrid>
              <a:tr h="539640">
                <a:tc>
                  <a:txBody>
                    <a:bodyPr wrap="none"/>
                    <a:p>
                      <a:pPr>
                        <a:lnSpc>
                          <a:spcPct val="100000"/>
                        </a:lnSpc>
                      </a:pPr>
                      <a:r>
                        <a:rPr lang="en-US" sz="1500">
                          <a:solidFill>
                            <a:srgbClr val="000000"/>
                          </a:solidFill>
                          <a:latin typeface="Calibri"/>
                        </a:rPr>
                        <a:t>Algebraic definition of an Integer Stack ADT</a:t>
                      </a:r>
                      <a:endParaRPr/>
                    </a:p>
                  </a:txBody>
                  <a:tcPr/>
                </a:tc>
                <a:tc>
                  <a:tcPr/>
                </a:tc>
              </a:tr>
              <a:tr h="5706360">
                <a:tc>
                  <a:txBody>
                    <a:bodyPr wrap="none"/>
                    <a:p>
                      <a:pPr>
                        <a:lnSpc>
                          <a:spcPct val="100000"/>
                        </a:lnSpc>
                      </a:pPr>
                      <a:r>
                        <a:rPr lang="en-US" sz="1500">
                          <a:solidFill>
                            <a:srgbClr val="000000"/>
                          </a:solidFill>
                          <a:latin typeface="Calibri"/>
                        </a:rPr>
                        <a:t>Domains: Nat (the natural numbers  </a:t>
                      </a:r>
                      <a:endParaRPr/>
                    </a:p>
                    <a:p>
                      <a:pPr>
                        <a:lnSpc>
                          <a:spcPct val="100000"/>
                        </a:lnSpc>
                      </a:pPr>
                      <a:r>
                        <a:rPr lang="en-US" sz="1500">
                          <a:solidFill>
                            <a:srgbClr val="000000"/>
                          </a:solidFill>
                          <a:latin typeface="Calibri"/>
                        </a:rPr>
                        <a:t>Stack ( of natural numbers)  </a:t>
                      </a:r>
                      <a:endParaRPr/>
                    </a:p>
                    <a:p>
                      <a:pPr>
                        <a:lnSpc>
                          <a:spcPct val="100000"/>
                        </a:lnSpc>
                      </a:pPr>
                      <a:r>
                        <a:rPr lang="en-US" sz="1500">
                          <a:solidFill>
                            <a:srgbClr val="000000"/>
                          </a:solidFill>
                          <a:latin typeface="Calibri"/>
                        </a:rPr>
                        <a:t>Bool (boolean values) </a:t>
                      </a:r>
                      <a:endParaRPr/>
                    </a:p>
                    <a:p>
                      <a:pPr>
                        <a:lnSpc>
                          <a:spcPct val="100000"/>
                        </a:lnSpc>
                      </a:pPr>
                      <a:endParaRPr/>
                    </a:p>
                    <a:p>
                      <a:pPr>
                        <a:lnSpc>
                          <a:spcPct val="100000"/>
                        </a:lnSpc>
                      </a:pPr>
                      <a:r>
                        <a:rPr lang="en-US" sz="1500">
                          <a:solidFill>
                            <a:srgbClr val="000000"/>
                          </a:solidFill>
                          <a:latin typeface="Calibri"/>
                        </a:rPr>
                        <a:t>Functions: </a:t>
                      </a:r>
                      <a:endParaRPr/>
                    </a:p>
                    <a:p>
                      <a:pPr>
                        <a:lnSpc>
                          <a:spcPct val="100000"/>
                        </a:lnSpc>
                      </a:pPr>
                      <a:r>
                        <a:rPr lang="en-US" sz="1500">
                          <a:solidFill>
                            <a:srgbClr val="000000"/>
                          </a:solidFill>
                          <a:latin typeface="Calibri"/>
                        </a:rPr>
                        <a:t>newStack: () -&gt; Stack  </a:t>
                      </a:r>
                      <a:endParaRPr/>
                    </a:p>
                    <a:p>
                      <a:pPr>
                        <a:lnSpc>
                          <a:spcPct val="100000"/>
                        </a:lnSpc>
                      </a:pPr>
                      <a:r>
                        <a:rPr lang="en-US" sz="1500">
                          <a:solidFill>
                            <a:srgbClr val="000000"/>
                          </a:solidFill>
                          <a:latin typeface="Calibri"/>
                        </a:rPr>
                        <a:t>push : (Nat, Stack) -&gt; Stack  </a:t>
                      </a:r>
                      <a:endParaRPr/>
                    </a:p>
                    <a:p>
                      <a:pPr>
                        <a:lnSpc>
                          <a:spcPct val="100000"/>
                        </a:lnSpc>
                      </a:pPr>
                      <a:r>
                        <a:rPr lang="en-US" sz="1500">
                          <a:solidFill>
                            <a:srgbClr val="000000"/>
                          </a:solidFill>
                          <a:latin typeface="Calibri"/>
                        </a:rPr>
                        <a:t>pop: Stack -&gt; Stack  </a:t>
                      </a:r>
                      <a:endParaRPr/>
                    </a:p>
                    <a:p>
                      <a:pPr>
                        <a:lnSpc>
                          <a:spcPct val="100000"/>
                        </a:lnSpc>
                      </a:pPr>
                      <a:r>
                        <a:rPr lang="en-US" sz="1500">
                          <a:solidFill>
                            <a:srgbClr val="000000"/>
                          </a:solidFill>
                          <a:latin typeface="Calibri"/>
                        </a:rPr>
                        <a:t>top: Stack -&gt; Nat  </a:t>
                      </a:r>
                      <a:endParaRPr/>
                    </a:p>
                    <a:p>
                      <a:pPr>
                        <a:lnSpc>
                          <a:spcPct val="100000"/>
                        </a:lnSpc>
                      </a:pPr>
                      <a:r>
                        <a:rPr lang="en-US" sz="1500">
                          <a:solidFill>
                            <a:srgbClr val="000000"/>
                          </a:solidFill>
                          <a:latin typeface="Calibri"/>
                        </a:rPr>
                        <a:t>empty : Stack -&gt; Bool </a:t>
                      </a:r>
                      <a:endParaRPr/>
                    </a:p>
                    <a:p>
                      <a:pPr>
                        <a:lnSpc>
                          <a:spcPct val="100000"/>
                        </a:lnSpc>
                      </a:pPr>
                      <a:endParaRPr/>
                    </a:p>
                    <a:p>
                      <a:pPr>
                        <a:lnSpc>
                          <a:spcPct val="100000"/>
                        </a:lnSpc>
                      </a:pPr>
                      <a:r>
                        <a:rPr lang="en-US" sz="1500">
                          <a:solidFill>
                            <a:srgbClr val="000000"/>
                          </a:solidFill>
                          <a:latin typeface="Calibri"/>
                        </a:rPr>
                        <a:t>Axioms:   or </a:t>
                      </a:r>
                      <a:endParaRPr/>
                    </a:p>
                    <a:p>
                      <a:pPr>
                        <a:lnSpc>
                          <a:spcPct val="100000"/>
                        </a:lnSpc>
                      </a:pPr>
                      <a:endParaRPr/>
                    </a:p>
                    <a:p>
                      <a:pPr>
                        <a:lnSpc>
                          <a:spcPct val="100000"/>
                        </a:lnSpc>
                      </a:pPr>
                      <a:r>
                        <a:rPr lang="en-US" sz="1500">
                          <a:solidFill>
                            <a:srgbClr val="000000"/>
                          </a:solidFill>
                          <a:latin typeface="Calibri"/>
                        </a:rPr>
                        <a:t>pop(push(N,S)) = S  </a:t>
                      </a:r>
                      <a:endParaRPr/>
                    </a:p>
                    <a:p>
                      <a:pPr>
                        <a:lnSpc>
                          <a:spcPct val="100000"/>
                        </a:lnSpc>
                      </a:pPr>
                      <a:r>
                        <a:rPr lang="en-US" sz="1500">
                          <a:solidFill>
                            <a:srgbClr val="000000"/>
                          </a:solidFill>
                          <a:latin typeface="Calibri"/>
                        </a:rPr>
                        <a:t>top(push(N,S)) = N  </a:t>
                      </a:r>
                      <a:endParaRPr/>
                    </a:p>
                    <a:p>
                      <a:pPr>
                        <a:lnSpc>
                          <a:spcPct val="100000"/>
                        </a:lnSpc>
                      </a:pPr>
                      <a:r>
                        <a:rPr lang="en-US" sz="1500">
                          <a:solidFill>
                            <a:srgbClr val="000000"/>
                          </a:solidFill>
                          <a:latin typeface="Calibri"/>
                        </a:rPr>
                        <a:t>empty(push(N,S)) = false  </a:t>
                      </a:r>
                      <a:endParaRPr/>
                    </a:p>
                    <a:p>
                      <a:pPr>
                        <a:lnSpc>
                          <a:spcPct val="100000"/>
                        </a:lnSpc>
                      </a:pPr>
                      <a:r>
                        <a:rPr lang="en-US" sz="1500">
                          <a:solidFill>
                            <a:srgbClr val="000000"/>
                          </a:solidFill>
                          <a:latin typeface="Calibri"/>
                        </a:rPr>
                        <a:t>empty(newStack()) = true</a:t>
                      </a:r>
                      <a:endParaRPr/>
                    </a:p>
                    <a:p>
                      <a:pPr>
                        <a:lnSpc>
                          <a:spcPct val="100000"/>
                        </a:lnSpc>
                      </a:pPr>
                      <a:r>
                        <a:rPr lang="en-US" sz="1500">
                          <a:solidFill>
                            <a:srgbClr val="000000"/>
                          </a:solidFill>
                          <a:latin typeface="Calibri"/>
                        </a:rPr>
                        <a:t> </a:t>
                      </a:r>
                      <a:endParaRPr/>
                    </a:p>
                    <a:p>
                      <a:pPr>
                        <a:lnSpc>
                          <a:spcPct val="100000"/>
                        </a:lnSpc>
                      </a:pPr>
                      <a:r>
                        <a:rPr lang="en-US" sz="1500">
                          <a:solidFill>
                            <a:srgbClr val="000000"/>
                          </a:solidFill>
                          <a:latin typeface="Calibri"/>
                        </a:rPr>
                        <a:t>Errors: </a:t>
                      </a:r>
                      <a:endParaRPr/>
                    </a:p>
                    <a:p>
                      <a:pPr>
                        <a:lnSpc>
                          <a:spcPct val="100000"/>
                        </a:lnSpc>
                      </a:pPr>
                      <a:r>
                        <a:rPr lang="en-US" sz="1500">
                          <a:solidFill>
                            <a:srgbClr val="000000"/>
                          </a:solidFill>
                          <a:latin typeface="Calibri"/>
                        </a:rPr>
                        <a:t>pop(newStack())  </a:t>
                      </a:r>
                      <a:endParaRPr/>
                    </a:p>
                    <a:p>
                      <a:pPr>
                        <a:lnSpc>
                          <a:spcPct val="100000"/>
                        </a:lnSpc>
                      </a:pPr>
                      <a:r>
                        <a:rPr lang="en-US" sz="1500">
                          <a:solidFill>
                            <a:srgbClr val="000000"/>
                          </a:solidFill>
                          <a:latin typeface="Calibri"/>
                        </a:rPr>
                        <a:t>top(newStack()) where N in Nat and S in Stack.</a:t>
                      </a:r>
                      <a:endParaRPr/>
                    </a:p>
                  </a:txBody>
                  <a:tcPr/>
                </a:tc>
                <a:tc>
                  <a:txBody>
                    <a:bodyPr wrap="none"/>
                    <a:p>
                      <a:pPr>
                        <a:lnSpc>
                          <a:spcPct val="100000"/>
                        </a:lnSpc>
                      </a:pPr>
                      <a:endParaRPr/>
                    </a:p>
                    <a:p>
                      <a:pPr>
                        <a:lnSpc>
                          <a:spcPct val="100000"/>
                        </a:lnSpc>
                      </a:pPr>
                      <a:r>
                        <a:rPr lang="en-US" sz="1500">
                          <a:solidFill>
                            <a:srgbClr val="000000"/>
                          </a:solidFill>
                          <a:latin typeface="Calibri"/>
                        </a:rPr>
                        <a:t>  </a:t>
                      </a:r>
                      <a:endParaRPr/>
                    </a:p>
                    <a:p>
                      <a:pPr>
                        <a:lnSpc>
                          <a:spcPct val="100000"/>
                        </a:lnSpc>
                      </a:pPr>
                      <a:r>
                        <a:rPr lang="en-US" sz="1500">
                          <a:solidFill>
                            <a:srgbClr val="000000"/>
                          </a:solidFill>
                          <a:latin typeface="Calibri"/>
                        </a:rPr>
                        <a:t>  </a:t>
                      </a:r>
                      <a:endParaRPr/>
                    </a:p>
                    <a:p>
                      <a:pPr>
                        <a:lnSpc>
                          <a:spcPct val="100000"/>
                        </a:lnSpc>
                      </a:pPr>
                      <a:r>
                        <a:rPr lang="en-US" sz="1500">
                          <a:solidFill>
                            <a:srgbClr val="000000"/>
                          </a:solidFill>
                          <a:latin typeface="Calibri"/>
                        </a:rPr>
                        <a:t>  </a:t>
                      </a:r>
                      <a:endParaRPr/>
                    </a:p>
                    <a:p>
                      <a:pPr>
                        <a:lnSpc>
                          <a:spcPct val="100000"/>
                        </a:lnSpc>
                      </a:pPr>
                      <a:r>
                        <a:rPr lang="en-US" sz="1500">
                          <a:solidFill>
                            <a:srgbClr val="000000"/>
                          </a:solidFill>
                          <a:latin typeface="Calibri"/>
                        </a:rPr>
                        <a:t>  </a:t>
                      </a:r>
                      <a:endParaRPr/>
                    </a:p>
                    <a:p>
                      <a:pPr>
                        <a:lnSpc>
                          <a:spcPct val="100000"/>
                        </a:lnSpc>
                      </a:pPr>
                      <a:r>
                        <a:rPr lang="en-US" sz="1500">
                          <a:solidFill>
                            <a:srgbClr val="000000"/>
                          </a:solidFill>
                          <a:latin typeface="Calibri"/>
                        </a:rPr>
                        <a:t>  </a:t>
                      </a:r>
                      <a:endParaRPr/>
                    </a:p>
                    <a:p>
                      <a:pPr>
                        <a:lnSpc>
                          <a:spcPct val="100000"/>
                        </a:lnSpc>
                      </a:pPr>
                      <a:r>
                        <a:rPr lang="en-US" sz="1500">
                          <a:solidFill>
                            <a:srgbClr val="000000"/>
                          </a:solidFill>
                          <a:latin typeface="Calibri"/>
                        </a:rPr>
                        <a:t>  </a:t>
                      </a:r>
                      <a:endParaRPr/>
                    </a:p>
                    <a:p>
                      <a:pPr>
                        <a:lnSpc>
                          <a:spcPct val="100000"/>
                        </a:lnSpc>
                      </a:pPr>
                      <a:r>
                        <a:rPr lang="en-US" sz="1500">
                          <a:solidFill>
                            <a:srgbClr val="000000"/>
                          </a:solidFill>
                          <a:latin typeface="Calibri"/>
                        </a:rPr>
                        <a:t>  </a:t>
                      </a:r>
                      <a:endParaRPr/>
                    </a:p>
                    <a:p>
                      <a:pPr>
                        <a:lnSpc>
                          <a:spcPct val="100000"/>
                        </a:lnSpc>
                      </a:pPr>
                      <a:r>
                        <a:rPr lang="en-US" sz="1500">
                          <a:solidFill>
                            <a:srgbClr val="000000"/>
                          </a:solidFill>
                          <a:latin typeface="Calibri"/>
                        </a:rPr>
                        <a:t>  </a:t>
                      </a:r>
                      <a:endParaRPr/>
                    </a:p>
                    <a:p>
                      <a:pPr>
                        <a:lnSpc>
                          <a:spcPct val="100000"/>
                        </a:lnSpc>
                      </a:pPr>
                      <a:r>
                        <a:rPr lang="en-US" sz="1500">
                          <a:solidFill>
                            <a:srgbClr val="000000"/>
                          </a:solidFill>
                          <a:latin typeface="Calibri"/>
                        </a:rPr>
                        <a:t>  </a:t>
                      </a:r>
                      <a:endParaRPr/>
                    </a:p>
                    <a:p>
                      <a:pPr>
                        <a:lnSpc>
                          <a:spcPct val="100000"/>
                        </a:lnSpc>
                      </a:pPr>
                      <a:r>
                        <a:rPr lang="en-US" sz="1500">
                          <a:solidFill>
                            <a:srgbClr val="000000"/>
                          </a:solidFill>
                          <a:latin typeface="Calibri"/>
                        </a:rPr>
                        <a:t>  </a:t>
                      </a:r>
                      <a:endParaRPr/>
                    </a:p>
                    <a:p>
                      <a:pPr>
                        <a:lnSpc>
                          <a:spcPct val="100000"/>
                        </a:lnSpc>
                      </a:pPr>
                      <a:r>
                        <a:rPr lang="en-US" sz="1500">
                          <a:solidFill>
                            <a:srgbClr val="000000"/>
                          </a:solidFill>
                          <a:latin typeface="Calibri"/>
                        </a:rPr>
                        <a:t>  </a:t>
                      </a:r>
                      <a:endParaRPr/>
                    </a:p>
                    <a:p>
                      <a:pPr>
                        <a:lnSpc>
                          <a:spcPct val="100000"/>
                        </a:lnSpc>
                      </a:pPr>
                      <a:r>
                        <a:rPr lang="en-US" sz="1500">
                          <a:solidFill>
                            <a:srgbClr val="000000"/>
                          </a:solidFill>
                          <a:latin typeface="Calibri"/>
                        </a:rPr>
                        <a:t> </a:t>
                      </a:r>
                      <a:r>
                        <a:rPr lang="en-US" sz="1500">
                          <a:solidFill>
                            <a:srgbClr val="000000"/>
                          </a:solidFill>
                          <a:latin typeface="Calibri"/>
                        </a:rPr>
                        <a:t>Defining Equations: </a:t>
                      </a:r>
                      <a:endParaRPr/>
                    </a:p>
                    <a:p>
                      <a:pPr>
                        <a:lnSpc>
                          <a:spcPct val="100000"/>
                        </a:lnSpc>
                      </a:pPr>
                      <a:r>
                        <a:rPr lang="en-US" sz="1500">
                          <a:solidFill>
                            <a:srgbClr val="000000"/>
                          </a:solidFill>
                          <a:latin typeface="Calibri"/>
                        </a:rPr>
                        <a:t>newStack() = []  </a:t>
                      </a:r>
                      <a:endParaRPr/>
                    </a:p>
                    <a:p>
                      <a:pPr>
                        <a:lnSpc>
                          <a:spcPct val="100000"/>
                        </a:lnSpc>
                      </a:pPr>
                      <a:r>
                        <a:rPr lang="en-US" sz="1500">
                          <a:solidFill>
                            <a:srgbClr val="000000"/>
                          </a:solidFill>
                          <a:latin typeface="Calibri"/>
                        </a:rPr>
                        <a:t>push(N,S) = [N|S]  </a:t>
                      </a:r>
                      <a:endParaRPr/>
                    </a:p>
                    <a:p>
                      <a:pPr>
                        <a:lnSpc>
                          <a:spcPct val="100000"/>
                        </a:lnSpc>
                      </a:pPr>
                      <a:r>
                        <a:rPr lang="en-US" sz="1500">
                          <a:solidFill>
                            <a:srgbClr val="000000"/>
                          </a:solidFill>
                          <a:latin typeface="Calibri"/>
                        </a:rPr>
                        <a:t>pop([N|S]) = S  </a:t>
                      </a:r>
                      <a:endParaRPr/>
                    </a:p>
                    <a:p>
                      <a:pPr>
                        <a:lnSpc>
                          <a:spcPct val="100000"/>
                        </a:lnSpc>
                      </a:pPr>
                      <a:r>
                        <a:rPr lang="en-US" sz="1500">
                          <a:solidFill>
                            <a:srgbClr val="000000"/>
                          </a:solidFill>
                          <a:latin typeface="Calibri"/>
                        </a:rPr>
                        <a:t>top([N|S]) = N</a:t>
                      </a:r>
                      <a:endParaRPr/>
                    </a:p>
                  </a:txBody>
                  <a:tcPr/>
                </a:tc>
              </a:tr>
            </a:tbl>
          </a:graphicData>
        </a:graphic>
      </p:graphicFrame>
    </p:spTree>
  </p:cSld>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6" name="CustomShape 1"/>
          <p:cNvSpPr/>
          <p:nvPr/>
        </p:nvSpPr>
        <p:spPr>
          <a:xfrm>
            <a:off x="457200" y="274680"/>
            <a:ext cx="8227080" cy="1140480"/>
          </a:xfrm>
          <a:prstGeom prst="rect">
            <a:avLst/>
          </a:prstGeom>
          <a:noFill/>
          <a:ln>
            <a:noFill/>
          </a:ln>
        </p:spPr>
        <p:txBody>
          <a:bodyPr anchor="ctr" bIns="45000" lIns="90000" rIns="90000" tIns="45000"/>
          <a:p>
            <a:pPr algn="ctr">
              <a:lnSpc>
                <a:spcPct val="100000"/>
              </a:lnSpc>
            </a:pPr>
            <a:r>
              <a:rPr lang="en-US" sz="4400">
                <a:solidFill>
                  <a:srgbClr val="c00000"/>
                </a:solidFill>
                <a:latin typeface="Times New Roman"/>
                <a:ea typeface="DejaVu Sans"/>
              </a:rPr>
              <a:t>Axiomatic Semantics</a:t>
            </a:r>
            <a:endParaRPr/>
          </a:p>
        </p:txBody>
      </p:sp>
      <p:sp>
        <p:nvSpPr>
          <p:cNvPr id="397" name="CustomShape 2"/>
          <p:cNvSpPr/>
          <p:nvPr/>
        </p:nvSpPr>
        <p:spPr>
          <a:xfrm>
            <a:off x="457200" y="1600200"/>
            <a:ext cx="8227080" cy="4523400"/>
          </a:xfrm>
          <a:prstGeom prst="rect">
            <a:avLst/>
          </a:prstGeom>
          <a:noFill/>
          <a:ln>
            <a:noFill/>
          </a:ln>
        </p:spPr>
        <p:txBody>
          <a:bodyPr bIns="45000" lIns="90000" rIns="90000" tIns="45000"/>
          <a:p>
            <a:pPr>
              <a:lnSpc>
                <a:spcPct val="100000"/>
              </a:lnSpc>
              <a:buFont typeface="Arial"/>
              <a:buChar char="•"/>
            </a:pPr>
            <a:r>
              <a:rPr lang="en-US" sz="3200">
                <a:solidFill>
                  <a:srgbClr val="000000"/>
                </a:solidFill>
                <a:latin typeface="Times New Roman"/>
                <a:ea typeface="DejaVu Sans"/>
              </a:rPr>
              <a:t>A semantics that is appropriate for arguing program correctness</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457200" y="274680"/>
            <a:ext cx="8227080" cy="1140480"/>
          </a:xfrm>
          <a:prstGeom prst="rect">
            <a:avLst/>
          </a:prstGeom>
          <a:noFill/>
          <a:ln>
            <a:noFill/>
          </a:ln>
        </p:spPr>
        <p:txBody>
          <a:bodyPr anchor="ctr" bIns="45000" lIns="90000" rIns="90000" tIns="45000"/>
          <a:p>
            <a:pPr algn="ctr">
              <a:lnSpc>
                <a:spcPct val="100000"/>
              </a:lnSpc>
            </a:pPr>
            <a:r>
              <a:rPr lang="en-US" sz="3200">
                <a:solidFill>
                  <a:srgbClr val="000000"/>
                </a:solidFill>
                <a:latin typeface="Times New Roman"/>
                <a:ea typeface="DejaVu Sans"/>
              </a:rPr>
              <a:t>Definition of Programming language</a:t>
            </a:r>
            <a:endParaRPr/>
          </a:p>
        </p:txBody>
      </p:sp>
      <p:sp>
        <p:nvSpPr>
          <p:cNvPr id="166" name="CustomShape 2"/>
          <p:cNvSpPr/>
          <p:nvPr/>
        </p:nvSpPr>
        <p:spPr>
          <a:xfrm>
            <a:off x="457200" y="1600200"/>
            <a:ext cx="8227080" cy="4523400"/>
          </a:xfrm>
          <a:prstGeom prst="rect">
            <a:avLst/>
          </a:prstGeom>
          <a:noFill/>
          <a:ln>
            <a:noFill/>
          </a:ln>
        </p:spPr>
        <p:txBody>
          <a:bodyPr bIns="45000" lIns="90000" rIns="90000" tIns="45000"/>
          <a:p>
            <a:pPr>
              <a:lnSpc>
                <a:spcPct val="100000"/>
              </a:lnSpc>
              <a:buFont charset="2" typeface="Wingdings"/>
              <a:buChar char=""/>
            </a:pPr>
            <a:r>
              <a:rPr lang="en-US" sz="2800">
                <a:solidFill>
                  <a:srgbClr val="000000"/>
                </a:solidFill>
                <a:latin typeface="Times New Roman"/>
                <a:ea typeface="DejaVu Sans"/>
              </a:rPr>
              <a:t>A language that is intended for the expression of computer programs and that is capable of expressing any computer program.</a:t>
            </a:r>
            <a:endParaRPr/>
          </a:p>
        </p:txBody>
      </p:sp>
    </p:spTree>
  </p:cSld>
  <p:timing>
    <p:tnLst>
      <p:par>
        <p:cTn dur="indefinite" id="17" nodeType="tmRoot" restart="never">
          <p:childTnLst>
            <p:seq>
              <p:cTn dur="indefinite" id="1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8" name="CustomShape 1"/>
          <p:cNvSpPr/>
          <p:nvPr/>
        </p:nvSpPr>
        <p:spPr>
          <a:xfrm>
            <a:off x="457200" y="274680"/>
            <a:ext cx="8227080" cy="865800"/>
          </a:xfrm>
          <a:prstGeom prst="rect">
            <a:avLst/>
          </a:prstGeom>
          <a:noFill/>
          <a:ln>
            <a:noFill/>
          </a:ln>
        </p:spPr>
        <p:txBody>
          <a:bodyPr anchor="ctr" bIns="45000" lIns="90000" rIns="90000" tIns="45000"/>
          <a:p>
            <a:pPr>
              <a:lnSpc>
                <a:spcPct val="100000"/>
              </a:lnSpc>
            </a:pPr>
            <a:r>
              <a:rPr lang="en-US" sz="3600">
                <a:solidFill>
                  <a:srgbClr val="c00000"/>
                </a:solidFill>
                <a:latin typeface="Times New Roman"/>
                <a:ea typeface="DejaVu Sans"/>
              </a:rPr>
              <a:t>Axiomatic Semantics</a:t>
            </a:r>
            <a:endParaRPr/>
          </a:p>
        </p:txBody>
      </p:sp>
      <p:sp>
        <p:nvSpPr>
          <p:cNvPr id="399" name="CustomShape 2"/>
          <p:cNvSpPr/>
          <p:nvPr/>
        </p:nvSpPr>
        <p:spPr>
          <a:xfrm>
            <a:off x="457200" y="1143000"/>
            <a:ext cx="8227080" cy="5437800"/>
          </a:xfrm>
          <a:prstGeom prst="rect">
            <a:avLst/>
          </a:prstGeom>
          <a:noFill/>
          <a:ln>
            <a:noFill/>
          </a:ln>
        </p:spPr>
        <p:txBody>
          <a:bodyPr bIns="45000" lIns="90000" rIns="90000" tIns="45000"/>
          <a:p>
            <a:pPr algn="just">
              <a:lnSpc>
                <a:spcPct val="100000"/>
              </a:lnSpc>
              <a:buSzPct val="25000"/>
              <a:buFont typeface="Arial"/>
              <a:buChar char="•"/>
            </a:pPr>
            <a:r>
              <a:rPr lang="en-US" sz="2400">
                <a:solidFill>
                  <a:srgbClr val="000000"/>
                </a:solidFill>
                <a:latin typeface="Times New Roman"/>
                <a:ea typeface="DejaVu Sans"/>
              </a:rPr>
              <a:t>Is an approach based on mathematical logic to prove the correctness of the program. That means under certain constraints on input data (precondition) program executes and it terminates in a final state satisfying constraint on output data</a:t>
            </a:r>
            <a:endParaRPr/>
          </a:p>
          <a:p>
            <a:pPr algn="just">
              <a:lnSpc>
                <a:spcPct val="100000"/>
              </a:lnSpc>
              <a:buSzPct val="25000"/>
              <a:buFont typeface="Arial"/>
              <a:buChar char="•"/>
            </a:pPr>
            <a:r>
              <a:rPr lang="en-US" sz="2400">
                <a:solidFill>
                  <a:srgbClr val="000000"/>
                </a:solidFill>
                <a:latin typeface="Times New Roman"/>
                <a:ea typeface="DejaVu Sans"/>
              </a:rPr>
              <a:t>Axiomatic semantics views a program as a state machine</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Based on formal logic (predicate calculus)</a:t>
            </a:r>
            <a:endParaRPr/>
          </a:p>
          <a:p>
            <a:pPr>
              <a:lnSpc>
                <a:spcPct val="100000"/>
              </a:lnSpc>
              <a:buFont typeface="Arial"/>
              <a:buChar char="•"/>
            </a:pPr>
            <a:r>
              <a:rPr lang="en-US" sz="2400">
                <a:solidFill>
                  <a:srgbClr val="000000"/>
                </a:solidFill>
                <a:latin typeface="Times New Roman"/>
                <a:ea typeface="DejaVu Sans"/>
              </a:rPr>
              <a:t>Original purpose: formal program verification</a:t>
            </a:r>
            <a:endParaRPr/>
          </a:p>
          <a:p>
            <a:pPr>
              <a:lnSpc>
                <a:spcPct val="100000"/>
              </a:lnSpc>
              <a:buFont typeface="Arial"/>
              <a:buChar char="•"/>
            </a:pPr>
            <a:r>
              <a:rPr lang="en-US" sz="2400">
                <a:solidFill>
                  <a:srgbClr val="000000"/>
                </a:solidFill>
                <a:latin typeface="Times New Roman"/>
                <a:ea typeface="DejaVu Sans"/>
              </a:rPr>
              <a:t>Axioms or inference rules are defined for each statement type in the language</a:t>
            </a:r>
            <a:endParaRPr/>
          </a:p>
          <a:p>
            <a:pPr>
              <a:lnSpc>
                <a:spcPct val="100000"/>
              </a:lnSpc>
              <a:buFont typeface="Arial"/>
              <a:buChar char="•"/>
            </a:pPr>
            <a:r>
              <a:rPr lang="en-US" sz="2400">
                <a:solidFill>
                  <a:srgbClr val="000000"/>
                </a:solidFill>
                <a:latin typeface="Times New Roman"/>
                <a:ea typeface="DejaVu Sans"/>
              </a:rPr>
              <a:t>The logic expressions are called </a:t>
            </a:r>
            <a:r>
              <a:rPr i="1" lang="en-US" sz="2400">
                <a:solidFill>
                  <a:srgbClr val="000000"/>
                </a:solidFill>
                <a:latin typeface="Times New Roman"/>
                <a:ea typeface="DejaVu Sans"/>
              </a:rPr>
              <a:t>assertions</a:t>
            </a:r>
            <a:endParaRPr/>
          </a:p>
          <a:p>
            <a:pPr>
              <a:lnSpc>
                <a:spcPct val="100000"/>
              </a:lnSpc>
            </a:pPr>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0" name="CustomShape 1"/>
          <p:cNvSpPr/>
          <p:nvPr/>
        </p:nvSpPr>
        <p:spPr>
          <a:xfrm>
            <a:off x="533520" y="685800"/>
            <a:ext cx="8150760" cy="5255280"/>
          </a:xfrm>
          <a:prstGeom prst="rect">
            <a:avLst/>
          </a:prstGeom>
          <a:noFill/>
          <a:ln>
            <a:noFill/>
          </a:ln>
        </p:spPr>
        <p:txBody>
          <a:bodyPr bIns="45000" lIns="90000" rIns="90000" tIns="45000"/>
          <a:p>
            <a:pPr>
              <a:lnSpc>
                <a:spcPct val="100000"/>
              </a:lnSpc>
              <a:buFont typeface="Arial"/>
              <a:buChar char="•"/>
            </a:pPr>
            <a:r>
              <a:rPr lang="en-US" sz="2400">
                <a:solidFill>
                  <a:srgbClr val="000000"/>
                </a:solidFill>
                <a:latin typeface="Times New Roman"/>
                <a:ea typeface="DejaVu Sans"/>
              </a:rPr>
              <a:t>An assertion before a statement (a </a:t>
            </a:r>
            <a:r>
              <a:rPr i="1" lang="en-US" sz="2400">
                <a:solidFill>
                  <a:srgbClr val="000000"/>
                </a:solidFill>
                <a:latin typeface="Times New Roman"/>
                <a:ea typeface="DejaVu Sans"/>
              </a:rPr>
              <a:t>precondition</a:t>
            </a:r>
            <a:r>
              <a:rPr lang="en-US" sz="2400">
                <a:solidFill>
                  <a:srgbClr val="000000"/>
                </a:solidFill>
                <a:latin typeface="Times New Roman"/>
                <a:ea typeface="DejaVu Sans"/>
              </a:rPr>
              <a:t>) states the relationships and constraints among variables that are true at that point in execution</a:t>
            </a:r>
            <a:endParaRPr/>
          </a:p>
          <a:p>
            <a:pPr>
              <a:lnSpc>
                <a:spcPct val="100000"/>
              </a:lnSpc>
              <a:buFont typeface="Arial"/>
              <a:buChar char="•"/>
            </a:pPr>
            <a:r>
              <a:rPr lang="en-US" sz="2400">
                <a:solidFill>
                  <a:srgbClr val="000000"/>
                </a:solidFill>
                <a:latin typeface="Times New Roman"/>
                <a:ea typeface="DejaVu Sans"/>
              </a:rPr>
              <a:t>An assertion following a statement is a  </a:t>
            </a:r>
            <a:r>
              <a:rPr i="1" lang="en-US" sz="2400">
                <a:solidFill>
                  <a:srgbClr val="000000"/>
                </a:solidFill>
                <a:latin typeface="Times New Roman"/>
                <a:ea typeface="DejaVu Sans"/>
              </a:rPr>
              <a:t>postcondition</a:t>
            </a:r>
            <a:endParaRPr/>
          </a:p>
          <a:p>
            <a:pPr>
              <a:lnSpc>
                <a:spcPct val="100000"/>
              </a:lnSpc>
              <a:buFont typeface="Arial"/>
              <a:buChar char="•"/>
            </a:pPr>
            <a:r>
              <a:rPr lang="en-US" sz="2400">
                <a:solidFill>
                  <a:srgbClr val="000000"/>
                </a:solidFill>
                <a:latin typeface="Times New Roman"/>
                <a:ea typeface="DejaVu Sans"/>
              </a:rPr>
              <a:t>A </a:t>
            </a:r>
            <a:r>
              <a:rPr i="1" lang="en-US" sz="2400">
                <a:solidFill>
                  <a:srgbClr val="000000"/>
                </a:solidFill>
                <a:latin typeface="Times New Roman"/>
                <a:ea typeface="DejaVu Sans"/>
              </a:rPr>
              <a:t>weakest precondition</a:t>
            </a:r>
            <a:r>
              <a:rPr lang="en-US" sz="2400">
                <a:solidFill>
                  <a:srgbClr val="000000"/>
                </a:solidFill>
                <a:latin typeface="Times New Roman"/>
                <a:ea typeface="DejaVu Sans"/>
              </a:rPr>
              <a:t> is the least restrictive precondition that will guarantee the postcondition.</a:t>
            </a:r>
            <a:endParaRPr/>
          </a:p>
          <a:p>
            <a:pPr>
              <a:lnSpc>
                <a:spcPct val="100000"/>
              </a:lnSpc>
              <a:buFont typeface="Arial"/>
              <a:buChar char="•"/>
            </a:pPr>
            <a:r>
              <a:rPr lang="en-US" sz="2400">
                <a:solidFill>
                  <a:srgbClr val="000000"/>
                </a:solidFill>
                <a:latin typeface="Times New Roman"/>
                <a:ea typeface="DejaVu Sans"/>
              </a:rPr>
              <a:t>Pre-, post form:  {P} statement {Q}</a:t>
            </a:r>
            <a:endParaRPr/>
          </a:p>
          <a:p>
            <a:pPr>
              <a:lnSpc>
                <a:spcPct val="100000"/>
              </a:lnSpc>
            </a:pPr>
            <a:endParaRPr/>
          </a:p>
          <a:p>
            <a:pPr>
              <a:lnSpc>
                <a:spcPct val="100000"/>
              </a:lnSpc>
              <a:buFont typeface="Arial"/>
              <a:buChar char="•"/>
            </a:pPr>
            <a:r>
              <a:rPr lang="en-US" sz="2400">
                <a:solidFill>
                  <a:srgbClr val="000000"/>
                </a:solidFill>
                <a:latin typeface="Times New Roman"/>
                <a:ea typeface="DejaVu Sans"/>
              </a:rPr>
              <a:t>An example</a:t>
            </a:r>
            <a:endParaRPr/>
          </a:p>
          <a:p>
            <a:pPr lvl="1">
              <a:lnSpc>
                <a:spcPct val="100000"/>
              </a:lnSpc>
              <a:buFont typeface="Arial"/>
              <a:buChar char="–"/>
            </a:pPr>
            <a:r>
              <a:rPr lang="en-US" sz="2400">
                <a:solidFill>
                  <a:srgbClr val="000000"/>
                </a:solidFill>
                <a:latin typeface="Times New Roman"/>
                <a:ea typeface="DejaVu Sans"/>
              </a:rPr>
              <a:t>a = b + 1  {a &gt; 1}</a:t>
            </a:r>
            <a:endParaRPr/>
          </a:p>
          <a:p>
            <a:pPr lvl="1">
              <a:lnSpc>
                <a:spcPct val="100000"/>
              </a:lnSpc>
              <a:buFont typeface="Arial"/>
              <a:buChar char="–"/>
            </a:pPr>
            <a:r>
              <a:rPr lang="en-US" sz="2400">
                <a:solidFill>
                  <a:srgbClr val="000000"/>
                </a:solidFill>
                <a:latin typeface="Times New Roman"/>
                <a:ea typeface="DejaVu Sans"/>
              </a:rPr>
              <a:t>One possible precondition: {b &gt; 10}</a:t>
            </a:r>
            <a:endParaRPr/>
          </a:p>
          <a:p>
            <a:pPr lvl="1">
              <a:lnSpc>
                <a:spcPct val="100000"/>
              </a:lnSpc>
              <a:buFont typeface="Arial"/>
              <a:buChar char="–"/>
            </a:pPr>
            <a:r>
              <a:rPr lang="en-US" sz="2400">
                <a:solidFill>
                  <a:srgbClr val="000000"/>
                </a:solidFill>
                <a:latin typeface="Times New Roman"/>
                <a:ea typeface="DejaVu Sans"/>
              </a:rPr>
              <a:t>Weakest precondition:        {b &gt; 0}</a:t>
            </a:r>
            <a:endParaRPr/>
          </a:p>
          <a:p>
            <a:pPr>
              <a:lnSpc>
                <a:spcPct val="100000"/>
              </a:lnSpc>
            </a:pPr>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1" name="CustomShape 1"/>
          <p:cNvSpPr/>
          <p:nvPr/>
        </p:nvSpPr>
        <p:spPr>
          <a:xfrm>
            <a:off x="457200" y="304920"/>
            <a:ext cx="8227080" cy="5818680"/>
          </a:xfrm>
          <a:prstGeom prst="rect">
            <a:avLst/>
          </a:prstGeom>
          <a:noFill/>
          <a:ln>
            <a:noFill/>
          </a:ln>
        </p:spPr>
        <p:txBody>
          <a:bodyPr bIns="45000" lIns="90000" rIns="90000" tIns="45000"/>
          <a:p>
            <a:pPr>
              <a:lnSpc>
                <a:spcPct val="100000"/>
              </a:lnSpc>
              <a:buFont typeface="Arial"/>
              <a:buChar char="•"/>
            </a:pPr>
            <a:r>
              <a:rPr lang="en-US" sz="2800">
                <a:solidFill>
                  <a:srgbClr val="000000"/>
                </a:solidFill>
                <a:latin typeface="Times New Roman"/>
                <a:ea typeface="DejaVu Sans"/>
              </a:rPr>
              <a:t>Example 1: {k=5} k:=k+1{k=6}</a:t>
            </a:r>
            <a:endParaRPr/>
          </a:p>
          <a:p>
            <a:pPr>
              <a:lnSpc>
                <a:spcPct val="100000"/>
              </a:lnSpc>
              <a:buFont typeface="Arial"/>
              <a:buChar char="•"/>
            </a:pPr>
            <a:r>
              <a:rPr lang="en-US" sz="2800">
                <a:solidFill>
                  <a:srgbClr val="000000"/>
                </a:solidFill>
                <a:latin typeface="Times New Roman"/>
                <a:ea typeface="DejaVu Sans"/>
              </a:rPr>
              <a:t>K=6  post condition</a:t>
            </a:r>
            <a:endParaRPr/>
          </a:p>
          <a:p>
            <a:pPr>
              <a:lnSpc>
                <a:spcPct val="100000"/>
              </a:lnSpc>
              <a:buFont typeface="Arial"/>
              <a:buChar char="•"/>
            </a:pPr>
            <a:r>
              <a:rPr lang="en-US" sz="2800">
                <a:solidFill>
                  <a:srgbClr val="000000"/>
                </a:solidFill>
                <a:latin typeface="Times New Roman"/>
                <a:ea typeface="DejaVu Sans"/>
              </a:rPr>
              <a:t>K+1=6 (substituting k=6)</a:t>
            </a:r>
            <a:endParaRPr/>
          </a:p>
          <a:p>
            <a:pPr>
              <a:lnSpc>
                <a:spcPct val="100000"/>
              </a:lnSpc>
              <a:buFont typeface="Arial"/>
              <a:buChar char="•"/>
            </a:pPr>
            <a:r>
              <a:rPr lang="en-US" sz="2800">
                <a:solidFill>
                  <a:srgbClr val="000000"/>
                </a:solidFill>
                <a:latin typeface="Times New Roman"/>
                <a:ea typeface="DejaVu Sans"/>
              </a:rPr>
              <a:t>Precondition satisfies.</a:t>
            </a:r>
            <a:endParaRPr/>
          </a:p>
          <a:p>
            <a:pPr>
              <a:lnSpc>
                <a:spcPct val="100000"/>
              </a:lnSpc>
            </a:pPr>
            <a:endParaRPr/>
          </a:p>
          <a:p>
            <a:pPr>
              <a:lnSpc>
                <a:spcPct val="100000"/>
              </a:lnSpc>
              <a:buFont typeface="Arial"/>
              <a:buChar char="•"/>
            </a:pPr>
            <a:r>
              <a:rPr lang="en-US" sz="2800">
                <a:solidFill>
                  <a:srgbClr val="000000"/>
                </a:solidFill>
                <a:latin typeface="Times New Roman"/>
                <a:ea typeface="DejaVu Sans"/>
              </a:rPr>
              <a:t>Example 2:  {j=3, k=4}  j:=j+k {j=7,k=4}</a:t>
            </a:r>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2" name="CustomShape 1"/>
          <p:cNvSpPr/>
          <p:nvPr/>
        </p:nvSpPr>
        <p:spPr>
          <a:xfrm>
            <a:off x="380880" y="533520"/>
            <a:ext cx="8303400" cy="5452200"/>
          </a:xfrm>
          <a:prstGeom prst="rect">
            <a:avLst/>
          </a:prstGeom>
          <a:noFill/>
          <a:ln>
            <a:noFill/>
          </a:ln>
        </p:spPr>
        <p:txBody>
          <a:bodyPr bIns="45000" lIns="90000" rIns="90000" tIns="45000"/>
          <a:p>
            <a:pPr>
              <a:lnSpc>
                <a:spcPct val="100000"/>
              </a:lnSpc>
            </a:pPr>
            <a:r>
              <a:rPr lang="en-US" sz="3200">
                <a:solidFill>
                  <a:srgbClr val="000000"/>
                </a:solidFill>
                <a:latin typeface="Times New Roman"/>
                <a:ea typeface="DejaVu Sans"/>
              </a:rPr>
              <a:t>One-Slide Summary</a:t>
            </a:r>
            <a:endParaRPr/>
          </a:p>
          <a:p>
            <a:pPr>
              <a:lnSpc>
                <a:spcPct val="100000"/>
              </a:lnSpc>
            </a:pPr>
            <a:endParaRPr/>
          </a:p>
          <a:p>
            <a:pPr>
              <a:lnSpc>
                <a:spcPct val="100000"/>
              </a:lnSpc>
            </a:pPr>
            <a:r>
              <a:rPr lang="en-US" sz="3200">
                <a:solidFill>
                  <a:srgbClr val="000000"/>
                </a:solidFill>
                <a:latin typeface="Times New Roman"/>
                <a:ea typeface="DejaVu Sans"/>
              </a:rPr>
              <a:t> </a:t>
            </a:r>
            <a:r>
              <a:rPr lang="en-US" sz="2400">
                <a:solidFill>
                  <a:srgbClr val="000000"/>
                </a:solidFill>
                <a:latin typeface="Times New Roman"/>
                <a:ea typeface="DejaVu Sans"/>
              </a:rPr>
              <a:t>• </a:t>
            </a:r>
            <a:r>
              <a:rPr lang="en-US" sz="2400">
                <a:solidFill>
                  <a:srgbClr val="000000"/>
                </a:solidFill>
                <a:latin typeface="Times New Roman"/>
                <a:ea typeface="DejaVu Sans"/>
              </a:rPr>
              <a:t>An axiomatic semantics consists of: – A language for stating assertions about programs, – Rules for establishing the truth of assertions </a:t>
            </a:r>
            <a:endParaRPr/>
          </a:p>
          <a:p>
            <a:pPr>
              <a:lnSpc>
                <a:spcPct val="100000"/>
              </a:lnSpc>
            </a:pP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Some typical kinds of assertions: – This program terminates </a:t>
            </a: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If this program terminates, the variables x and y have the same value throughout the execution of the program</a:t>
            </a:r>
            <a:endParaRPr/>
          </a:p>
          <a:p>
            <a:pPr>
              <a:lnSpc>
                <a:spcPct val="100000"/>
              </a:lnSpc>
            </a:pPr>
            <a:r>
              <a:rPr lang="en-US" sz="2400">
                <a:solidFill>
                  <a:srgbClr val="000000"/>
                </a:solidFill>
                <a:latin typeface="Times New Roman"/>
                <a:ea typeface="DejaVu Sans"/>
              </a:rPr>
              <a:t> – </a:t>
            </a:r>
            <a:r>
              <a:rPr lang="en-US" sz="2400">
                <a:solidFill>
                  <a:srgbClr val="000000"/>
                </a:solidFill>
                <a:latin typeface="Times New Roman"/>
                <a:ea typeface="DejaVu Sans"/>
              </a:rPr>
              <a:t>The array accesses are within the array bounds</a:t>
            </a:r>
            <a:endParaRPr/>
          </a:p>
          <a:p>
            <a:pPr>
              <a:lnSpc>
                <a:spcPct val="100000"/>
              </a:lnSpc>
            </a:pP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Some typical languages of assertions – First-order logic – Other logics (temporal, linear, pointer-assertion) – Special-purpose specification languages (SLIC, Z, Larch)</a:t>
            </a:r>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3" name="CustomShape 1"/>
          <p:cNvSpPr/>
          <p:nvPr/>
        </p:nvSpPr>
        <p:spPr>
          <a:xfrm>
            <a:off x="685800" y="228600"/>
            <a:ext cx="8074800" cy="5452200"/>
          </a:xfrm>
          <a:prstGeom prst="rect">
            <a:avLst/>
          </a:prstGeom>
          <a:noFill/>
          <a:ln>
            <a:noFill/>
          </a:ln>
        </p:spPr>
        <p:txBody>
          <a:bodyPr bIns="45000" lIns="90000" rIns="90000" tIns="45000"/>
          <a:p>
            <a:pPr>
              <a:lnSpc>
                <a:spcPct val="100000"/>
              </a:lnSpc>
            </a:pPr>
            <a:r>
              <a:rPr lang="en-US" sz="3200">
                <a:solidFill>
                  <a:srgbClr val="000000"/>
                </a:solidFill>
                <a:latin typeface="Times New Roman"/>
                <a:ea typeface="DejaVu Sans"/>
              </a:rPr>
              <a:t>Other Applications of Axiomatic Semantics </a:t>
            </a:r>
            <a:endParaRPr/>
          </a:p>
          <a:p>
            <a:pPr>
              <a:lnSpc>
                <a:spcPct val="100000"/>
              </a:lnSpc>
            </a:pP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The project of defining and proving everything formally has not succeeded (at least not yet) </a:t>
            </a:r>
            <a:endParaRPr/>
          </a:p>
          <a:p>
            <a:pPr>
              <a:lnSpc>
                <a:spcPct val="100000"/>
              </a:lnSpc>
            </a:pPr>
            <a:endParaRPr/>
          </a:p>
          <a:p>
            <a:pPr>
              <a:lnSpc>
                <a:spcPct val="100000"/>
              </a:lnSpc>
            </a:pPr>
            <a:r>
              <a:rPr lang="en-US" sz="2400">
                <a:solidFill>
                  <a:srgbClr val="000000"/>
                </a:solidFill>
                <a:latin typeface="Times New Roman"/>
                <a:ea typeface="DejaVu Sans"/>
              </a:rPr>
              <a:t>• </a:t>
            </a:r>
            <a:r>
              <a:rPr lang="en-US" sz="2400">
                <a:solidFill>
                  <a:srgbClr val="000000"/>
                </a:solidFill>
                <a:latin typeface="Times New Roman"/>
                <a:ea typeface="DejaVu Sans"/>
              </a:rPr>
              <a:t>Proving has not replaced testing and debugging</a:t>
            </a:r>
            <a:endParaRPr/>
          </a:p>
          <a:p>
            <a:pPr>
              <a:lnSpc>
                <a:spcPct val="100000"/>
              </a:lnSpc>
            </a:pPr>
            <a:endParaRPr/>
          </a:p>
          <a:p>
            <a:pPr>
              <a:lnSpc>
                <a:spcPct val="100000"/>
              </a:lnSpc>
            </a:pPr>
            <a:r>
              <a:rPr lang="en-US" sz="2400">
                <a:solidFill>
                  <a:srgbClr val="000000"/>
                </a:solidFill>
                <a:latin typeface="Times New Roman"/>
                <a:ea typeface="DejaVu Sans"/>
              </a:rPr>
              <a:t> • </a:t>
            </a:r>
            <a:r>
              <a:rPr lang="en-US" sz="2400">
                <a:solidFill>
                  <a:srgbClr val="000000"/>
                </a:solidFill>
                <a:latin typeface="Times New Roman"/>
                <a:ea typeface="DejaVu Sans"/>
              </a:rPr>
              <a:t>Applications of axiomatic semantics:</a:t>
            </a:r>
            <a:endParaRPr/>
          </a:p>
          <a:p>
            <a:pPr>
              <a:lnSpc>
                <a:spcPct val="100000"/>
              </a:lnSpc>
            </a:pPr>
            <a:r>
              <a:rPr lang="en-US" sz="2400">
                <a:solidFill>
                  <a:srgbClr val="000000"/>
                </a:solidFill>
                <a:latin typeface="Times New Roman"/>
                <a:ea typeface="DejaVu Sans"/>
              </a:rPr>
              <a:t> – </a:t>
            </a:r>
            <a:r>
              <a:rPr lang="en-US" sz="2400">
                <a:solidFill>
                  <a:srgbClr val="000000"/>
                </a:solidFill>
                <a:latin typeface="Times New Roman"/>
                <a:ea typeface="DejaVu Sans"/>
              </a:rPr>
              <a:t>Proving the correctness of algorithms (or finding bugs)</a:t>
            </a:r>
            <a:endParaRPr/>
          </a:p>
          <a:p>
            <a:pPr>
              <a:lnSpc>
                <a:spcPct val="100000"/>
              </a:lnSpc>
            </a:pPr>
            <a:r>
              <a:rPr lang="en-US" sz="2400">
                <a:solidFill>
                  <a:srgbClr val="000000"/>
                </a:solidFill>
                <a:latin typeface="Times New Roman"/>
                <a:ea typeface="DejaVu Sans"/>
              </a:rPr>
              <a:t> – </a:t>
            </a:r>
            <a:r>
              <a:rPr lang="en-US" sz="2400">
                <a:solidFill>
                  <a:srgbClr val="000000"/>
                </a:solidFill>
                <a:latin typeface="Times New Roman"/>
                <a:ea typeface="DejaVu Sans"/>
              </a:rPr>
              <a:t>Proving the correctness of hardware descriptions (or finding bugs)</a:t>
            </a:r>
            <a:endParaRPr/>
          </a:p>
          <a:p>
            <a:pPr>
              <a:lnSpc>
                <a:spcPct val="100000"/>
              </a:lnSpc>
            </a:pPr>
            <a:r>
              <a:rPr lang="en-US" sz="2400">
                <a:solidFill>
                  <a:srgbClr val="000000"/>
                </a:solidFill>
                <a:latin typeface="Times New Roman"/>
                <a:ea typeface="DejaVu Sans"/>
              </a:rPr>
              <a:t> – “</a:t>
            </a:r>
            <a:r>
              <a:rPr lang="en-US" sz="2400">
                <a:solidFill>
                  <a:srgbClr val="000000"/>
                </a:solidFill>
                <a:latin typeface="Times New Roman"/>
                <a:ea typeface="DejaVu Sans"/>
              </a:rPr>
              <a:t>extended static checking” (e.g., checking array bounds)</a:t>
            </a:r>
            <a:endParaRPr/>
          </a:p>
          <a:p>
            <a:pPr>
              <a:lnSpc>
                <a:spcPct val="100000"/>
              </a:lnSpc>
            </a:pPr>
            <a:r>
              <a:rPr lang="en-US" sz="2400">
                <a:solidFill>
                  <a:srgbClr val="000000"/>
                </a:solidFill>
                <a:latin typeface="Times New Roman"/>
                <a:ea typeface="DejaVu Sans"/>
              </a:rPr>
              <a:t> – </a:t>
            </a:r>
            <a:r>
              <a:rPr lang="en-US" sz="2400">
                <a:solidFill>
                  <a:srgbClr val="000000"/>
                </a:solidFill>
                <a:latin typeface="Times New Roman"/>
                <a:ea typeface="DejaVu Sans"/>
              </a:rPr>
              <a:t>Proof-carrying code</a:t>
            </a:r>
            <a:endParaRPr/>
          </a:p>
          <a:p>
            <a:pPr>
              <a:lnSpc>
                <a:spcPct val="100000"/>
              </a:lnSpc>
            </a:pPr>
            <a:r>
              <a:rPr lang="en-US" sz="2400">
                <a:solidFill>
                  <a:srgbClr val="000000"/>
                </a:solidFill>
                <a:latin typeface="Times New Roman"/>
                <a:ea typeface="DejaVu Sans"/>
              </a:rPr>
              <a:t> – </a:t>
            </a:r>
            <a:r>
              <a:rPr lang="en-US" sz="2400">
                <a:solidFill>
                  <a:srgbClr val="000000"/>
                </a:solidFill>
                <a:latin typeface="Times New Roman"/>
                <a:ea typeface="DejaVu Sans"/>
              </a:rPr>
              <a:t>Documentation of programs and interfaces</a:t>
            </a:r>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4" name="CustomShape 1"/>
          <p:cNvSpPr/>
          <p:nvPr/>
        </p:nvSpPr>
        <p:spPr>
          <a:xfrm>
            <a:off x="457200" y="274680"/>
            <a:ext cx="8227080" cy="1140480"/>
          </a:xfrm>
          <a:prstGeom prst="rect">
            <a:avLst/>
          </a:prstGeom>
          <a:noFill/>
          <a:ln>
            <a:noFill/>
          </a:ln>
        </p:spPr>
        <p:txBody>
          <a:bodyPr anchor="ctr" bIns="45000" lIns="90000" rIns="90000" tIns="45000"/>
          <a:p>
            <a:pPr>
              <a:lnSpc>
                <a:spcPct val="100000"/>
              </a:lnSpc>
            </a:pPr>
            <a:r>
              <a:rPr lang="en-US" sz="3600">
                <a:solidFill>
                  <a:srgbClr val="c00000"/>
                </a:solidFill>
                <a:latin typeface="Times New Roman"/>
                <a:ea typeface="DejaVu Sans"/>
              </a:rPr>
              <a:t>Operational Semantics</a:t>
            </a:r>
            <a:endParaRPr/>
          </a:p>
          <a:p>
            <a:pPr>
              <a:lnSpc>
                <a:spcPct val="100000"/>
              </a:lnSpc>
            </a:pPr>
            <a:endParaRPr/>
          </a:p>
        </p:txBody>
      </p:sp>
      <p:sp>
        <p:nvSpPr>
          <p:cNvPr id="405" name="CustomShape 2"/>
          <p:cNvSpPr/>
          <p:nvPr/>
        </p:nvSpPr>
        <p:spPr>
          <a:xfrm>
            <a:off x="457200" y="1600200"/>
            <a:ext cx="8227080" cy="4523400"/>
          </a:xfrm>
          <a:prstGeom prst="rect">
            <a:avLst/>
          </a:prstGeom>
          <a:noFill/>
          <a:ln>
            <a:noFill/>
          </a:ln>
        </p:spPr>
        <p:txBody>
          <a:bodyPr bIns="45000" lIns="90000" rIns="90000" tIns="45000"/>
          <a:p>
            <a:pPr algn="just">
              <a:lnSpc>
                <a:spcPct val="150000"/>
              </a:lnSpc>
              <a:buFont typeface="Arial"/>
              <a:buChar char="•"/>
            </a:pPr>
            <a:r>
              <a:rPr lang="en-US" sz="2400">
                <a:solidFill>
                  <a:srgbClr val="000000"/>
                </a:solidFill>
                <a:latin typeface="Times New Roman"/>
                <a:ea typeface="DejaVu Sans"/>
              </a:rPr>
              <a:t>Operational Semantics</a:t>
            </a:r>
            <a:endParaRPr/>
          </a:p>
          <a:p>
            <a:pPr algn="just" lvl="1">
              <a:lnSpc>
                <a:spcPct val="150000"/>
              </a:lnSpc>
              <a:buFont typeface="Arial"/>
              <a:buChar char="–"/>
            </a:pPr>
            <a:r>
              <a:rPr lang="en-US" sz="2400">
                <a:solidFill>
                  <a:srgbClr val="000000"/>
                </a:solidFill>
                <a:latin typeface="Times New Roman"/>
                <a:ea typeface="DejaVu Sans"/>
              </a:rPr>
              <a:t>Describe the meaning of a program by executing its statements on a machine, either simulated or actual.  </a:t>
            </a:r>
            <a:endParaRPr/>
          </a:p>
          <a:p>
            <a:pPr algn="just" lvl="1">
              <a:lnSpc>
                <a:spcPct val="150000"/>
              </a:lnSpc>
              <a:buFont typeface="Arial"/>
              <a:buChar char="–"/>
            </a:pPr>
            <a:r>
              <a:rPr lang="en-US" sz="2400">
                <a:solidFill>
                  <a:srgbClr val="000000"/>
                </a:solidFill>
                <a:latin typeface="Times New Roman"/>
                <a:ea typeface="DejaVu Sans"/>
              </a:rPr>
              <a:t>The change in the state of the machine (memory, registers, etc.) defines the meaning of the statement</a:t>
            </a:r>
            <a:endParaRPr/>
          </a:p>
          <a:p>
            <a:pPr algn="just">
              <a:lnSpc>
                <a:spcPct val="150000"/>
              </a:lnSpc>
            </a:pPr>
            <a:endParaRPr/>
          </a:p>
          <a:p>
            <a:pPr algn="just">
              <a:lnSpc>
                <a:spcPct val="150000"/>
              </a:lnSpc>
            </a:pPr>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6" name="CustomShape 1"/>
          <p:cNvSpPr/>
          <p:nvPr/>
        </p:nvSpPr>
        <p:spPr>
          <a:xfrm>
            <a:off x="457200" y="914400"/>
            <a:ext cx="8227080" cy="5209200"/>
          </a:xfrm>
          <a:prstGeom prst="rect">
            <a:avLst/>
          </a:prstGeom>
          <a:noFill/>
          <a:ln>
            <a:noFill/>
          </a:ln>
        </p:spPr>
        <p:txBody>
          <a:bodyPr bIns="45000" lIns="90000" rIns="90000" tIns="45000"/>
          <a:p>
            <a:pPr algn="just">
              <a:lnSpc>
                <a:spcPct val="150000"/>
              </a:lnSpc>
              <a:buFont typeface="Arial"/>
              <a:buChar char="•"/>
            </a:pPr>
            <a:r>
              <a:rPr lang="en-US" sz="2400">
                <a:solidFill>
                  <a:srgbClr val="000000"/>
                </a:solidFill>
                <a:latin typeface="Times New Roman"/>
                <a:ea typeface="DejaVu Sans"/>
              </a:rPr>
              <a:t>The process:</a:t>
            </a:r>
            <a:endParaRPr/>
          </a:p>
          <a:p>
            <a:pPr algn="just" lvl="1">
              <a:lnSpc>
                <a:spcPct val="150000"/>
              </a:lnSpc>
              <a:buFont typeface="Arial"/>
              <a:buChar char="–"/>
            </a:pPr>
            <a:r>
              <a:rPr lang="en-US" sz="2400">
                <a:solidFill>
                  <a:srgbClr val="000000"/>
                </a:solidFill>
                <a:latin typeface="Times New Roman"/>
                <a:ea typeface="DejaVu Sans"/>
              </a:rPr>
              <a:t>Build a translator (translates source code to the machine code of an idealized computer)</a:t>
            </a:r>
            <a:endParaRPr/>
          </a:p>
          <a:p>
            <a:pPr algn="just" lvl="1">
              <a:lnSpc>
                <a:spcPct val="150000"/>
              </a:lnSpc>
              <a:buFont typeface="Arial"/>
              <a:buChar char="–"/>
            </a:pPr>
            <a:r>
              <a:rPr lang="en-US" sz="2400">
                <a:solidFill>
                  <a:srgbClr val="000000"/>
                </a:solidFill>
                <a:latin typeface="Times New Roman"/>
                <a:ea typeface="DejaVu Sans"/>
              </a:rPr>
              <a:t>Build a simulator for the idealized computer</a:t>
            </a:r>
            <a:endParaRPr/>
          </a:p>
          <a:p>
            <a:pPr algn="just">
              <a:lnSpc>
                <a:spcPct val="150000"/>
              </a:lnSpc>
              <a:buFont typeface="Arial"/>
              <a:buChar char="•"/>
            </a:pPr>
            <a:r>
              <a:rPr lang="en-US" sz="2400">
                <a:solidFill>
                  <a:srgbClr val="000000"/>
                </a:solidFill>
                <a:latin typeface="Times New Roman"/>
                <a:ea typeface="DejaVu Sans"/>
              </a:rPr>
              <a:t>Evaluation of operational semantics:</a:t>
            </a:r>
            <a:endParaRPr/>
          </a:p>
          <a:p>
            <a:pPr algn="just" lvl="1">
              <a:lnSpc>
                <a:spcPct val="150000"/>
              </a:lnSpc>
              <a:buFont typeface="Arial"/>
              <a:buChar char="–"/>
            </a:pPr>
            <a:r>
              <a:rPr lang="en-US" sz="2400">
                <a:solidFill>
                  <a:srgbClr val="000000"/>
                </a:solidFill>
                <a:latin typeface="Times New Roman"/>
                <a:ea typeface="DejaVu Sans"/>
              </a:rPr>
              <a:t>Good if used informally (language manuals, etc.)</a:t>
            </a:r>
            <a:endParaRPr/>
          </a:p>
          <a:p>
            <a:pPr algn="just" lvl="1">
              <a:lnSpc>
                <a:spcPct val="150000"/>
              </a:lnSpc>
              <a:buFont typeface="Arial"/>
              <a:buChar char="–"/>
            </a:pPr>
            <a:r>
              <a:rPr lang="en-US" sz="2400">
                <a:solidFill>
                  <a:srgbClr val="000000"/>
                </a:solidFill>
                <a:latin typeface="Times New Roman"/>
                <a:ea typeface="DejaVu Sans"/>
              </a:rPr>
              <a:t>Extremely complex if used formally (e.g., VDL), it was used for describing semantics of PL/I.</a:t>
            </a:r>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7" name="CustomShape 1"/>
          <p:cNvSpPr/>
          <p:nvPr/>
        </p:nvSpPr>
        <p:spPr>
          <a:xfrm>
            <a:off x="457200" y="914400"/>
            <a:ext cx="8227080" cy="5209200"/>
          </a:xfrm>
          <a:prstGeom prst="rect">
            <a:avLst/>
          </a:prstGeom>
          <a:noFill/>
          <a:ln>
            <a:noFill/>
          </a:ln>
        </p:spPr>
        <p:txBody>
          <a:bodyPr bIns="45000" lIns="90000" rIns="90000" tIns="45000"/>
          <a:p>
            <a:pPr>
              <a:lnSpc>
                <a:spcPct val="200000"/>
              </a:lnSpc>
              <a:buFont typeface="Arial"/>
              <a:buChar char="•"/>
            </a:pPr>
            <a:r>
              <a:rPr lang="en-US" sz="2800">
                <a:solidFill>
                  <a:srgbClr val="000000"/>
                </a:solidFill>
                <a:latin typeface="Times New Roman"/>
                <a:ea typeface="DejaVu Sans"/>
              </a:rPr>
              <a:t>The language While of simple while programs has a grammar consisting of three syntactic categories: numeric expressions, which represent natural numbers; </a:t>
            </a:r>
            <a:endParaRPr/>
          </a:p>
          <a:p>
            <a:pPr>
              <a:lnSpc>
                <a:spcPct val="200000"/>
              </a:lnSpc>
              <a:buFont typeface="Arial"/>
              <a:buChar char="•"/>
            </a:pPr>
            <a:r>
              <a:rPr lang="en-US" sz="2800">
                <a:solidFill>
                  <a:srgbClr val="000000"/>
                </a:solidFill>
                <a:latin typeface="Times New Roman"/>
                <a:ea typeface="DejaVu Sans"/>
              </a:rPr>
              <a:t>booleans, which are similar to expressions but represent truth values rather than numbers; </a:t>
            </a:r>
            <a:endParaRPr/>
          </a:p>
          <a:p>
            <a:pPr>
              <a:lnSpc>
                <a:spcPct val="200000"/>
              </a:lnSpc>
              <a:buFont typeface="Arial"/>
              <a:buChar char="•"/>
            </a:pPr>
            <a:r>
              <a:rPr lang="en-US" sz="2800">
                <a:solidFill>
                  <a:srgbClr val="000000"/>
                </a:solidFill>
                <a:latin typeface="Times New Roman"/>
                <a:ea typeface="DejaVu Sans"/>
              </a:rPr>
              <a:t>and commands, which are imperative statements which affect the store of the computer</a:t>
            </a:r>
            <a:endParaRPr/>
          </a:p>
        </p:txBody>
      </p:sp>
      <p:sp>
        <p:nvSpPr>
          <p:cNvPr id="408" name="CustomShape 2"/>
          <p:cNvSpPr/>
          <p:nvPr/>
        </p:nvSpPr>
        <p:spPr>
          <a:xfrm>
            <a:off x="446760" y="362520"/>
            <a:ext cx="8085240" cy="514800"/>
          </a:xfrm>
          <a:prstGeom prst="rect">
            <a:avLst/>
          </a:prstGeom>
          <a:noFill/>
          <a:ln>
            <a:noFill/>
          </a:ln>
        </p:spPr>
        <p:txBody>
          <a:bodyPr bIns="45000" lIns="90000" rIns="90000" tIns="45000"/>
          <a:p>
            <a:pPr>
              <a:lnSpc>
                <a:spcPct val="100000"/>
              </a:lnSpc>
            </a:pPr>
            <a:r>
              <a:rPr lang="en-US" sz="2800">
                <a:solidFill>
                  <a:srgbClr val="000000"/>
                </a:solidFill>
                <a:latin typeface="Calibri"/>
                <a:ea typeface="DejaVu Sans"/>
              </a:rPr>
              <a:t>Operational Semantics for While</a:t>
            </a:r>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9" name="CustomShape 1"/>
          <p:cNvSpPr/>
          <p:nvPr/>
        </p:nvSpPr>
        <p:spPr>
          <a:xfrm>
            <a:off x="228600" y="304920"/>
            <a:ext cx="8912880" cy="6474600"/>
          </a:xfrm>
          <a:prstGeom prst="rect">
            <a:avLst/>
          </a:prstGeom>
          <a:noFill/>
          <a:ln>
            <a:noFill/>
          </a:ln>
        </p:spPr>
        <p:txBody>
          <a:bodyPr bIns="45000" lIns="90000" rIns="90000" tIns="45000"/>
          <a:p>
            <a:pPr>
              <a:lnSpc>
                <a:spcPct val="150000"/>
              </a:lnSpc>
              <a:buFont typeface="Arial"/>
              <a:buChar char="•"/>
            </a:pPr>
            <a:r>
              <a:rPr lang="en-US" sz="3200">
                <a:solidFill>
                  <a:srgbClr val="000000"/>
                </a:solidFill>
                <a:latin typeface="Times New Roman"/>
                <a:ea typeface="DejaVu Sans"/>
              </a:rPr>
              <a:t>Syntax of While </a:t>
            </a:r>
            <a:endParaRPr/>
          </a:p>
          <a:p>
            <a:pPr>
              <a:lnSpc>
                <a:spcPct val="150000"/>
              </a:lnSpc>
              <a:buFont typeface="Arial"/>
              <a:buChar char="•"/>
            </a:pPr>
            <a:r>
              <a:rPr lang="en-US" sz="3200">
                <a:solidFill>
                  <a:srgbClr val="000000"/>
                </a:solidFill>
                <a:latin typeface="Times New Roman"/>
                <a:ea typeface="DejaVu Sans"/>
              </a:rPr>
              <a:t>B ∈ Bool ::= true | false | E = E | E &lt; E | ... | B&amp;B | ¬B | ...</a:t>
            </a:r>
            <a:endParaRPr/>
          </a:p>
          <a:p>
            <a:pPr>
              <a:lnSpc>
                <a:spcPct val="150000"/>
              </a:lnSpc>
              <a:buFont typeface="Arial"/>
              <a:buChar char="•"/>
            </a:pPr>
            <a:r>
              <a:rPr lang="en-US" sz="3200">
                <a:solidFill>
                  <a:srgbClr val="000000"/>
                </a:solidFill>
                <a:latin typeface="Times New Roman"/>
                <a:ea typeface="DejaVu Sans"/>
              </a:rPr>
              <a:t> </a:t>
            </a:r>
            <a:r>
              <a:rPr lang="en-US" sz="3200">
                <a:solidFill>
                  <a:srgbClr val="000000"/>
                </a:solidFill>
                <a:latin typeface="Times New Roman"/>
                <a:ea typeface="DejaVu Sans"/>
              </a:rPr>
              <a:t>E ∈ Exp ::= x | n | E + E | ... </a:t>
            </a:r>
            <a:endParaRPr/>
          </a:p>
          <a:p>
            <a:pPr>
              <a:lnSpc>
                <a:spcPct val="150000"/>
              </a:lnSpc>
              <a:buFont typeface="Arial"/>
              <a:buChar char="•"/>
            </a:pPr>
            <a:r>
              <a:rPr lang="en-US" sz="3200">
                <a:solidFill>
                  <a:srgbClr val="000000"/>
                </a:solidFill>
                <a:latin typeface="Times New Roman"/>
                <a:ea typeface="DejaVu Sans"/>
              </a:rPr>
              <a:t>C ∈ Com ::= x := E | if B then C else C | C; C | skip | while B do C </a:t>
            </a:r>
            <a:endParaRPr/>
          </a:p>
          <a:p>
            <a:pPr>
              <a:lnSpc>
                <a:spcPct val="150000"/>
              </a:lnSpc>
            </a:pPr>
            <a:r>
              <a:rPr lang="en-US" sz="3200">
                <a:solidFill>
                  <a:srgbClr val="000000"/>
                </a:solidFill>
                <a:latin typeface="Times New Roman"/>
                <a:ea typeface="DejaVu Sans"/>
              </a:rPr>
              <a:t>We use brackets were necessary to disambiguate.</a:t>
            </a:r>
            <a:endParaRPr/>
          </a:p>
        </p:txBody>
      </p:sp>
    </p:spTree>
  </p:cSld>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0" name="CustomShape 1"/>
          <p:cNvSpPr/>
          <p:nvPr/>
        </p:nvSpPr>
        <p:spPr>
          <a:xfrm>
            <a:off x="152280" y="228600"/>
            <a:ext cx="8836560" cy="6321960"/>
          </a:xfrm>
          <a:prstGeom prst="rect">
            <a:avLst/>
          </a:prstGeom>
          <a:noFill/>
          <a:ln>
            <a:noFill/>
          </a:ln>
        </p:spPr>
        <p:txBody>
          <a:bodyPr bIns="45000" lIns="90000" rIns="90000" tIns="45000"/>
          <a:p>
            <a:pPr algn="just">
              <a:lnSpc>
                <a:spcPct val="150000"/>
              </a:lnSpc>
            </a:pPr>
            <a:r>
              <a:rPr lang="en-US" sz="2800">
                <a:solidFill>
                  <a:srgbClr val="000000"/>
                </a:solidFill>
                <a:latin typeface="Times New Roman"/>
                <a:ea typeface="DejaVu Sans"/>
              </a:rPr>
              <a:t>The commands C are: </a:t>
            </a:r>
            <a:endParaRPr/>
          </a:p>
          <a:p>
            <a:pPr algn="just">
              <a:lnSpc>
                <a:spcPct val="150000"/>
              </a:lnSpc>
            </a:pPr>
            <a:r>
              <a:rPr lang="en-US" sz="2800">
                <a:solidFill>
                  <a:srgbClr val="000000"/>
                </a:solidFill>
                <a:latin typeface="Times New Roman"/>
                <a:ea typeface="DejaVu Sans"/>
              </a:rPr>
              <a:t>• </a:t>
            </a:r>
            <a:r>
              <a:rPr lang="en-US" sz="2800">
                <a:solidFill>
                  <a:srgbClr val="ff0000"/>
                </a:solidFill>
                <a:latin typeface="Times New Roman"/>
                <a:ea typeface="DejaVu Sans"/>
              </a:rPr>
              <a:t>assignment</a:t>
            </a:r>
            <a:r>
              <a:rPr lang="en-US" sz="2800">
                <a:solidFill>
                  <a:srgbClr val="000000"/>
                </a:solidFill>
                <a:latin typeface="Times New Roman"/>
                <a:ea typeface="DejaVu Sans"/>
              </a:rPr>
              <a:t>, which takes a variable and an expression and gives a command, written x := E;</a:t>
            </a:r>
            <a:endParaRPr/>
          </a:p>
          <a:p>
            <a:pPr algn="just">
              <a:lnSpc>
                <a:spcPct val="150000"/>
              </a:lnSpc>
            </a:pPr>
            <a:r>
              <a:rPr lang="en-US" sz="2800">
                <a:solidFill>
                  <a:srgbClr val="000000"/>
                </a:solidFill>
                <a:latin typeface="Times New Roman"/>
                <a:ea typeface="DejaVu Sans"/>
              </a:rPr>
              <a:t> • </a:t>
            </a:r>
            <a:r>
              <a:rPr lang="en-US" sz="2800">
                <a:solidFill>
                  <a:srgbClr val="000000"/>
                </a:solidFill>
                <a:latin typeface="Times New Roman"/>
                <a:ea typeface="DejaVu Sans"/>
              </a:rPr>
              <a:t>the </a:t>
            </a:r>
            <a:r>
              <a:rPr lang="en-US" sz="2800">
                <a:solidFill>
                  <a:srgbClr val="ff0000"/>
                </a:solidFill>
                <a:latin typeface="Times New Roman"/>
                <a:ea typeface="DejaVu Sans"/>
              </a:rPr>
              <a:t>conditional</a:t>
            </a:r>
            <a:r>
              <a:rPr lang="en-US" sz="2800">
                <a:solidFill>
                  <a:srgbClr val="000000"/>
                </a:solidFill>
                <a:latin typeface="Times New Roman"/>
                <a:ea typeface="DejaVu Sans"/>
              </a:rPr>
              <a:t>, which takes a boolean and two commands and yields a command, written if B then C else C; </a:t>
            </a:r>
            <a:endParaRPr/>
          </a:p>
          <a:p>
            <a:pPr algn="just">
              <a:lnSpc>
                <a:spcPct val="150000"/>
              </a:lnSpc>
            </a:pPr>
            <a:r>
              <a:rPr lang="en-US" sz="2800">
                <a:solidFill>
                  <a:srgbClr val="000000"/>
                </a:solidFill>
                <a:latin typeface="Times New Roman"/>
                <a:ea typeface="DejaVu Sans"/>
              </a:rPr>
              <a:t>• </a:t>
            </a:r>
            <a:r>
              <a:rPr lang="en-US" sz="2800">
                <a:solidFill>
                  <a:srgbClr val="ff0000"/>
                </a:solidFill>
                <a:latin typeface="Times New Roman"/>
                <a:ea typeface="DejaVu Sans"/>
              </a:rPr>
              <a:t>sequential composition</a:t>
            </a:r>
            <a:r>
              <a:rPr lang="en-US" sz="2800">
                <a:solidFill>
                  <a:srgbClr val="000000"/>
                </a:solidFill>
                <a:latin typeface="Times New Roman"/>
                <a:ea typeface="DejaVu Sans"/>
              </a:rPr>
              <a:t>, which takes two commands and yields a command, written C1; C2 (note that the semicolon is an operator joining two commands into one, and not just a piece of punctuation at the end of a command);</a:t>
            </a:r>
            <a:endParaRPr/>
          </a:p>
          <a:p>
            <a:pPr algn="just">
              <a:lnSpc>
                <a:spcPct val="150000"/>
              </a:lnSpc>
            </a:pPr>
            <a:r>
              <a:rPr lang="en-US" sz="2800">
                <a:solidFill>
                  <a:srgbClr val="000000"/>
                </a:solidFill>
                <a:latin typeface="Times New Roman"/>
                <a:ea typeface="DejaVu Sans"/>
              </a:rPr>
              <a:t>• </a:t>
            </a:r>
            <a:r>
              <a:rPr lang="en-US" sz="2800">
                <a:solidFill>
                  <a:srgbClr val="000000"/>
                </a:solidFill>
                <a:latin typeface="Times New Roman"/>
                <a:ea typeface="DejaVu Sans"/>
              </a:rPr>
              <a:t>the </a:t>
            </a:r>
            <a:r>
              <a:rPr lang="en-US" sz="2800">
                <a:solidFill>
                  <a:srgbClr val="ff0000"/>
                </a:solidFill>
                <a:latin typeface="Times New Roman"/>
                <a:ea typeface="DejaVu Sans"/>
              </a:rPr>
              <a:t>constant</a:t>
            </a:r>
            <a:r>
              <a:rPr lang="en-US" sz="2800">
                <a:solidFill>
                  <a:srgbClr val="000000"/>
                </a:solidFill>
                <a:latin typeface="Times New Roman"/>
                <a:ea typeface="DejaVu Sans"/>
              </a:rPr>
              <a:t> skip command, which does nothing; </a:t>
            </a:r>
            <a:endParaRPr/>
          </a:p>
          <a:p>
            <a:pPr algn="just">
              <a:lnSpc>
                <a:spcPct val="150000"/>
              </a:lnSpc>
            </a:pPr>
            <a:r>
              <a:rPr lang="en-US" sz="2800">
                <a:solidFill>
                  <a:srgbClr val="000000"/>
                </a:solidFill>
                <a:latin typeface="Times New Roman"/>
                <a:ea typeface="DejaVu Sans"/>
              </a:rPr>
              <a:t>• </a:t>
            </a:r>
            <a:r>
              <a:rPr lang="en-US" sz="2800">
                <a:solidFill>
                  <a:srgbClr val="000000"/>
                </a:solidFill>
                <a:latin typeface="Times New Roman"/>
                <a:ea typeface="DejaVu Sans"/>
              </a:rPr>
              <a:t>the </a:t>
            </a:r>
            <a:r>
              <a:rPr lang="en-US" sz="2800">
                <a:solidFill>
                  <a:srgbClr val="ff0000"/>
                </a:solidFill>
                <a:latin typeface="Times New Roman"/>
                <a:ea typeface="DejaVu Sans"/>
              </a:rPr>
              <a:t>loop constructor</a:t>
            </a:r>
            <a:r>
              <a:rPr lang="en-US" sz="2800">
                <a:solidFill>
                  <a:srgbClr val="000000"/>
                </a:solidFill>
                <a:latin typeface="Times New Roman"/>
                <a:ea typeface="DejaVu Sans"/>
              </a:rPr>
              <a:t>, which takes a boolean and a command and yields a command, written while B do C</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