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s/slide90.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91.xml" ContentType="application/vnd.openxmlformats-officedocument.presentationml.slide+xml"/>
  <Override PartName="/ppt/slides/slide66.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8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72.xml" ContentType="application/vnd.openxmlformats-officedocument.presentationml.slide+xml"/>
  <Override PartName="/ppt/slides/slide44.xml" ContentType="application/vnd.openxmlformats-officedocument.presentationml.slide+xml"/>
  <Override PartName="/ppt/slides/slide6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71.xml" ContentType="application/vnd.openxmlformats-officedocument.presentationml.slide+xml"/>
  <Override PartName="/ppt/slides/slide33.xml" ContentType="application/vnd.openxmlformats-officedocument.presentationml.slide+xml"/>
  <Override PartName="/ppt/slides/slide61.xml" ContentType="application/vnd.openxmlformats-officedocument.presentationml.slide+xml"/>
  <Override PartName="/ppt/slides/_rels/slide91.xml.rels" ContentType="application/vnd.openxmlformats-package.relationships+xml"/>
  <Override PartName="/ppt/slides/_rels/slide89.xml.rels" ContentType="application/vnd.openxmlformats-package.relationships+xml"/>
  <Override PartName="/ppt/slides/_rels/slide88.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84.xml.rels" ContentType="application/vnd.openxmlformats-package.relationships+xml"/>
  <Override PartName="/ppt/slides/_rels/slide76.xml.rels" ContentType="application/vnd.openxmlformats-package.relationships+xml"/>
  <Override PartName="/ppt/slides/_rels/slide65.xml.rels" ContentType="application/vnd.openxmlformats-package.relationships+xml"/>
  <Override PartName="/ppt/slides/_rels/slide90.xml.rels" ContentType="application/vnd.openxmlformats-package.relationships+xml"/>
  <Override PartName="/ppt/slides/_rels/slide6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72.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53.xml.rels" ContentType="application/vnd.openxmlformats-package.relationships+xml"/>
  <Override PartName="/ppt/slides/_rels/slide64.xml.rels" ContentType="application/vnd.openxmlformats-package.relationships+xml"/>
  <Override PartName="/ppt/slides/_rels/slide69.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70.xml.rels" ContentType="application/vnd.openxmlformats-package.relationships+xml"/>
  <Override PartName="/ppt/slides/_rels/slide36.xml.rels" ContentType="application/vnd.openxmlformats-package.relationships+xml"/>
  <Override PartName="/ppt/slides/_rels/slide50.xml.rels" ContentType="application/vnd.openxmlformats-package.relationships+xml"/>
  <Override PartName="/ppt/slides/_rels/slide38.xml.rels" ContentType="application/vnd.openxmlformats-package.relationships+xml"/>
  <Override PartName="/ppt/slides/_rels/slide75.xml.rels" ContentType="application/vnd.openxmlformats-package.relationships+xml"/>
  <Override PartName="/ppt/slides/_rels/slide35.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87.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63.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82.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8.xml.rels" ContentType="application/vnd.openxmlformats-package.relationships+xml"/>
  <Override PartName="/ppt/slides/_rels/slide71.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81.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5.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80.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5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89.xml" ContentType="application/vnd.openxmlformats-officedocument.presentationml.slide+xml"/>
  <Override PartName="/ppt/slides/slide24.xml" ContentType="application/vnd.openxmlformats-officedocument.presentationml.slide+xml"/>
  <Override PartName="/ppt/slides/slide78.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0.gif" ContentType="image/gif"/>
  <Override PartName="/ppt/media/image36.jpeg" ContentType="image/jpeg"/>
  <Override PartName="/ppt/media/image35.jpeg" ContentType="image/jpeg"/>
  <Override PartName="/ppt/media/image33.jpeg" ContentType="image/jpeg"/>
  <Override PartName="/ppt/media/image32.jpeg" ContentType="image/jpeg"/>
  <Override PartName="/ppt/media/image29.jpeg" ContentType="image/jpeg"/>
  <Override PartName="/ppt/media/image34.jpeg" ContentType="image/jpeg"/>
  <Override PartName="/ppt/media/image27.jpeg" ContentType="image/jpeg"/>
  <Override PartName="/ppt/media/image26.jpeg" ContentType="image/jpeg"/>
  <Override PartName="/ppt/media/image25.jpeg" ContentType="image/jpeg"/>
  <Override PartName="/ppt/media/image22.jpeg" ContentType="image/jpeg"/>
  <Override PartName="/ppt/media/image23.jpeg" ContentType="image/jpeg"/>
  <Override PartName="/ppt/media/image21.jpeg" ContentType="image/jpeg"/>
  <Override PartName="/ppt/media/image24.jpeg" ContentType="image/jpeg"/>
  <Override PartName="/ppt/media/image28.jpeg" ContentType="image/jpeg"/>
  <Override PartName="/ppt/media/image38.png" ContentType="image/png"/>
  <Override PartName="/ppt/media/image19.jpeg" ContentType="image/jpeg"/>
  <Override PartName="/ppt/media/image17.jpeg" ContentType="image/jpeg"/>
  <Override PartName="/ppt/media/image16.jpeg" ContentType="image/jpeg"/>
  <Override PartName="/ppt/media/image39.png" ContentType="image/png"/>
  <Override PartName="/ppt/media/image31.jpeg" ContentType="image/jpeg"/>
  <Override PartName="/ppt/media/image15.jpeg" ContentType="image/jpeg"/>
  <Override PartName="/ppt/media/image11.jpeg" ContentType="image/jpeg"/>
  <Override PartName="/ppt/media/image30.jpeg" ContentType="image/jpeg"/>
  <Override PartName="/ppt/media/image10.jpeg" ContentType="image/jpeg"/>
  <Override PartName="/ppt/media/image37.png" ContentType="image/png"/>
  <Override PartName="/ppt/media/image8.jpeg" ContentType="image/jpeg"/>
  <Override PartName="/ppt/media/image7.jpeg" ContentType="image/jpeg"/>
  <Override PartName="/ppt/media/image13.jpeg" ContentType="image/jpeg"/>
  <Override PartName="/ppt/media/image4.png" ContentType="image/png"/>
  <Override PartName="/ppt/media/image12.jpeg" ContentType="image/jpeg"/>
  <Override PartName="/ppt/media/image20.jpeg" ContentType="image/jpeg"/>
  <Override PartName="/ppt/media/image9.jpeg" ContentType="image/jpeg"/>
  <Override PartName="/ppt/media/image3.png" ContentType="image/png"/>
  <Override PartName="/ppt/media/image18.jpeg" ContentType="image/jpeg"/>
  <Override PartName="/ppt/media/image6.jpeg" ContentType="image/jpeg"/>
  <Override PartName="/ppt/media/image5.jpeg" ContentType="image/jpeg"/>
  <Override PartName="/ppt/media/image2.png" ContentType="image/png"/>
  <Override PartName="/ppt/media/image14.jpeg" ContentType="image/jpe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74"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75"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anchor="b" bIns="0" lIns="0" rIns="0" tIns="0" wrap="none"/>
          <a:p>
            <a:pPr algn="r"/>
            <a:fld id="{A7BF3D9F-9DAC-4F74-96AC-B02067F20DC4}"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CustomShape 1"/>
          <p:cNvSpPr/>
          <p:nvPr/>
        </p:nvSpPr>
        <p:spPr>
          <a:xfrm>
            <a:off x="3884760" y="8685360"/>
            <a:ext cx="2969280" cy="454680"/>
          </a:xfrm>
          <a:prstGeom prst="rect">
            <a:avLst/>
          </a:prstGeom>
          <a:noFill/>
          <a:ln>
            <a:noFill/>
          </a:ln>
        </p:spPr>
      </p:sp>
      <p:sp>
        <p:nvSpPr>
          <p:cNvPr id="277" name="PlaceHolder 2"/>
          <p:cNvSpPr>
            <a:spLocks noGrp="1"/>
          </p:cNvSpPr>
          <p:nvPr>
            <p:ph type="body"/>
          </p:nvPr>
        </p:nvSpPr>
        <p:spPr>
          <a:xfrm>
            <a:off x="685800" y="4343400"/>
            <a:ext cx="5483880" cy="4112280"/>
          </a:xfrm>
          <a:prstGeom prst="rect">
            <a:avLst/>
          </a:prstGeom>
        </p:spPr>
        <p:txBody>
          <a:bodyPr bIns="45000" lIns="90000" rIns="90000" tIns="45000"/>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3884760" y="8685360"/>
            <a:ext cx="2969280" cy="454680"/>
          </a:xfrm>
          <a:prstGeom prst="rect">
            <a:avLst/>
          </a:prstGeom>
          <a:noFill/>
          <a:ln>
            <a:noFill/>
          </a:ln>
        </p:spPr>
      </p:sp>
      <p:sp>
        <p:nvSpPr>
          <p:cNvPr id="279" name="PlaceHolder 2"/>
          <p:cNvSpPr>
            <a:spLocks noGrp="1"/>
          </p:cNvSpPr>
          <p:nvPr>
            <p:ph type="body"/>
          </p:nvPr>
        </p:nvSpPr>
        <p:spPr>
          <a:xfrm>
            <a:off x="685800" y="4343400"/>
            <a:ext cx="5483880" cy="4112280"/>
          </a:xfrm>
          <a:prstGeom prst="rect">
            <a:avLst/>
          </a:prstGeom>
        </p:spPr>
        <p:txBody>
          <a:bodyPr bIns="45000" lIns="90000" rIns="90000" tIns="4500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34" name=""/>
          <p:cNvPicPr/>
          <p:nvPr/>
        </p:nvPicPr>
        <p:blipFill>
          <a:blip r:embed="rId2"/>
          <a:stretch>
            <a:fillRect/>
          </a:stretch>
        </p:blipFill>
        <p:spPr>
          <a:xfrm>
            <a:off x="5492520" y="3681360"/>
            <a:ext cx="2377440" cy="1896840"/>
          </a:xfrm>
          <a:prstGeom prst="rect">
            <a:avLst/>
          </a:prstGeom>
          <a:ln>
            <a:noFill/>
          </a:ln>
        </p:spPr>
      </p:pic>
      <p:pic>
        <p:nvPicPr>
          <p:cNvPr descr="" id="3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4"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9"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0"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2"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4"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8"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5"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66"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70" name=""/>
          <p:cNvPicPr/>
          <p:nvPr/>
        </p:nvPicPr>
        <p:blipFill>
          <a:blip r:embed="rId2"/>
          <a:stretch>
            <a:fillRect/>
          </a:stretch>
        </p:blipFill>
        <p:spPr>
          <a:xfrm>
            <a:off x="5492520" y="3681360"/>
            <a:ext cx="2377440" cy="1896840"/>
          </a:xfrm>
          <a:prstGeom prst="rect">
            <a:avLst/>
          </a:prstGeom>
          <a:ln>
            <a:noFill/>
          </a:ln>
        </p:spPr>
      </p:pic>
      <p:pic>
        <p:nvPicPr>
          <p:cNvPr descr="" id="71"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40.gif"/><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371600" y="3429000"/>
            <a:ext cx="6398280" cy="1292760"/>
          </a:xfrm>
          <a:prstGeom prst="rect">
            <a:avLst/>
          </a:prstGeom>
          <a:noFill/>
          <a:ln>
            <a:noFill/>
          </a:ln>
        </p:spPr>
        <p:txBody>
          <a:bodyPr bIns="45000" lIns="90000" rIns="90000" tIns="45000"/>
          <a:p>
            <a:pPr algn="ctr">
              <a:lnSpc>
                <a:spcPct val="100000"/>
              </a:lnSpc>
            </a:pPr>
            <a:r>
              <a:rPr b="1" lang="en-US" sz="3200">
                <a:solidFill>
                  <a:srgbClr val="000000"/>
                </a:solidFill>
                <a:latin typeface="Times New Roman"/>
              </a:rPr>
              <a:t>Structuring of Data</a:t>
            </a:r>
            <a:endParaRPr/>
          </a:p>
        </p:txBody>
      </p:sp>
      <p:sp>
        <p:nvSpPr>
          <p:cNvPr id="78" name="CustomShape 2"/>
          <p:cNvSpPr/>
          <p:nvPr/>
        </p:nvSpPr>
        <p:spPr>
          <a:xfrm>
            <a:off x="685800" y="1676520"/>
            <a:ext cx="7769880" cy="1292760"/>
          </a:xfrm>
          <a:prstGeom prst="rect">
            <a:avLst/>
          </a:prstGeom>
          <a:noFill/>
          <a:ln>
            <a:noFill/>
          </a:ln>
        </p:spPr>
        <p:txBody>
          <a:bodyPr anchor="ctr" bIns="45000" lIns="90000" rIns="90000" tIns="45000"/>
          <a:p>
            <a:pPr algn="ctr">
              <a:lnSpc>
                <a:spcPct val="100000"/>
              </a:lnSpc>
            </a:pPr>
            <a:r>
              <a:rPr lang="en-US" sz="4400">
                <a:solidFill>
                  <a:srgbClr val="000000"/>
                </a:solidFill>
                <a:latin typeface="Times New Roman"/>
              </a:rPr>
              <a:t>Unit 2 </a:t>
            </a:r>
            <a:endParaRPr/>
          </a:p>
        </p:txBody>
      </p:sp>
    </p:spTree>
  </p:cSld>
  <p:timing>
    <p:tnLst>
      <p:par>
        <p:cTn dur="indefinite" id="1" nodeType="tmRoot" restart="never">
          <p:childTnLst>
            <p:seq>
              <p:cTn dur="indefinite"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0" name="Picture 2"/>
          <p:cNvPicPr/>
          <p:nvPr/>
        </p:nvPicPr>
        <p:blipFill>
          <a:blip r:embed="rId1"/>
          <a:stretch>
            <a:fillRect/>
          </a:stretch>
        </p:blipFill>
        <p:spPr>
          <a:xfrm>
            <a:off x="0" y="430560"/>
            <a:ext cx="9141480" cy="6405120"/>
          </a:xfrm>
          <a:prstGeom prst="rect">
            <a:avLst/>
          </a:prstGeom>
          <a:ln>
            <a:noFill/>
          </a:ln>
        </p:spPr>
      </p:pic>
      <p:sp>
        <p:nvSpPr>
          <p:cNvPr id="101" name="CustomShape 1"/>
          <p:cNvSpPr/>
          <p:nvPr/>
        </p:nvSpPr>
        <p:spPr>
          <a:xfrm>
            <a:off x="454680" y="1835280"/>
            <a:ext cx="649332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Distinguish data objects of a given type</a:t>
            </a:r>
            <a:endParaRPr/>
          </a:p>
        </p:txBody>
      </p:sp>
      <p:sp>
        <p:nvSpPr>
          <p:cNvPr id="102" name="CustomShape 2"/>
          <p:cNvSpPr/>
          <p:nvPr/>
        </p:nvSpPr>
        <p:spPr>
          <a:xfrm>
            <a:off x="2377440" y="31154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Approaches</a:t>
            </a:r>
            <a:endParaRPr/>
          </a:p>
        </p:txBody>
      </p:sp>
    </p:spTree>
  </p:cSld>
  <p:timing>
    <p:tnLst>
      <p:par>
        <p:cTn dur="indefinite" id="19" nodeType="tmRoot" restart="never">
          <p:childTnLst>
            <p:seq>
              <p:cTn dur="indefinite"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3" name="Picture 2"/>
          <p:cNvPicPr/>
          <p:nvPr/>
        </p:nvPicPr>
        <p:blipFill>
          <a:blip r:embed="rId1"/>
          <a:stretch>
            <a:fillRect/>
          </a:stretch>
        </p:blipFill>
        <p:spPr>
          <a:xfrm>
            <a:off x="0" y="430560"/>
            <a:ext cx="9141480" cy="6424920"/>
          </a:xfrm>
          <a:prstGeom prst="rect">
            <a:avLst/>
          </a:prstGeom>
          <a:ln>
            <a:noFill/>
          </a:ln>
        </p:spPr>
      </p:pic>
      <p:sp>
        <p:nvSpPr>
          <p:cNvPr id="104" name="CustomShape 1"/>
          <p:cNvSpPr/>
          <p:nvPr/>
        </p:nvSpPr>
        <p:spPr>
          <a:xfrm>
            <a:off x="363240" y="37490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Specifications</a:t>
            </a:r>
            <a:endParaRPr/>
          </a:p>
        </p:txBody>
      </p:sp>
    </p:spTree>
  </p:cSld>
  <p:timing>
    <p:tnLst>
      <p:par>
        <p:cTn dur="indefinite" id="21" nodeType="tmRoot" restart="never">
          <p:childTnLst>
            <p:seq>
              <p:cTn dur="indefinite"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5" name="Picture 2"/>
          <p:cNvPicPr/>
          <p:nvPr/>
        </p:nvPicPr>
        <p:blipFill>
          <a:blip r:embed="rId1"/>
          <a:stretch>
            <a:fillRect/>
          </a:stretch>
        </p:blipFill>
        <p:spPr>
          <a:xfrm>
            <a:off x="0" y="469440"/>
            <a:ext cx="9141480" cy="6462000"/>
          </a:xfrm>
          <a:prstGeom prst="rect">
            <a:avLst/>
          </a:prstGeom>
          <a:ln>
            <a:noFill/>
          </a:ln>
        </p:spPr>
      </p:pic>
      <p:sp>
        <p:nvSpPr>
          <p:cNvPr id="106" name="CustomShape 1"/>
          <p:cNvSpPr/>
          <p:nvPr/>
        </p:nvSpPr>
        <p:spPr>
          <a:xfrm>
            <a:off x="363240" y="201168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Operations</a:t>
            </a:r>
            <a:endParaRPr/>
          </a:p>
        </p:txBody>
      </p:sp>
      <p:sp>
        <p:nvSpPr>
          <p:cNvPr id="107" name="CustomShape 2"/>
          <p:cNvSpPr/>
          <p:nvPr/>
        </p:nvSpPr>
        <p:spPr>
          <a:xfrm>
            <a:off x="1277640" y="301752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Primitive</a:t>
            </a:r>
            <a:endParaRPr/>
          </a:p>
        </p:txBody>
      </p:sp>
      <p:sp>
        <p:nvSpPr>
          <p:cNvPr id="108" name="CustomShape 3"/>
          <p:cNvSpPr/>
          <p:nvPr/>
        </p:nvSpPr>
        <p:spPr>
          <a:xfrm>
            <a:off x="1737360" y="4029840"/>
            <a:ext cx="283320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Programmer defined</a:t>
            </a:r>
            <a:endParaRPr/>
          </a:p>
        </p:txBody>
      </p:sp>
    </p:spTree>
  </p:cSld>
  <p:timing>
    <p:tnLst>
      <p:par>
        <p:cTn dur="indefinite" id="23" nodeType="tmRoot" restart="never">
          <p:childTnLst>
            <p:seq>
              <p:cTn dur="indefinite"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9" name="Picture 2"/>
          <p:cNvPicPr/>
          <p:nvPr/>
        </p:nvPicPr>
        <p:blipFill>
          <a:blip r:embed="rId1"/>
          <a:stretch>
            <a:fillRect/>
          </a:stretch>
        </p:blipFill>
        <p:spPr>
          <a:xfrm>
            <a:off x="0" y="430560"/>
            <a:ext cx="9141480" cy="6424920"/>
          </a:xfrm>
          <a:prstGeom prst="rect">
            <a:avLst/>
          </a:prstGeom>
          <a:ln>
            <a:noFill/>
          </a:ln>
        </p:spPr>
      </p:pic>
      <p:sp>
        <p:nvSpPr>
          <p:cNvPr id="110" name="CustomShape 1"/>
          <p:cNvSpPr/>
          <p:nvPr/>
        </p:nvSpPr>
        <p:spPr>
          <a:xfrm>
            <a:off x="1188720" y="2749680"/>
            <a:ext cx="137232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Domain</a:t>
            </a:r>
            <a:endParaRPr/>
          </a:p>
        </p:txBody>
      </p:sp>
      <p:sp>
        <p:nvSpPr>
          <p:cNvPr id="111" name="CustomShape 2"/>
          <p:cNvSpPr/>
          <p:nvPr/>
        </p:nvSpPr>
        <p:spPr>
          <a:xfrm>
            <a:off x="1188720" y="3298320"/>
            <a:ext cx="12808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Range</a:t>
            </a:r>
            <a:endParaRPr/>
          </a:p>
        </p:txBody>
      </p:sp>
      <p:sp>
        <p:nvSpPr>
          <p:cNvPr id="112" name="CustomShape 3"/>
          <p:cNvSpPr/>
          <p:nvPr/>
        </p:nvSpPr>
        <p:spPr>
          <a:xfrm>
            <a:off x="1188720" y="3938400"/>
            <a:ext cx="137232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Action</a:t>
            </a:r>
            <a:endParaRPr/>
          </a:p>
        </p:txBody>
      </p:sp>
    </p:spTree>
  </p:cSld>
  <p:timing>
    <p:tnLst>
      <p:par>
        <p:cTn dur="indefinite" id="25" nodeType="tmRoot" restart="never">
          <p:childTnLst>
            <p:seq>
              <p:cTn dur="indefinite"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3" name="Picture 2"/>
          <p:cNvPicPr/>
          <p:nvPr/>
        </p:nvPicPr>
        <p:blipFill>
          <a:blip r:embed="rId1"/>
          <a:stretch>
            <a:fillRect/>
          </a:stretch>
        </p:blipFill>
        <p:spPr>
          <a:xfrm>
            <a:off x="0" y="430560"/>
            <a:ext cx="9141480" cy="6405120"/>
          </a:xfrm>
          <a:prstGeom prst="rect">
            <a:avLst/>
          </a:prstGeom>
          <a:ln>
            <a:noFill/>
          </a:ln>
        </p:spPr>
      </p:pic>
    </p:spTree>
  </p:cSld>
  <p:timing>
    <p:tnLst>
      <p:par>
        <p:cTn dur="indefinite" id="27" nodeType="tmRoot" restart="never">
          <p:childTnLst>
            <p:seq>
              <p:cTn dur="indefinite"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4" name="Picture 2"/>
          <p:cNvPicPr/>
          <p:nvPr/>
        </p:nvPicPr>
        <p:blipFill>
          <a:blip r:embed="rId1"/>
          <a:stretch>
            <a:fillRect/>
          </a:stretch>
        </p:blipFill>
        <p:spPr>
          <a:xfrm>
            <a:off x="0" y="430560"/>
            <a:ext cx="9141480" cy="6462000"/>
          </a:xfrm>
          <a:prstGeom prst="rect">
            <a:avLst/>
          </a:prstGeom>
          <a:ln>
            <a:noFill/>
          </a:ln>
        </p:spPr>
      </p:pic>
      <p:sp>
        <p:nvSpPr>
          <p:cNvPr id="115" name="CustomShape 1"/>
          <p:cNvSpPr/>
          <p:nvPr/>
        </p:nvSpPr>
        <p:spPr>
          <a:xfrm>
            <a:off x="1460880" y="3017520"/>
            <a:ext cx="44812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Size of the memory blocks</a:t>
            </a:r>
            <a:endParaRPr/>
          </a:p>
        </p:txBody>
      </p:sp>
      <p:sp>
        <p:nvSpPr>
          <p:cNvPr id="116" name="CustomShape 2"/>
          <p:cNvSpPr/>
          <p:nvPr/>
        </p:nvSpPr>
        <p:spPr>
          <a:xfrm>
            <a:off x="1463040" y="3572640"/>
            <a:ext cx="31100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Layout of attributes</a:t>
            </a:r>
            <a:endParaRPr/>
          </a:p>
        </p:txBody>
      </p:sp>
    </p:spTree>
  </p:cSld>
  <p:timing>
    <p:tnLst>
      <p:par>
        <p:cTn dur="indefinite" id="29" nodeType="tmRoot" restart="never">
          <p:childTnLst>
            <p:seq>
              <p:cTn dur="indefinite"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7" name="Picture 2"/>
          <p:cNvPicPr/>
          <p:nvPr/>
        </p:nvPicPr>
        <p:blipFill>
          <a:blip r:embed="rId1"/>
          <a:stretch>
            <a:fillRect/>
          </a:stretch>
        </p:blipFill>
        <p:spPr>
          <a:xfrm>
            <a:off x="0" y="430560"/>
            <a:ext cx="9141480" cy="6519240"/>
          </a:xfrm>
          <a:prstGeom prst="rect">
            <a:avLst/>
          </a:prstGeom>
          <a:ln>
            <a:noFill/>
          </a:ln>
        </p:spPr>
      </p:pic>
    </p:spTree>
  </p:cSld>
  <p:timing>
    <p:tnLst>
      <p:par>
        <p:cTn dur="indefinite" id="31" nodeType="tmRoot" restart="never">
          <p:childTnLst>
            <p:seq>
              <p:cTn dur="indefinite"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8" name="Picture 2"/>
          <p:cNvPicPr/>
          <p:nvPr/>
        </p:nvPicPr>
        <p:blipFill>
          <a:blip r:embed="rId1"/>
          <a:stretch>
            <a:fillRect/>
          </a:stretch>
        </p:blipFill>
        <p:spPr>
          <a:xfrm>
            <a:off x="0" y="430560"/>
            <a:ext cx="9141480" cy="6424920"/>
          </a:xfrm>
          <a:prstGeom prst="rect">
            <a:avLst/>
          </a:prstGeom>
          <a:ln>
            <a:noFill/>
          </a:ln>
        </p:spPr>
      </p:pic>
      <p:sp>
        <p:nvSpPr>
          <p:cNvPr id="119" name="CustomShape 1"/>
          <p:cNvSpPr/>
          <p:nvPr/>
        </p:nvSpPr>
        <p:spPr>
          <a:xfrm>
            <a:off x="731520" y="2377440"/>
            <a:ext cx="34732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Hardware operations</a:t>
            </a:r>
            <a:endParaRPr/>
          </a:p>
        </p:txBody>
      </p:sp>
      <p:sp>
        <p:nvSpPr>
          <p:cNvPr id="120" name="CustomShape 2"/>
          <p:cNvSpPr/>
          <p:nvPr/>
        </p:nvSpPr>
        <p:spPr>
          <a:xfrm>
            <a:off x="731520" y="3481200"/>
            <a:ext cx="319896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Subprogram /function</a:t>
            </a:r>
            <a:endParaRPr/>
          </a:p>
        </p:txBody>
      </p:sp>
      <p:sp>
        <p:nvSpPr>
          <p:cNvPr id="121" name="CustomShape 3"/>
          <p:cNvSpPr/>
          <p:nvPr/>
        </p:nvSpPr>
        <p:spPr>
          <a:xfrm>
            <a:off x="820440" y="40298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Inline code</a:t>
            </a:r>
            <a:endParaRPr/>
          </a:p>
        </p:txBody>
      </p:sp>
    </p:spTree>
  </p:cSld>
  <p:timing>
    <p:tnLst>
      <p:par>
        <p:cTn dur="indefinite" id="33" nodeType="tmRoot" restart="never">
          <p:childTnLst>
            <p:seq>
              <p:cTn dur="indefinite"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2" name="Picture 2"/>
          <p:cNvPicPr/>
          <p:nvPr/>
        </p:nvPicPr>
        <p:blipFill>
          <a:blip r:embed="rId1"/>
          <a:stretch>
            <a:fillRect/>
          </a:stretch>
        </p:blipFill>
        <p:spPr>
          <a:xfrm>
            <a:off x="0" y="430560"/>
            <a:ext cx="9141480" cy="6405120"/>
          </a:xfrm>
          <a:prstGeom prst="rect">
            <a:avLst/>
          </a:prstGeom>
          <a:ln>
            <a:noFill/>
          </a:ln>
        </p:spPr>
      </p:pic>
    </p:spTree>
  </p:cSld>
  <p:timing>
    <p:tnLst>
      <p:par>
        <p:cTn dur="indefinite" id="35" nodeType="tmRoot" restart="never">
          <p:childTnLst>
            <p:seq>
              <p:cTn dur="indefinite"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3" name="Picture 2"/>
          <p:cNvPicPr/>
          <p:nvPr/>
        </p:nvPicPr>
        <p:blipFill>
          <a:blip r:embed="rId1"/>
          <a:stretch>
            <a:fillRect/>
          </a:stretch>
        </p:blipFill>
        <p:spPr>
          <a:xfrm>
            <a:off x="1080" y="340200"/>
            <a:ext cx="9141480" cy="6424920"/>
          </a:xfrm>
          <a:prstGeom prst="rect">
            <a:avLst/>
          </a:prstGeom>
          <a:ln>
            <a:noFill/>
          </a:ln>
        </p:spPr>
      </p:pic>
      <p:sp>
        <p:nvSpPr>
          <p:cNvPr id="124" name="CustomShape 1"/>
          <p:cNvSpPr/>
          <p:nvPr/>
        </p:nvSpPr>
        <p:spPr>
          <a:xfrm>
            <a:off x="363600" y="2018160"/>
            <a:ext cx="365832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Scalar data type represent</a:t>
            </a:r>
            <a:endParaRPr/>
          </a:p>
        </p:txBody>
      </p:sp>
    </p:spTree>
  </p:cSld>
  <p:timing>
    <p:tnLst>
      <p:par>
        <p:cTn dur="indefinite" id="37" nodeType="tmRoot" restart="never">
          <p:childTnLst>
            <p:seq>
              <p:cTn dur="indefinite"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4400">
                <a:solidFill>
                  <a:srgbClr val="000000"/>
                </a:solidFill>
                <a:latin typeface="Times New Roman"/>
              </a:rPr>
              <a:t>Introduction</a:t>
            </a:r>
            <a:endParaRPr/>
          </a:p>
        </p:txBody>
      </p:sp>
      <p:sp>
        <p:nvSpPr>
          <p:cNvPr id="80" name="CustomShape 2"/>
          <p:cNvSpPr/>
          <p:nvPr/>
        </p:nvSpPr>
        <p:spPr>
          <a:xfrm>
            <a:off x="457200" y="1600200"/>
            <a:ext cx="8227080" cy="4523400"/>
          </a:xfrm>
          <a:prstGeom prst="rect">
            <a:avLst/>
          </a:prstGeom>
          <a:noFill/>
          <a:ln>
            <a:noFill/>
          </a:ln>
        </p:spPr>
        <p:txBody>
          <a:bodyPr bIns="45000" lIns="90000" rIns="90000" tIns="45000"/>
          <a:p>
            <a:pPr>
              <a:lnSpc>
                <a:spcPct val="90000"/>
              </a:lnSpc>
              <a:buFont typeface="Arial"/>
              <a:buChar char="•"/>
            </a:pPr>
            <a:r>
              <a:rPr lang="en-US" sz="3200">
                <a:solidFill>
                  <a:srgbClr val="000000"/>
                </a:solidFill>
                <a:latin typeface="Times New Roman"/>
              </a:rPr>
              <a:t>A </a:t>
            </a:r>
            <a:r>
              <a:rPr b="1" i="1" lang="en-US" sz="3200">
                <a:solidFill>
                  <a:srgbClr val="000000"/>
                </a:solidFill>
                <a:latin typeface="Times New Roman"/>
              </a:rPr>
              <a:t>data type</a:t>
            </a:r>
            <a:r>
              <a:rPr lang="en-US" sz="3200">
                <a:solidFill>
                  <a:srgbClr val="000000"/>
                </a:solidFill>
                <a:latin typeface="Times New Roman"/>
              </a:rPr>
              <a:t> defines a collection of data objects and a set of predefined operations on those objects</a:t>
            </a:r>
            <a:endParaRPr/>
          </a:p>
          <a:p>
            <a:pPr>
              <a:lnSpc>
                <a:spcPct val="90000"/>
              </a:lnSpc>
              <a:buFont typeface="Arial"/>
              <a:buChar char="•"/>
            </a:pPr>
            <a:r>
              <a:rPr lang="en-US" sz="3200">
                <a:solidFill>
                  <a:srgbClr val="000000"/>
                </a:solidFill>
                <a:latin typeface="Times New Roman"/>
              </a:rPr>
              <a:t>A </a:t>
            </a:r>
            <a:r>
              <a:rPr b="1" i="1" lang="en-US" sz="3200">
                <a:solidFill>
                  <a:srgbClr val="000000"/>
                </a:solidFill>
                <a:latin typeface="Times New Roman"/>
              </a:rPr>
              <a:t>descriptor</a:t>
            </a:r>
            <a:r>
              <a:rPr lang="en-US" sz="3200">
                <a:solidFill>
                  <a:srgbClr val="000000"/>
                </a:solidFill>
                <a:latin typeface="Times New Roman"/>
              </a:rPr>
              <a:t> is the collection of the attributes of a variable</a:t>
            </a:r>
            <a:endParaRPr/>
          </a:p>
          <a:p>
            <a:pPr>
              <a:lnSpc>
                <a:spcPct val="90000"/>
              </a:lnSpc>
              <a:buFont typeface="Arial"/>
              <a:buChar char="•"/>
            </a:pPr>
            <a:r>
              <a:rPr lang="en-US" sz="3200">
                <a:solidFill>
                  <a:srgbClr val="000000"/>
                </a:solidFill>
                <a:latin typeface="Times New Roman"/>
              </a:rPr>
              <a:t>An </a:t>
            </a:r>
            <a:r>
              <a:rPr b="1" i="1" lang="en-US" sz="3200">
                <a:solidFill>
                  <a:srgbClr val="000000"/>
                </a:solidFill>
                <a:latin typeface="Times New Roman"/>
              </a:rPr>
              <a:t>object</a:t>
            </a:r>
            <a:r>
              <a:rPr lang="en-US" sz="3200">
                <a:solidFill>
                  <a:srgbClr val="000000"/>
                </a:solidFill>
                <a:latin typeface="Times New Roman"/>
              </a:rPr>
              <a:t> represents an instance of a user-defined (abstract data) type</a:t>
            </a:r>
            <a:endParaRPr/>
          </a:p>
          <a:p>
            <a:pPr>
              <a:lnSpc>
                <a:spcPct val="90000"/>
              </a:lnSpc>
              <a:buFont typeface="Arial"/>
              <a:buChar char="•"/>
            </a:pPr>
            <a:r>
              <a:rPr lang="en-US" sz="3200">
                <a:solidFill>
                  <a:srgbClr val="000000"/>
                </a:solidFill>
                <a:latin typeface="Times New Roman"/>
              </a:rPr>
              <a:t>One design issue for all data types: What operations are defined and how are they specified?</a:t>
            </a:r>
            <a:endParaRPr/>
          </a:p>
          <a:p>
            <a:pPr>
              <a:lnSpc>
                <a:spcPct val="90000"/>
              </a:lnSpc>
            </a:pPr>
            <a:endParaRPr/>
          </a:p>
        </p:txBody>
      </p:sp>
    </p:spTree>
  </p:cSld>
  <p:timing>
    <p:tnLst>
      <p:par>
        <p:cTn dur="indefinite" id="3" nodeType="tmRoot" restart="never">
          <p:childTnLst>
            <p:seq>
              <p:cTn dur="indefinite"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5" name="Picture 2"/>
          <p:cNvPicPr/>
          <p:nvPr/>
        </p:nvPicPr>
        <p:blipFill>
          <a:blip r:embed="rId1"/>
          <a:stretch>
            <a:fillRect/>
          </a:stretch>
        </p:blipFill>
        <p:spPr>
          <a:xfrm>
            <a:off x="0" y="430560"/>
            <a:ext cx="9141480" cy="6424920"/>
          </a:xfrm>
          <a:prstGeom prst="rect">
            <a:avLst/>
          </a:prstGeom>
          <a:ln>
            <a:noFill/>
          </a:ln>
        </p:spPr>
      </p:pic>
    </p:spTree>
  </p:cSld>
  <p:timing>
    <p:tnLst>
      <p:par>
        <p:cTn dur="indefinite" id="39" nodeType="tmRoot" restart="never">
          <p:childTnLst>
            <p:seq>
              <p:cTn dur="indefinite"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6" name="Picture 2"/>
          <p:cNvPicPr/>
          <p:nvPr/>
        </p:nvPicPr>
        <p:blipFill>
          <a:blip r:embed="rId1"/>
          <a:stretch>
            <a:fillRect/>
          </a:stretch>
        </p:blipFill>
        <p:spPr>
          <a:xfrm>
            <a:off x="0" y="430560"/>
            <a:ext cx="9141480" cy="6424920"/>
          </a:xfrm>
          <a:prstGeom prst="rect">
            <a:avLst/>
          </a:prstGeom>
          <a:ln>
            <a:noFill/>
          </a:ln>
        </p:spPr>
      </p:pic>
      <p:sp>
        <p:nvSpPr>
          <p:cNvPr id="127" name="CustomShape 1"/>
          <p:cNvSpPr/>
          <p:nvPr/>
        </p:nvSpPr>
        <p:spPr>
          <a:xfrm>
            <a:off x="546120" y="17438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specifications</a:t>
            </a:r>
            <a:endParaRPr/>
          </a:p>
        </p:txBody>
      </p:sp>
      <p:sp>
        <p:nvSpPr>
          <p:cNvPr id="128" name="CustomShape 2"/>
          <p:cNvSpPr/>
          <p:nvPr/>
        </p:nvSpPr>
        <p:spPr>
          <a:xfrm>
            <a:off x="548640" y="531000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implementation</a:t>
            </a:r>
            <a:endParaRPr/>
          </a:p>
        </p:txBody>
      </p:sp>
    </p:spTree>
  </p:cSld>
  <p:timing>
    <p:tnLst>
      <p:par>
        <p:cTn dur="indefinite" id="41" nodeType="tmRoot" restart="never">
          <p:childTnLst>
            <p:seq>
              <p:cTn dur="indefinite"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9" name="Picture 2"/>
          <p:cNvPicPr/>
          <p:nvPr/>
        </p:nvPicPr>
        <p:blipFill>
          <a:blip r:embed="rId1"/>
          <a:stretch>
            <a:fillRect/>
          </a:stretch>
        </p:blipFill>
        <p:spPr>
          <a:xfrm>
            <a:off x="0" y="430560"/>
            <a:ext cx="9141480" cy="6424920"/>
          </a:xfrm>
          <a:prstGeom prst="rect">
            <a:avLst/>
          </a:prstGeom>
          <a:ln>
            <a:noFill/>
          </a:ln>
        </p:spPr>
      </p:pic>
      <p:sp>
        <p:nvSpPr>
          <p:cNvPr id="130" name="CustomShape 1"/>
          <p:cNvSpPr/>
          <p:nvPr/>
        </p:nvSpPr>
        <p:spPr>
          <a:xfrm>
            <a:off x="457200" y="210960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specifications</a:t>
            </a:r>
            <a:endParaRPr/>
          </a:p>
        </p:txBody>
      </p:sp>
      <p:sp>
        <p:nvSpPr>
          <p:cNvPr id="131" name="CustomShape 2"/>
          <p:cNvSpPr/>
          <p:nvPr/>
        </p:nvSpPr>
        <p:spPr>
          <a:xfrm>
            <a:off x="457200" y="338328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Exa.</a:t>
            </a:r>
            <a:endParaRPr/>
          </a:p>
        </p:txBody>
      </p:sp>
      <p:sp>
        <p:nvSpPr>
          <p:cNvPr id="132" name="CustomShape 3"/>
          <p:cNvSpPr/>
          <p:nvPr/>
        </p:nvSpPr>
        <p:spPr>
          <a:xfrm>
            <a:off x="549000" y="531000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implementation</a:t>
            </a:r>
            <a:endParaRPr/>
          </a:p>
        </p:txBody>
      </p:sp>
    </p:spTree>
  </p:cSld>
  <p:timing>
    <p:tnLst>
      <p:par>
        <p:cTn dur="indefinite" id="43" nodeType="tmRoot" restart="never">
          <p:childTnLst>
            <p:seq>
              <p:cTn dur="indefinite"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33" name="Picture 2"/>
          <p:cNvPicPr/>
          <p:nvPr/>
        </p:nvPicPr>
        <p:blipFill>
          <a:blip r:embed="rId1"/>
          <a:stretch>
            <a:fillRect/>
          </a:stretch>
        </p:blipFill>
        <p:spPr>
          <a:xfrm>
            <a:off x="0" y="430560"/>
            <a:ext cx="9141480" cy="6424920"/>
          </a:xfrm>
          <a:prstGeom prst="rect">
            <a:avLst/>
          </a:prstGeom>
          <a:ln>
            <a:noFill/>
          </a:ln>
        </p:spPr>
      </p:pic>
      <p:sp>
        <p:nvSpPr>
          <p:cNvPr id="134" name="CustomShape 1"/>
          <p:cNvSpPr/>
          <p:nvPr/>
        </p:nvSpPr>
        <p:spPr>
          <a:xfrm>
            <a:off x="274320" y="40298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implementation</a:t>
            </a:r>
            <a:endParaRPr/>
          </a:p>
        </p:txBody>
      </p:sp>
      <p:sp>
        <p:nvSpPr>
          <p:cNvPr id="135" name="CustomShape 2"/>
          <p:cNvSpPr/>
          <p:nvPr/>
        </p:nvSpPr>
        <p:spPr>
          <a:xfrm>
            <a:off x="274320" y="17438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specifications</a:t>
            </a:r>
            <a:endParaRPr/>
          </a:p>
        </p:txBody>
      </p:sp>
    </p:spTree>
  </p:cSld>
  <p:timing>
    <p:tnLst>
      <p:par>
        <p:cTn dur="indefinite" id="45" nodeType="tmRoot" restart="never">
          <p:childTnLst>
            <p:seq>
              <p:cTn dur="indefinite"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36" name="Picture 2"/>
          <p:cNvPicPr/>
          <p:nvPr/>
        </p:nvPicPr>
        <p:blipFill>
          <a:blip r:embed="rId1"/>
          <a:stretch>
            <a:fillRect/>
          </a:stretch>
        </p:blipFill>
        <p:spPr>
          <a:xfrm>
            <a:off x="0" y="430560"/>
            <a:ext cx="9141480" cy="6424920"/>
          </a:xfrm>
          <a:prstGeom prst="rect">
            <a:avLst/>
          </a:prstGeom>
          <a:ln>
            <a:noFill/>
          </a:ln>
        </p:spPr>
      </p:pic>
      <p:sp>
        <p:nvSpPr>
          <p:cNvPr id="137" name="CustomShape 1"/>
          <p:cNvSpPr/>
          <p:nvPr/>
        </p:nvSpPr>
        <p:spPr>
          <a:xfrm>
            <a:off x="457200" y="173736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Complex numbers</a:t>
            </a:r>
            <a:endParaRPr/>
          </a:p>
        </p:txBody>
      </p:sp>
      <p:sp>
        <p:nvSpPr>
          <p:cNvPr id="138" name="CustomShape 2"/>
          <p:cNvSpPr/>
          <p:nvPr/>
        </p:nvSpPr>
        <p:spPr>
          <a:xfrm>
            <a:off x="365760" y="2926080"/>
            <a:ext cx="2924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Rational numbers</a:t>
            </a:r>
            <a:endParaRPr/>
          </a:p>
        </p:txBody>
      </p:sp>
      <p:sp>
        <p:nvSpPr>
          <p:cNvPr id="139" name="CustomShape 3"/>
          <p:cNvSpPr/>
          <p:nvPr/>
        </p:nvSpPr>
        <p:spPr>
          <a:xfrm>
            <a:off x="454680" y="356616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Enumeration</a:t>
            </a:r>
            <a:endParaRPr/>
          </a:p>
        </p:txBody>
      </p:sp>
      <p:sp>
        <p:nvSpPr>
          <p:cNvPr id="140" name="CustomShape 4"/>
          <p:cNvSpPr/>
          <p:nvPr/>
        </p:nvSpPr>
        <p:spPr>
          <a:xfrm>
            <a:off x="365760" y="421272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Booleans</a:t>
            </a:r>
            <a:endParaRPr/>
          </a:p>
        </p:txBody>
      </p:sp>
      <p:sp>
        <p:nvSpPr>
          <p:cNvPr id="141" name="CustomShape 5"/>
          <p:cNvSpPr/>
          <p:nvPr/>
        </p:nvSpPr>
        <p:spPr>
          <a:xfrm>
            <a:off x="454680" y="484632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Characters</a:t>
            </a:r>
            <a:endParaRPr/>
          </a:p>
        </p:txBody>
      </p:sp>
    </p:spTree>
  </p:cSld>
  <p:timing>
    <p:tnLst>
      <p:par>
        <p:cTn dur="indefinite" id="47" nodeType="tmRoot" restart="never">
          <p:childTnLst>
            <p:seq>
              <p:cTn dur="indefinite"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42" name="Picture 2"/>
          <p:cNvPicPr/>
          <p:nvPr/>
        </p:nvPicPr>
        <p:blipFill>
          <a:blip r:embed="rId1"/>
          <a:stretch>
            <a:fillRect/>
          </a:stretch>
        </p:blipFill>
        <p:spPr>
          <a:xfrm>
            <a:off x="0" y="430560"/>
            <a:ext cx="9141480" cy="6424920"/>
          </a:xfrm>
          <a:prstGeom prst="rect">
            <a:avLst/>
          </a:prstGeom>
          <a:ln>
            <a:noFill/>
          </a:ln>
        </p:spPr>
      </p:pic>
      <p:sp>
        <p:nvSpPr>
          <p:cNvPr id="143" name="CustomShape 1"/>
          <p:cNvSpPr/>
          <p:nvPr/>
        </p:nvSpPr>
        <p:spPr>
          <a:xfrm>
            <a:off x="546120" y="201816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specifications</a:t>
            </a:r>
            <a:endParaRPr/>
          </a:p>
        </p:txBody>
      </p:sp>
      <p:sp>
        <p:nvSpPr>
          <p:cNvPr id="144" name="CustomShape 2"/>
          <p:cNvSpPr/>
          <p:nvPr/>
        </p:nvSpPr>
        <p:spPr>
          <a:xfrm>
            <a:off x="548640" y="338976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implementation</a:t>
            </a:r>
            <a:endParaRPr/>
          </a:p>
        </p:txBody>
      </p:sp>
    </p:spTree>
  </p:cSld>
  <p:timing>
    <p:tnLst>
      <p:par>
        <p:cTn dur="indefinite" id="49" nodeType="tmRoot" restart="never">
          <p:childTnLst>
            <p:seq>
              <p:cTn dur="indefinite"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45" name="Picture 2"/>
          <p:cNvPicPr/>
          <p:nvPr/>
        </p:nvPicPr>
        <p:blipFill>
          <a:blip r:embed="rId1"/>
          <a:stretch>
            <a:fillRect/>
          </a:stretch>
        </p:blipFill>
        <p:spPr>
          <a:xfrm>
            <a:off x="0" y="430560"/>
            <a:ext cx="9141480" cy="6462000"/>
          </a:xfrm>
          <a:prstGeom prst="rect">
            <a:avLst/>
          </a:prstGeom>
          <a:ln>
            <a:noFill/>
          </a:ln>
        </p:spPr>
      </p:pic>
      <p:sp>
        <p:nvSpPr>
          <p:cNvPr id="146" name="CustomShape 1"/>
          <p:cNvSpPr/>
          <p:nvPr/>
        </p:nvSpPr>
        <p:spPr>
          <a:xfrm>
            <a:off x="363240" y="503568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implementation</a:t>
            </a:r>
            <a:endParaRPr/>
          </a:p>
        </p:txBody>
      </p:sp>
      <p:sp>
        <p:nvSpPr>
          <p:cNvPr id="147" name="CustomShape 2"/>
          <p:cNvSpPr/>
          <p:nvPr/>
        </p:nvSpPr>
        <p:spPr>
          <a:xfrm>
            <a:off x="363240" y="22010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Ex.</a:t>
            </a:r>
            <a:endParaRPr/>
          </a:p>
        </p:txBody>
      </p:sp>
    </p:spTree>
  </p:cSld>
  <p:timing>
    <p:tnLst>
      <p:par>
        <p:cTn dur="indefinite" id="51" nodeType="tmRoot" restart="never">
          <p:childTnLst>
            <p:seq>
              <p:cTn dur="indefinite"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48" name="Picture 2"/>
          <p:cNvPicPr/>
          <p:nvPr/>
        </p:nvPicPr>
        <p:blipFill>
          <a:blip r:embed="rId1"/>
          <a:stretch>
            <a:fillRect/>
          </a:stretch>
        </p:blipFill>
        <p:spPr>
          <a:xfrm>
            <a:off x="1080" y="431640"/>
            <a:ext cx="9141480" cy="6424920"/>
          </a:xfrm>
          <a:prstGeom prst="rect">
            <a:avLst/>
          </a:prstGeom>
          <a:ln>
            <a:noFill/>
          </a:ln>
        </p:spPr>
      </p:pic>
      <p:sp>
        <p:nvSpPr>
          <p:cNvPr id="149" name="CustomShape 1"/>
          <p:cNvSpPr/>
          <p:nvPr/>
        </p:nvSpPr>
        <p:spPr>
          <a:xfrm>
            <a:off x="457200" y="338976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implementation</a:t>
            </a:r>
            <a:endParaRPr/>
          </a:p>
        </p:txBody>
      </p:sp>
      <p:sp>
        <p:nvSpPr>
          <p:cNvPr id="150" name="CustomShape 2"/>
          <p:cNvSpPr/>
          <p:nvPr/>
        </p:nvSpPr>
        <p:spPr>
          <a:xfrm>
            <a:off x="546120" y="164592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Specification</a:t>
            </a:r>
            <a:endParaRPr/>
          </a:p>
        </p:txBody>
      </p:sp>
    </p:spTree>
  </p:cSld>
  <p:timing>
    <p:tnLst>
      <p:par>
        <p:cTn dur="indefinite" id="53" nodeType="tmRoot" restart="never">
          <p:childTnLst>
            <p:seq>
              <p:cTn dur="indefinite"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1" name="Picture 2"/>
          <p:cNvPicPr/>
          <p:nvPr/>
        </p:nvPicPr>
        <p:blipFill>
          <a:blip r:embed="rId1"/>
          <a:stretch>
            <a:fillRect/>
          </a:stretch>
        </p:blipFill>
        <p:spPr>
          <a:xfrm>
            <a:off x="0" y="430560"/>
            <a:ext cx="9141480" cy="6424920"/>
          </a:xfrm>
          <a:prstGeom prst="rect">
            <a:avLst/>
          </a:prstGeom>
          <a:ln>
            <a:noFill/>
          </a:ln>
        </p:spPr>
      </p:pic>
      <p:sp>
        <p:nvSpPr>
          <p:cNvPr id="152" name="CustomShape 1"/>
          <p:cNvSpPr/>
          <p:nvPr/>
        </p:nvSpPr>
        <p:spPr>
          <a:xfrm>
            <a:off x="271800" y="51206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implementation</a:t>
            </a:r>
            <a:endParaRPr/>
          </a:p>
        </p:txBody>
      </p:sp>
      <p:sp>
        <p:nvSpPr>
          <p:cNvPr id="153" name="CustomShape 2"/>
          <p:cNvSpPr/>
          <p:nvPr/>
        </p:nvSpPr>
        <p:spPr>
          <a:xfrm>
            <a:off x="271800" y="12866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Specification</a:t>
            </a:r>
            <a:endParaRPr/>
          </a:p>
        </p:txBody>
      </p:sp>
    </p:spTree>
  </p:cSld>
  <p:timing>
    <p:tnLst>
      <p:par>
        <p:cTn dur="indefinite" id="55" nodeType="tmRoot" restart="never">
          <p:childTnLst>
            <p:seq>
              <p:cTn dur="indefinite"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4" name="Picture 2"/>
          <p:cNvPicPr/>
          <p:nvPr/>
        </p:nvPicPr>
        <p:blipFill>
          <a:blip r:embed="rId1"/>
          <a:stretch>
            <a:fillRect/>
          </a:stretch>
        </p:blipFill>
        <p:spPr>
          <a:xfrm>
            <a:off x="0" y="430560"/>
            <a:ext cx="9141480" cy="6424920"/>
          </a:xfrm>
          <a:prstGeom prst="rect">
            <a:avLst/>
          </a:prstGeom>
          <a:ln>
            <a:noFill/>
          </a:ln>
        </p:spPr>
      </p:pic>
    </p:spTree>
  </p:cSld>
  <p:timing>
    <p:tnLst>
      <p:par>
        <p:cTn dur="indefinite" id="57" nodeType="tmRoot" restart="never">
          <p:childTnLst>
            <p:seq>
              <p:cTn dur="indefinite"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4400">
                <a:solidFill>
                  <a:srgbClr val="000000"/>
                </a:solidFill>
                <a:latin typeface="Times New Roman"/>
              </a:rPr>
              <a:t>Primitive Data Types</a:t>
            </a:r>
            <a:endParaRPr/>
          </a:p>
        </p:txBody>
      </p:sp>
      <p:sp>
        <p:nvSpPr>
          <p:cNvPr id="82" name="CustomShape 2"/>
          <p:cNvSpPr/>
          <p:nvPr/>
        </p:nvSpPr>
        <p:spPr>
          <a:xfrm>
            <a:off x="457200" y="1600200"/>
            <a:ext cx="8227080" cy="45234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Times New Roman"/>
              </a:rPr>
              <a:t>Almost all programming languages provide a set of </a:t>
            </a:r>
            <a:r>
              <a:rPr i="1" lang="en-US" sz="3200">
                <a:solidFill>
                  <a:srgbClr val="000000"/>
                </a:solidFill>
                <a:latin typeface="Times New Roman"/>
              </a:rPr>
              <a:t>primitive data types</a:t>
            </a:r>
            <a:endParaRPr/>
          </a:p>
          <a:p>
            <a:pPr>
              <a:lnSpc>
                <a:spcPct val="100000"/>
              </a:lnSpc>
              <a:buFont typeface="Arial"/>
              <a:buChar char="•"/>
            </a:pPr>
            <a:r>
              <a:rPr lang="en-US" sz="3200">
                <a:solidFill>
                  <a:srgbClr val="000000"/>
                </a:solidFill>
                <a:latin typeface="Times New Roman"/>
              </a:rPr>
              <a:t>Primitive data types: Those not defined in terms of other data types</a:t>
            </a:r>
            <a:endParaRPr/>
          </a:p>
          <a:p>
            <a:pPr>
              <a:lnSpc>
                <a:spcPct val="100000"/>
              </a:lnSpc>
              <a:buFont typeface="Arial"/>
              <a:buChar char="•"/>
            </a:pPr>
            <a:r>
              <a:rPr lang="en-US" sz="3200">
                <a:solidFill>
                  <a:srgbClr val="000000"/>
                </a:solidFill>
                <a:latin typeface="Times New Roman"/>
              </a:rPr>
              <a:t>Some primitive data types are merely reflections of the hardware</a:t>
            </a:r>
            <a:endParaRPr/>
          </a:p>
          <a:p>
            <a:pPr>
              <a:lnSpc>
                <a:spcPct val="100000"/>
              </a:lnSpc>
              <a:buFont typeface="Arial"/>
              <a:buChar char="•"/>
            </a:pPr>
            <a:r>
              <a:rPr lang="en-US" sz="3200">
                <a:solidFill>
                  <a:srgbClr val="000000"/>
                </a:solidFill>
                <a:latin typeface="Times New Roman"/>
              </a:rPr>
              <a:t>Others require only a little non-hardware support for their implementation</a:t>
            </a:r>
            <a:endParaRPr/>
          </a:p>
        </p:txBody>
      </p:sp>
    </p:spTree>
  </p:cSld>
  <p:timing>
    <p:tnLst>
      <p:par>
        <p:cTn dur="indefinite" id="5" nodeType="tmRoot" restart="never">
          <p:childTnLst>
            <p:seq>
              <p:cTn dur="indefinite"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5" name="Picture 2"/>
          <p:cNvPicPr/>
          <p:nvPr/>
        </p:nvPicPr>
        <p:blipFill>
          <a:blip r:embed="rId1"/>
          <a:stretch>
            <a:fillRect/>
          </a:stretch>
        </p:blipFill>
        <p:spPr>
          <a:xfrm>
            <a:off x="0" y="430560"/>
            <a:ext cx="9141480" cy="6424920"/>
          </a:xfrm>
          <a:prstGeom prst="rect">
            <a:avLst/>
          </a:prstGeom>
          <a:ln>
            <a:noFill/>
          </a:ln>
        </p:spPr>
      </p:pic>
      <p:sp>
        <p:nvSpPr>
          <p:cNvPr id="156" name="CustomShape 1"/>
          <p:cNvSpPr/>
          <p:nvPr/>
        </p:nvSpPr>
        <p:spPr>
          <a:xfrm>
            <a:off x="546480" y="164592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Specification</a:t>
            </a:r>
            <a:endParaRPr/>
          </a:p>
        </p:txBody>
      </p:sp>
      <p:sp>
        <p:nvSpPr>
          <p:cNvPr id="157" name="CustomShape 2"/>
          <p:cNvSpPr/>
          <p:nvPr/>
        </p:nvSpPr>
        <p:spPr>
          <a:xfrm>
            <a:off x="1371600" y="2286000"/>
            <a:ext cx="33818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Fixed declared length</a:t>
            </a:r>
            <a:endParaRPr/>
          </a:p>
        </p:txBody>
      </p:sp>
      <p:sp>
        <p:nvSpPr>
          <p:cNvPr id="158" name="CustomShape 3"/>
          <p:cNvSpPr/>
          <p:nvPr/>
        </p:nvSpPr>
        <p:spPr>
          <a:xfrm>
            <a:off x="1369080" y="3657600"/>
            <a:ext cx="59446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Variable length to a declared bound </a:t>
            </a:r>
            <a:endParaRPr/>
          </a:p>
        </p:txBody>
      </p:sp>
      <p:sp>
        <p:nvSpPr>
          <p:cNvPr id="159" name="CustomShape 4"/>
          <p:cNvSpPr/>
          <p:nvPr/>
        </p:nvSpPr>
        <p:spPr>
          <a:xfrm>
            <a:off x="1371600" y="5486400"/>
            <a:ext cx="310752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Unbounded length</a:t>
            </a:r>
            <a:endParaRPr/>
          </a:p>
        </p:txBody>
      </p:sp>
    </p:spTree>
  </p:cSld>
  <p:timing>
    <p:tnLst>
      <p:par>
        <p:cTn dur="indefinite" id="59" nodeType="tmRoot" restart="never">
          <p:childTnLst>
            <p:seq>
              <p:cTn dur="indefinite"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60" name="Picture 2"/>
          <p:cNvPicPr/>
          <p:nvPr/>
        </p:nvPicPr>
        <p:blipFill>
          <a:blip r:embed="rId1"/>
          <a:stretch>
            <a:fillRect/>
          </a:stretch>
        </p:blipFill>
        <p:spPr>
          <a:xfrm>
            <a:off x="275400" y="386280"/>
            <a:ext cx="9141480" cy="6378840"/>
          </a:xfrm>
          <a:prstGeom prst="rect">
            <a:avLst/>
          </a:prstGeom>
          <a:ln>
            <a:noFill/>
          </a:ln>
        </p:spPr>
      </p:pic>
      <p:sp>
        <p:nvSpPr>
          <p:cNvPr id="161" name="CustomShape 1"/>
          <p:cNvSpPr/>
          <p:nvPr/>
        </p:nvSpPr>
        <p:spPr>
          <a:xfrm>
            <a:off x="731520" y="201816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concatenation</a:t>
            </a:r>
            <a:endParaRPr/>
          </a:p>
        </p:txBody>
      </p:sp>
      <p:sp>
        <p:nvSpPr>
          <p:cNvPr id="162" name="CustomShape 2"/>
          <p:cNvSpPr/>
          <p:nvPr/>
        </p:nvSpPr>
        <p:spPr>
          <a:xfrm>
            <a:off x="640080" y="2468880"/>
            <a:ext cx="329040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Relational operations</a:t>
            </a:r>
            <a:endParaRPr/>
          </a:p>
        </p:txBody>
      </p:sp>
      <p:sp>
        <p:nvSpPr>
          <p:cNvPr id="163" name="CustomShape 3"/>
          <p:cNvSpPr/>
          <p:nvPr/>
        </p:nvSpPr>
        <p:spPr>
          <a:xfrm>
            <a:off x="640080" y="347472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Substring selection</a:t>
            </a:r>
            <a:endParaRPr/>
          </a:p>
        </p:txBody>
      </p:sp>
      <p:sp>
        <p:nvSpPr>
          <p:cNvPr id="164" name="CustomShape 4"/>
          <p:cNvSpPr/>
          <p:nvPr/>
        </p:nvSpPr>
        <p:spPr>
          <a:xfrm>
            <a:off x="640080" y="402984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Substring selection</a:t>
            </a:r>
            <a:endParaRPr/>
          </a:p>
        </p:txBody>
      </p:sp>
      <p:sp>
        <p:nvSpPr>
          <p:cNvPr id="165" name="CustomShape 5"/>
          <p:cNvSpPr/>
          <p:nvPr/>
        </p:nvSpPr>
        <p:spPr>
          <a:xfrm>
            <a:off x="640080" y="4663440"/>
            <a:ext cx="3930480" cy="45576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Input output formatting</a:t>
            </a:r>
            <a:endParaRPr/>
          </a:p>
        </p:txBody>
      </p:sp>
      <p:sp>
        <p:nvSpPr>
          <p:cNvPr id="166" name="CustomShape 6"/>
          <p:cNvSpPr/>
          <p:nvPr/>
        </p:nvSpPr>
        <p:spPr>
          <a:xfrm>
            <a:off x="640080" y="530352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Dynamic strings</a:t>
            </a:r>
            <a:endParaRPr/>
          </a:p>
        </p:txBody>
      </p:sp>
    </p:spTree>
  </p:cSld>
  <p:timing>
    <p:tnLst>
      <p:par>
        <p:cTn dur="indefinite" id="61" nodeType="tmRoot" restart="never">
          <p:childTnLst>
            <p:seq>
              <p:cTn dur="indefinite"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67" name="Picture 2"/>
          <p:cNvPicPr/>
          <p:nvPr/>
        </p:nvPicPr>
        <p:blipFill>
          <a:blip r:embed="rId1"/>
          <a:stretch>
            <a:fillRect/>
          </a:stretch>
        </p:blipFill>
        <p:spPr>
          <a:xfrm>
            <a:off x="0" y="430560"/>
            <a:ext cx="9141480" cy="6424920"/>
          </a:xfrm>
          <a:prstGeom prst="rect">
            <a:avLst/>
          </a:prstGeom>
          <a:ln>
            <a:noFill/>
          </a:ln>
        </p:spPr>
      </p:pic>
      <p:sp>
        <p:nvSpPr>
          <p:cNvPr id="168" name="CustomShape 1"/>
          <p:cNvSpPr/>
          <p:nvPr/>
        </p:nvSpPr>
        <p:spPr>
          <a:xfrm>
            <a:off x="914400" y="2018160"/>
            <a:ext cx="33818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Fixed declared length</a:t>
            </a:r>
            <a:endParaRPr/>
          </a:p>
        </p:txBody>
      </p:sp>
      <p:sp>
        <p:nvSpPr>
          <p:cNvPr id="169" name="CustomShape 2"/>
          <p:cNvSpPr/>
          <p:nvPr/>
        </p:nvSpPr>
        <p:spPr>
          <a:xfrm>
            <a:off x="914400" y="2566800"/>
            <a:ext cx="56678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Variable length to a declared bound</a:t>
            </a:r>
            <a:endParaRPr/>
          </a:p>
        </p:txBody>
      </p:sp>
      <p:sp>
        <p:nvSpPr>
          <p:cNvPr id="170" name="CustomShape 3"/>
          <p:cNvSpPr/>
          <p:nvPr/>
        </p:nvSpPr>
        <p:spPr>
          <a:xfrm>
            <a:off x="1005840" y="347472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Unbounded Length</a:t>
            </a:r>
            <a:endParaRPr/>
          </a:p>
        </p:txBody>
      </p:sp>
    </p:spTree>
  </p:cSld>
  <p:timing>
    <p:tnLst>
      <p:par>
        <p:cTn dur="indefinite" id="63" nodeType="tmRoot" restart="never">
          <p:childTnLst>
            <p:seq>
              <p:cTn dur="indefinite"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1" name="Picture 2"/>
          <p:cNvPicPr/>
          <p:nvPr/>
        </p:nvPicPr>
        <p:blipFill>
          <a:blip r:embed="rId1"/>
          <a:stretch>
            <a:fillRect/>
          </a:stretch>
        </p:blipFill>
        <p:spPr>
          <a:xfrm>
            <a:off x="0" y="430560"/>
            <a:ext cx="9141480" cy="6424920"/>
          </a:xfrm>
          <a:prstGeom prst="rect">
            <a:avLst/>
          </a:prstGeom>
          <a:ln>
            <a:noFill/>
          </a:ln>
        </p:spPr>
      </p:pic>
      <p:sp>
        <p:nvSpPr>
          <p:cNvPr id="172" name="CustomShape 1"/>
          <p:cNvSpPr/>
          <p:nvPr/>
        </p:nvSpPr>
        <p:spPr>
          <a:xfrm>
            <a:off x="274320" y="173736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Specification</a:t>
            </a:r>
            <a:endParaRPr/>
          </a:p>
        </p:txBody>
      </p:sp>
      <p:sp>
        <p:nvSpPr>
          <p:cNvPr id="173" name="CustomShape 2"/>
          <p:cNvSpPr/>
          <p:nvPr/>
        </p:nvSpPr>
        <p:spPr>
          <a:xfrm>
            <a:off x="6035040" y="237744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A single type</a:t>
            </a:r>
            <a:endParaRPr/>
          </a:p>
        </p:txBody>
      </p:sp>
      <p:sp>
        <p:nvSpPr>
          <p:cNvPr id="174" name="CustomShape 3"/>
          <p:cNvSpPr/>
          <p:nvPr/>
        </p:nvSpPr>
        <p:spPr>
          <a:xfrm>
            <a:off x="4846320" y="338976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Any Type</a:t>
            </a:r>
            <a:endParaRPr/>
          </a:p>
        </p:txBody>
      </p:sp>
    </p:spTree>
  </p:cSld>
  <p:timing>
    <p:tnLst>
      <p:par>
        <p:cTn dur="indefinite" id="65" nodeType="tmRoot" restart="never">
          <p:childTnLst>
            <p:seq>
              <p:cTn dur="indefinite"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5" name="Picture 2"/>
          <p:cNvPicPr/>
          <p:nvPr/>
        </p:nvPicPr>
        <p:blipFill>
          <a:blip r:embed="rId1"/>
          <a:stretch>
            <a:fillRect/>
          </a:stretch>
        </p:blipFill>
        <p:spPr>
          <a:xfrm>
            <a:off x="0" y="430560"/>
            <a:ext cx="9141480" cy="6424920"/>
          </a:xfrm>
          <a:prstGeom prst="rect">
            <a:avLst/>
          </a:prstGeom>
          <a:ln>
            <a:noFill/>
          </a:ln>
        </p:spPr>
      </p:pic>
      <p:sp>
        <p:nvSpPr>
          <p:cNvPr id="176" name="CustomShape 1"/>
          <p:cNvSpPr/>
          <p:nvPr/>
        </p:nvSpPr>
        <p:spPr>
          <a:xfrm>
            <a:off x="274320" y="174384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Characteristics</a:t>
            </a:r>
            <a:endParaRPr/>
          </a:p>
        </p:txBody>
      </p:sp>
      <p:sp>
        <p:nvSpPr>
          <p:cNvPr id="177" name="CustomShape 2"/>
          <p:cNvSpPr/>
          <p:nvPr/>
        </p:nvSpPr>
        <p:spPr>
          <a:xfrm>
            <a:off x="274320" y="429768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Implementation</a:t>
            </a:r>
            <a:endParaRPr/>
          </a:p>
        </p:txBody>
      </p:sp>
    </p:spTree>
  </p:cSld>
  <p:timing>
    <p:tnLst>
      <p:par>
        <p:cTn dur="indefinite" id="67" nodeType="tmRoot" restart="never">
          <p:childTnLst>
            <p:seq>
              <p:cTn dur="indefinite"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8" name="Picture 2"/>
          <p:cNvPicPr/>
          <p:nvPr/>
        </p:nvPicPr>
        <p:blipFill>
          <a:blip r:embed="rId1"/>
          <a:stretch>
            <a:fillRect/>
          </a:stretch>
        </p:blipFill>
        <p:spPr>
          <a:xfrm>
            <a:off x="0" y="430560"/>
            <a:ext cx="9141480" cy="6424920"/>
          </a:xfrm>
          <a:prstGeom prst="rect">
            <a:avLst/>
          </a:prstGeom>
          <a:ln>
            <a:noFill/>
          </a:ln>
        </p:spPr>
      </p:pic>
      <p:sp>
        <p:nvSpPr>
          <p:cNvPr id="179" name="CustomShape 1"/>
          <p:cNvSpPr/>
          <p:nvPr/>
        </p:nvSpPr>
        <p:spPr>
          <a:xfrm>
            <a:off x="365760" y="2018160"/>
            <a:ext cx="30160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Absolute addresses</a:t>
            </a:r>
            <a:endParaRPr/>
          </a:p>
        </p:txBody>
      </p:sp>
      <p:sp>
        <p:nvSpPr>
          <p:cNvPr id="180" name="CustomShape 2"/>
          <p:cNvSpPr/>
          <p:nvPr/>
        </p:nvSpPr>
        <p:spPr>
          <a:xfrm>
            <a:off x="365760" y="3010680"/>
            <a:ext cx="2193120" cy="37116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Relative addresses</a:t>
            </a:r>
            <a:endParaRPr/>
          </a:p>
        </p:txBody>
      </p:sp>
      <p:sp>
        <p:nvSpPr>
          <p:cNvPr id="181" name="CustomShape 3"/>
          <p:cNvSpPr/>
          <p:nvPr/>
        </p:nvSpPr>
        <p:spPr>
          <a:xfrm>
            <a:off x="2103120" y="4023360"/>
            <a:ext cx="1928880" cy="37116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Advantage</a:t>
            </a:r>
            <a:endParaRPr/>
          </a:p>
        </p:txBody>
      </p:sp>
    </p:spTree>
  </p:cSld>
  <p:timing>
    <p:tnLst>
      <p:par>
        <p:cTn dur="indefinite" id="69" nodeType="tmRoot" restart="never">
          <p:childTnLst>
            <p:seq>
              <p:cTn dur="indefinite"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459000" y="459000"/>
            <a:ext cx="8227080" cy="454680"/>
          </a:xfrm>
          <a:prstGeom prst="rect">
            <a:avLst/>
          </a:prstGeom>
          <a:noFill/>
          <a:ln>
            <a:noFill/>
          </a:ln>
        </p:spPr>
        <p:txBody>
          <a:bodyPr anchor="ctr" bIns="45000" lIns="90000" rIns="90000" tIns="45000"/>
          <a:p>
            <a:endParaRPr/>
          </a:p>
          <a:p>
            <a:r>
              <a:rPr lang="en-US" sz="3600">
                <a:solidFill>
                  <a:srgbClr val="000000"/>
                </a:solidFill>
                <a:latin typeface="Times New Roman"/>
                <a:ea typeface="Tahoma"/>
              </a:rPr>
              <a:t>Built-in types and primitive types</a:t>
            </a:r>
            <a:endParaRPr/>
          </a:p>
          <a:p>
            <a:endParaRPr/>
          </a:p>
          <a:p>
            <a:pPr algn="ctr">
              <a:lnSpc>
                <a:spcPct val="100000"/>
              </a:lnSpc>
            </a:pPr>
            <a:endParaRPr/>
          </a:p>
        </p:txBody>
      </p:sp>
      <p:sp>
        <p:nvSpPr>
          <p:cNvPr id="183" name="CustomShape 2"/>
          <p:cNvSpPr/>
          <p:nvPr/>
        </p:nvSpPr>
        <p:spPr>
          <a:xfrm>
            <a:off x="457200" y="731880"/>
            <a:ext cx="8227080" cy="597132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rPr>
              <a:t>Any programming language is equipped with a finite set of built-in types (or predefined) types, which normally reflect the behavior of the underlying hardware. </a:t>
            </a:r>
            <a:endParaRPr/>
          </a:p>
          <a:p>
            <a:pPr>
              <a:lnSpc>
                <a:spcPct val="100000"/>
              </a:lnSpc>
              <a:buFont typeface="Arial"/>
              <a:buChar char="•"/>
            </a:pPr>
            <a:r>
              <a:rPr lang="en-US" sz="2400">
                <a:solidFill>
                  <a:srgbClr val="000000"/>
                </a:solidFill>
                <a:latin typeface="Times New Roman"/>
              </a:rPr>
              <a:t>At the hardware level, values belong to the untyped domain of bit strings, which constitutes the universal domain of computer data. </a:t>
            </a:r>
            <a:endParaRPr/>
          </a:p>
          <a:p>
            <a:pPr>
              <a:lnSpc>
                <a:spcPct val="100000"/>
              </a:lnSpc>
              <a:buFont typeface="Arial"/>
              <a:buChar char="•"/>
            </a:pPr>
            <a:r>
              <a:rPr lang="en-US" sz="2400">
                <a:solidFill>
                  <a:srgbClr val="000000"/>
                </a:solidFill>
                <a:latin typeface="Times New Roman"/>
              </a:rPr>
              <a:t>Data belonging to such universal domain are then interpreted differently by hardware instructions, according to different types. </a:t>
            </a:r>
            <a:endParaRPr/>
          </a:p>
          <a:p>
            <a:pPr>
              <a:lnSpc>
                <a:spcPct val="100000"/>
              </a:lnSpc>
              <a:buFont typeface="Arial"/>
              <a:buChar char="•"/>
            </a:pPr>
            <a:r>
              <a:rPr lang="en-US" sz="2400">
                <a:solidFill>
                  <a:srgbClr val="000000"/>
                </a:solidFill>
                <a:latin typeface="Times New Roman"/>
              </a:rPr>
              <a:t>Ex:  bit string "01001010" </a:t>
            </a:r>
            <a:endParaRPr/>
          </a:p>
          <a:p>
            <a:pPr>
              <a:lnSpc>
                <a:spcPct val="100000"/>
              </a:lnSpc>
              <a:buFont typeface="Arial"/>
              <a:buChar char="•"/>
            </a:pPr>
            <a:r>
              <a:rPr lang="en-US" sz="2400">
                <a:solidFill>
                  <a:srgbClr val="000000"/>
                </a:solidFill>
                <a:latin typeface="Times New Roman"/>
              </a:rPr>
              <a:t>74 (machine instruction ADD)</a:t>
            </a:r>
            <a:endParaRPr/>
          </a:p>
          <a:p>
            <a:pPr>
              <a:lnSpc>
                <a:spcPct val="100000"/>
              </a:lnSpc>
              <a:buFont typeface="Arial"/>
              <a:buChar char="•"/>
            </a:pPr>
            <a:r>
              <a:rPr lang="en-US" sz="2400">
                <a:solidFill>
                  <a:srgbClr val="000000"/>
                </a:solidFill>
                <a:latin typeface="Times New Roman"/>
              </a:rPr>
              <a:t>I (ASCII character "I" if printed by instruction PCH)</a:t>
            </a:r>
            <a:endParaRPr/>
          </a:p>
          <a:p>
            <a:pPr>
              <a:lnSpc>
                <a:spcPct val="100000"/>
              </a:lnSpc>
            </a:pPr>
            <a:endParaRPr/>
          </a:p>
        </p:txBody>
      </p:sp>
    </p:spTree>
  </p:cSld>
  <p:timing>
    <p:tnLst>
      <p:par>
        <p:cTn dur="indefinite" id="71" nodeType="tmRoot" restart="never">
          <p:childTnLst>
            <p:seq>
              <p:cTn dur="indefinite"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457200" y="228600"/>
            <a:ext cx="8227080" cy="6474600"/>
          </a:xfrm>
          <a:prstGeom prst="rect">
            <a:avLst/>
          </a:prstGeom>
          <a:noFill/>
          <a:ln>
            <a:noFill/>
          </a:ln>
        </p:spPr>
        <p:txBody>
          <a:bodyPr bIns="45000" lIns="90000" rIns="90000" tIns="45000"/>
          <a:p>
            <a:pPr>
              <a:lnSpc>
                <a:spcPct val="100000"/>
              </a:lnSpc>
              <a:buFont typeface="Arial"/>
              <a:buChar char="•"/>
            </a:pPr>
            <a:r>
              <a:rPr lang="en-US" sz="2200">
                <a:solidFill>
                  <a:srgbClr val="000000"/>
                </a:solidFill>
                <a:latin typeface="Times New Roman"/>
              </a:rPr>
              <a:t>The built-in types of a programming language reflect the different views provided by typical hardware. Examples of built-in types are:</a:t>
            </a:r>
            <a:endParaRPr/>
          </a:p>
          <a:p>
            <a:pPr>
              <a:lnSpc>
                <a:spcPct val="100000"/>
              </a:lnSpc>
              <a:buFont typeface="Arial"/>
              <a:buChar char="•"/>
            </a:pPr>
            <a:r>
              <a:rPr lang="en-US" sz="2200">
                <a:solidFill>
                  <a:srgbClr val="000000"/>
                </a:solidFill>
                <a:latin typeface="Times New Roman"/>
              </a:rPr>
              <a:t> </a:t>
            </a:r>
            <a:r>
              <a:rPr b="1" lang="en-US" sz="2200">
                <a:solidFill>
                  <a:srgbClr val="000000"/>
                </a:solidFill>
                <a:latin typeface="Times New Roman"/>
              </a:rPr>
              <a:t>booleans, </a:t>
            </a:r>
            <a:r>
              <a:rPr lang="en-US" sz="2200">
                <a:solidFill>
                  <a:srgbClr val="000000"/>
                </a:solidFill>
                <a:latin typeface="Times New Roman"/>
              </a:rPr>
              <a:t>i.e., truth values TRUE and FALSE, along with the set of operations defined by Boolean algebra;</a:t>
            </a:r>
            <a:endParaRPr/>
          </a:p>
          <a:p>
            <a:pPr>
              <a:lnSpc>
                <a:spcPct val="100000"/>
              </a:lnSpc>
              <a:buFont typeface="Arial"/>
              <a:buChar char="•"/>
            </a:pPr>
            <a:r>
              <a:rPr lang="en-US" sz="2200">
                <a:solidFill>
                  <a:srgbClr val="000000"/>
                </a:solidFill>
                <a:latin typeface="Times New Roman"/>
              </a:rPr>
              <a:t> </a:t>
            </a:r>
            <a:r>
              <a:rPr b="1" lang="en-US" sz="2200">
                <a:solidFill>
                  <a:srgbClr val="000000"/>
                </a:solidFill>
                <a:latin typeface="Times New Roman"/>
              </a:rPr>
              <a:t>characters</a:t>
            </a:r>
            <a:r>
              <a:rPr lang="en-US" sz="2200">
                <a:solidFill>
                  <a:srgbClr val="000000"/>
                </a:solidFill>
                <a:latin typeface="Times New Roman"/>
              </a:rPr>
              <a:t>, e.g., the set of ASCII characters; </a:t>
            </a:r>
            <a:endParaRPr/>
          </a:p>
          <a:p>
            <a:pPr>
              <a:lnSpc>
                <a:spcPct val="100000"/>
              </a:lnSpc>
              <a:buFont typeface="Arial"/>
              <a:buChar char="•"/>
            </a:pPr>
            <a:r>
              <a:rPr b="1" lang="en-US" sz="2200">
                <a:solidFill>
                  <a:srgbClr val="000000"/>
                </a:solidFill>
                <a:latin typeface="Times New Roman"/>
              </a:rPr>
              <a:t> </a:t>
            </a:r>
            <a:r>
              <a:rPr b="1" lang="en-US" sz="2200">
                <a:solidFill>
                  <a:srgbClr val="000000"/>
                </a:solidFill>
                <a:latin typeface="Times New Roman"/>
              </a:rPr>
              <a:t>integers</a:t>
            </a:r>
            <a:r>
              <a:rPr lang="en-US" sz="2200">
                <a:solidFill>
                  <a:srgbClr val="000000"/>
                </a:solidFill>
                <a:latin typeface="Times New Roman"/>
              </a:rPr>
              <a:t>, e.g., the set of 16-bit values in the range &lt;-32768, 37767&gt;; and </a:t>
            </a:r>
            <a:endParaRPr/>
          </a:p>
          <a:p>
            <a:pPr>
              <a:lnSpc>
                <a:spcPct val="100000"/>
              </a:lnSpc>
              <a:buFont typeface="Arial"/>
              <a:buChar char="•"/>
            </a:pPr>
            <a:r>
              <a:rPr lang="en-US" sz="2200">
                <a:solidFill>
                  <a:srgbClr val="000000"/>
                </a:solidFill>
                <a:latin typeface="Times New Roman"/>
              </a:rPr>
              <a:t> </a:t>
            </a:r>
            <a:r>
              <a:rPr b="1" lang="en-US" sz="2200">
                <a:solidFill>
                  <a:srgbClr val="000000"/>
                </a:solidFill>
                <a:latin typeface="Times New Roman"/>
              </a:rPr>
              <a:t>reals,</a:t>
            </a:r>
            <a:r>
              <a:rPr lang="en-US" sz="2200">
                <a:solidFill>
                  <a:srgbClr val="000000"/>
                </a:solidFill>
                <a:latin typeface="Times New Roman"/>
              </a:rPr>
              <a:t> e.g., floating point numbers with given size and precision.</a:t>
            </a:r>
            <a:endParaRPr/>
          </a:p>
          <a:p>
            <a:pPr>
              <a:lnSpc>
                <a:spcPct val="100000"/>
              </a:lnSpc>
            </a:pPr>
            <a:endParaRPr/>
          </a:p>
          <a:p>
            <a:pPr>
              <a:lnSpc>
                <a:spcPct val="100000"/>
              </a:lnSpc>
              <a:buFont typeface="Arial"/>
              <a:buChar char="•"/>
            </a:pPr>
            <a:r>
              <a:rPr lang="en-US" sz="2200">
                <a:solidFill>
                  <a:srgbClr val="000000"/>
                </a:solidFill>
                <a:latin typeface="Times New Roman"/>
              </a:rPr>
              <a:t> </a:t>
            </a:r>
            <a:r>
              <a:rPr lang="en-US" sz="2200">
                <a:solidFill>
                  <a:srgbClr val="000000"/>
                </a:solidFill>
                <a:latin typeface="Times New Roman"/>
              </a:rPr>
              <a:t>Built-in types can be viewed as a mechanism for classifying the data manipulated by a program. Moreover, they are a way of protecting the data against forbidden, or nonsensical, maybe unintended, manipulations of the data. </a:t>
            </a:r>
            <a:endParaRPr/>
          </a:p>
          <a:p>
            <a:pPr>
              <a:lnSpc>
                <a:spcPct val="100000"/>
              </a:lnSpc>
            </a:pPr>
            <a:endParaRPr/>
          </a:p>
          <a:p>
            <a:pPr>
              <a:lnSpc>
                <a:spcPct val="100000"/>
              </a:lnSpc>
              <a:buFont typeface="Arial"/>
              <a:buChar char="•"/>
            </a:pPr>
            <a:r>
              <a:rPr lang="en-US" sz="2200">
                <a:solidFill>
                  <a:srgbClr val="000000"/>
                </a:solidFill>
                <a:latin typeface="Times New Roman"/>
              </a:rPr>
              <a:t>Data of a certain type, in fact, are only manipulable by the operations defined for the type.</a:t>
            </a:r>
            <a:endParaRPr/>
          </a:p>
        </p:txBody>
      </p:sp>
    </p:spTree>
  </p:cSld>
  <p:timing>
    <p:tnLst>
      <p:par>
        <p:cTn dur="indefinite" id="73" nodeType="tmRoot" restart="never">
          <p:childTnLst>
            <p:seq>
              <p:cTn dur="indefinite"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457200" y="274680"/>
            <a:ext cx="8227080" cy="332280"/>
          </a:xfrm>
          <a:prstGeom prst="rect">
            <a:avLst/>
          </a:prstGeom>
          <a:noFill/>
          <a:ln>
            <a:noFill/>
          </a:ln>
        </p:spPr>
        <p:txBody>
          <a:bodyPr anchor="ctr" bIns="45000" lIns="90000" rIns="90000" tIns="45000"/>
          <a:p>
            <a:endParaRPr/>
          </a:p>
          <a:p>
            <a:r>
              <a:rPr lang="en-US" sz="3600">
                <a:solidFill>
                  <a:srgbClr val="000000"/>
                </a:solidFill>
                <a:latin typeface="Times New Roman"/>
              </a:rPr>
              <a:t>Advantages of built-in types:</a:t>
            </a:r>
            <a:endParaRPr/>
          </a:p>
          <a:p>
            <a:pPr algn="ctr">
              <a:lnSpc>
                <a:spcPct val="100000"/>
              </a:lnSpc>
            </a:pPr>
            <a:endParaRPr/>
          </a:p>
        </p:txBody>
      </p:sp>
      <p:sp>
        <p:nvSpPr>
          <p:cNvPr id="186" name="CustomShape 2"/>
          <p:cNvSpPr/>
          <p:nvPr/>
        </p:nvSpPr>
        <p:spPr>
          <a:xfrm>
            <a:off x="457200" y="762120"/>
            <a:ext cx="8227080" cy="5941080"/>
          </a:xfrm>
          <a:prstGeom prst="rect">
            <a:avLst/>
          </a:prstGeom>
          <a:noFill/>
          <a:ln>
            <a:noFill/>
          </a:ln>
        </p:spPr>
        <p:txBody>
          <a:bodyPr bIns="45000" lIns="90000" rIns="90000" tIns="45000"/>
          <a:p>
            <a:pPr>
              <a:lnSpc>
                <a:spcPct val="100000"/>
              </a:lnSpc>
            </a:pPr>
            <a:endParaRPr/>
          </a:p>
          <a:p>
            <a:pPr>
              <a:lnSpc>
                <a:spcPct val="100000"/>
              </a:lnSpc>
            </a:pPr>
            <a:r>
              <a:rPr b="1" lang="en-US" sz="2400">
                <a:solidFill>
                  <a:srgbClr val="000000"/>
                </a:solidFill>
                <a:latin typeface="Times New Roman"/>
              </a:rPr>
              <a:t>1. Hiding of the underlying representation:</a:t>
            </a:r>
            <a:endParaRPr/>
          </a:p>
          <a:p>
            <a:pPr>
              <a:lnSpc>
                <a:spcPct val="100000"/>
              </a:lnSpc>
            </a:pPr>
            <a:endParaRPr/>
          </a:p>
          <a:p>
            <a:pPr>
              <a:lnSpc>
                <a:spcPct val="100000"/>
              </a:lnSpc>
              <a:buFont charset="2" typeface="Wingdings"/>
              <a:buChar char=""/>
            </a:pPr>
            <a:r>
              <a:rPr lang="en-US" sz="2200">
                <a:solidFill>
                  <a:srgbClr val="000000"/>
                </a:solidFill>
                <a:latin typeface="Times New Roman"/>
              </a:rPr>
              <a:t>This is an advantage provided by the abstractions of higher-level languages over lower-level (machine-level) languages. </a:t>
            </a:r>
            <a:endParaRPr/>
          </a:p>
          <a:p>
            <a:pPr>
              <a:lnSpc>
                <a:spcPct val="100000"/>
              </a:lnSpc>
              <a:buFont charset="2" typeface="Wingdings"/>
              <a:buChar char=""/>
            </a:pPr>
            <a:r>
              <a:rPr lang="en-US" sz="2200">
                <a:solidFill>
                  <a:srgbClr val="000000"/>
                </a:solidFill>
                <a:latin typeface="Times New Roman"/>
              </a:rPr>
              <a:t>The programmer does not have access to the underlying bit string that represents a value of a certain type. </a:t>
            </a:r>
            <a:endParaRPr/>
          </a:p>
          <a:p>
            <a:pPr>
              <a:lnSpc>
                <a:spcPct val="100000"/>
              </a:lnSpc>
              <a:buFont charset="2" typeface="Wingdings"/>
              <a:buChar char=""/>
            </a:pPr>
            <a:r>
              <a:rPr lang="en-US" sz="2200">
                <a:solidFill>
                  <a:srgbClr val="000000"/>
                </a:solidFill>
                <a:latin typeface="Times New Roman"/>
              </a:rPr>
              <a:t>The programmer may change such bit string by applying operations, but the change is visible as a new value of the built-in type, not as a new bit string. </a:t>
            </a:r>
            <a:endParaRPr/>
          </a:p>
          <a:p>
            <a:pPr>
              <a:lnSpc>
                <a:spcPct val="100000"/>
              </a:lnSpc>
              <a:buFont charset="2" typeface="Wingdings"/>
              <a:buChar char=""/>
            </a:pPr>
            <a:r>
              <a:rPr lang="en-US" sz="2200">
                <a:solidFill>
                  <a:srgbClr val="000000"/>
                </a:solidFill>
                <a:latin typeface="Times New Roman"/>
              </a:rPr>
              <a:t>Invisibility of the underlying representation has the following benefits: </a:t>
            </a:r>
            <a:endParaRPr/>
          </a:p>
        </p:txBody>
      </p:sp>
    </p:spTree>
  </p:cSld>
  <p:timing>
    <p:tnLst>
      <p:par>
        <p:cTn dur="indefinite" id="75" nodeType="tmRoot" restart="never">
          <p:childTnLst>
            <p:seq>
              <p:cTn dur="indefinite"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457200" y="152280"/>
            <a:ext cx="8227080" cy="6474600"/>
          </a:xfrm>
          <a:prstGeom prst="rect">
            <a:avLst/>
          </a:prstGeom>
          <a:noFill/>
          <a:ln>
            <a:noFill/>
          </a:ln>
        </p:spPr>
        <p:txBody>
          <a:bodyPr bIns="45000" lIns="90000" rIns="90000" tIns="45000"/>
          <a:p>
            <a:pPr>
              <a:lnSpc>
                <a:spcPct val="100000"/>
              </a:lnSpc>
            </a:pPr>
            <a:endParaRPr/>
          </a:p>
          <a:p>
            <a:pPr>
              <a:lnSpc>
                <a:spcPct val="100000"/>
              </a:lnSpc>
              <a:buFont charset="2" typeface="Wingdings"/>
              <a:buChar char=""/>
            </a:pPr>
            <a:r>
              <a:rPr b="1" lang="en-US" sz="2200">
                <a:solidFill>
                  <a:srgbClr val="000000"/>
                </a:solidFill>
                <a:latin typeface="Times New Roman"/>
              </a:rPr>
              <a:t>Programming style:</a:t>
            </a:r>
            <a:endParaRPr/>
          </a:p>
          <a:p>
            <a:pPr>
              <a:lnSpc>
                <a:spcPct val="100000"/>
              </a:lnSpc>
              <a:buFont charset="2" typeface="Wingdings"/>
              <a:buChar char=""/>
            </a:pPr>
            <a:r>
              <a:rPr lang="en-US" sz="2200">
                <a:solidFill>
                  <a:srgbClr val="000000"/>
                </a:solidFill>
                <a:latin typeface="Times New Roman"/>
              </a:rPr>
              <a:t> </a:t>
            </a:r>
            <a:r>
              <a:rPr lang="en-US" sz="2200">
                <a:solidFill>
                  <a:srgbClr val="000000"/>
                </a:solidFill>
                <a:latin typeface="Times New Roman"/>
              </a:rPr>
              <a:t>increases program readability </a:t>
            </a:r>
            <a:endParaRPr/>
          </a:p>
          <a:p>
            <a:pPr>
              <a:lnSpc>
                <a:spcPct val="100000"/>
              </a:lnSpc>
              <a:buFont charset="2" typeface="Wingdings"/>
              <a:buChar char=""/>
            </a:pPr>
            <a:r>
              <a:rPr lang="en-US" sz="2200">
                <a:solidFill>
                  <a:srgbClr val="000000"/>
                </a:solidFill>
                <a:latin typeface="Times New Roman"/>
              </a:rPr>
              <a:t> </a:t>
            </a:r>
            <a:r>
              <a:rPr lang="en-US" sz="2200">
                <a:solidFill>
                  <a:srgbClr val="000000"/>
                </a:solidFill>
                <a:latin typeface="Times New Roman"/>
              </a:rPr>
              <a:t>protects the representation of objects from undisciplined manipulation. </a:t>
            </a:r>
            <a:endParaRPr/>
          </a:p>
          <a:p>
            <a:pPr>
              <a:lnSpc>
                <a:spcPct val="100000"/>
              </a:lnSpc>
              <a:buFont charset="2" typeface="Wingdings"/>
              <a:buChar char=""/>
            </a:pPr>
            <a:r>
              <a:rPr lang="en-US" sz="2200">
                <a:solidFill>
                  <a:srgbClr val="000000"/>
                </a:solidFill>
                <a:latin typeface="Times New Roman"/>
              </a:rPr>
              <a:t>For example, a location containing an integer may be added to one containing a character, or even to a location containing an instruction. </a:t>
            </a:r>
            <a:endParaRPr/>
          </a:p>
          <a:p>
            <a:pPr>
              <a:lnSpc>
                <a:spcPct val="100000"/>
              </a:lnSpc>
            </a:pPr>
            <a:endParaRPr/>
          </a:p>
          <a:p>
            <a:pPr>
              <a:lnSpc>
                <a:spcPct val="100000"/>
              </a:lnSpc>
              <a:buFont charset="2" typeface="Wingdings"/>
              <a:buChar char=""/>
            </a:pPr>
            <a:r>
              <a:rPr b="1" lang="en-US" sz="2200">
                <a:solidFill>
                  <a:srgbClr val="000000"/>
                </a:solidFill>
                <a:latin typeface="Times New Roman"/>
              </a:rPr>
              <a:t>Modifiability</a:t>
            </a:r>
            <a:r>
              <a:rPr lang="en-US" sz="2200">
                <a:solidFill>
                  <a:srgbClr val="000000"/>
                </a:solidFill>
                <a:latin typeface="Times New Roman"/>
              </a:rPr>
              <a:t>. </a:t>
            </a:r>
            <a:endParaRPr/>
          </a:p>
          <a:p>
            <a:pPr>
              <a:lnSpc>
                <a:spcPct val="100000"/>
              </a:lnSpc>
              <a:buFont charset="2" typeface="Wingdings"/>
              <a:buChar char=""/>
            </a:pPr>
            <a:r>
              <a:rPr lang="en-US" sz="2200">
                <a:solidFill>
                  <a:srgbClr val="000000"/>
                </a:solidFill>
                <a:latin typeface="Times New Roman"/>
              </a:rPr>
              <a:t>The implementation of abstractions may be changed without affecting the programs that make use of the abstractions. </a:t>
            </a:r>
            <a:endParaRPr/>
          </a:p>
          <a:p>
            <a:pPr>
              <a:lnSpc>
                <a:spcPct val="100000"/>
              </a:lnSpc>
              <a:buFont charset="2" typeface="Wingdings"/>
              <a:buChar char=""/>
            </a:pPr>
            <a:r>
              <a:rPr lang="en-US" sz="2200">
                <a:solidFill>
                  <a:srgbClr val="000000"/>
                </a:solidFill>
                <a:latin typeface="Times New Roman"/>
              </a:rPr>
              <a:t>Consequently, portability of programs is also improved, that is, programs can be moved to machines that use different internal data representations. </a:t>
            </a:r>
            <a:endParaRPr/>
          </a:p>
          <a:p>
            <a:pPr>
              <a:lnSpc>
                <a:spcPct val="100000"/>
              </a:lnSpc>
              <a:buFont charset="2" typeface="Wingdings"/>
              <a:buChar char=""/>
            </a:pPr>
            <a:r>
              <a:rPr lang="en-US" sz="2200">
                <a:solidFill>
                  <a:srgbClr val="000000"/>
                </a:solidFill>
                <a:latin typeface="Times New Roman"/>
              </a:rPr>
              <a:t>For example, the range of representable integer values is different for 16- and 32-bit machines. </a:t>
            </a:r>
            <a:endParaRPr/>
          </a:p>
        </p:txBody>
      </p:sp>
    </p:spTree>
  </p:cSld>
  <p:timing>
    <p:tnLst>
      <p:par>
        <p:cTn dur="indefinite" id="77" nodeType="tmRoot" restart="never">
          <p:childTnLst>
            <p:seq>
              <p:cTn dur="indefinite"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152280" y="1447920"/>
            <a:ext cx="8303400" cy="4645800"/>
          </a:xfrm>
          <a:prstGeom prst="rect">
            <a:avLst/>
          </a:prstGeom>
          <a:noFill/>
          <a:ln>
            <a:noFill/>
          </a:ln>
        </p:spPr>
      </p:sp>
      <p:pic>
        <p:nvPicPr>
          <p:cNvPr descr="" id="84" name="Picture 4"/>
          <p:cNvPicPr/>
          <p:nvPr/>
        </p:nvPicPr>
        <p:blipFill>
          <a:blip r:embed="rId1"/>
          <a:stretch>
            <a:fillRect/>
          </a:stretch>
        </p:blipFill>
        <p:spPr>
          <a:xfrm>
            <a:off x="0" y="457200"/>
            <a:ext cx="9141480" cy="6398280"/>
          </a:xfrm>
          <a:prstGeom prst="rect">
            <a:avLst/>
          </a:prstGeom>
          <a:ln>
            <a:noFill/>
          </a:ln>
        </p:spPr>
      </p:pic>
    </p:spTree>
  </p:cSld>
  <p:timing>
    <p:tnLst>
      <p:par>
        <p:cTn dur="indefinite" id="7" nodeType="tmRoot" restart="never">
          <p:childTnLst>
            <p:seq>
              <p:cTn dur="indefinite"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457200" y="380880"/>
            <a:ext cx="8227080" cy="574272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rPr>
              <a:t>Programing languages provide features to read and write values of built-in types, as well as for formatting the output. </a:t>
            </a:r>
            <a:endParaRPr/>
          </a:p>
          <a:p>
            <a:pPr>
              <a:lnSpc>
                <a:spcPct val="100000"/>
              </a:lnSpc>
              <a:buFont typeface="Arial"/>
              <a:buChar char="•"/>
            </a:pPr>
            <a:r>
              <a:rPr lang="en-US" sz="2400">
                <a:solidFill>
                  <a:srgbClr val="000000"/>
                </a:solidFill>
                <a:latin typeface="Times New Roman"/>
              </a:rPr>
              <a:t>Such features may be either provided by language instructions or through predefined routines. </a:t>
            </a:r>
            <a:endParaRPr/>
          </a:p>
          <a:p>
            <a:pPr>
              <a:lnSpc>
                <a:spcPct val="100000"/>
              </a:lnSpc>
              <a:buFont typeface="Arial"/>
              <a:buChar char="•"/>
            </a:pPr>
            <a:r>
              <a:rPr lang="en-US" sz="2400">
                <a:solidFill>
                  <a:srgbClr val="000000"/>
                </a:solidFill>
                <a:latin typeface="Times New Roman"/>
              </a:rPr>
              <a:t>Machines perform input/output by interacting with peripheral devices in a complicated and machine-dependent way. </a:t>
            </a:r>
            <a:endParaRPr/>
          </a:p>
          <a:p>
            <a:pPr>
              <a:lnSpc>
                <a:spcPct val="100000"/>
              </a:lnSpc>
              <a:buFont typeface="Arial"/>
              <a:buChar char="•"/>
            </a:pPr>
            <a:r>
              <a:rPr lang="en-US" sz="2400">
                <a:solidFill>
                  <a:srgbClr val="000000"/>
                </a:solidFill>
                <a:latin typeface="Times New Roman"/>
              </a:rPr>
              <a:t>High-level languages hide these complications and the physical resources involved in machine input/output (registers, channels, and so on). </a:t>
            </a:r>
            <a:endParaRPr/>
          </a:p>
        </p:txBody>
      </p:sp>
    </p:spTree>
  </p:cSld>
  <p:timing>
    <p:tnLst>
      <p:par>
        <p:cTn dur="indefinite" id="79" nodeType="tmRoot" restart="never">
          <p:childTnLst>
            <p:seq>
              <p:cTn dur="indefinite"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457200" y="304920"/>
            <a:ext cx="8227080" cy="5818680"/>
          </a:xfrm>
          <a:prstGeom prst="rect">
            <a:avLst/>
          </a:prstGeom>
          <a:noFill/>
          <a:ln>
            <a:noFill/>
          </a:ln>
        </p:spPr>
        <p:txBody>
          <a:bodyPr bIns="45000" lIns="90000" rIns="90000" tIns="45000"/>
          <a:p>
            <a:pPr>
              <a:lnSpc>
                <a:spcPct val="100000"/>
              </a:lnSpc>
            </a:pPr>
            <a:r>
              <a:rPr b="1" lang="en-US" sz="2400">
                <a:solidFill>
                  <a:srgbClr val="000000"/>
                </a:solidFill>
                <a:latin typeface="Times New Roman"/>
              </a:rPr>
              <a:t>2. Correct use of variables can be checked at translation time:</a:t>
            </a:r>
            <a:endParaRPr/>
          </a:p>
          <a:p>
            <a:pPr>
              <a:lnSpc>
                <a:spcPct val="100000"/>
              </a:lnSpc>
            </a:pPr>
            <a:r>
              <a:rPr lang="en-US" sz="2400">
                <a:solidFill>
                  <a:srgbClr val="000000"/>
                </a:solidFill>
                <a:latin typeface="Times New Roman"/>
              </a:rPr>
              <a:t> </a:t>
            </a:r>
            <a:endParaRPr/>
          </a:p>
          <a:p>
            <a:pPr>
              <a:lnSpc>
                <a:spcPct val="100000"/>
              </a:lnSpc>
              <a:buFont charset="2" typeface="Wingdings"/>
              <a:buChar char=""/>
            </a:pPr>
            <a:r>
              <a:rPr lang="en-US" sz="2400">
                <a:solidFill>
                  <a:srgbClr val="000000"/>
                </a:solidFill>
                <a:latin typeface="Times New Roman"/>
              </a:rPr>
              <a:t>If the type of each variable is known to the compiler, illegal operations on a variable may be caught while the program is translated. </a:t>
            </a:r>
            <a:endParaRPr/>
          </a:p>
          <a:p>
            <a:pPr>
              <a:lnSpc>
                <a:spcPct val="100000"/>
              </a:lnSpc>
              <a:buFont charset="2" typeface="Wingdings"/>
              <a:buChar char=""/>
            </a:pPr>
            <a:r>
              <a:rPr lang="en-US" sz="2400">
                <a:solidFill>
                  <a:srgbClr val="000000"/>
                </a:solidFill>
                <a:latin typeface="Times New Roman"/>
              </a:rPr>
              <a:t>Although type checking does not prevent all possible errors to be caught, it improves our reliance on programs. </a:t>
            </a:r>
            <a:endParaRPr/>
          </a:p>
          <a:p>
            <a:pPr>
              <a:lnSpc>
                <a:spcPct val="100000"/>
              </a:lnSpc>
              <a:buFont charset="2" typeface="Wingdings"/>
              <a:buChar char=""/>
            </a:pPr>
            <a:r>
              <a:rPr lang="en-US" sz="2400">
                <a:solidFill>
                  <a:srgbClr val="000000"/>
                </a:solidFill>
                <a:latin typeface="Times New Roman"/>
              </a:rPr>
              <a:t>For example, in Pascal or Ada, it cannot ensure that J will never be zero in some expression I/J, but it can ensure that it will never be a character. </a:t>
            </a:r>
            <a:endParaRPr/>
          </a:p>
        </p:txBody>
      </p:sp>
    </p:spTree>
  </p:cSld>
  <p:timing>
    <p:tnLst>
      <p:par>
        <p:cTn dur="indefinite" id="81" nodeType="tmRoot" restart="never">
          <p:childTnLst>
            <p:seq>
              <p:cTn dur="indefinite"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457200" y="228600"/>
            <a:ext cx="8227080" cy="6474600"/>
          </a:xfrm>
          <a:prstGeom prst="rect">
            <a:avLst/>
          </a:prstGeom>
          <a:noFill/>
          <a:ln>
            <a:noFill/>
          </a:ln>
        </p:spPr>
        <p:txBody>
          <a:bodyPr bIns="45000" lIns="90000" rIns="90000" tIns="45000"/>
          <a:p>
            <a:pPr>
              <a:lnSpc>
                <a:spcPct val="100000"/>
              </a:lnSpc>
            </a:pPr>
            <a:r>
              <a:rPr b="1" lang="en-US" sz="2400">
                <a:solidFill>
                  <a:srgbClr val="000000"/>
                </a:solidFill>
                <a:latin typeface="Times New Roman"/>
              </a:rPr>
              <a:t>3. Resolution of overloaded operators can be done at translation time:</a:t>
            </a:r>
            <a:endParaRPr/>
          </a:p>
          <a:p>
            <a:pPr>
              <a:lnSpc>
                <a:spcPct val="100000"/>
              </a:lnSpc>
            </a:pPr>
            <a:r>
              <a:rPr lang="en-US" sz="2200">
                <a:solidFill>
                  <a:srgbClr val="000000"/>
                </a:solidFill>
                <a:latin typeface="Times New Roman"/>
              </a:rPr>
              <a:t>For readability purposes, operators are often overloaded. </a:t>
            </a:r>
            <a:endParaRPr/>
          </a:p>
          <a:p>
            <a:pPr>
              <a:lnSpc>
                <a:spcPct val="100000"/>
              </a:lnSpc>
            </a:pPr>
            <a:endParaRPr/>
          </a:p>
          <a:p>
            <a:pPr>
              <a:lnSpc>
                <a:spcPct val="100000"/>
              </a:lnSpc>
            </a:pPr>
            <a:r>
              <a:rPr lang="en-US" sz="2200">
                <a:solidFill>
                  <a:srgbClr val="000000"/>
                </a:solidFill>
                <a:latin typeface="Times New Roman"/>
              </a:rPr>
              <a:t>For example, + is used for both integer and real addition, * is used for both integer and real multiplication. In each program context, however, it should be clear , </a:t>
            </a:r>
            <a:r>
              <a:rPr b="1" lang="en-US" sz="2400">
                <a:solidFill>
                  <a:srgbClr val="000000"/>
                </a:solidFill>
                <a:latin typeface="Times New Roman"/>
              </a:rPr>
              <a:t>which specific hardware operation is to be invoked, since integer and real arithmetic differ. </a:t>
            </a:r>
            <a:endParaRPr/>
          </a:p>
        </p:txBody>
      </p:sp>
    </p:spTree>
  </p:cSld>
  <p:timing>
    <p:tnLst>
      <p:par>
        <p:cTn dur="indefinite" id="83" nodeType="tmRoot" restart="never">
          <p:childTnLst>
            <p:seq>
              <p:cTn dur="indefinite"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457200" y="228600"/>
            <a:ext cx="8227080" cy="6474600"/>
          </a:xfrm>
          <a:prstGeom prst="rect">
            <a:avLst/>
          </a:prstGeom>
          <a:noFill/>
          <a:ln>
            <a:noFill/>
          </a:ln>
        </p:spPr>
        <p:txBody>
          <a:bodyPr bIns="45000" lIns="90000" rIns="90000" tIns="45000"/>
          <a:p>
            <a:pPr>
              <a:lnSpc>
                <a:spcPct val="100000"/>
              </a:lnSpc>
            </a:pPr>
            <a:r>
              <a:rPr b="1" lang="en-US" sz="2400">
                <a:solidFill>
                  <a:srgbClr val="000000"/>
                </a:solidFill>
                <a:latin typeface="Times New Roman"/>
              </a:rPr>
              <a:t>4. Accuracy control:</a:t>
            </a:r>
            <a:endParaRPr/>
          </a:p>
          <a:p>
            <a:pPr>
              <a:lnSpc>
                <a:spcPct val="100000"/>
              </a:lnSpc>
            </a:pPr>
            <a:r>
              <a:rPr lang="en-US" sz="2200">
                <a:solidFill>
                  <a:srgbClr val="000000"/>
                </a:solidFill>
                <a:latin typeface="Times New Roman"/>
              </a:rPr>
              <a:t>(Accuracy of representation with type)</a:t>
            </a:r>
            <a:endParaRPr/>
          </a:p>
          <a:p>
            <a:pPr>
              <a:lnSpc>
                <a:spcPct val="100000"/>
              </a:lnSpc>
            </a:pPr>
            <a:r>
              <a:rPr lang="en-US" sz="2200">
                <a:solidFill>
                  <a:srgbClr val="000000"/>
                </a:solidFill>
                <a:latin typeface="Times New Roman"/>
              </a:rPr>
              <a:t>For example, FORTRAN allows the user to choose between single and double-precision floating-point numbers.</a:t>
            </a:r>
            <a:endParaRPr/>
          </a:p>
          <a:p>
            <a:pPr>
              <a:lnSpc>
                <a:spcPct val="100000"/>
              </a:lnSpc>
            </a:pPr>
            <a:endParaRPr/>
          </a:p>
          <a:p>
            <a:pPr>
              <a:lnSpc>
                <a:spcPct val="100000"/>
              </a:lnSpc>
            </a:pPr>
            <a:r>
              <a:rPr lang="en-US" sz="2200">
                <a:solidFill>
                  <a:srgbClr val="000000"/>
                </a:solidFill>
                <a:latin typeface="Times New Roman"/>
              </a:rPr>
              <a:t> </a:t>
            </a:r>
            <a:r>
              <a:rPr lang="en-US" sz="2200">
                <a:solidFill>
                  <a:srgbClr val="000000"/>
                </a:solidFill>
                <a:latin typeface="Times New Roman"/>
              </a:rPr>
              <a:t>In C, integers can be short int, int, or long int. Each C compiler is free to choose appropriate size for its underlying hardware, under the restriction that short int and int are at least 16 bits long, long int is at least 32 bits long, and the number of bits of short int is no more than the number of bits of int, which is no more than the number of bits of long int. </a:t>
            </a:r>
            <a:endParaRPr/>
          </a:p>
          <a:p>
            <a:pPr>
              <a:lnSpc>
                <a:spcPct val="100000"/>
              </a:lnSpc>
            </a:pPr>
            <a:endParaRPr/>
          </a:p>
          <a:p>
            <a:pPr>
              <a:lnSpc>
                <a:spcPct val="100000"/>
              </a:lnSpc>
            </a:pPr>
            <a:endParaRPr/>
          </a:p>
        </p:txBody>
      </p:sp>
    </p:spTree>
  </p:cSld>
  <p:timing>
    <p:tnLst>
      <p:par>
        <p:cTn dur="indefinite" id="85" nodeType="tmRoot" restart="never">
          <p:childTnLst>
            <p:seq>
              <p:cTn dur="indefinite"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0" y="152280"/>
            <a:ext cx="8912880" cy="865800"/>
          </a:xfrm>
          <a:prstGeom prst="rect">
            <a:avLst/>
          </a:prstGeom>
          <a:noFill/>
          <a:ln>
            <a:noFill/>
          </a:ln>
        </p:spPr>
        <p:txBody>
          <a:bodyPr anchor="ctr" bIns="45000" lIns="90000" rIns="90000" tIns="45000"/>
          <a:p>
            <a:pPr>
              <a:lnSpc>
                <a:spcPct val="100000"/>
              </a:lnSpc>
            </a:pPr>
            <a:r>
              <a:rPr b="1" lang="en-US" sz="3600">
                <a:solidFill>
                  <a:srgbClr val="c00000"/>
                </a:solidFill>
                <a:latin typeface="Times New Roman"/>
              </a:rPr>
              <a:t>Data Aggregates And Type Constructors</a:t>
            </a:r>
            <a:endParaRPr/>
          </a:p>
        </p:txBody>
      </p:sp>
      <p:sp>
        <p:nvSpPr>
          <p:cNvPr id="193" name="CustomShape 2"/>
          <p:cNvSpPr/>
          <p:nvPr/>
        </p:nvSpPr>
        <p:spPr>
          <a:xfrm>
            <a:off x="228600" y="1143000"/>
            <a:ext cx="8684280" cy="5483880"/>
          </a:xfrm>
          <a:prstGeom prst="rect">
            <a:avLst/>
          </a:prstGeom>
          <a:noFill/>
          <a:ln>
            <a:noFill/>
          </a:ln>
        </p:spPr>
        <p:txBody>
          <a:bodyPr bIns="45000" lIns="90000" rIns="90000" tIns="45000"/>
          <a:p>
            <a:pPr algn="just">
              <a:lnSpc>
                <a:spcPct val="100000"/>
              </a:lnSpc>
              <a:buFont typeface="Arial"/>
              <a:buChar char="•"/>
            </a:pPr>
            <a:r>
              <a:rPr lang="en-US" sz="2200">
                <a:solidFill>
                  <a:srgbClr val="000000"/>
                </a:solidFill>
                <a:latin typeface="Times New Roman"/>
              </a:rPr>
              <a:t>PL allows the programmer to specify </a:t>
            </a:r>
            <a:r>
              <a:rPr b="1" lang="en-US" sz="2400">
                <a:solidFill>
                  <a:srgbClr val="000000"/>
                </a:solidFill>
                <a:latin typeface="Times New Roman"/>
              </a:rPr>
              <a:t>aggregations of elementary data objects </a:t>
            </a:r>
            <a:r>
              <a:rPr lang="en-US" sz="2200">
                <a:solidFill>
                  <a:srgbClr val="000000"/>
                </a:solidFill>
                <a:latin typeface="Times New Roman"/>
              </a:rPr>
              <a:t>and, recursively, aggregations of aggregates. They do so by providing a number </a:t>
            </a:r>
            <a:r>
              <a:rPr b="1" lang="en-US" sz="2200">
                <a:solidFill>
                  <a:srgbClr val="000000"/>
                </a:solidFill>
                <a:latin typeface="Times New Roman"/>
              </a:rPr>
              <a:t>of </a:t>
            </a:r>
            <a:r>
              <a:rPr b="1" i="1" lang="en-US" sz="2200">
                <a:solidFill>
                  <a:srgbClr val="000000"/>
                </a:solidFill>
                <a:latin typeface="Times New Roman"/>
              </a:rPr>
              <a:t>constructors.</a:t>
            </a:r>
            <a:endParaRPr/>
          </a:p>
          <a:p>
            <a:pPr algn="just">
              <a:lnSpc>
                <a:spcPct val="100000"/>
              </a:lnSpc>
            </a:pPr>
            <a:endParaRPr/>
          </a:p>
          <a:p>
            <a:pPr algn="just">
              <a:lnSpc>
                <a:spcPct val="100000"/>
              </a:lnSpc>
              <a:buFont typeface="Arial"/>
              <a:buChar char="•"/>
            </a:pPr>
            <a:r>
              <a:rPr lang="en-US" sz="2200">
                <a:solidFill>
                  <a:srgbClr val="000000"/>
                </a:solidFill>
                <a:latin typeface="Times New Roman"/>
              </a:rPr>
              <a:t>An aggregate object has a unique name</a:t>
            </a:r>
            <a:endParaRPr/>
          </a:p>
          <a:p>
            <a:pPr algn="just">
              <a:lnSpc>
                <a:spcPct val="100000"/>
              </a:lnSpc>
            </a:pPr>
            <a:endParaRPr/>
          </a:p>
          <a:p>
            <a:pPr algn="just">
              <a:lnSpc>
                <a:spcPct val="100000"/>
              </a:lnSpc>
              <a:buFont typeface="Arial"/>
              <a:buChar char="•"/>
            </a:pPr>
            <a:r>
              <a:rPr lang="en-US" sz="2200">
                <a:solidFill>
                  <a:srgbClr val="000000"/>
                </a:solidFill>
                <a:latin typeface="Times New Roman"/>
              </a:rPr>
              <a:t>Routines can also be seen as constructors which allow elementary instructions to be combined to form new operations</a:t>
            </a:r>
            <a:endParaRPr/>
          </a:p>
          <a:p>
            <a:pPr algn="just">
              <a:lnSpc>
                <a:spcPct val="100000"/>
              </a:lnSpc>
            </a:pPr>
            <a:endParaRPr/>
          </a:p>
          <a:p>
            <a:pPr algn="just">
              <a:lnSpc>
                <a:spcPct val="100000"/>
              </a:lnSpc>
              <a:buFont typeface="Arial"/>
              <a:buChar char="•"/>
            </a:pPr>
            <a:r>
              <a:rPr lang="en-US" sz="2200">
                <a:solidFill>
                  <a:srgbClr val="000000"/>
                </a:solidFill>
                <a:latin typeface="Times New Roman"/>
              </a:rPr>
              <a:t>Modification can be made on single component or on group.</a:t>
            </a:r>
            <a:endParaRPr/>
          </a:p>
          <a:p>
            <a:pPr algn="just">
              <a:lnSpc>
                <a:spcPct val="100000"/>
              </a:lnSpc>
            </a:pPr>
            <a:endParaRPr/>
          </a:p>
        </p:txBody>
      </p:sp>
    </p:spTree>
  </p:cSld>
  <p:timing>
    <p:tnLst>
      <p:par>
        <p:cTn dur="indefinite" id="87" nodeType="tmRoot" restart="never">
          <p:childTnLst>
            <p:seq>
              <p:cTn dur="indefinite"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0" y="990720"/>
            <a:ext cx="9141480" cy="5483880"/>
          </a:xfrm>
          <a:prstGeom prst="rect">
            <a:avLst/>
          </a:prstGeom>
          <a:noFill/>
          <a:ln>
            <a:noFill/>
          </a:ln>
        </p:spPr>
        <p:txBody>
          <a:bodyPr bIns="45000" lIns="90000" rIns="90000" tIns="45000"/>
          <a:p>
            <a:pPr algn="just">
              <a:lnSpc>
                <a:spcPct val="170000"/>
              </a:lnSpc>
              <a:buFont typeface="Arial"/>
              <a:buChar char="•"/>
            </a:pPr>
            <a:r>
              <a:rPr lang="en-US">
                <a:solidFill>
                  <a:srgbClr val="000000"/>
                </a:solidFill>
                <a:latin typeface="Perpetua"/>
              </a:rPr>
              <a:t>Modern programming languages provide many ways of defining new types, starting from built-in type. They are called </a:t>
            </a:r>
            <a:r>
              <a:rPr b="1" lang="en-US">
                <a:solidFill>
                  <a:srgbClr val="000000"/>
                </a:solidFill>
                <a:latin typeface="Perpetua"/>
              </a:rPr>
              <a:t>user defined types</a:t>
            </a:r>
            <a:endParaRPr/>
          </a:p>
          <a:p>
            <a:pPr algn="just">
              <a:lnSpc>
                <a:spcPct val="170000"/>
              </a:lnSpc>
              <a:buFont typeface="Arial"/>
              <a:buChar char="•"/>
            </a:pPr>
            <a:r>
              <a:rPr lang="en-US">
                <a:solidFill>
                  <a:srgbClr val="000000"/>
                </a:solidFill>
                <a:latin typeface="Perpetua"/>
              </a:rPr>
              <a:t>the C declaration which introduces a new type name complex </a:t>
            </a:r>
            <a:endParaRPr/>
          </a:p>
          <a:p>
            <a:pPr algn="just">
              <a:lnSpc>
                <a:spcPct val="170000"/>
              </a:lnSpc>
            </a:pPr>
            <a:r>
              <a:rPr b="1" lang="en-US">
                <a:solidFill>
                  <a:srgbClr val="000000"/>
                </a:solidFill>
                <a:latin typeface="Perpetua"/>
              </a:rPr>
              <a:t>struct complex { float real_part, imaginary_part; } complex a, b, c, ;</a:t>
            </a:r>
            <a:endParaRPr/>
          </a:p>
          <a:p>
            <a:pPr algn="just">
              <a:lnSpc>
                <a:spcPct val="170000"/>
              </a:lnSpc>
              <a:buFont typeface="Arial"/>
              <a:buChar char="•"/>
            </a:pPr>
            <a:r>
              <a:rPr lang="en-US">
                <a:solidFill>
                  <a:srgbClr val="000000"/>
                </a:solidFill>
                <a:latin typeface="Perpetua"/>
              </a:rPr>
              <a:t>Types allow the (otherwise unstructured) world of data to be organized as a collection of different categories </a:t>
            </a:r>
            <a:endParaRPr/>
          </a:p>
          <a:p>
            <a:pPr algn="just">
              <a:lnSpc>
                <a:spcPct val="170000"/>
              </a:lnSpc>
              <a:buFont typeface="Arial"/>
              <a:buChar char="•"/>
            </a:pPr>
            <a:r>
              <a:rPr lang="en-US">
                <a:solidFill>
                  <a:srgbClr val="000000"/>
                </a:solidFill>
                <a:latin typeface="Perpetua"/>
              </a:rPr>
              <a:t>Types also allow data to be protected from </a:t>
            </a:r>
            <a:r>
              <a:rPr lang="en-US">
                <a:solidFill>
                  <a:srgbClr val="c00000"/>
                </a:solidFill>
                <a:latin typeface="Perpetua"/>
              </a:rPr>
              <a:t>undesirable manipulations </a:t>
            </a:r>
            <a:r>
              <a:rPr lang="en-US">
                <a:solidFill>
                  <a:srgbClr val="000000"/>
                </a:solidFill>
                <a:latin typeface="Perpetua"/>
              </a:rPr>
              <a:t>by specifying exactly which operations are legal for objects of a given type and by hiding the concrete representation.</a:t>
            </a:r>
            <a:endParaRPr/>
          </a:p>
        </p:txBody>
      </p:sp>
      <p:sp>
        <p:nvSpPr>
          <p:cNvPr id="195" name="CustomShape 2"/>
          <p:cNvSpPr/>
          <p:nvPr/>
        </p:nvSpPr>
        <p:spPr>
          <a:xfrm>
            <a:off x="0" y="0"/>
            <a:ext cx="9141480" cy="1064160"/>
          </a:xfrm>
          <a:prstGeom prst="rect">
            <a:avLst/>
          </a:prstGeom>
          <a:noFill/>
          <a:ln>
            <a:noFill/>
          </a:ln>
        </p:spPr>
        <p:txBody>
          <a:bodyPr anchor="ctr" bIns="45000" lIns="90000" rIns="90000" tIns="45000"/>
          <a:p>
            <a:pPr>
              <a:lnSpc>
                <a:spcPct val="100000"/>
              </a:lnSpc>
            </a:pPr>
            <a:r>
              <a:rPr b="1" lang="en-US" sz="4400">
                <a:solidFill>
                  <a:srgbClr val="c00000"/>
                </a:solidFill>
                <a:latin typeface="Calibri"/>
              </a:rPr>
              <a:t>User-defined types</a:t>
            </a:r>
            <a:endParaRPr/>
          </a:p>
        </p:txBody>
      </p:sp>
    </p:spTree>
  </p:cSld>
  <p:timing>
    <p:tnLst>
      <p:par>
        <p:cTn dur="indefinite" id="89" nodeType="tmRoot" restart="never">
          <p:childTnLst>
            <p:seq>
              <p:cTn dur="indefinite"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0" y="1219320"/>
            <a:ext cx="9141480" cy="5483880"/>
          </a:xfrm>
          <a:prstGeom prst="rect">
            <a:avLst/>
          </a:prstGeom>
          <a:noFill/>
          <a:ln>
            <a:noFill/>
          </a:ln>
        </p:spPr>
        <p:txBody>
          <a:bodyPr bIns="45000" lIns="90000" rIns="90000" tIns="45000"/>
          <a:p>
            <a:pPr algn="just">
              <a:lnSpc>
                <a:spcPct val="100000"/>
              </a:lnSpc>
              <a:buFont typeface="Arial"/>
              <a:buChar char="•"/>
            </a:pPr>
            <a:r>
              <a:rPr lang="en-US" sz="2200">
                <a:solidFill>
                  <a:srgbClr val="000000"/>
                </a:solidFill>
                <a:latin typeface="Perpetua"/>
              </a:rPr>
              <a:t>An </a:t>
            </a:r>
            <a:r>
              <a:rPr b="1" i="1" lang="en-US" sz="2200">
                <a:solidFill>
                  <a:srgbClr val="000000"/>
                </a:solidFill>
                <a:latin typeface="Perpetua"/>
              </a:rPr>
              <a:t>abstract data type </a:t>
            </a:r>
            <a:r>
              <a:rPr i="1" lang="en-US" sz="2200">
                <a:solidFill>
                  <a:srgbClr val="000000"/>
                </a:solidFill>
                <a:latin typeface="Perpetua"/>
              </a:rPr>
              <a:t>is a new type for which we can define the operations </a:t>
            </a:r>
            <a:r>
              <a:rPr lang="en-US" sz="2200">
                <a:solidFill>
                  <a:srgbClr val="000000"/>
                </a:solidFill>
                <a:latin typeface="Perpetua"/>
              </a:rPr>
              <a:t>to be used for manipulating instances</a:t>
            </a:r>
            <a:endParaRPr/>
          </a:p>
          <a:p>
            <a:pPr algn="just">
              <a:lnSpc>
                <a:spcPct val="100000"/>
              </a:lnSpc>
              <a:buFont typeface="Arial"/>
              <a:buChar char="•"/>
            </a:pPr>
            <a:r>
              <a:rPr lang="en-US" sz="2200">
                <a:solidFill>
                  <a:srgbClr val="000000"/>
                </a:solidFill>
                <a:latin typeface="Perpetua"/>
              </a:rPr>
              <a:t>the data structure that implements the type is hidden to the users.</a:t>
            </a:r>
            <a:endParaRPr/>
          </a:p>
          <a:p>
            <a:pPr algn="just">
              <a:lnSpc>
                <a:spcPct val="100000"/>
              </a:lnSpc>
            </a:pPr>
            <a:r>
              <a:rPr lang="en-US" sz="2200">
                <a:solidFill>
                  <a:srgbClr val="000000"/>
                </a:solidFill>
                <a:latin typeface="Perpetua"/>
              </a:rPr>
              <a:t>class point {</a:t>
            </a:r>
            <a:endParaRPr/>
          </a:p>
          <a:p>
            <a:pPr algn="just">
              <a:lnSpc>
                <a:spcPct val="100000"/>
              </a:lnSpc>
            </a:pPr>
            <a:r>
              <a:rPr lang="en-US" sz="2200">
                <a:solidFill>
                  <a:srgbClr val="000000"/>
                </a:solidFill>
                <a:latin typeface="Perpetua"/>
              </a:rPr>
              <a:t>int x, y;</a:t>
            </a:r>
            <a:endParaRPr/>
          </a:p>
          <a:p>
            <a:pPr algn="just">
              <a:lnSpc>
                <a:spcPct val="100000"/>
              </a:lnSpc>
            </a:pPr>
            <a:r>
              <a:rPr lang="en-US" sz="2200">
                <a:solidFill>
                  <a:srgbClr val="000000"/>
                </a:solidFill>
                <a:latin typeface="Perpetua"/>
              </a:rPr>
              <a:t>public:</a:t>
            </a:r>
            <a:endParaRPr/>
          </a:p>
          <a:p>
            <a:pPr algn="just">
              <a:lnSpc>
                <a:spcPct val="100000"/>
              </a:lnSpc>
            </a:pPr>
            <a:r>
              <a:rPr lang="en-US" sz="2200">
                <a:solidFill>
                  <a:srgbClr val="000000"/>
                </a:solidFill>
                <a:latin typeface="Perpetua"/>
              </a:rPr>
              <a:t>point (int a, int b) { x = a; y = b; } // initializes the coordinates of a point</a:t>
            </a:r>
            <a:endParaRPr/>
          </a:p>
          <a:p>
            <a:pPr algn="just">
              <a:lnSpc>
                <a:spcPct val="100000"/>
              </a:lnSpc>
            </a:pPr>
            <a:r>
              <a:rPr lang="en-US" sz="2200">
                <a:solidFill>
                  <a:srgbClr val="000000"/>
                </a:solidFill>
                <a:latin typeface="Perpetua"/>
              </a:rPr>
              <a:t>void x_move (int a) { x += a; } // moves the point horizontally</a:t>
            </a:r>
            <a:endParaRPr/>
          </a:p>
          <a:p>
            <a:pPr algn="just">
              <a:lnSpc>
                <a:spcPct val="100000"/>
              </a:lnSpc>
            </a:pPr>
            <a:r>
              <a:rPr lang="en-US" sz="2200">
                <a:solidFill>
                  <a:srgbClr val="000000"/>
                </a:solidFill>
                <a:latin typeface="Perpetua"/>
              </a:rPr>
              <a:t>void y_move (int b ){ y += b; } // moves the point vertically</a:t>
            </a:r>
            <a:endParaRPr/>
          </a:p>
          <a:p>
            <a:pPr algn="just">
              <a:lnSpc>
                <a:spcPct val="100000"/>
              </a:lnSpc>
            </a:pPr>
            <a:r>
              <a:rPr lang="en-US" sz="2200">
                <a:solidFill>
                  <a:srgbClr val="000000"/>
                </a:solidFill>
                <a:latin typeface="Perpetua"/>
              </a:rPr>
              <a:t>void reset ( ) { x = 0; y = 0; } // moves the point to the origin</a:t>
            </a:r>
            <a:endParaRPr/>
          </a:p>
          <a:p>
            <a:pPr algn="just">
              <a:lnSpc>
                <a:spcPct val="100000"/>
              </a:lnSpc>
            </a:pPr>
            <a:r>
              <a:rPr lang="en-US" sz="2200">
                <a:solidFill>
                  <a:srgbClr val="000000"/>
                </a:solidFill>
                <a:latin typeface="Perpetua"/>
              </a:rPr>
              <a:t>};</a:t>
            </a:r>
            <a:endParaRPr/>
          </a:p>
        </p:txBody>
      </p:sp>
      <p:sp>
        <p:nvSpPr>
          <p:cNvPr id="197" name="CustomShape 2"/>
          <p:cNvSpPr/>
          <p:nvPr/>
        </p:nvSpPr>
        <p:spPr>
          <a:xfrm>
            <a:off x="0" y="0"/>
            <a:ext cx="9141480" cy="1064160"/>
          </a:xfrm>
          <a:prstGeom prst="rect">
            <a:avLst/>
          </a:prstGeom>
          <a:noFill/>
          <a:ln>
            <a:noFill/>
          </a:ln>
        </p:spPr>
        <p:txBody>
          <a:bodyPr anchor="ctr" bIns="45000" lIns="90000" rIns="90000" tIns="45000"/>
          <a:p>
            <a:pPr>
              <a:lnSpc>
                <a:spcPct val="100000"/>
              </a:lnSpc>
            </a:pPr>
            <a:r>
              <a:rPr b="1" lang="en-US" sz="4400">
                <a:solidFill>
                  <a:srgbClr val="c00000"/>
                </a:solidFill>
                <a:latin typeface="Calibri"/>
              </a:rPr>
              <a:t>Abstract data types in C++</a:t>
            </a:r>
            <a:endParaRPr/>
          </a:p>
        </p:txBody>
      </p:sp>
    </p:spTree>
  </p:cSld>
  <p:timing>
    <p:tnLst>
      <p:par>
        <p:cTn dur="indefinite" id="91" nodeType="tmRoot" restart="never">
          <p:childTnLst>
            <p:seq>
              <p:cTn dur="indefinite"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0" y="914400"/>
            <a:ext cx="9141480" cy="5483880"/>
          </a:xfrm>
          <a:prstGeom prst="rect">
            <a:avLst/>
          </a:prstGeom>
          <a:noFill/>
          <a:ln>
            <a:noFill/>
          </a:ln>
        </p:spPr>
        <p:txBody>
          <a:bodyPr bIns="45000" lIns="90000" rIns="90000" tIns="45000"/>
          <a:p>
            <a:pPr algn="just">
              <a:lnSpc>
                <a:spcPct val="200000"/>
              </a:lnSpc>
              <a:buFont typeface="Arial"/>
              <a:buChar char="•"/>
            </a:pPr>
            <a:r>
              <a:rPr lang="en-US" sz="2000">
                <a:solidFill>
                  <a:srgbClr val="000000"/>
                </a:solidFill>
                <a:latin typeface="Perpetua"/>
              </a:rPr>
              <a:t>A </a:t>
            </a:r>
            <a:r>
              <a:rPr b="1" lang="en-US" sz="2000">
                <a:solidFill>
                  <a:srgbClr val="000000"/>
                </a:solidFill>
                <a:latin typeface="Perpetua"/>
              </a:rPr>
              <a:t>Normal Constructor </a:t>
            </a:r>
            <a:r>
              <a:rPr lang="en-US" sz="2000">
                <a:solidFill>
                  <a:srgbClr val="000000"/>
                </a:solidFill>
                <a:latin typeface="Perpetua"/>
              </a:rPr>
              <a:t>takes a parameter values of components of the objects and constructs the object from those components. (Eg. Point constructor takes two integer)</a:t>
            </a:r>
            <a:endParaRPr/>
          </a:p>
          <a:p>
            <a:pPr algn="just">
              <a:lnSpc>
                <a:spcPct val="200000"/>
              </a:lnSpc>
            </a:pPr>
            <a:endParaRPr/>
          </a:p>
          <a:p>
            <a:pPr algn="just">
              <a:lnSpc>
                <a:spcPct val="200000"/>
              </a:lnSpc>
              <a:buFont typeface="Arial"/>
              <a:buChar char="•"/>
            </a:pPr>
            <a:r>
              <a:rPr b="1" lang="en-US" sz="2000">
                <a:solidFill>
                  <a:srgbClr val="000000"/>
                </a:solidFill>
                <a:latin typeface="Perpetua"/>
              </a:rPr>
              <a:t>Copy Constructor </a:t>
            </a:r>
            <a:r>
              <a:rPr lang="en-US" sz="2000">
                <a:solidFill>
                  <a:srgbClr val="000000"/>
                </a:solidFill>
                <a:latin typeface="Perpetua"/>
              </a:rPr>
              <a:t>allows us to build the a new object from an existing object without knowing the components that constitute the object</a:t>
            </a:r>
            <a:endParaRPr/>
          </a:p>
          <a:p>
            <a:pPr algn="just">
              <a:lnSpc>
                <a:spcPct val="200000"/>
              </a:lnSpc>
            </a:pPr>
            <a:r>
              <a:rPr lang="en-US" sz="2000">
                <a:solidFill>
                  <a:srgbClr val="000000"/>
                </a:solidFill>
                <a:latin typeface="Perpetua"/>
              </a:rPr>
              <a:t>                   </a:t>
            </a:r>
            <a:r>
              <a:rPr lang="en-US" sz="2000">
                <a:solidFill>
                  <a:srgbClr val="000000"/>
                </a:solidFill>
                <a:latin typeface="Perpetua"/>
              </a:rPr>
              <a:t>i.e. point (point&amp;)</a:t>
            </a:r>
            <a:endParaRPr/>
          </a:p>
        </p:txBody>
      </p:sp>
      <p:sp>
        <p:nvSpPr>
          <p:cNvPr id="199" name="CustomShape 2"/>
          <p:cNvSpPr/>
          <p:nvPr/>
        </p:nvSpPr>
        <p:spPr>
          <a:xfrm>
            <a:off x="0" y="0"/>
            <a:ext cx="9141480" cy="1064160"/>
          </a:xfrm>
          <a:prstGeom prst="rect">
            <a:avLst/>
          </a:prstGeom>
          <a:noFill/>
          <a:ln>
            <a:noFill/>
          </a:ln>
        </p:spPr>
        <p:txBody>
          <a:bodyPr anchor="ctr" bIns="45000" lIns="90000" rIns="90000" tIns="45000"/>
          <a:p>
            <a:pPr>
              <a:lnSpc>
                <a:spcPct val="100000"/>
              </a:lnSpc>
            </a:pPr>
            <a:r>
              <a:rPr b="1" lang="en-US" sz="4400">
                <a:solidFill>
                  <a:srgbClr val="c00000"/>
                </a:solidFill>
                <a:latin typeface="Perpetua"/>
              </a:rPr>
              <a:t>CONSTRUCTOR</a:t>
            </a:r>
            <a:endParaRPr/>
          </a:p>
        </p:txBody>
      </p:sp>
    </p:spTree>
  </p:cSld>
  <p:timing>
    <p:tnLst>
      <p:par>
        <p:cTn dur="indefinite" id="93" nodeType="tmRoot" restart="never">
          <p:childTnLst>
            <p:seq>
              <p:cTn dur="indefinite"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380880" y="533520"/>
            <a:ext cx="8227080" cy="45234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 </a:t>
            </a:r>
            <a:r>
              <a:rPr b="1" lang="en-US" sz="3200">
                <a:solidFill>
                  <a:srgbClr val="000000"/>
                </a:solidFill>
                <a:latin typeface="Perpetua"/>
              </a:rPr>
              <a:t>Copy Constructor </a:t>
            </a:r>
            <a:r>
              <a:rPr lang="en-US" sz="3200">
                <a:solidFill>
                  <a:srgbClr val="000000"/>
                </a:solidFill>
                <a:latin typeface="Perpetua"/>
              </a:rPr>
              <a:t>for point could be implemented simply in this way</a:t>
            </a:r>
            <a:endParaRPr/>
          </a:p>
          <a:p>
            <a:pPr>
              <a:lnSpc>
                <a:spcPct val="100000"/>
              </a:lnSpc>
            </a:pPr>
            <a:endParaRPr/>
          </a:p>
          <a:p>
            <a:pPr>
              <a:lnSpc>
                <a:spcPct val="100000"/>
              </a:lnSpc>
            </a:pPr>
            <a:r>
              <a:rPr lang="en-US" sz="3200">
                <a:solidFill>
                  <a:srgbClr val="000000"/>
                </a:solidFill>
                <a:latin typeface="Perpetua"/>
              </a:rPr>
              <a:t>point(point&amp; p)</a:t>
            </a:r>
            <a:endParaRPr/>
          </a:p>
          <a:p>
            <a:pPr>
              <a:lnSpc>
                <a:spcPct val="100000"/>
              </a:lnSpc>
            </a:pPr>
            <a:r>
              <a:rPr lang="en-US" sz="3200">
                <a:solidFill>
                  <a:srgbClr val="000000"/>
                </a:solidFill>
                <a:latin typeface="Perpetua"/>
              </a:rPr>
              <a:t>{</a:t>
            </a:r>
            <a:endParaRPr/>
          </a:p>
          <a:p>
            <a:pPr>
              <a:lnSpc>
                <a:spcPct val="100000"/>
              </a:lnSpc>
            </a:pPr>
            <a:r>
              <a:rPr lang="en-US" sz="3200">
                <a:solidFill>
                  <a:srgbClr val="000000"/>
                </a:solidFill>
                <a:latin typeface="Perpetua"/>
              </a:rPr>
              <a:t>	</a:t>
            </a:r>
            <a:r>
              <a:rPr lang="en-US" sz="3200">
                <a:solidFill>
                  <a:srgbClr val="000000"/>
                </a:solidFill>
                <a:latin typeface="Perpetua"/>
              </a:rPr>
              <a:t>x=p.x;</a:t>
            </a:r>
            <a:endParaRPr/>
          </a:p>
          <a:p>
            <a:pPr>
              <a:lnSpc>
                <a:spcPct val="100000"/>
              </a:lnSpc>
            </a:pPr>
            <a:r>
              <a:rPr lang="en-US" sz="3200">
                <a:solidFill>
                  <a:srgbClr val="000000"/>
                </a:solidFill>
                <a:latin typeface="Perpetua"/>
              </a:rPr>
              <a:t>	</a:t>
            </a:r>
            <a:r>
              <a:rPr lang="en-US" sz="3200">
                <a:solidFill>
                  <a:srgbClr val="000000"/>
                </a:solidFill>
                <a:latin typeface="Perpetua"/>
              </a:rPr>
              <a:t>y=p.y;</a:t>
            </a:r>
            <a:endParaRPr/>
          </a:p>
          <a:p>
            <a:pPr>
              <a:lnSpc>
                <a:spcPct val="100000"/>
              </a:lnSpc>
            </a:pPr>
            <a:r>
              <a:rPr lang="en-US" sz="3200">
                <a:solidFill>
                  <a:srgbClr val="000000"/>
                </a:solidFill>
                <a:latin typeface="Perpetua"/>
              </a:rPr>
              <a:t>}</a:t>
            </a:r>
            <a:endParaRPr/>
          </a:p>
        </p:txBody>
      </p:sp>
    </p:spTree>
  </p:cSld>
  <p:timing>
    <p:tnLst>
      <p:par>
        <p:cTn dur="indefinite" id="95" nodeType="tmRoot" restart="never">
          <p:childTnLst>
            <p:seq>
              <p:cTn dur="indefinite"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0" y="914400"/>
            <a:ext cx="9141480" cy="5483880"/>
          </a:xfrm>
          <a:prstGeom prst="rect">
            <a:avLst/>
          </a:prstGeom>
          <a:noFill/>
          <a:ln>
            <a:noFill/>
          </a:ln>
        </p:spPr>
        <p:txBody>
          <a:bodyPr bIns="45000" lIns="90000" rIns="90000" tIns="45000"/>
          <a:p>
            <a:pPr algn="just">
              <a:lnSpc>
                <a:spcPct val="100000"/>
              </a:lnSpc>
              <a:buFont typeface="Arial"/>
              <a:buChar char="•"/>
            </a:pPr>
            <a:r>
              <a:rPr i="1" lang="en-US" sz="2000">
                <a:solidFill>
                  <a:srgbClr val="000000"/>
                </a:solidFill>
                <a:latin typeface="Perpetua"/>
              </a:rPr>
              <a:t>generic abstract data types, i.e., data types that are </a:t>
            </a:r>
            <a:r>
              <a:rPr lang="en-US" sz="2000">
                <a:solidFill>
                  <a:srgbClr val="000000"/>
                </a:solidFill>
                <a:latin typeface="Perpetua"/>
              </a:rPr>
              <a:t>parametric with respect to the type of their components</a:t>
            </a:r>
            <a:endParaRPr/>
          </a:p>
          <a:p>
            <a:pPr algn="just">
              <a:lnSpc>
                <a:spcPct val="100000"/>
              </a:lnSpc>
            </a:pPr>
            <a:endParaRPr/>
          </a:p>
        </p:txBody>
      </p:sp>
      <p:sp>
        <p:nvSpPr>
          <p:cNvPr id="202" name="CustomShape 2"/>
          <p:cNvSpPr/>
          <p:nvPr/>
        </p:nvSpPr>
        <p:spPr>
          <a:xfrm>
            <a:off x="0" y="0"/>
            <a:ext cx="9141480" cy="1064160"/>
          </a:xfrm>
          <a:prstGeom prst="rect">
            <a:avLst/>
          </a:prstGeom>
          <a:noFill/>
          <a:ln>
            <a:noFill/>
          </a:ln>
        </p:spPr>
        <p:txBody>
          <a:bodyPr anchor="ctr" bIns="45000" lIns="90000" rIns="90000" tIns="45000"/>
          <a:p>
            <a:pPr>
              <a:lnSpc>
                <a:spcPct val="100000"/>
              </a:lnSpc>
            </a:pPr>
            <a:r>
              <a:rPr i="1" lang="en-US" sz="4400">
                <a:solidFill>
                  <a:srgbClr val="c00000"/>
                </a:solidFill>
                <a:latin typeface="Calibri"/>
              </a:rPr>
              <a:t>Generic Abstract Data Types</a:t>
            </a:r>
            <a:endParaRPr/>
          </a:p>
        </p:txBody>
      </p:sp>
      <p:pic>
        <p:nvPicPr>
          <p:cNvPr descr="" id="203" name="Picture 3"/>
          <p:cNvPicPr/>
          <p:nvPr/>
        </p:nvPicPr>
        <p:blipFill>
          <a:blip r:embed="rId1"/>
          <a:stretch>
            <a:fillRect/>
          </a:stretch>
        </p:blipFill>
        <p:spPr>
          <a:xfrm>
            <a:off x="533520" y="1828800"/>
            <a:ext cx="8227080" cy="4417200"/>
          </a:xfrm>
          <a:prstGeom prst="rect">
            <a:avLst/>
          </a:prstGeom>
          <a:ln>
            <a:noFill/>
          </a:ln>
        </p:spPr>
      </p:pic>
    </p:spTree>
  </p:cSld>
  <p:timing>
    <p:tnLst>
      <p:par>
        <p:cTn dur="indefinite" id="97" nodeType="tmRoot" restart="never">
          <p:childTnLst>
            <p:seq>
              <p:cTn dur="indefinite"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85" name="Picture 2"/>
          <p:cNvPicPr/>
          <p:nvPr/>
        </p:nvPicPr>
        <p:blipFill>
          <a:blip r:embed="rId1"/>
          <a:stretch>
            <a:fillRect/>
          </a:stretch>
        </p:blipFill>
        <p:spPr>
          <a:xfrm>
            <a:off x="36360" y="457200"/>
            <a:ext cx="9106200" cy="6398280"/>
          </a:xfrm>
          <a:prstGeom prst="rect">
            <a:avLst/>
          </a:prstGeom>
          <a:ln>
            <a:noFill/>
          </a:ln>
        </p:spPr>
      </p:pic>
      <p:sp>
        <p:nvSpPr>
          <p:cNvPr id="86" name="CustomShape 1"/>
          <p:cNvSpPr/>
          <p:nvPr/>
        </p:nvSpPr>
        <p:spPr>
          <a:xfrm>
            <a:off x="180360" y="137160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DATA VALUE</a:t>
            </a:r>
            <a:endParaRPr/>
          </a:p>
        </p:txBody>
      </p:sp>
      <p:sp>
        <p:nvSpPr>
          <p:cNvPr id="87" name="CustomShape 2"/>
          <p:cNvSpPr/>
          <p:nvPr/>
        </p:nvSpPr>
        <p:spPr>
          <a:xfrm>
            <a:off x="1186200" y="2383920"/>
            <a:ext cx="27442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Elementary Data Object</a:t>
            </a:r>
            <a:endParaRPr/>
          </a:p>
        </p:txBody>
      </p:sp>
      <p:sp>
        <p:nvSpPr>
          <p:cNvPr id="88" name="CustomShape 3"/>
          <p:cNvSpPr/>
          <p:nvPr/>
        </p:nvSpPr>
        <p:spPr>
          <a:xfrm>
            <a:off x="1186200" y="384696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DATA Structure</a:t>
            </a:r>
            <a:endParaRPr/>
          </a:p>
        </p:txBody>
      </p:sp>
      <p:sp>
        <p:nvSpPr>
          <p:cNvPr id="89" name="CustomShape 4"/>
          <p:cNvSpPr/>
          <p:nvPr/>
        </p:nvSpPr>
        <p:spPr>
          <a:xfrm>
            <a:off x="363240" y="457200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Attributes</a:t>
            </a:r>
            <a:endParaRPr/>
          </a:p>
        </p:txBody>
      </p:sp>
    </p:spTree>
  </p:cSld>
  <p:timing>
    <p:tnLst>
      <p:par>
        <p:cTn dur="indefinite" id="9" nodeType="tmRoot" restart="never">
          <p:childTnLst>
            <p:seq>
              <p:cTn dur="indefinite"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152280" y="990720"/>
            <a:ext cx="8760600" cy="5864760"/>
          </a:xfrm>
          <a:prstGeom prst="rect">
            <a:avLst/>
          </a:prstGeom>
          <a:noFill/>
          <a:ln>
            <a:noFill/>
          </a:ln>
        </p:spPr>
        <p:txBody>
          <a:bodyPr bIns="45000" lIns="90000" rIns="90000" tIns="45000"/>
          <a:p>
            <a:pPr>
              <a:lnSpc>
                <a:spcPct val="150000"/>
              </a:lnSpc>
              <a:buFont typeface="Arial"/>
              <a:buChar char="•"/>
            </a:pPr>
            <a:r>
              <a:rPr lang="en-US" sz="2200">
                <a:solidFill>
                  <a:srgbClr val="000000"/>
                </a:solidFill>
                <a:latin typeface="Calibri"/>
              </a:rPr>
              <a:t>An implementation of a generic stack abstract data type in Eiffel.</a:t>
            </a:r>
            <a:endParaRPr/>
          </a:p>
          <a:p>
            <a:pPr>
              <a:lnSpc>
                <a:spcPct val="150000"/>
              </a:lnSpc>
              <a:buFont typeface="Arial"/>
              <a:buChar char="•"/>
            </a:pPr>
            <a:r>
              <a:rPr lang="en-US" sz="2200">
                <a:solidFill>
                  <a:srgbClr val="000000"/>
                </a:solidFill>
                <a:latin typeface="Calibri"/>
              </a:rPr>
              <a:t>The definition of preconditions, postconditions,</a:t>
            </a:r>
            <a:endParaRPr/>
          </a:p>
          <a:p>
            <a:pPr>
              <a:lnSpc>
                <a:spcPct val="150000"/>
              </a:lnSpc>
            </a:pPr>
            <a:r>
              <a:rPr lang="en-US" sz="2200">
                <a:solidFill>
                  <a:srgbClr val="000000"/>
                </a:solidFill>
                <a:latin typeface="Calibri"/>
              </a:rPr>
              <a:t>and invariants are left to the reader as an exercise.</a:t>
            </a:r>
            <a:endParaRPr/>
          </a:p>
          <a:p>
            <a:pPr>
              <a:lnSpc>
                <a:spcPct val="150000"/>
              </a:lnSpc>
            </a:pPr>
            <a:r>
              <a:rPr b="1" lang="en-US" sz="2200">
                <a:solidFill>
                  <a:srgbClr val="000000"/>
                </a:solidFill>
                <a:latin typeface="Calibri"/>
              </a:rPr>
              <a:t>class STACK [T] export</a:t>
            </a:r>
            <a:endParaRPr/>
          </a:p>
          <a:p>
            <a:pPr>
              <a:lnSpc>
                <a:spcPct val="150000"/>
              </a:lnSpc>
            </a:pPr>
            <a:r>
              <a:rPr lang="en-US" sz="2200">
                <a:solidFill>
                  <a:srgbClr val="000000"/>
                </a:solidFill>
                <a:latin typeface="Calibri"/>
              </a:rPr>
              <a:t>	</a:t>
            </a:r>
            <a:r>
              <a:rPr lang="en-US" sz="2200">
                <a:solidFill>
                  <a:srgbClr val="000000"/>
                </a:solidFill>
                <a:latin typeface="Calibri"/>
              </a:rPr>
              <a:t>	</a:t>
            </a:r>
            <a:r>
              <a:rPr lang="en-US" sz="2200">
                <a:solidFill>
                  <a:srgbClr val="000000"/>
                </a:solidFill>
                <a:latin typeface="Calibri"/>
              </a:rPr>
              <a:t>push, pop, length</a:t>
            </a:r>
            <a:endParaRPr/>
          </a:p>
          <a:p>
            <a:pPr>
              <a:lnSpc>
                <a:spcPct val="150000"/>
              </a:lnSpc>
            </a:pPr>
            <a:r>
              <a:rPr b="1" lang="en-US" sz="2200">
                <a:solidFill>
                  <a:srgbClr val="000000"/>
                </a:solidFill>
                <a:latin typeface="Calibri"/>
              </a:rPr>
              <a:t>creation</a:t>
            </a:r>
            <a:endParaRPr/>
          </a:p>
          <a:p>
            <a:pPr>
              <a:lnSpc>
                <a:spcPct val="150000"/>
              </a:lnSpc>
            </a:pPr>
            <a:r>
              <a:rPr lang="en-US" sz="2200">
                <a:solidFill>
                  <a:srgbClr val="000000"/>
                </a:solidFill>
                <a:latin typeface="Calibri"/>
              </a:rPr>
              <a:t>	</a:t>
            </a:r>
            <a:r>
              <a:rPr lang="en-US" sz="2200">
                <a:solidFill>
                  <a:srgbClr val="000000"/>
                </a:solidFill>
                <a:latin typeface="Calibri"/>
              </a:rPr>
              <a:t>	</a:t>
            </a:r>
            <a:r>
              <a:rPr lang="en-US" sz="2200">
                <a:solidFill>
                  <a:srgbClr val="000000"/>
                </a:solidFill>
                <a:latin typeface="Calibri"/>
              </a:rPr>
              <a:t>make_stack</a:t>
            </a:r>
            <a:endParaRPr/>
          </a:p>
          <a:p>
            <a:pPr>
              <a:lnSpc>
                <a:spcPct val="150000"/>
              </a:lnSpc>
            </a:pPr>
            <a:r>
              <a:rPr b="1" lang="en-US" sz="2200">
                <a:solidFill>
                  <a:srgbClr val="000000"/>
                </a:solidFill>
                <a:latin typeface="Calibri"/>
              </a:rPr>
              <a:t>feature</a:t>
            </a:r>
            <a:endParaRPr/>
          </a:p>
          <a:p>
            <a:pPr>
              <a:lnSpc>
                <a:spcPct val="150000"/>
              </a:lnSpc>
            </a:pPr>
            <a:r>
              <a:rPr lang="en-US" sz="2200">
                <a:solidFill>
                  <a:srgbClr val="000000"/>
                </a:solidFill>
                <a:latin typeface="Calibri"/>
              </a:rPr>
              <a:t>	</a:t>
            </a:r>
            <a:r>
              <a:rPr lang="en-US" sz="2200">
                <a:solidFill>
                  <a:srgbClr val="000000"/>
                </a:solidFill>
                <a:latin typeface="Calibri"/>
              </a:rPr>
              <a:t>	</a:t>
            </a:r>
            <a:r>
              <a:rPr lang="en-US" sz="2200">
                <a:solidFill>
                  <a:srgbClr val="000000"/>
                </a:solidFill>
                <a:latin typeface="Calibri"/>
              </a:rPr>
              <a:t>store: ARRAY [T];</a:t>
            </a:r>
            <a:endParaRPr/>
          </a:p>
          <a:p>
            <a:pPr>
              <a:lnSpc>
                <a:spcPct val="150000"/>
              </a:lnSpc>
            </a:pPr>
            <a:r>
              <a:rPr lang="en-US" sz="2200">
                <a:solidFill>
                  <a:srgbClr val="000000"/>
                </a:solidFill>
                <a:latin typeface="Calibri"/>
              </a:rPr>
              <a:t>	</a:t>
            </a:r>
            <a:r>
              <a:rPr lang="en-US" sz="2200">
                <a:solidFill>
                  <a:srgbClr val="000000"/>
                </a:solidFill>
                <a:latin typeface="Calibri"/>
              </a:rPr>
              <a:t>	</a:t>
            </a:r>
            <a:r>
              <a:rPr lang="en-US" sz="2200">
                <a:solidFill>
                  <a:srgbClr val="000000"/>
                </a:solidFill>
                <a:latin typeface="Calibri"/>
              </a:rPr>
              <a:t>length: INTEGER;</a:t>
            </a:r>
            <a:endParaRPr/>
          </a:p>
        </p:txBody>
      </p:sp>
      <p:sp>
        <p:nvSpPr>
          <p:cNvPr id="205" name="CustomShape 2"/>
          <p:cNvSpPr/>
          <p:nvPr/>
        </p:nvSpPr>
        <p:spPr>
          <a:xfrm>
            <a:off x="228600" y="152280"/>
            <a:ext cx="8532000" cy="835560"/>
          </a:xfrm>
          <a:prstGeom prst="rect">
            <a:avLst/>
          </a:prstGeom>
          <a:noFill/>
          <a:ln>
            <a:noFill/>
          </a:ln>
        </p:spPr>
        <p:txBody>
          <a:bodyPr anchor="ctr" bIns="45000" lIns="90000" rIns="90000" tIns="45000"/>
          <a:p>
            <a:pPr algn="ctr">
              <a:lnSpc>
                <a:spcPct val="100000"/>
              </a:lnSpc>
            </a:pPr>
            <a:r>
              <a:rPr i="1" lang="en-US" sz="4400">
                <a:solidFill>
                  <a:srgbClr val="c00000"/>
                </a:solidFill>
                <a:latin typeface="Calibri"/>
              </a:rPr>
              <a:t>Generic Abstract Data Types</a:t>
            </a:r>
            <a:endParaRPr/>
          </a:p>
        </p:txBody>
      </p:sp>
    </p:spTree>
  </p:cSld>
  <p:timing>
    <p:tnLst>
      <p:par>
        <p:cTn dur="indefinite" id="99" nodeType="tmRoot" restart="never">
          <p:childTnLst>
            <p:seq>
              <p:cTn dur="indefinite"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CustomShape 1"/>
          <p:cNvSpPr/>
          <p:nvPr/>
        </p:nvSpPr>
        <p:spPr>
          <a:xfrm>
            <a:off x="457200" y="274680"/>
            <a:ext cx="8227080" cy="713520"/>
          </a:xfrm>
          <a:prstGeom prst="rect">
            <a:avLst/>
          </a:prstGeom>
          <a:noFill/>
          <a:ln>
            <a:noFill/>
          </a:ln>
        </p:spPr>
        <p:txBody>
          <a:bodyPr anchor="ctr" bIns="45000" lIns="90000" rIns="90000" tIns="45000"/>
          <a:p>
            <a:pPr algn="ctr">
              <a:lnSpc>
                <a:spcPct val="100000"/>
              </a:lnSpc>
            </a:pPr>
            <a:r>
              <a:rPr lang="en-US" sz="4400">
                <a:solidFill>
                  <a:srgbClr val="000000"/>
                </a:solidFill>
                <a:latin typeface="Perpetua"/>
              </a:rPr>
              <a:t>Type Systems</a:t>
            </a:r>
            <a:endParaRPr/>
          </a:p>
        </p:txBody>
      </p:sp>
      <p:sp>
        <p:nvSpPr>
          <p:cNvPr id="207" name="CustomShape 2"/>
          <p:cNvSpPr/>
          <p:nvPr/>
        </p:nvSpPr>
        <p:spPr>
          <a:xfrm>
            <a:off x="457200" y="990720"/>
            <a:ext cx="8227080" cy="5712480"/>
          </a:xfrm>
          <a:prstGeom prst="rect">
            <a:avLst/>
          </a:prstGeom>
          <a:noFill/>
          <a:ln>
            <a:noFill/>
          </a:ln>
        </p:spPr>
        <p:txBody>
          <a:bodyPr bIns="45000" lIns="90000" rIns="90000" tIns="45000"/>
          <a:p>
            <a:pPr>
              <a:lnSpc>
                <a:spcPct val="100000"/>
              </a:lnSpc>
              <a:buFont typeface="Arial"/>
              <a:buChar char="•"/>
            </a:pPr>
            <a:r>
              <a:rPr b="1" lang="en-US" sz="2000">
                <a:solidFill>
                  <a:srgbClr val="000000"/>
                </a:solidFill>
                <a:latin typeface="Perpetua"/>
              </a:rPr>
              <a:t>Type System</a:t>
            </a:r>
            <a:r>
              <a:rPr lang="en-US" sz="2000">
                <a:solidFill>
                  <a:srgbClr val="000000"/>
                </a:solidFill>
                <a:latin typeface="Perpetua"/>
              </a:rPr>
              <a:t>: as the set of rules used by the language to structure and organize its collection of types. </a:t>
            </a:r>
            <a:endParaRPr/>
          </a:p>
          <a:p>
            <a:pPr>
              <a:lnSpc>
                <a:spcPct val="100000"/>
              </a:lnSpc>
            </a:pPr>
            <a:r>
              <a:rPr lang="en-US" sz="2000">
                <a:solidFill>
                  <a:srgbClr val="000000"/>
                </a:solidFill>
                <a:latin typeface="Perpetua"/>
              </a:rPr>
              <a:t>      </a:t>
            </a:r>
            <a:r>
              <a:rPr lang="en-US" sz="2000">
                <a:solidFill>
                  <a:srgbClr val="000000"/>
                </a:solidFill>
                <a:latin typeface="Perpetua"/>
              </a:rPr>
              <a:t>Plays important role in understanding the language’s    </a:t>
            </a:r>
            <a:endParaRPr/>
          </a:p>
          <a:p>
            <a:pPr>
              <a:lnSpc>
                <a:spcPct val="100000"/>
              </a:lnSpc>
            </a:pPr>
            <a:r>
              <a:rPr lang="en-US" sz="2000">
                <a:solidFill>
                  <a:srgbClr val="000000"/>
                </a:solidFill>
                <a:latin typeface="Perpetua"/>
              </a:rPr>
              <a:t>      </a:t>
            </a:r>
            <a:r>
              <a:rPr lang="en-US" sz="2000">
                <a:solidFill>
                  <a:srgbClr val="000000"/>
                </a:solidFill>
                <a:latin typeface="Perpetua"/>
              </a:rPr>
              <a:t>semantics.</a:t>
            </a:r>
            <a:endParaRPr/>
          </a:p>
          <a:p>
            <a:pPr>
              <a:lnSpc>
                <a:spcPct val="100000"/>
              </a:lnSpc>
              <a:buFont typeface="Arial"/>
              <a:buChar char="•"/>
            </a:pPr>
            <a:r>
              <a:rPr b="1" lang="en-US" sz="2000">
                <a:solidFill>
                  <a:srgbClr val="000000"/>
                </a:solidFill>
                <a:latin typeface="Perpetua"/>
              </a:rPr>
              <a:t>Type</a:t>
            </a:r>
            <a:r>
              <a:rPr lang="en-US" sz="2000">
                <a:solidFill>
                  <a:srgbClr val="000000"/>
                </a:solidFill>
                <a:latin typeface="Perpetua"/>
              </a:rPr>
              <a:t>: specific set of values and particular set of operations that are applied to those values.</a:t>
            </a:r>
            <a:endParaRPr/>
          </a:p>
          <a:p>
            <a:pPr>
              <a:lnSpc>
                <a:spcPct val="100000"/>
              </a:lnSpc>
            </a:pPr>
            <a:endParaRPr/>
          </a:p>
          <a:p>
            <a:pPr>
              <a:lnSpc>
                <a:spcPct val="100000"/>
              </a:lnSpc>
              <a:buFont typeface="Arial"/>
              <a:buChar char="•"/>
            </a:pPr>
            <a:r>
              <a:rPr b="1" lang="en-US" sz="2000">
                <a:solidFill>
                  <a:srgbClr val="000000"/>
                </a:solidFill>
                <a:latin typeface="Perpetua"/>
              </a:rPr>
              <a:t>Object/data object</a:t>
            </a:r>
            <a:r>
              <a:rPr lang="en-US" sz="2000">
                <a:solidFill>
                  <a:srgbClr val="000000"/>
                </a:solidFill>
                <a:latin typeface="Perpetua"/>
              </a:rPr>
              <a:t>: since values in our context are stored somewhere in the memory of a computer, we use the term object (or data object) to denote both the storage and the stored value.</a:t>
            </a:r>
            <a:endParaRPr/>
          </a:p>
          <a:p>
            <a:pPr>
              <a:lnSpc>
                <a:spcPct val="100000"/>
              </a:lnSpc>
            </a:pPr>
            <a:endParaRPr/>
          </a:p>
          <a:p>
            <a:pPr>
              <a:lnSpc>
                <a:spcPct val="100000"/>
              </a:lnSpc>
            </a:pPr>
            <a:endParaRPr/>
          </a:p>
        </p:txBody>
      </p:sp>
    </p:spTree>
  </p:cSld>
  <p:timing>
    <p:tnLst>
      <p:par>
        <p:cTn dur="indefinite" id="101" nodeType="tmRoot" restart="never">
          <p:childTnLst>
            <p:seq>
              <p:cTn dur="indefinite"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457200" y="609480"/>
            <a:ext cx="8227080" cy="5514120"/>
          </a:xfrm>
          <a:prstGeom prst="rect">
            <a:avLst/>
          </a:prstGeom>
          <a:noFill/>
          <a:ln>
            <a:noFill/>
          </a:ln>
        </p:spPr>
        <p:txBody>
          <a:bodyPr bIns="45000" lIns="90000" rIns="90000" tIns="45000"/>
          <a:p>
            <a:pPr>
              <a:lnSpc>
                <a:spcPct val="100000"/>
              </a:lnSpc>
              <a:buFont typeface="Arial"/>
              <a:buChar char="•"/>
            </a:pPr>
            <a:r>
              <a:rPr b="1" lang="en-US" sz="2800">
                <a:solidFill>
                  <a:srgbClr val="000000"/>
                </a:solidFill>
                <a:latin typeface="Perpetua"/>
              </a:rPr>
              <a:t>Type error</a:t>
            </a:r>
            <a:r>
              <a:rPr lang="en-US" sz="2800">
                <a:solidFill>
                  <a:srgbClr val="000000"/>
                </a:solidFill>
                <a:latin typeface="Perpetua"/>
              </a:rPr>
              <a:t>: illegal operations that manipulate data objects are type errors.</a:t>
            </a:r>
            <a:endParaRPr/>
          </a:p>
          <a:p>
            <a:pPr>
              <a:lnSpc>
                <a:spcPct val="100000"/>
              </a:lnSpc>
            </a:pPr>
            <a:endParaRPr/>
          </a:p>
          <a:p>
            <a:pPr>
              <a:lnSpc>
                <a:spcPct val="100000"/>
              </a:lnSpc>
              <a:buFont typeface="Arial"/>
              <a:buChar char="•"/>
            </a:pPr>
            <a:r>
              <a:rPr b="1" lang="en-US" sz="2800">
                <a:solidFill>
                  <a:srgbClr val="000000"/>
                </a:solidFill>
                <a:latin typeface="Perpetua"/>
              </a:rPr>
              <a:t>Type safe</a:t>
            </a:r>
            <a:r>
              <a:rPr lang="en-US" sz="2800">
                <a:solidFill>
                  <a:srgbClr val="000000"/>
                </a:solidFill>
                <a:latin typeface="Perpetua"/>
              </a:rPr>
              <a:t>: if all operations in the program are guaranteed to always apply to data of the correct type, i.e., no type errors will ever occur.</a:t>
            </a:r>
            <a:endParaRPr/>
          </a:p>
          <a:p>
            <a:pPr>
              <a:lnSpc>
                <a:spcPct val="100000"/>
              </a:lnSpc>
            </a:pPr>
            <a:endParaRPr/>
          </a:p>
        </p:txBody>
      </p:sp>
    </p:spTree>
  </p:cSld>
  <p:timing>
    <p:tnLst>
      <p:par>
        <p:cTn dur="indefinite" id="103" nodeType="tmRoot" restart="never">
          <p:childTnLst>
            <p:seq>
              <p:cTn dur="indefinite"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457200" y="274680"/>
            <a:ext cx="8227080" cy="713520"/>
          </a:xfrm>
          <a:prstGeom prst="rect">
            <a:avLst/>
          </a:prstGeom>
          <a:noFill/>
          <a:ln>
            <a:noFill/>
          </a:ln>
        </p:spPr>
        <p:txBody>
          <a:bodyPr anchor="ctr" bIns="45000" lIns="90000" rIns="90000" tIns="45000"/>
          <a:p>
            <a:pPr>
              <a:lnSpc>
                <a:spcPct val="100000"/>
              </a:lnSpc>
            </a:pPr>
            <a:r>
              <a:rPr lang="en-US" sz="3300">
                <a:solidFill>
                  <a:srgbClr val="000000"/>
                </a:solidFill>
                <a:latin typeface="Perpetua"/>
              </a:rPr>
              <a:t>Static versus dynamic program checking </a:t>
            </a:r>
            <a:endParaRPr/>
          </a:p>
        </p:txBody>
      </p:sp>
      <p:sp>
        <p:nvSpPr>
          <p:cNvPr id="210" name="CustomShape 2"/>
          <p:cNvSpPr/>
          <p:nvPr/>
        </p:nvSpPr>
        <p:spPr>
          <a:xfrm>
            <a:off x="457200" y="1143000"/>
            <a:ext cx="8227080" cy="5437800"/>
          </a:xfrm>
          <a:prstGeom prst="rect">
            <a:avLst/>
          </a:prstGeom>
          <a:noFill/>
          <a:ln>
            <a:noFill/>
          </a:ln>
        </p:spPr>
        <p:txBody>
          <a:bodyPr bIns="45000" lIns="90000" rIns="90000" tIns="45000"/>
          <a:p>
            <a:pPr>
              <a:lnSpc>
                <a:spcPct val="100000"/>
              </a:lnSpc>
              <a:buFont typeface="Arial"/>
              <a:buChar char="•"/>
            </a:pPr>
            <a:r>
              <a:rPr lang="en-US" sz="2200">
                <a:solidFill>
                  <a:srgbClr val="000000"/>
                </a:solidFill>
                <a:latin typeface="Perpetua"/>
              </a:rPr>
              <a:t>Errors can be classified in two categories: language errors and application errors. </a:t>
            </a:r>
            <a:endParaRPr/>
          </a:p>
          <a:p>
            <a:pPr>
              <a:lnSpc>
                <a:spcPct val="100000"/>
              </a:lnSpc>
              <a:buFont typeface="Arial"/>
              <a:buChar char="•"/>
            </a:pPr>
            <a:r>
              <a:rPr b="1" lang="en-US" sz="2200">
                <a:solidFill>
                  <a:srgbClr val="000000"/>
                </a:solidFill>
                <a:latin typeface="Perpetua"/>
              </a:rPr>
              <a:t>Language errors </a:t>
            </a:r>
            <a:r>
              <a:rPr lang="en-US" sz="2200">
                <a:solidFill>
                  <a:srgbClr val="000000"/>
                </a:solidFill>
                <a:latin typeface="Perpetua"/>
              </a:rPr>
              <a:t>are syntactic and semantic errors in the use of the programming language. </a:t>
            </a:r>
            <a:endParaRPr/>
          </a:p>
          <a:p>
            <a:pPr>
              <a:lnSpc>
                <a:spcPct val="100000"/>
              </a:lnSpc>
            </a:pPr>
            <a:endParaRPr/>
          </a:p>
          <a:p>
            <a:pPr>
              <a:lnSpc>
                <a:spcPct val="100000"/>
              </a:lnSpc>
              <a:buFont typeface="Arial"/>
              <a:buChar char="•"/>
            </a:pPr>
            <a:r>
              <a:rPr b="1" lang="en-US" sz="2200">
                <a:solidFill>
                  <a:srgbClr val="000000"/>
                </a:solidFill>
                <a:latin typeface="Perpetua"/>
              </a:rPr>
              <a:t>Application errors </a:t>
            </a:r>
            <a:r>
              <a:rPr lang="en-US" sz="2200">
                <a:solidFill>
                  <a:srgbClr val="000000"/>
                </a:solidFill>
                <a:latin typeface="Perpetua"/>
              </a:rPr>
              <a:t>are deviations of the program behavior with respect to specifications (assuming specifications capture the required behavior correctly). </a:t>
            </a:r>
            <a:endParaRPr/>
          </a:p>
          <a:p>
            <a:pPr>
              <a:lnSpc>
                <a:spcPct val="100000"/>
              </a:lnSpc>
              <a:buFont typeface="Arial"/>
              <a:buChar char="•"/>
            </a:pPr>
            <a:r>
              <a:rPr lang="en-US" sz="2200">
                <a:solidFill>
                  <a:srgbClr val="000000"/>
                </a:solidFill>
                <a:latin typeface="Perpetua"/>
              </a:rPr>
              <a:t>The programming language should facilitate both kinds of errors to be identified and removed</a:t>
            </a:r>
            <a:endParaRPr/>
          </a:p>
        </p:txBody>
      </p:sp>
    </p:spTree>
  </p:cSld>
  <p:timing>
    <p:tnLst>
      <p:par>
        <p:cTn dur="indefinite" id="105" nodeType="tmRoot" restart="never">
          <p:childTnLst>
            <p:seq>
              <p:cTn dur="indefinite"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457200" y="304920"/>
            <a:ext cx="8227080" cy="5818680"/>
          </a:xfrm>
          <a:prstGeom prst="rect">
            <a:avLst/>
          </a:prstGeom>
          <a:noFill/>
          <a:ln>
            <a:noFill/>
          </a:ln>
        </p:spPr>
        <p:txBody>
          <a:bodyPr bIns="45000" lIns="90000" rIns="90000" tIns="45000"/>
          <a:p>
            <a:pPr>
              <a:lnSpc>
                <a:spcPct val="100000"/>
              </a:lnSpc>
              <a:buFont typeface="Arial"/>
              <a:buChar char="•"/>
            </a:pPr>
            <a:r>
              <a:rPr lang="en-US" sz="2200">
                <a:solidFill>
                  <a:srgbClr val="000000"/>
                </a:solidFill>
                <a:latin typeface="Perpetua"/>
              </a:rPr>
              <a:t>Error checking can be accomplished in different ways, that can be classified in two broad categories: static and dynamic</a:t>
            </a:r>
            <a:endParaRPr/>
          </a:p>
          <a:p>
            <a:pPr>
              <a:lnSpc>
                <a:spcPct val="100000"/>
              </a:lnSpc>
            </a:pPr>
            <a:endParaRPr/>
          </a:p>
          <a:p>
            <a:pPr>
              <a:lnSpc>
                <a:spcPct val="100000"/>
              </a:lnSpc>
            </a:pPr>
            <a:r>
              <a:rPr b="1" lang="en-US" sz="2200">
                <a:solidFill>
                  <a:srgbClr val="000000"/>
                </a:solidFill>
                <a:latin typeface="Perpetua"/>
              </a:rPr>
              <a:t>Static checking:</a:t>
            </a:r>
            <a:endParaRPr/>
          </a:p>
          <a:p>
            <a:pPr>
              <a:lnSpc>
                <a:spcPct val="100000"/>
              </a:lnSpc>
            </a:pPr>
            <a:endParaRPr/>
          </a:p>
          <a:p>
            <a:pPr>
              <a:lnSpc>
                <a:spcPct val="100000"/>
              </a:lnSpc>
            </a:pPr>
            <a:r>
              <a:rPr lang="en-US" sz="2200">
                <a:solidFill>
                  <a:srgbClr val="000000"/>
                </a:solidFill>
                <a:latin typeface="Perpetua"/>
              </a:rPr>
              <a:t>Advantages: </a:t>
            </a:r>
            <a:endParaRPr/>
          </a:p>
          <a:p>
            <a:pPr>
              <a:lnSpc>
                <a:spcPct val="100000"/>
              </a:lnSpc>
            </a:pPr>
            <a:endParaRPr/>
          </a:p>
          <a:p>
            <a:pPr>
              <a:lnSpc>
                <a:spcPct val="100000"/>
              </a:lnSpc>
              <a:buFont charset="2" typeface="Wingdings"/>
              <a:buChar char=""/>
            </a:pPr>
            <a:r>
              <a:rPr lang="en-US" sz="2200">
                <a:solidFill>
                  <a:srgbClr val="000000"/>
                </a:solidFill>
                <a:latin typeface="Perpetua"/>
              </a:rPr>
              <a:t>Errors are detected without running the code.</a:t>
            </a:r>
            <a:endParaRPr/>
          </a:p>
          <a:p>
            <a:pPr>
              <a:lnSpc>
                <a:spcPct val="100000"/>
              </a:lnSpc>
              <a:buFont charset="2" typeface="Wingdings"/>
              <a:buChar char=""/>
            </a:pPr>
            <a:r>
              <a:rPr lang="en-US" sz="2200">
                <a:solidFill>
                  <a:srgbClr val="000000"/>
                </a:solidFill>
                <a:latin typeface="Perpetua"/>
              </a:rPr>
              <a:t>Hence errors are detected early, more reliable.</a:t>
            </a:r>
            <a:endParaRPr/>
          </a:p>
          <a:p>
            <a:pPr>
              <a:lnSpc>
                <a:spcPct val="100000"/>
              </a:lnSpc>
              <a:buFont charset="2" typeface="Wingdings"/>
              <a:buChar char=""/>
            </a:pPr>
            <a:r>
              <a:rPr lang="en-US" sz="2200">
                <a:solidFill>
                  <a:srgbClr val="000000"/>
                </a:solidFill>
                <a:latin typeface="Perpetua"/>
              </a:rPr>
              <a:t>Program becomes easy to understand, maintain due to static checking.</a:t>
            </a:r>
            <a:endParaRPr/>
          </a:p>
          <a:p>
            <a:pPr>
              <a:lnSpc>
                <a:spcPct val="100000"/>
              </a:lnSpc>
              <a:buFont charset="2" typeface="Wingdings"/>
              <a:buChar char=""/>
            </a:pPr>
            <a:r>
              <a:rPr lang="en-US" sz="2200">
                <a:solidFill>
                  <a:srgbClr val="000000"/>
                </a:solidFill>
                <a:latin typeface="Perpetua"/>
              </a:rPr>
              <a:t>Improves run time efficiency.</a:t>
            </a:r>
            <a:endParaRPr/>
          </a:p>
        </p:txBody>
      </p:sp>
    </p:spTree>
  </p:cSld>
  <p:timing>
    <p:tnLst>
      <p:par>
        <p:cTn dur="indefinite" id="107" nodeType="tmRoot" restart="never">
          <p:childTnLst>
            <p:seq>
              <p:cTn dur="indefinite"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457200" y="380880"/>
            <a:ext cx="8227080" cy="5742720"/>
          </a:xfrm>
          <a:prstGeom prst="rect">
            <a:avLst/>
          </a:prstGeom>
          <a:noFill/>
          <a:ln>
            <a:noFill/>
          </a:ln>
        </p:spPr>
        <p:txBody>
          <a:bodyPr bIns="45000" lIns="90000" rIns="90000" tIns="45000"/>
          <a:p>
            <a:pPr>
              <a:lnSpc>
                <a:spcPct val="100000"/>
              </a:lnSpc>
            </a:pPr>
            <a:r>
              <a:rPr lang="en-US" sz="3200">
                <a:solidFill>
                  <a:srgbClr val="000000"/>
                </a:solidFill>
                <a:latin typeface="Perpetua"/>
              </a:rPr>
              <a:t>  </a:t>
            </a:r>
            <a:r>
              <a:rPr lang="en-US" sz="3200">
                <a:solidFill>
                  <a:srgbClr val="000000"/>
                </a:solidFill>
                <a:latin typeface="Perpetua"/>
              </a:rPr>
              <a:t>Disadvantage:</a:t>
            </a:r>
            <a:endParaRPr/>
          </a:p>
          <a:p>
            <a:pPr>
              <a:lnSpc>
                <a:spcPct val="100000"/>
              </a:lnSpc>
            </a:pPr>
            <a:endParaRPr/>
          </a:p>
          <a:p>
            <a:pPr>
              <a:lnSpc>
                <a:spcPct val="100000"/>
              </a:lnSpc>
              <a:buFont charset="2" typeface="Wingdings"/>
              <a:buChar char=""/>
            </a:pPr>
            <a:r>
              <a:rPr lang="en-US" sz="3200">
                <a:solidFill>
                  <a:srgbClr val="000000"/>
                </a:solidFill>
                <a:latin typeface="Perpetua"/>
              </a:rPr>
              <a:t>Increase compile time overhead</a:t>
            </a:r>
            <a:endParaRPr/>
          </a:p>
          <a:p>
            <a:pPr>
              <a:lnSpc>
                <a:spcPct val="100000"/>
              </a:lnSpc>
              <a:buFont charset="2" typeface="Wingdings"/>
              <a:buChar char=""/>
            </a:pPr>
            <a:r>
              <a:rPr lang="en-US" sz="3200">
                <a:solidFill>
                  <a:srgbClr val="000000"/>
                </a:solidFill>
                <a:latin typeface="Perpetua"/>
              </a:rPr>
              <a:t>Error that may occur on providing particular input may go undetected.</a:t>
            </a:r>
            <a:endParaRPr/>
          </a:p>
          <a:p>
            <a:pPr>
              <a:lnSpc>
                <a:spcPct val="100000"/>
              </a:lnSpc>
            </a:pPr>
            <a:endParaRPr/>
          </a:p>
        </p:txBody>
      </p:sp>
    </p:spTree>
  </p:cSld>
  <p:timing>
    <p:tnLst>
      <p:par>
        <p:cTn dur="indefinite" id="109" nodeType="tmRoot" restart="never">
          <p:childTnLst>
            <p:seq>
              <p:cTn dur="indefinite"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457200" y="274680"/>
            <a:ext cx="8227080" cy="637200"/>
          </a:xfrm>
          <a:prstGeom prst="rect">
            <a:avLst/>
          </a:prstGeom>
          <a:noFill/>
          <a:ln>
            <a:noFill/>
          </a:ln>
        </p:spPr>
        <p:txBody>
          <a:bodyPr anchor="ctr" bIns="45000" lIns="90000" rIns="90000" tIns="45000"/>
          <a:p>
            <a:pPr algn="ctr">
              <a:lnSpc>
                <a:spcPct val="100000"/>
              </a:lnSpc>
            </a:pPr>
            <a:r>
              <a:rPr lang="en-US" sz="4400">
                <a:solidFill>
                  <a:srgbClr val="000000"/>
                </a:solidFill>
                <a:latin typeface="Perpetua"/>
              </a:rPr>
              <a:t>Dynamic checking</a:t>
            </a:r>
            <a:endParaRPr/>
          </a:p>
        </p:txBody>
      </p:sp>
      <p:sp>
        <p:nvSpPr>
          <p:cNvPr id="214" name="CustomShape 2"/>
          <p:cNvSpPr/>
          <p:nvPr/>
        </p:nvSpPr>
        <p:spPr>
          <a:xfrm>
            <a:off x="457200" y="914400"/>
            <a:ext cx="8227080" cy="5666400"/>
          </a:xfrm>
          <a:prstGeom prst="rect">
            <a:avLst/>
          </a:prstGeom>
          <a:noFill/>
          <a:ln>
            <a:noFill/>
          </a:ln>
        </p:spPr>
        <p:txBody>
          <a:bodyPr bIns="45000" lIns="90000" rIns="90000" tIns="45000"/>
          <a:p>
            <a:pPr>
              <a:lnSpc>
                <a:spcPct val="100000"/>
              </a:lnSpc>
            </a:pPr>
            <a:r>
              <a:rPr lang="en-US" sz="2200">
                <a:solidFill>
                  <a:srgbClr val="000000"/>
                </a:solidFill>
                <a:latin typeface="Perpetua"/>
              </a:rPr>
              <a:t> </a:t>
            </a:r>
            <a:r>
              <a:rPr lang="en-US" sz="2200">
                <a:solidFill>
                  <a:srgbClr val="000000"/>
                </a:solidFill>
                <a:latin typeface="Perpetua"/>
              </a:rPr>
              <a:t>Advantages:</a:t>
            </a:r>
            <a:endParaRPr/>
          </a:p>
          <a:p>
            <a:pPr>
              <a:lnSpc>
                <a:spcPct val="100000"/>
              </a:lnSpc>
              <a:buFont charset="2" typeface="Wingdings"/>
              <a:buChar char=""/>
            </a:pPr>
            <a:r>
              <a:rPr lang="en-US" sz="2200">
                <a:solidFill>
                  <a:srgbClr val="000000"/>
                </a:solidFill>
                <a:latin typeface="Perpetua"/>
              </a:rPr>
              <a:t>Brings flexibility in program design</a:t>
            </a:r>
            <a:endParaRPr/>
          </a:p>
          <a:p>
            <a:pPr>
              <a:lnSpc>
                <a:spcPct val="100000"/>
              </a:lnSpc>
            </a:pPr>
            <a:r>
              <a:rPr lang="en-US" sz="2200">
                <a:solidFill>
                  <a:srgbClr val="000000"/>
                </a:solidFill>
                <a:latin typeface="Perpetua"/>
              </a:rPr>
              <a:t>(data type associated with a variable may change as needed during program execution)</a:t>
            </a:r>
            <a:endParaRPr/>
          </a:p>
          <a:p>
            <a:pPr>
              <a:lnSpc>
                <a:spcPct val="100000"/>
              </a:lnSpc>
            </a:pPr>
            <a:endParaRPr/>
          </a:p>
          <a:p>
            <a:pPr>
              <a:lnSpc>
                <a:spcPct val="100000"/>
              </a:lnSpc>
            </a:pPr>
            <a:r>
              <a:rPr lang="en-US" sz="2200">
                <a:solidFill>
                  <a:srgbClr val="000000"/>
                </a:solidFill>
                <a:latin typeface="Perpetua"/>
              </a:rPr>
              <a:t>Disadvantage:</a:t>
            </a:r>
            <a:endParaRPr/>
          </a:p>
          <a:p>
            <a:pPr>
              <a:lnSpc>
                <a:spcPct val="100000"/>
              </a:lnSpc>
              <a:buFont charset="2" typeface="Wingdings"/>
              <a:buChar char=""/>
            </a:pPr>
            <a:r>
              <a:rPr lang="en-US" sz="2200">
                <a:solidFill>
                  <a:srgbClr val="000000"/>
                </a:solidFill>
                <a:latin typeface="Perpetua"/>
              </a:rPr>
              <a:t>Difficult to debug</a:t>
            </a:r>
            <a:endParaRPr/>
          </a:p>
          <a:p>
            <a:pPr>
              <a:lnSpc>
                <a:spcPct val="100000"/>
              </a:lnSpc>
              <a:buFont charset="2" typeface="Wingdings"/>
              <a:buChar char=""/>
            </a:pPr>
            <a:r>
              <a:rPr lang="en-US" sz="2200">
                <a:solidFill>
                  <a:srgbClr val="000000"/>
                </a:solidFill>
                <a:latin typeface="Perpetua"/>
              </a:rPr>
              <a:t>Checking information needs to be maintained</a:t>
            </a:r>
            <a:endParaRPr/>
          </a:p>
          <a:p>
            <a:pPr>
              <a:lnSpc>
                <a:spcPct val="100000"/>
              </a:lnSpc>
              <a:buFont charset="2" typeface="Wingdings"/>
              <a:buChar char=""/>
            </a:pPr>
            <a:r>
              <a:rPr lang="en-US" sz="2200">
                <a:solidFill>
                  <a:srgbClr val="000000"/>
                </a:solidFill>
                <a:latin typeface="Perpetua"/>
              </a:rPr>
              <a:t>Extra storage requirement during execution</a:t>
            </a:r>
            <a:endParaRPr/>
          </a:p>
          <a:p>
            <a:pPr>
              <a:lnSpc>
                <a:spcPct val="100000"/>
              </a:lnSpc>
              <a:buFont charset="2" typeface="Wingdings"/>
              <a:buChar char=""/>
            </a:pPr>
            <a:r>
              <a:rPr lang="en-US" sz="2200">
                <a:solidFill>
                  <a:srgbClr val="000000"/>
                </a:solidFill>
                <a:latin typeface="Perpetua"/>
              </a:rPr>
              <a:t>slows down program execution.</a:t>
            </a:r>
            <a:endParaRPr/>
          </a:p>
          <a:p>
            <a:pPr>
              <a:lnSpc>
                <a:spcPct val="100000"/>
              </a:lnSpc>
            </a:pPr>
            <a:endParaRPr/>
          </a:p>
        </p:txBody>
      </p:sp>
    </p:spTree>
  </p:cSld>
  <p:timing>
    <p:tnLst>
      <p:par>
        <p:cTn dur="indefinite" id="111" nodeType="tmRoot" restart="never">
          <p:childTnLst>
            <p:seq>
              <p:cTn dur="indefinite"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457200" y="304920"/>
            <a:ext cx="8227080" cy="5818680"/>
          </a:xfrm>
          <a:prstGeom prst="rect">
            <a:avLst/>
          </a:prstGeom>
          <a:noFill/>
          <a:ln>
            <a:noFill/>
          </a:ln>
        </p:spPr>
        <p:txBody>
          <a:bodyPr bIns="45000" lIns="90000" rIns="90000" tIns="45000"/>
          <a:p>
            <a:pPr>
              <a:lnSpc>
                <a:spcPct val="100000"/>
              </a:lnSpc>
              <a:buFont typeface="Arial"/>
              <a:buChar char="•"/>
            </a:pPr>
            <a:r>
              <a:rPr lang="en-US" sz="2000">
                <a:solidFill>
                  <a:srgbClr val="000000"/>
                </a:solidFill>
                <a:latin typeface="Perpetua"/>
              </a:rPr>
              <a:t>Static checking, though preferable to dynamic checking, does not uncover all language errors. </a:t>
            </a:r>
            <a:endParaRPr/>
          </a:p>
          <a:p>
            <a:pPr>
              <a:lnSpc>
                <a:spcPct val="100000"/>
              </a:lnSpc>
              <a:buFont typeface="Arial"/>
              <a:buChar char="•"/>
            </a:pPr>
            <a:r>
              <a:rPr lang="en-US" sz="2000">
                <a:solidFill>
                  <a:srgbClr val="000000"/>
                </a:solidFill>
                <a:latin typeface="Perpetua"/>
              </a:rPr>
              <a:t>Some errors only manifest themselves at run time.</a:t>
            </a:r>
            <a:endParaRPr/>
          </a:p>
          <a:p>
            <a:pPr>
              <a:lnSpc>
                <a:spcPct val="100000"/>
              </a:lnSpc>
              <a:buFont typeface="Arial"/>
              <a:buChar char="•"/>
            </a:pPr>
            <a:r>
              <a:rPr lang="en-US" sz="2000">
                <a:solidFill>
                  <a:srgbClr val="000000"/>
                </a:solidFill>
                <a:latin typeface="Perpetua"/>
              </a:rPr>
              <a:t> </a:t>
            </a:r>
            <a:r>
              <a:rPr lang="en-US" sz="2000">
                <a:solidFill>
                  <a:srgbClr val="000000"/>
                </a:solidFill>
                <a:latin typeface="Perpetua"/>
              </a:rPr>
              <a:t>For example, if div is the operator for integer division, the compiler might check that both operands are integer. However, the program would be erroneous if the value of the divisor is zero. </a:t>
            </a:r>
            <a:endParaRPr/>
          </a:p>
          <a:p>
            <a:pPr>
              <a:lnSpc>
                <a:spcPct val="100000"/>
              </a:lnSpc>
              <a:buFont typeface="Arial"/>
              <a:buChar char="•"/>
            </a:pPr>
            <a:r>
              <a:rPr lang="en-US" sz="2000">
                <a:solidFill>
                  <a:srgbClr val="000000"/>
                </a:solidFill>
                <a:latin typeface="Perpetua"/>
              </a:rPr>
              <a:t>This possibility, in general, cannot be checked by the compiler. </a:t>
            </a:r>
            <a:endParaRPr/>
          </a:p>
        </p:txBody>
      </p:sp>
    </p:spTree>
  </p:cSld>
  <p:timing>
    <p:tnLst>
      <p:par>
        <p:cTn dur="indefinite" id="113" nodeType="tmRoot" restart="never">
          <p:childTnLst>
            <p:seq>
              <p:cTn dur="indefinite"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457200" y="274680"/>
            <a:ext cx="8227080" cy="789480"/>
          </a:xfrm>
          <a:prstGeom prst="rect">
            <a:avLst/>
          </a:prstGeom>
          <a:noFill/>
          <a:ln>
            <a:noFill/>
          </a:ln>
        </p:spPr>
        <p:txBody>
          <a:bodyPr anchor="ctr" bIns="45000" lIns="90000" rIns="90000" tIns="45000"/>
          <a:p>
            <a:pPr algn="ctr">
              <a:lnSpc>
                <a:spcPct val="100000"/>
              </a:lnSpc>
            </a:pPr>
            <a:r>
              <a:rPr lang="en-US" sz="3600">
                <a:solidFill>
                  <a:srgbClr val="000000"/>
                </a:solidFill>
                <a:latin typeface="Perpetua"/>
              </a:rPr>
              <a:t> </a:t>
            </a:r>
            <a:r>
              <a:rPr lang="en-US" sz="3600">
                <a:solidFill>
                  <a:srgbClr val="000000"/>
                </a:solidFill>
                <a:latin typeface="Perpetua"/>
              </a:rPr>
              <a:t>Strong typing and type checking </a:t>
            </a:r>
            <a:endParaRPr/>
          </a:p>
        </p:txBody>
      </p:sp>
      <p:sp>
        <p:nvSpPr>
          <p:cNvPr id="217" name="CustomShape 2"/>
          <p:cNvSpPr/>
          <p:nvPr/>
        </p:nvSpPr>
        <p:spPr>
          <a:xfrm>
            <a:off x="457200" y="1094400"/>
            <a:ext cx="8227080" cy="5666400"/>
          </a:xfrm>
          <a:prstGeom prst="rect">
            <a:avLst/>
          </a:prstGeom>
          <a:noFill/>
          <a:ln>
            <a:noFill/>
          </a:ln>
        </p:spPr>
        <p:txBody>
          <a:bodyPr bIns="45000" lIns="90000" rIns="90000" tIns="45000"/>
          <a:p>
            <a:pPr>
              <a:lnSpc>
                <a:spcPct val="100000"/>
              </a:lnSpc>
              <a:buFont typeface="Arial"/>
              <a:buChar char="•"/>
            </a:pPr>
            <a:r>
              <a:rPr lang="en-US" sz="2600">
                <a:solidFill>
                  <a:srgbClr val="000000"/>
                </a:solidFill>
                <a:latin typeface="Perpetua"/>
              </a:rPr>
              <a:t>A type system is said to be strong if it guarantees type safety; i.e., programs written by following the restrictions of the type system are guaranteed not to generate type errors.</a:t>
            </a:r>
            <a:endParaRPr/>
          </a:p>
          <a:p>
            <a:pPr>
              <a:lnSpc>
                <a:spcPct val="100000"/>
              </a:lnSpc>
              <a:buFont typeface="Arial"/>
              <a:buChar char="•"/>
            </a:pPr>
            <a:r>
              <a:rPr lang="en-US" sz="2600">
                <a:solidFill>
                  <a:srgbClr val="000000"/>
                </a:solidFill>
                <a:latin typeface="Perpetua"/>
              </a:rPr>
              <a:t> </a:t>
            </a:r>
            <a:r>
              <a:rPr lang="en-US" sz="2600">
                <a:solidFill>
                  <a:srgbClr val="000000"/>
                </a:solidFill>
                <a:latin typeface="Perpetua"/>
              </a:rPr>
              <a:t>A language with a strong type system is said to be a </a:t>
            </a:r>
            <a:r>
              <a:rPr b="1" lang="en-US" sz="2600">
                <a:solidFill>
                  <a:srgbClr val="000000"/>
                </a:solidFill>
                <a:latin typeface="Perpetua"/>
              </a:rPr>
              <a:t>strongly typed language</a:t>
            </a:r>
            <a:r>
              <a:rPr lang="en-US" sz="2600">
                <a:solidFill>
                  <a:srgbClr val="000000"/>
                </a:solidFill>
                <a:latin typeface="Perpetua"/>
              </a:rPr>
              <a:t>. </a:t>
            </a:r>
            <a:endParaRPr/>
          </a:p>
          <a:p>
            <a:pPr>
              <a:lnSpc>
                <a:spcPct val="100000"/>
              </a:lnSpc>
              <a:buFont typeface="Arial"/>
              <a:buChar char="•"/>
            </a:pPr>
            <a:r>
              <a:rPr lang="en-US" sz="2600">
                <a:solidFill>
                  <a:srgbClr val="000000"/>
                </a:solidFill>
                <a:latin typeface="Perpetua"/>
              </a:rPr>
              <a:t>If a language is strongly typed, the absence of type errors from programs can be guaranteed by the compiler.</a:t>
            </a:r>
            <a:endParaRPr/>
          </a:p>
          <a:p>
            <a:pPr>
              <a:lnSpc>
                <a:spcPct val="100000"/>
              </a:lnSpc>
              <a:buFont typeface="Arial"/>
              <a:buChar char="•"/>
            </a:pPr>
            <a:r>
              <a:rPr lang="en-US" sz="2600">
                <a:solidFill>
                  <a:srgbClr val="000000"/>
                </a:solidFill>
                <a:latin typeface="Perpetua"/>
              </a:rPr>
              <a:t> </a:t>
            </a:r>
            <a:r>
              <a:rPr lang="en-US" sz="2600">
                <a:solidFill>
                  <a:srgbClr val="000000"/>
                </a:solidFill>
                <a:latin typeface="Perpetua"/>
              </a:rPr>
              <a:t>A type system is said to be weak if it is not strong. Similarly, a </a:t>
            </a:r>
            <a:r>
              <a:rPr b="1" lang="en-US" sz="2600">
                <a:solidFill>
                  <a:srgbClr val="000000"/>
                </a:solidFill>
                <a:latin typeface="Perpetua"/>
              </a:rPr>
              <a:t>weakly typed language</a:t>
            </a:r>
            <a:r>
              <a:rPr lang="en-US" sz="2600">
                <a:solidFill>
                  <a:srgbClr val="000000"/>
                </a:solidFill>
                <a:latin typeface="Perpetua"/>
              </a:rPr>
              <a:t> is a language that is not strongly typed.</a:t>
            </a:r>
            <a:endParaRPr/>
          </a:p>
        </p:txBody>
      </p:sp>
    </p:spTree>
  </p:cSld>
  <p:timing>
    <p:tnLst>
      <p:par>
        <p:cTn dur="indefinite" id="115" nodeType="tmRoot" restart="never">
          <p:childTnLst>
            <p:seq>
              <p:cTn dur="indefinite"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457200" y="274680"/>
            <a:ext cx="8227080" cy="713520"/>
          </a:xfrm>
          <a:prstGeom prst="rect">
            <a:avLst/>
          </a:prstGeom>
          <a:noFill/>
          <a:ln>
            <a:noFill/>
          </a:ln>
        </p:spPr>
        <p:txBody>
          <a:bodyPr anchor="ctr" bIns="45000" lIns="90000" rIns="90000" tIns="45000"/>
          <a:p>
            <a:pPr algn="ctr">
              <a:lnSpc>
                <a:spcPct val="100000"/>
              </a:lnSpc>
            </a:pPr>
            <a:r>
              <a:rPr lang="en-US" sz="3600">
                <a:solidFill>
                  <a:srgbClr val="000000"/>
                </a:solidFill>
                <a:latin typeface="Perpetua"/>
              </a:rPr>
              <a:t> </a:t>
            </a:r>
            <a:r>
              <a:rPr lang="en-US" sz="3600">
                <a:solidFill>
                  <a:srgbClr val="000000"/>
                </a:solidFill>
                <a:latin typeface="Perpetua"/>
              </a:rPr>
              <a:t>Type compatibility</a:t>
            </a:r>
            <a:endParaRPr/>
          </a:p>
        </p:txBody>
      </p:sp>
      <p:sp>
        <p:nvSpPr>
          <p:cNvPr id="219" name="CustomShape 2"/>
          <p:cNvSpPr/>
          <p:nvPr/>
        </p:nvSpPr>
        <p:spPr>
          <a:xfrm>
            <a:off x="457200" y="1143000"/>
            <a:ext cx="8227080" cy="5437800"/>
          </a:xfrm>
          <a:prstGeom prst="rect">
            <a:avLst/>
          </a:prstGeom>
          <a:noFill/>
          <a:ln>
            <a:noFill/>
          </a:ln>
        </p:spPr>
        <p:txBody>
          <a:bodyPr bIns="45000" lIns="90000" rIns="90000" tIns="45000"/>
          <a:p>
            <a:pPr>
              <a:lnSpc>
                <a:spcPct val="100000"/>
              </a:lnSpc>
              <a:buFont typeface="Arial"/>
              <a:buChar char="•"/>
            </a:pPr>
            <a:r>
              <a:rPr lang="en-US" sz="2200">
                <a:solidFill>
                  <a:srgbClr val="000000"/>
                </a:solidFill>
                <a:latin typeface="Perpetua"/>
              </a:rPr>
              <a:t>A strict type system might require operations that expect an operand of a type T to be invoked legally only with a parameter of type T. </a:t>
            </a:r>
            <a:endParaRPr/>
          </a:p>
          <a:p>
            <a:pPr>
              <a:lnSpc>
                <a:spcPct val="100000"/>
              </a:lnSpc>
              <a:buFont typeface="Arial"/>
              <a:buChar char="•"/>
            </a:pPr>
            <a:r>
              <a:rPr lang="en-US" sz="2200">
                <a:solidFill>
                  <a:srgbClr val="000000"/>
                </a:solidFill>
                <a:latin typeface="Perpetua"/>
              </a:rPr>
              <a:t>Languages, however, often allow more flexibility, by defining when an operand of another type– say Q–is also acceptable without violating type safety. </a:t>
            </a:r>
            <a:endParaRPr/>
          </a:p>
          <a:p>
            <a:pPr>
              <a:lnSpc>
                <a:spcPct val="100000"/>
              </a:lnSpc>
              <a:buFont typeface="Arial"/>
              <a:buChar char="•"/>
            </a:pPr>
            <a:r>
              <a:rPr lang="en-US" sz="2200">
                <a:solidFill>
                  <a:srgbClr val="000000"/>
                </a:solidFill>
                <a:latin typeface="Perpetua"/>
              </a:rPr>
              <a:t>In such a case, we say that the language defines whether, in the context of a given operation, type Q is compatible with type T.</a:t>
            </a:r>
            <a:endParaRPr/>
          </a:p>
          <a:p>
            <a:pPr>
              <a:lnSpc>
                <a:spcPct val="100000"/>
              </a:lnSpc>
              <a:buFont typeface="Arial"/>
              <a:buChar char="•"/>
            </a:pPr>
            <a:r>
              <a:rPr lang="en-US" sz="2200">
                <a:solidFill>
                  <a:srgbClr val="000000"/>
                </a:solidFill>
                <a:latin typeface="Perpetua"/>
              </a:rPr>
              <a:t> </a:t>
            </a:r>
            <a:r>
              <a:rPr lang="en-US" sz="2200">
                <a:solidFill>
                  <a:srgbClr val="000000"/>
                </a:solidFill>
                <a:latin typeface="Perpetua"/>
              </a:rPr>
              <a:t>Type compatibility is also sometimes called conformance or equivalence. </a:t>
            </a:r>
            <a:endParaRPr/>
          </a:p>
        </p:txBody>
      </p:sp>
    </p:spTree>
  </p:cSld>
  <p:timing>
    <p:tnLst>
      <p:par>
        <p:cTn dur="indefinite" id="117" nodeType="tmRoot" restart="never">
          <p:childTnLst>
            <p:seq>
              <p:cTn dur="indefinite"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90" name="Picture 2"/>
          <p:cNvPicPr/>
          <p:nvPr/>
        </p:nvPicPr>
        <p:blipFill>
          <a:blip r:embed="rId1"/>
          <a:stretch>
            <a:fillRect/>
          </a:stretch>
        </p:blipFill>
        <p:spPr>
          <a:xfrm>
            <a:off x="0" y="487800"/>
            <a:ext cx="9065160" cy="6367680"/>
          </a:xfrm>
          <a:prstGeom prst="rect">
            <a:avLst/>
          </a:prstGeom>
          <a:ln>
            <a:noFill/>
          </a:ln>
        </p:spPr>
      </p:pic>
      <p:sp>
        <p:nvSpPr>
          <p:cNvPr id="91" name="CustomShape 1"/>
          <p:cNvSpPr/>
          <p:nvPr/>
        </p:nvSpPr>
        <p:spPr>
          <a:xfrm>
            <a:off x="640080" y="165240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Type</a:t>
            </a:r>
            <a:endParaRPr/>
          </a:p>
        </p:txBody>
      </p:sp>
      <p:sp>
        <p:nvSpPr>
          <p:cNvPr id="92" name="CustomShape 2"/>
          <p:cNvSpPr/>
          <p:nvPr/>
        </p:nvSpPr>
        <p:spPr>
          <a:xfrm>
            <a:off x="546120" y="26582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Name</a:t>
            </a:r>
            <a:endParaRPr/>
          </a:p>
        </p:txBody>
      </p:sp>
      <p:sp>
        <p:nvSpPr>
          <p:cNvPr id="93" name="CustomShape 3"/>
          <p:cNvSpPr/>
          <p:nvPr/>
        </p:nvSpPr>
        <p:spPr>
          <a:xfrm>
            <a:off x="182880" y="329832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Component</a:t>
            </a:r>
            <a:endParaRPr/>
          </a:p>
        </p:txBody>
      </p:sp>
    </p:spTree>
  </p:cSld>
  <p:timing>
    <p:tnLst>
      <p:par>
        <p:cTn dur="indefinite" id="11" nodeType="tmRoot" restart="never">
          <p:childTnLst>
            <p:seq>
              <p:cTn dur="indefinite"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457200" y="274680"/>
            <a:ext cx="8227080" cy="637200"/>
          </a:xfrm>
          <a:prstGeom prst="rect">
            <a:avLst/>
          </a:prstGeom>
          <a:noFill/>
          <a:ln>
            <a:noFill/>
          </a:ln>
        </p:spPr>
        <p:txBody>
          <a:bodyPr anchor="ctr" bIns="45000" lIns="90000" rIns="90000" tIns="45000"/>
          <a:p>
            <a:pPr algn="ctr">
              <a:lnSpc>
                <a:spcPct val="100000"/>
              </a:lnSpc>
            </a:pPr>
            <a:r>
              <a:rPr lang="en-US" sz="4400">
                <a:solidFill>
                  <a:srgbClr val="000000"/>
                </a:solidFill>
                <a:latin typeface="Perpetua"/>
              </a:rPr>
              <a:t>Type conversions </a:t>
            </a:r>
            <a:endParaRPr/>
          </a:p>
        </p:txBody>
      </p:sp>
      <p:sp>
        <p:nvSpPr>
          <p:cNvPr id="221" name="CustomShape 2"/>
          <p:cNvSpPr/>
          <p:nvPr/>
        </p:nvSpPr>
        <p:spPr>
          <a:xfrm>
            <a:off x="457200" y="1219320"/>
            <a:ext cx="8227080" cy="490428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Perpetua"/>
              </a:rPr>
              <a:t>Implicit</a:t>
            </a:r>
            <a:endParaRPr/>
          </a:p>
          <a:p>
            <a:pPr>
              <a:lnSpc>
                <a:spcPct val="100000"/>
              </a:lnSpc>
              <a:buFont typeface="Arial"/>
              <a:buChar char="•"/>
            </a:pPr>
            <a:r>
              <a:rPr lang="en-US" sz="3200">
                <a:solidFill>
                  <a:srgbClr val="000000"/>
                </a:solidFill>
                <a:latin typeface="Perpetua"/>
              </a:rPr>
              <a:t>Explicit</a:t>
            </a:r>
            <a:endParaRPr/>
          </a:p>
          <a:p>
            <a:pPr>
              <a:lnSpc>
                <a:spcPct val="100000"/>
              </a:lnSpc>
            </a:pPr>
            <a:r>
              <a:rPr lang="en-US" sz="3200">
                <a:solidFill>
                  <a:srgbClr val="000000"/>
                </a:solidFill>
                <a:latin typeface="Perpetua"/>
              </a:rPr>
              <a:t> </a:t>
            </a:r>
            <a:r>
              <a:rPr b="1" lang="en-US" sz="3200">
                <a:solidFill>
                  <a:srgbClr val="000000"/>
                </a:solidFill>
                <a:latin typeface="Perpetua"/>
              </a:rPr>
              <a:t>Implicit</a:t>
            </a:r>
            <a:r>
              <a:rPr lang="en-US" sz="3200">
                <a:solidFill>
                  <a:srgbClr val="000000"/>
                </a:solidFill>
                <a:latin typeface="Perpetua"/>
              </a:rPr>
              <a:t>:</a:t>
            </a:r>
            <a:endParaRPr/>
          </a:p>
          <a:p>
            <a:pPr>
              <a:lnSpc>
                <a:spcPct val="100000"/>
              </a:lnSpc>
              <a:buFont charset="2" typeface="Wingdings"/>
              <a:buChar char=""/>
            </a:pPr>
            <a:r>
              <a:rPr lang="en-US" sz="3200">
                <a:solidFill>
                  <a:srgbClr val="000000"/>
                </a:solidFill>
                <a:latin typeface="Perpetua"/>
              </a:rPr>
              <a:t>Automatically by compiler</a:t>
            </a:r>
            <a:endParaRPr/>
          </a:p>
          <a:p>
            <a:pPr>
              <a:lnSpc>
                <a:spcPct val="100000"/>
              </a:lnSpc>
              <a:buFont charset="2" typeface="Wingdings"/>
              <a:buChar char=""/>
            </a:pPr>
            <a:r>
              <a:rPr lang="en-US" sz="3200">
                <a:solidFill>
                  <a:srgbClr val="000000"/>
                </a:solidFill>
                <a:latin typeface="Perpetua"/>
              </a:rPr>
              <a:t>No loss of information </a:t>
            </a:r>
            <a:endParaRPr/>
          </a:p>
          <a:p>
            <a:pPr>
              <a:lnSpc>
                <a:spcPct val="100000"/>
              </a:lnSpc>
              <a:buFont charset="2" typeface="Wingdings"/>
              <a:buChar char=""/>
            </a:pPr>
            <a:r>
              <a:rPr lang="en-US" sz="3200">
                <a:solidFill>
                  <a:srgbClr val="000000"/>
                </a:solidFill>
                <a:latin typeface="Perpetua"/>
              </a:rPr>
              <a:t>Loss of information</a:t>
            </a:r>
            <a:endParaRPr/>
          </a:p>
        </p:txBody>
      </p:sp>
    </p:spTree>
  </p:cSld>
  <p:timing>
    <p:tnLst>
      <p:par>
        <p:cTn dur="indefinite" id="119" nodeType="tmRoot" restart="never">
          <p:childTnLst>
            <p:seq>
              <p:cTn dur="indefinite"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457200" y="274680"/>
            <a:ext cx="8227080" cy="713520"/>
          </a:xfrm>
          <a:prstGeom prst="rect">
            <a:avLst/>
          </a:prstGeom>
          <a:noFill/>
          <a:ln>
            <a:noFill/>
          </a:ln>
        </p:spPr>
        <p:txBody>
          <a:bodyPr anchor="ctr" bIns="45000" lIns="90000" rIns="90000" tIns="45000"/>
          <a:p>
            <a:pPr algn="ctr">
              <a:lnSpc>
                <a:spcPct val="100000"/>
              </a:lnSpc>
            </a:pPr>
            <a:r>
              <a:rPr lang="en-US" sz="3600">
                <a:solidFill>
                  <a:srgbClr val="000000"/>
                </a:solidFill>
                <a:latin typeface="Perpetua"/>
              </a:rPr>
              <a:t> </a:t>
            </a:r>
            <a:r>
              <a:rPr lang="en-US" sz="3600">
                <a:solidFill>
                  <a:srgbClr val="000000"/>
                </a:solidFill>
                <a:latin typeface="Perpetua"/>
              </a:rPr>
              <a:t>Generic types </a:t>
            </a:r>
            <a:endParaRPr/>
          </a:p>
        </p:txBody>
      </p:sp>
      <p:sp>
        <p:nvSpPr>
          <p:cNvPr id="223" name="CustomShape 2"/>
          <p:cNvSpPr/>
          <p:nvPr/>
        </p:nvSpPr>
        <p:spPr>
          <a:xfrm>
            <a:off x="457200" y="990720"/>
            <a:ext cx="8227080" cy="5132880"/>
          </a:xfrm>
          <a:prstGeom prst="rect">
            <a:avLst/>
          </a:prstGeom>
          <a:noFill/>
          <a:ln>
            <a:noFill/>
          </a:ln>
        </p:spPr>
        <p:txBody>
          <a:bodyPr bIns="45000" lIns="90000" rIns="90000" tIns="45000"/>
          <a:p>
            <a:pPr>
              <a:lnSpc>
                <a:spcPct val="100000"/>
              </a:lnSpc>
            </a:pPr>
            <a:r>
              <a:rPr lang="en-US" sz="2400">
                <a:solidFill>
                  <a:srgbClr val="000000"/>
                </a:solidFill>
                <a:latin typeface="Perpetua"/>
              </a:rPr>
              <a:t> </a:t>
            </a:r>
            <a:r>
              <a:rPr lang="en-US" sz="2400">
                <a:solidFill>
                  <a:srgbClr val="000000"/>
                </a:solidFill>
                <a:latin typeface="Perpetua"/>
              </a:rPr>
              <a:t>modern languages allow parameterized (generic) abstract data types to be defined. </a:t>
            </a:r>
            <a:endParaRPr/>
          </a:p>
          <a:p>
            <a:pPr>
              <a:lnSpc>
                <a:spcPct val="100000"/>
              </a:lnSpc>
            </a:pPr>
            <a:r>
              <a:rPr lang="en-US" sz="2400">
                <a:solidFill>
                  <a:srgbClr val="000000"/>
                </a:solidFill>
                <a:latin typeface="Perpetua"/>
              </a:rPr>
              <a:t>A typical example is a stack of elements of a parameter type T, whose operations have the following signatures:</a:t>
            </a:r>
            <a:endParaRPr/>
          </a:p>
          <a:p>
            <a:pPr>
              <a:lnSpc>
                <a:spcPct val="100000"/>
              </a:lnSpc>
            </a:pPr>
            <a:r>
              <a:rPr b="1" lang="en-US" sz="2400">
                <a:solidFill>
                  <a:srgbClr val="000000"/>
                </a:solidFill>
                <a:latin typeface="Perpetua"/>
              </a:rPr>
              <a:t>push: stack (T) x T -&gt; stack (T)</a:t>
            </a:r>
            <a:endParaRPr/>
          </a:p>
          <a:p>
            <a:pPr>
              <a:lnSpc>
                <a:spcPct val="100000"/>
              </a:lnSpc>
            </a:pPr>
            <a:r>
              <a:rPr lang="en-US" sz="2400">
                <a:solidFill>
                  <a:srgbClr val="000000"/>
                </a:solidFill>
                <a:latin typeface="Perpetua"/>
              </a:rPr>
              <a:t> </a:t>
            </a:r>
            <a:r>
              <a:rPr lang="en-US" sz="2400">
                <a:solidFill>
                  <a:srgbClr val="000000"/>
                </a:solidFill>
                <a:latin typeface="Perpetua"/>
              </a:rPr>
              <a:t>	</a:t>
            </a:r>
            <a:r>
              <a:rPr lang="en-US" sz="2400">
                <a:solidFill>
                  <a:srgbClr val="000000"/>
                </a:solidFill>
                <a:latin typeface="Perpetua"/>
              </a:rPr>
              <a:t>--pushes an element on top of the stack</a:t>
            </a:r>
            <a:endParaRPr/>
          </a:p>
          <a:p>
            <a:pPr>
              <a:lnSpc>
                <a:spcPct val="100000"/>
              </a:lnSpc>
            </a:pPr>
            <a:r>
              <a:rPr lang="en-US" sz="2400">
                <a:solidFill>
                  <a:srgbClr val="000000"/>
                </a:solidFill>
                <a:latin typeface="Perpetua"/>
              </a:rPr>
              <a:t> </a:t>
            </a:r>
            <a:r>
              <a:rPr b="1" lang="en-US" sz="2400">
                <a:solidFill>
                  <a:srgbClr val="000000"/>
                </a:solidFill>
                <a:latin typeface="Perpetua"/>
              </a:rPr>
              <a:t>pop: stack (T) -&gt; stack (T) x T</a:t>
            </a:r>
            <a:endParaRPr/>
          </a:p>
          <a:p>
            <a:pPr>
              <a:lnSpc>
                <a:spcPct val="100000"/>
              </a:lnSpc>
            </a:pPr>
            <a:r>
              <a:rPr lang="en-US" sz="2400">
                <a:solidFill>
                  <a:srgbClr val="000000"/>
                </a:solidFill>
                <a:latin typeface="Perpetua"/>
              </a:rPr>
              <a:t> </a:t>
            </a:r>
            <a:r>
              <a:rPr lang="en-US" sz="2400">
                <a:solidFill>
                  <a:srgbClr val="000000"/>
                </a:solidFill>
                <a:latin typeface="Perpetua"/>
              </a:rPr>
              <a:t>	</a:t>
            </a:r>
            <a:r>
              <a:rPr lang="en-US" sz="2400">
                <a:solidFill>
                  <a:srgbClr val="000000"/>
                </a:solidFill>
                <a:latin typeface="Perpetua"/>
              </a:rPr>
              <a:t>--extracts the topmost element from the stack</a:t>
            </a:r>
            <a:endParaRPr/>
          </a:p>
          <a:p>
            <a:pPr>
              <a:lnSpc>
                <a:spcPct val="100000"/>
              </a:lnSpc>
            </a:pPr>
            <a:r>
              <a:rPr lang="en-US" sz="2400">
                <a:solidFill>
                  <a:srgbClr val="000000"/>
                </a:solidFill>
                <a:latin typeface="Perpetua"/>
              </a:rPr>
              <a:t> </a:t>
            </a:r>
            <a:r>
              <a:rPr b="1" lang="en-US" sz="2400">
                <a:solidFill>
                  <a:srgbClr val="000000"/>
                </a:solidFill>
                <a:latin typeface="Perpetua"/>
              </a:rPr>
              <a:t>length: stack (T) -&gt; int </a:t>
            </a:r>
            <a:endParaRPr/>
          </a:p>
          <a:p>
            <a:pPr>
              <a:lnSpc>
                <a:spcPct val="100000"/>
              </a:lnSpc>
            </a:pPr>
            <a:r>
              <a:rPr lang="en-US" sz="2400">
                <a:solidFill>
                  <a:srgbClr val="000000"/>
                </a:solidFill>
                <a:latin typeface="Perpetua"/>
              </a:rPr>
              <a:t>	</a:t>
            </a:r>
            <a:r>
              <a:rPr lang="en-US" sz="2400">
                <a:solidFill>
                  <a:srgbClr val="000000"/>
                </a:solidFill>
                <a:latin typeface="Perpetua"/>
              </a:rPr>
              <a:t>--compute the length of the stack </a:t>
            </a:r>
            <a:endParaRPr/>
          </a:p>
        </p:txBody>
      </p:sp>
    </p:spTree>
  </p:cSld>
  <p:timing>
    <p:tnLst>
      <p:par>
        <p:cTn dur="indefinite" id="121" nodeType="tmRoot" restart="never">
          <p:childTnLst>
            <p:seq>
              <p:cTn dur="indefinite"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457200" y="228600"/>
            <a:ext cx="8227080" cy="589500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Perpetua"/>
              </a:rPr>
              <a:t>The operations defined for the type stack(T) are supposed to work uniformly for any possible type T.</a:t>
            </a:r>
            <a:endParaRPr/>
          </a:p>
          <a:p>
            <a:pPr>
              <a:lnSpc>
                <a:spcPct val="100000"/>
              </a:lnSpc>
              <a:buFont typeface="Arial"/>
              <a:buChar char="•"/>
            </a:pPr>
            <a:r>
              <a:rPr lang="en-US" sz="2400">
                <a:solidFill>
                  <a:srgbClr val="000000"/>
                </a:solidFill>
                <a:latin typeface="Perpetua"/>
              </a:rPr>
              <a:t> </a:t>
            </a:r>
            <a:r>
              <a:rPr lang="en-US" sz="2400">
                <a:solidFill>
                  <a:srgbClr val="000000"/>
                </a:solidFill>
                <a:latin typeface="Perpetua"/>
              </a:rPr>
              <a:t>However, since the type is not known, how can such routines be type checked to guarantee type safety?</a:t>
            </a:r>
            <a:endParaRPr/>
          </a:p>
          <a:p>
            <a:pPr>
              <a:lnSpc>
                <a:spcPct val="100000"/>
              </a:lnSpc>
              <a:buFont typeface="Arial"/>
              <a:buChar char="•"/>
            </a:pPr>
            <a:r>
              <a:rPr lang="en-US" sz="2400">
                <a:solidFill>
                  <a:srgbClr val="000000"/>
                </a:solidFill>
                <a:latin typeface="Perpetua"/>
              </a:rPr>
              <a:t>A possibility is provided by languages like Ada, C++, and Eiffel, where generic types must be explicitly instantiated at compile time by binding parameter types to “real” types, that are known at compile time. </a:t>
            </a:r>
            <a:endParaRPr/>
          </a:p>
          <a:p>
            <a:pPr>
              <a:lnSpc>
                <a:spcPct val="100000"/>
              </a:lnSpc>
              <a:buFont typeface="Arial"/>
              <a:buChar char="•"/>
            </a:pPr>
            <a:r>
              <a:rPr lang="en-US" sz="2400">
                <a:solidFill>
                  <a:srgbClr val="000000"/>
                </a:solidFill>
                <a:latin typeface="Perpetua"/>
              </a:rPr>
              <a:t>This achieves static typing for each instance of each generic type, and therefore each instance is statically checked to ensure type safety</a:t>
            </a:r>
            <a:endParaRPr/>
          </a:p>
          <a:p>
            <a:pPr>
              <a:lnSpc>
                <a:spcPct val="100000"/>
              </a:lnSpc>
            </a:pPr>
            <a:endParaRPr/>
          </a:p>
        </p:txBody>
      </p:sp>
    </p:spTree>
  </p:cSld>
  <p:timing>
    <p:tnLst>
      <p:par>
        <p:cTn dur="indefinite" id="123" nodeType="tmRoot" restart="never">
          <p:childTnLst>
            <p:seq>
              <p:cTn dur="indefinite"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3200">
                <a:solidFill>
                  <a:srgbClr val="000000"/>
                </a:solidFill>
                <a:latin typeface="Perpetua"/>
              </a:rPr>
              <a:t> </a:t>
            </a:r>
            <a:r>
              <a:rPr lang="en-US" sz="3200">
                <a:solidFill>
                  <a:srgbClr val="000000"/>
                </a:solidFill>
                <a:latin typeface="Perpetua"/>
              </a:rPr>
              <a:t>Summing up: monomorphic versus polymorphic type systems </a:t>
            </a:r>
            <a:endParaRPr/>
          </a:p>
        </p:txBody>
      </p:sp>
      <p:sp>
        <p:nvSpPr>
          <p:cNvPr id="226" name="CustomShape 2"/>
          <p:cNvSpPr/>
          <p:nvPr/>
        </p:nvSpPr>
        <p:spPr>
          <a:xfrm>
            <a:off x="457200" y="1417680"/>
            <a:ext cx="8227080" cy="516312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Perpetua"/>
              </a:rPr>
              <a:t>A simple strong type system can be provided by a statically typed language, </a:t>
            </a:r>
            <a:endParaRPr/>
          </a:p>
          <a:p>
            <a:pPr>
              <a:lnSpc>
                <a:spcPct val="100000"/>
              </a:lnSpc>
              <a:buFont typeface="Arial"/>
              <a:buChar char="•"/>
            </a:pPr>
            <a:r>
              <a:rPr lang="en-US" sz="2400">
                <a:solidFill>
                  <a:srgbClr val="000000"/>
                </a:solidFill>
                <a:latin typeface="Perpetua"/>
              </a:rPr>
              <a:t> </a:t>
            </a:r>
            <a:r>
              <a:rPr lang="en-US" sz="2400">
                <a:solidFill>
                  <a:srgbClr val="000000"/>
                </a:solidFill>
                <a:latin typeface="Perpetua"/>
              </a:rPr>
              <a:t>where every program entity (constant, variable, routine) has a specific type, defined by a declaration, and every operation requires that an operand of exactly the type that appears in the operation definition can be provided. </a:t>
            </a:r>
            <a:endParaRPr/>
          </a:p>
          <a:p>
            <a:pPr>
              <a:lnSpc>
                <a:spcPct val="100000"/>
              </a:lnSpc>
              <a:buFont typeface="Arial"/>
              <a:buChar char="•"/>
            </a:pPr>
            <a:r>
              <a:rPr lang="en-US" sz="2400">
                <a:solidFill>
                  <a:srgbClr val="000000"/>
                </a:solidFill>
                <a:latin typeface="Perpetua"/>
              </a:rPr>
              <a:t>For such a language, it is possible to verify at compile time that any occurrence of that constant, variable, or routine is type correct.</a:t>
            </a:r>
            <a:endParaRPr/>
          </a:p>
          <a:p>
            <a:pPr>
              <a:lnSpc>
                <a:spcPct val="100000"/>
              </a:lnSpc>
              <a:buFont typeface="Arial"/>
              <a:buChar char="•"/>
            </a:pPr>
            <a:r>
              <a:rPr lang="en-US" sz="2400">
                <a:solidFill>
                  <a:srgbClr val="000000"/>
                </a:solidFill>
                <a:latin typeface="Perpetua"/>
              </a:rPr>
              <a:t> </a:t>
            </a:r>
            <a:r>
              <a:rPr lang="en-US" sz="2400">
                <a:solidFill>
                  <a:srgbClr val="000000"/>
                </a:solidFill>
                <a:latin typeface="Perpetua"/>
              </a:rPr>
              <a:t>Such a type system is called monomorphic , (“Single Shape”) every object belongs to one and only one type. </a:t>
            </a:r>
            <a:endParaRPr/>
          </a:p>
        </p:txBody>
      </p:sp>
    </p:spTree>
  </p:cSld>
  <p:timing>
    <p:tnLst>
      <p:par>
        <p:cTn dur="indefinite" id="125" nodeType="tmRoot" restart="never">
          <p:childTnLst>
            <p:seq>
              <p:cTn dur="indefinite"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457200" y="533520"/>
            <a:ext cx="8227080" cy="551412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Perpetua"/>
              </a:rPr>
              <a:t>By contrast, in a polymorphic (“multiple shape”) programming languages every constant and every variable can belong to more than one type. Routines (e.g., functions) can accept as a formal parameter actual parameters of more than one type</a:t>
            </a:r>
            <a:endParaRPr/>
          </a:p>
        </p:txBody>
      </p:sp>
    </p:spTree>
  </p:cSld>
  <p:timing>
    <p:tnLst>
      <p:par>
        <p:cTn dur="indefinite" id="127" nodeType="tmRoot" restart="never">
          <p:childTnLst>
            <p:seq>
              <p:cTn dur="indefinite"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4400">
                <a:solidFill>
                  <a:srgbClr val="c00000"/>
                </a:solidFill>
                <a:latin typeface="Calibri"/>
              </a:rPr>
              <a:t>Monomorphic Versus Polymorphic Type Systems</a:t>
            </a:r>
            <a:endParaRPr/>
          </a:p>
        </p:txBody>
      </p:sp>
      <p:pic>
        <p:nvPicPr>
          <p:cNvPr descr="" id="229" name="Picture 2"/>
          <p:cNvPicPr/>
          <p:nvPr/>
        </p:nvPicPr>
        <p:blipFill>
          <a:blip r:embed="rId1"/>
          <a:stretch>
            <a:fillRect/>
          </a:stretch>
        </p:blipFill>
        <p:spPr>
          <a:xfrm>
            <a:off x="228600" y="1523880"/>
            <a:ext cx="8455680" cy="4112280"/>
          </a:xfrm>
          <a:prstGeom prst="rect">
            <a:avLst/>
          </a:prstGeom>
          <a:ln>
            <a:noFill/>
          </a:ln>
        </p:spPr>
      </p:pic>
    </p:spTree>
  </p:cSld>
  <p:timing>
    <p:tnLst>
      <p:par>
        <p:cTn dur="indefinite" id="129" nodeType="tmRoot" restart="never">
          <p:childTnLst>
            <p:seq>
              <p:cTn dur="indefinite"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304920" y="457200"/>
            <a:ext cx="8227080" cy="4523400"/>
          </a:xfrm>
          <a:prstGeom prst="rect">
            <a:avLst/>
          </a:prstGeom>
          <a:noFill/>
          <a:ln>
            <a:noFill/>
          </a:ln>
        </p:spPr>
        <p:txBody>
          <a:bodyPr bIns="45000" lIns="90000" rIns="90000" tIns="45000"/>
          <a:p>
            <a:pPr algn="just">
              <a:lnSpc>
                <a:spcPct val="100000"/>
              </a:lnSpc>
              <a:buFont typeface="Arial"/>
              <a:buChar char="•"/>
            </a:pPr>
            <a:r>
              <a:rPr i="1" lang="en-US" sz="2000">
                <a:solidFill>
                  <a:srgbClr val="000000"/>
                </a:solidFill>
                <a:latin typeface="Perpetua"/>
              </a:rPr>
              <a:t>Ad-hoc polymorphic </a:t>
            </a:r>
            <a:r>
              <a:rPr lang="en-US" sz="2000">
                <a:solidFill>
                  <a:srgbClr val="000000"/>
                </a:solidFill>
                <a:latin typeface="Perpetua"/>
              </a:rPr>
              <a:t>functions work on a finite and often small set of types and may behave differently for each type.</a:t>
            </a:r>
            <a:endParaRPr/>
          </a:p>
          <a:p>
            <a:pPr algn="just">
              <a:lnSpc>
                <a:spcPct val="100000"/>
              </a:lnSpc>
              <a:buFont typeface="Arial"/>
              <a:buChar char="•"/>
            </a:pPr>
            <a:r>
              <a:rPr i="1" lang="en-US" sz="2000">
                <a:solidFill>
                  <a:srgbClr val="000000"/>
                </a:solidFill>
                <a:latin typeface="Perpetua"/>
              </a:rPr>
              <a:t>Universal polymorphism </a:t>
            </a:r>
            <a:r>
              <a:rPr lang="en-US" sz="2000">
                <a:solidFill>
                  <a:srgbClr val="000000"/>
                </a:solidFill>
                <a:latin typeface="Perpetua"/>
              </a:rPr>
              <a:t>characterizes functions that work uniformly for an infinite set of types, all of which have some common structure</a:t>
            </a:r>
            <a:endParaRPr/>
          </a:p>
        </p:txBody>
      </p:sp>
    </p:spTree>
  </p:cSld>
  <p:timing>
    <p:tnLst>
      <p:par>
        <p:cTn dur="indefinite" id="131" nodeType="tmRoot" restart="never">
          <p:childTnLst>
            <p:seq>
              <p:cTn dur="indefinite"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457200" y="380880"/>
            <a:ext cx="8227080" cy="5742720"/>
          </a:xfrm>
          <a:prstGeom prst="rect">
            <a:avLst/>
          </a:prstGeom>
          <a:noFill/>
          <a:ln>
            <a:noFill/>
          </a:ln>
        </p:spPr>
        <p:txBody>
          <a:bodyPr bIns="45000" lIns="90000" rIns="90000" tIns="45000"/>
          <a:p>
            <a:pPr>
              <a:lnSpc>
                <a:spcPct val="100000"/>
              </a:lnSpc>
            </a:pPr>
            <a:r>
              <a:rPr lang="en-US" sz="2200">
                <a:solidFill>
                  <a:srgbClr val="000000"/>
                </a:solidFill>
                <a:latin typeface="Perpetua"/>
              </a:rPr>
              <a:t>Universal polymorphism: </a:t>
            </a:r>
            <a:r>
              <a:rPr b="1" lang="en-US" sz="2200">
                <a:solidFill>
                  <a:srgbClr val="000000"/>
                </a:solidFill>
                <a:latin typeface="Perpetua"/>
              </a:rPr>
              <a:t>parametric and inclusion </a:t>
            </a:r>
            <a:endParaRPr/>
          </a:p>
          <a:p>
            <a:pPr>
              <a:lnSpc>
                <a:spcPct val="100000"/>
              </a:lnSpc>
            </a:pPr>
            <a:endParaRPr/>
          </a:p>
          <a:p>
            <a:pPr>
              <a:lnSpc>
                <a:spcPct val="100000"/>
              </a:lnSpc>
            </a:pPr>
            <a:r>
              <a:rPr b="1" lang="en-US" sz="2200">
                <a:solidFill>
                  <a:srgbClr val="000000"/>
                </a:solidFill>
                <a:latin typeface="Perpetua"/>
              </a:rPr>
              <a:t>    </a:t>
            </a:r>
            <a:r>
              <a:rPr lang="en-US" sz="2200">
                <a:solidFill>
                  <a:srgbClr val="000000"/>
                </a:solidFill>
                <a:latin typeface="Perpetua"/>
              </a:rPr>
              <a:t>Subtyping,  is an example of </a:t>
            </a:r>
            <a:r>
              <a:rPr b="1" lang="en-US" sz="2200">
                <a:solidFill>
                  <a:srgbClr val="000000"/>
                </a:solidFill>
                <a:latin typeface="Perpetua"/>
              </a:rPr>
              <a:t>inclusion</a:t>
            </a:r>
            <a:r>
              <a:rPr lang="en-US" sz="2200">
                <a:solidFill>
                  <a:srgbClr val="000000"/>
                </a:solidFill>
                <a:latin typeface="Perpetua"/>
              </a:rPr>
              <a:t> polymorphism</a:t>
            </a:r>
            <a:endParaRPr/>
          </a:p>
          <a:p>
            <a:pPr>
              <a:lnSpc>
                <a:spcPct val="100000"/>
              </a:lnSpc>
            </a:pPr>
            <a:endParaRPr/>
          </a:p>
          <a:p>
            <a:pPr>
              <a:lnSpc>
                <a:spcPct val="100000"/>
              </a:lnSpc>
              <a:buFont typeface="Arial"/>
              <a:buChar char="•"/>
            </a:pPr>
            <a:r>
              <a:rPr b="1" lang="en-US" sz="2200">
                <a:solidFill>
                  <a:srgbClr val="000000"/>
                </a:solidFill>
                <a:latin typeface="Perpetua"/>
              </a:rPr>
              <a:t>Parametric</a:t>
            </a:r>
            <a:r>
              <a:rPr lang="en-US" sz="2200">
                <a:solidFill>
                  <a:srgbClr val="000000"/>
                </a:solidFill>
                <a:latin typeface="Perpetua"/>
              </a:rPr>
              <a:t> polymorphism is perhaps the most genuine form of universal polymorphism. </a:t>
            </a:r>
            <a:endParaRPr/>
          </a:p>
          <a:p>
            <a:pPr>
              <a:lnSpc>
                <a:spcPct val="100000"/>
              </a:lnSpc>
              <a:buFont typeface="Arial"/>
              <a:buChar char="•"/>
            </a:pPr>
            <a:r>
              <a:rPr lang="en-US" sz="2200">
                <a:solidFill>
                  <a:srgbClr val="000000"/>
                </a:solidFill>
                <a:latin typeface="Perpetua"/>
              </a:rPr>
              <a:t>In this case the polymorphic function works uniformly on a range of types that are specified as parameters.</a:t>
            </a:r>
            <a:endParaRPr/>
          </a:p>
          <a:p>
            <a:pPr>
              <a:lnSpc>
                <a:spcPct val="100000"/>
              </a:lnSpc>
              <a:buFont typeface="Arial"/>
              <a:buChar char="•"/>
            </a:pPr>
            <a:r>
              <a:rPr lang="en-US" sz="2200">
                <a:solidFill>
                  <a:srgbClr val="000000"/>
                </a:solidFill>
                <a:latin typeface="Perpetua"/>
              </a:rPr>
              <a:t> </a:t>
            </a:r>
            <a:r>
              <a:rPr lang="en-US" sz="2200">
                <a:solidFill>
                  <a:srgbClr val="000000"/>
                </a:solidFill>
                <a:latin typeface="Perpetua"/>
              </a:rPr>
              <a:t>Generic routines, are examples of parametric polymorphic functions</a:t>
            </a:r>
            <a:endParaRPr/>
          </a:p>
        </p:txBody>
      </p:sp>
    </p:spTree>
  </p:cSld>
  <p:timing>
    <p:tnLst>
      <p:par>
        <p:cTn dur="indefinite" id="133" nodeType="tmRoot" restart="never">
          <p:childTnLst>
            <p:seq>
              <p:cTn dur="indefinite"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4400">
                <a:solidFill>
                  <a:srgbClr val="c00000"/>
                </a:solidFill>
                <a:latin typeface="Calibri"/>
              </a:rPr>
              <a:t>Type Structure in C++</a:t>
            </a:r>
            <a:endParaRPr/>
          </a:p>
        </p:txBody>
      </p:sp>
      <p:pic>
        <p:nvPicPr>
          <p:cNvPr descr="" id="233" name="Picture 2"/>
          <p:cNvPicPr/>
          <p:nvPr/>
        </p:nvPicPr>
        <p:blipFill>
          <a:blip r:embed="rId1"/>
          <a:stretch>
            <a:fillRect/>
          </a:stretch>
        </p:blipFill>
        <p:spPr>
          <a:xfrm>
            <a:off x="228600" y="1219320"/>
            <a:ext cx="8227080" cy="5190840"/>
          </a:xfrm>
          <a:prstGeom prst="rect">
            <a:avLst/>
          </a:prstGeom>
          <a:ln>
            <a:noFill/>
          </a:ln>
        </p:spPr>
      </p:pic>
    </p:spTree>
  </p:cSld>
  <p:timing>
    <p:tnLst>
      <p:par>
        <p:cTn dur="indefinite" id="135" nodeType="tmRoot" restart="never">
          <p:childTnLst>
            <p:seq>
              <p:cTn dur="indefinite"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0" y="152280"/>
            <a:ext cx="8227080" cy="759600"/>
          </a:xfrm>
          <a:prstGeom prst="rect">
            <a:avLst/>
          </a:prstGeom>
          <a:noFill/>
          <a:ln>
            <a:noFill/>
          </a:ln>
        </p:spPr>
        <p:txBody>
          <a:bodyPr anchor="ctr" bIns="45000" lIns="90000" rIns="90000" tIns="45000"/>
          <a:p>
            <a:pPr algn="ctr">
              <a:lnSpc>
                <a:spcPct val="100000"/>
              </a:lnSpc>
            </a:pPr>
            <a:r>
              <a:rPr lang="en-US" sz="4400">
                <a:solidFill>
                  <a:srgbClr val="c00000"/>
                </a:solidFill>
                <a:latin typeface="Calibri"/>
              </a:rPr>
              <a:t>Type Structure in C++</a:t>
            </a:r>
            <a:endParaRPr/>
          </a:p>
        </p:txBody>
      </p:sp>
      <p:sp>
        <p:nvSpPr>
          <p:cNvPr id="235" name="CustomShape 2"/>
          <p:cNvSpPr/>
          <p:nvPr/>
        </p:nvSpPr>
        <p:spPr>
          <a:xfrm>
            <a:off x="152280" y="838080"/>
            <a:ext cx="8836560" cy="5864760"/>
          </a:xfrm>
          <a:prstGeom prst="rect">
            <a:avLst/>
          </a:prstGeom>
          <a:noFill/>
          <a:ln>
            <a:noFill/>
          </a:ln>
        </p:spPr>
        <p:txBody>
          <a:bodyPr bIns="45000" lIns="90000" rIns="90000" tIns="45000"/>
          <a:p>
            <a:pPr algn="just">
              <a:lnSpc>
                <a:spcPct val="100000"/>
              </a:lnSpc>
              <a:buFont typeface="Arial"/>
              <a:buChar char="•"/>
            </a:pPr>
            <a:r>
              <a:rPr lang="en-US" sz="2200">
                <a:solidFill>
                  <a:srgbClr val="000000"/>
                </a:solidFill>
                <a:latin typeface="Perpetua"/>
              </a:rPr>
              <a:t>C++ distinguishes between pointers and references. A reference is an alias for an object.</a:t>
            </a:r>
            <a:endParaRPr/>
          </a:p>
          <a:p>
            <a:pPr algn="just">
              <a:lnSpc>
                <a:spcPct val="100000"/>
              </a:lnSpc>
              <a:buFont typeface="Arial"/>
              <a:buChar char="•"/>
            </a:pPr>
            <a:r>
              <a:rPr lang="en-US" sz="2200">
                <a:solidFill>
                  <a:srgbClr val="000000"/>
                </a:solidFill>
                <a:latin typeface="Perpetua"/>
              </a:rPr>
              <a:t>once a reference is bound to an object, it cannot be made to refer to a different object</a:t>
            </a:r>
            <a:endParaRPr/>
          </a:p>
          <a:p>
            <a:pPr algn="just">
              <a:lnSpc>
                <a:spcPct val="100000"/>
              </a:lnSpc>
              <a:buFont typeface="Arial"/>
              <a:buChar char="•"/>
            </a:pPr>
            <a:r>
              <a:rPr lang="en-US" sz="2200">
                <a:solidFill>
                  <a:srgbClr val="000000"/>
                </a:solidFill>
                <a:latin typeface="Perpetua"/>
              </a:rPr>
              <a:t>int i = 5;</a:t>
            </a:r>
            <a:endParaRPr/>
          </a:p>
          <a:p>
            <a:pPr algn="just">
              <a:lnSpc>
                <a:spcPct val="100000"/>
              </a:lnSpc>
              <a:buFont typeface="Arial"/>
              <a:buChar char="•"/>
            </a:pPr>
            <a:r>
              <a:rPr lang="en-US" sz="2200">
                <a:solidFill>
                  <a:srgbClr val="000000"/>
                </a:solidFill>
                <a:latin typeface="Perpetua"/>
              </a:rPr>
              <a:t>int&amp; j = i;</a:t>
            </a:r>
            <a:endParaRPr/>
          </a:p>
          <a:p>
            <a:pPr algn="just">
              <a:lnSpc>
                <a:spcPct val="100000"/>
              </a:lnSpc>
              <a:buFont typeface="Arial"/>
              <a:buChar char="•"/>
            </a:pPr>
            <a:r>
              <a:rPr lang="en-US" sz="2200">
                <a:solidFill>
                  <a:srgbClr val="000000"/>
                </a:solidFill>
                <a:latin typeface="Perpetua"/>
              </a:rPr>
              <a:t>i and j denote the same object, which contains the value 5.</a:t>
            </a:r>
            <a:endParaRPr/>
          </a:p>
          <a:p>
            <a:pPr algn="just">
              <a:lnSpc>
                <a:spcPct val="100000"/>
              </a:lnSpc>
            </a:pPr>
            <a:r>
              <a:rPr b="1" lang="en-US" sz="2200">
                <a:solidFill>
                  <a:srgbClr val="000000"/>
                </a:solidFill>
                <a:latin typeface="Perpetua"/>
              </a:rPr>
              <a:t>routine declaration</a:t>
            </a:r>
            <a:endParaRPr/>
          </a:p>
          <a:p>
            <a:pPr algn="just">
              <a:lnSpc>
                <a:spcPct val="100000"/>
              </a:lnSpc>
              <a:buFont typeface="Arial"/>
              <a:buChar char="•"/>
            </a:pPr>
            <a:r>
              <a:rPr lang="en-US" sz="2200">
                <a:solidFill>
                  <a:srgbClr val="000000"/>
                </a:solidFill>
                <a:latin typeface="Perpetua"/>
              </a:rPr>
              <a:t>void fun (int&amp; x, float y)</a:t>
            </a:r>
            <a:endParaRPr/>
          </a:p>
          <a:p>
            <a:pPr algn="just">
              <a:lnSpc>
                <a:spcPct val="100000"/>
              </a:lnSpc>
              <a:buFont typeface="Arial"/>
              <a:buChar char="•"/>
            </a:pPr>
            <a:r>
              <a:rPr lang="en-US" sz="2200">
                <a:solidFill>
                  <a:srgbClr val="000000"/>
                </a:solidFill>
                <a:latin typeface="Perpetua"/>
              </a:rPr>
              <a:t>x represents a by-reference parameter, which is bound to its corresponding actual parameter when the routine gets called.</a:t>
            </a:r>
            <a:endParaRPr/>
          </a:p>
        </p:txBody>
      </p:sp>
    </p:spTree>
  </p:cSld>
  <p:timing>
    <p:tnLst>
      <p:par>
        <p:cTn dur="indefinite" id="137" nodeType="tmRoot" restart="never">
          <p:childTnLst>
            <p:seq>
              <p:cTn dur="indefinite"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94" name="Picture 2"/>
          <p:cNvPicPr/>
          <p:nvPr/>
        </p:nvPicPr>
        <p:blipFill>
          <a:blip r:embed="rId1"/>
          <a:stretch>
            <a:fillRect/>
          </a:stretch>
        </p:blipFill>
        <p:spPr>
          <a:xfrm>
            <a:off x="0" y="430560"/>
            <a:ext cx="9141480" cy="6424920"/>
          </a:xfrm>
          <a:prstGeom prst="rect">
            <a:avLst/>
          </a:prstGeom>
          <a:ln>
            <a:noFill/>
          </a:ln>
        </p:spPr>
      </p:pic>
      <p:sp>
        <p:nvSpPr>
          <p:cNvPr id="95" name="CustomShape 1"/>
          <p:cNvSpPr/>
          <p:nvPr/>
        </p:nvSpPr>
        <p:spPr>
          <a:xfrm>
            <a:off x="1186560" y="2286000"/>
            <a:ext cx="137232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Location</a:t>
            </a:r>
            <a:endParaRPr/>
          </a:p>
        </p:txBody>
      </p:sp>
      <p:sp>
        <p:nvSpPr>
          <p:cNvPr id="96" name="CustomShape 2"/>
          <p:cNvSpPr/>
          <p:nvPr/>
        </p:nvSpPr>
        <p:spPr>
          <a:xfrm>
            <a:off x="1188720" y="3840480"/>
            <a:ext cx="118728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Value</a:t>
            </a:r>
            <a:endParaRPr/>
          </a:p>
        </p:txBody>
      </p:sp>
    </p:spTree>
  </p:cSld>
  <p:timing>
    <p:tnLst>
      <p:par>
        <p:cTn dur="indefinite" id="13" nodeType="tmRoot" restart="never">
          <p:childTnLst>
            <p:seq>
              <p:cTn dur="indefinite"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CustomShape 1"/>
          <p:cNvSpPr/>
          <p:nvPr/>
        </p:nvSpPr>
        <p:spPr>
          <a:xfrm>
            <a:off x="0" y="152280"/>
            <a:ext cx="8227080" cy="1140480"/>
          </a:xfrm>
          <a:prstGeom prst="rect">
            <a:avLst/>
          </a:prstGeom>
          <a:noFill/>
          <a:ln>
            <a:noFill/>
          </a:ln>
        </p:spPr>
        <p:txBody>
          <a:bodyPr anchor="ctr" bIns="45000" lIns="90000" rIns="90000" tIns="45000"/>
          <a:p>
            <a:pPr algn="ctr">
              <a:lnSpc>
                <a:spcPct val="100000"/>
              </a:lnSpc>
            </a:pPr>
            <a:r>
              <a:rPr lang="en-US" sz="4400">
                <a:solidFill>
                  <a:srgbClr val="c00000"/>
                </a:solidFill>
                <a:latin typeface="Calibri"/>
              </a:rPr>
              <a:t>Type Structure in Java</a:t>
            </a:r>
            <a:endParaRPr/>
          </a:p>
        </p:txBody>
      </p:sp>
      <p:pic>
        <p:nvPicPr>
          <p:cNvPr descr="" id="237" name="Picture 2"/>
          <p:cNvPicPr/>
          <p:nvPr/>
        </p:nvPicPr>
        <p:blipFill>
          <a:blip r:embed="rId1"/>
          <a:stretch>
            <a:fillRect/>
          </a:stretch>
        </p:blipFill>
        <p:spPr>
          <a:xfrm>
            <a:off x="0" y="1295280"/>
            <a:ext cx="9055800" cy="5407560"/>
          </a:xfrm>
          <a:prstGeom prst="rect">
            <a:avLst/>
          </a:prstGeom>
          <a:ln>
            <a:noFill/>
          </a:ln>
        </p:spPr>
      </p:pic>
    </p:spTree>
  </p:cSld>
  <p:timing>
    <p:tnLst>
      <p:par>
        <p:cTn dur="indefinite" id="139" nodeType="tmRoot" restart="never">
          <p:childTnLst>
            <p:seq>
              <p:cTn dur="indefinite"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0" y="152280"/>
            <a:ext cx="8227080" cy="1140480"/>
          </a:xfrm>
          <a:prstGeom prst="rect">
            <a:avLst/>
          </a:prstGeom>
          <a:noFill/>
          <a:ln>
            <a:noFill/>
          </a:ln>
        </p:spPr>
        <p:txBody>
          <a:bodyPr anchor="ctr" bIns="45000" lIns="90000" rIns="90000" tIns="45000"/>
          <a:p>
            <a:pPr algn="ctr">
              <a:lnSpc>
                <a:spcPct val="100000"/>
              </a:lnSpc>
            </a:pPr>
            <a:r>
              <a:rPr lang="en-US" sz="4400">
                <a:solidFill>
                  <a:srgbClr val="c00000"/>
                </a:solidFill>
                <a:latin typeface="Calibri"/>
              </a:rPr>
              <a:t>Type Structure in Java</a:t>
            </a:r>
            <a:endParaRPr/>
          </a:p>
        </p:txBody>
      </p:sp>
      <p:sp>
        <p:nvSpPr>
          <p:cNvPr id="239" name="CustomShape 2"/>
          <p:cNvSpPr/>
          <p:nvPr/>
        </p:nvSpPr>
        <p:spPr>
          <a:xfrm>
            <a:off x="304920" y="1582200"/>
            <a:ext cx="8227080" cy="6671160"/>
          </a:xfrm>
          <a:prstGeom prst="rect">
            <a:avLst/>
          </a:prstGeom>
          <a:noFill/>
          <a:ln>
            <a:noFill/>
          </a:ln>
        </p:spPr>
        <p:txBody>
          <a:bodyPr bIns="45000" lIns="90000" rIns="90000" tIns="45000"/>
          <a:p>
            <a:pPr algn="just">
              <a:lnSpc>
                <a:spcPct val="200000"/>
              </a:lnSpc>
            </a:pPr>
            <a:r>
              <a:rPr b="1" lang="en-US" sz="2000">
                <a:solidFill>
                  <a:srgbClr val="000000"/>
                </a:solidFill>
                <a:latin typeface="Perpetua"/>
                <a:ea typeface="DejaVu Sans"/>
              </a:rPr>
              <a:t>Atomic or primitive type:</a:t>
            </a:r>
            <a:r>
              <a:rPr lang="en-US" sz="2000">
                <a:solidFill>
                  <a:srgbClr val="000000"/>
                </a:solidFill>
                <a:latin typeface="Perpetua"/>
                <a:ea typeface="DejaVu Sans"/>
              </a:rPr>
              <a:t> A data type whose elements are single, non decomposable data items (as primitives in Java)</a:t>
            </a:r>
            <a:endParaRPr/>
          </a:p>
          <a:p>
            <a:pPr algn="just">
              <a:lnSpc>
                <a:spcPct val="200000"/>
              </a:lnSpc>
            </a:pPr>
            <a:r>
              <a:rPr b="1" lang="en-US" sz="2000">
                <a:solidFill>
                  <a:srgbClr val="000000"/>
                </a:solidFill>
                <a:latin typeface="Perpetua"/>
                <a:ea typeface="DejaVu Sans"/>
              </a:rPr>
              <a:t>Composite type</a:t>
            </a:r>
            <a:r>
              <a:rPr lang="en-US" sz="2000">
                <a:solidFill>
                  <a:srgbClr val="000000"/>
                </a:solidFill>
                <a:latin typeface="Perpetua"/>
                <a:ea typeface="DejaVu Sans"/>
              </a:rPr>
              <a:t> A data type whose elements are composed of multiple data items</a:t>
            </a:r>
            <a:endParaRPr/>
          </a:p>
          <a:p>
            <a:pPr algn="just">
              <a:lnSpc>
                <a:spcPct val="200000"/>
              </a:lnSpc>
            </a:pPr>
            <a:r>
              <a:rPr b="1" lang="en-US" sz="2000">
                <a:solidFill>
                  <a:srgbClr val="000000"/>
                </a:solidFill>
                <a:latin typeface="Perpetua"/>
                <a:ea typeface="DejaVu Sans"/>
              </a:rPr>
              <a:t>Structured composite type</a:t>
            </a:r>
            <a:r>
              <a:rPr lang="en-US" sz="2000">
                <a:solidFill>
                  <a:srgbClr val="000000"/>
                </a:solidFill>
                <a:latin typeface="Perpetua"/>
                <a:ea typeface="DejaVu Sans"/>
              </a:rPr>
              <a:t> An organized collection of components in which the organization determines the means of accessing individual data components or subsets of the collection</a:t>
            </a:r>
            <a:endParaRPr/>
          </a:p>
        </p:txBody>
      </p:sp>
    </p:spTree>
  </p:cSld>
  <p:timing>
    <p:tnLst>
      <p:par>
        <p:cTn dur="indefinite" id="141" nodeType="tmRoot" restart="never">
          <p:childTnLst>
            <p:seq>
              <p:cTn dur="indefinite"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457200" y="685800"/>
            <a:ext cx="8227080" cy="5437800"/>
          </a:xfrm>
          <a:prstGeom prst="rect">
            <a:avLst/>
          </a:prstGeom>
          <a:noFill/>
          <a:ln>
            <a:noFill/>
          </a:ln>
        </p:spPr>
        <p:txBody>
          <a:bodyPr bIns="45000" lIns="90000" rIns="90000" tIns="45000"/>
          <a:p>
            <a:pPr>
              <a:lnSpc>
                <a:spcPct val="100000"/>
              </a:lnSpc>
            </a:pPr>
            <a:r>
              <a:rPr lang="en-US" sz="2600">
                <a:solidFill>
                  <a:srgbClr val="000000"/>
                </a:solidFill>
                <a:latin typeface="Perpetua"/>
              </a:rPr>
              <a:t>How computations are structured in a programming languages in terms of the flow of control among the different components of a program(unit level, statement level)</a:t>
            </a:r>
            <a:endParaRPr/>
          </a:p>
          <a:p>
            <a:pPr>
              <a:lnSpc>
                <a:spcPct val="100000"/>
              </a:lnSpc>
            </a:pPr>
            <a:endParaRPr/>
          </a:p>
          <a:p>
            <a:pPr>
              <a:lnSpc>
                <a:spcPct val="100000"/>
              </a:lnSpc>
              <a:buFont typeface="Arial"/>
              <a:buChar char="•"/>
            </a:pPr>
            <a:r>
              <a:rPr b="1" lang="en-US" sz="3200">
                <a:solidFill>
                  <a:srgbClr val="000000"/>
                </a:solidFill>
                <a:latin typeface="Perpetua"/>
              </a:rPr>
              <a:t>Expressions:</a:t>
            </a:r>
            <a:endParaRPr/>
          </a:p>
          <a:p>
            <a:pPr>
              <a:lnSpc>
                <a:spcPct val="100000"/>
              </a:lnSpc>
            </a:pPr>
            <a:r>
              <a:rPr lang="en-US" sz="2400">
                <a:solidFill>
                  <a:srgbClr val="000000"/>
                </a:solidFill>
                <a:latin typeface="Perpetua"/>
              </a:rPr>
              <a:t>Obtaining values</a:t>
            </a:r>
            <a:endParaRPr/>
          </a:p>
          <a:p>
            <a:pPr>
              <a:lnSpc>
                <a:spcPct val="100000"/>
              </a:lnSpc>
            </a:pPr>
            <a:r>
              <a:rPr lang="en-US" sz="2400">
                <a:solidFill>
                  <a:srgbClr val="000000"/>
                </a:solidFill>
                <a:latin typeface="Perpetua"/>
              </a:rPr>
              <a:t> </a:t>
            </a:r>
            <a:r>
              <a:rPr lang="en-US" sz="2400">
                <a:solidFill>
                  <a:srgbClr val="000000"/>
                </a:solidFill>
                <a:latin typeface="Perpetua"/>
              </a:rPr>
              <a:t>denote mathematical functions</a:t>
            </a:r>
            <a:endParaRPr/>
          </a:p>
          <a:p>
            <a:pPr>
              <a:lnSpc>
                <a:spcPct val="100000"/>
              </a:lnSpc>
            </a:pPr>
            <a:r>
              <a:rPr lang="en-US" sz="2400">
                <a:solidFill>
                  <a:srgbClr val="000000"/>
                </a:solidFill>
                <a:latin typeface="Perpetua"/>
              </a:rPr>
              <a:t> </a:t>
            </a:r>
            <a:r>
              <a:rPr lang="en-US" sz="2400">
                <a:solidFill>
                  <a:srgbClr val="000000"/>
                </a:solidFill>
                <a:latin typeface="Perpetua"/>
              </a:rPr>
              <a:t>are invoked using the function’s signature(unary, binary, n-ary operator is applied to n operands)</a:t>
            </a:r>
            <a:endParaRPr/>
          </a:p>
          <a:p>
            <a:pPr>
              <a:lnSpc>
                <a:spcPct val="100000"/>
              </a:lnSpc>
            </a:pPr>
            <a:r>
              <a:rPr lang="en-US" sz="2400">
                <a:solidFill>
                  <a:srgbClr val="000000"/>
                </a:solidFill>
                <a:latin typeface="Perpetua"/>
              </a:rPr>
              <a:t> </a:t>
            </a:r>
            <a:r>
              <a:rPr lang="en-US" sz="2400">
                <a:solidFill>
                  <a:srgbClr val="000000"/>
                </a:solidFill>
                <a:latin typeface="Perpetua"/>
              </a:rPr>
              <a:t>operator’s notation( in,pre,post)</a:t>
            </a:r>
            <a:endParaRPr/>
          </a:p>
          <a:p>
            <a:pPr>
              <a:lnSpc>
                <a:spcPct val="100000"/>
              </a:lnSpc>
            </a:pPr>
            <a:endParaRPr/>
          </a:p>
        </p:txBody>
      </p:sp>
      <p:sp>
        <p:nvSpPr>
          <p:cNvPr id="241" name="CustomShape 2"/>
          <p:cNvSpPr/>
          <p:nvPr/>
        </p:nvSpPr>
        <p:spPr>
          <a:xfrm>
            <a:off x="457200" y="274680"/>
            <a:ext cx="8227080" cy="637200"/>
          </a:xfrm>
          <a:prstGeom prst="rect">
            <a:avLst/>
          </a:prstGeom>
          <a:noFill/>
          <a:ln>
            <a:noFill/>
          </a:ln>
        </p:spPr>
        <p:txBody>
          <a:bodyPr anchor="ctr" bIns="45000" lIns="90000" rIns="90000" tIns="45000"/>
          <a:p>
            <a:r>
              <a:rPr lang="en-US" sz="4400">
                <a:solidFill>
                  <a:srgbClr val="000000"/>
                </a:solidFill>
                <a:latin typeface="Perpetua"/>
              </a:rPr>
              <a:t>Structuring the Computation</a:t>
            </a:r>
            <a:endParaRPr/>
          </a:p>
          <a:p>
            <a:pPr algn="ctr">
              <a:lnSpc>
                <a:spcPct val="100000"/>
              </a:lnSpc>
            </a:pPr>
            <a:endParaRPr/>
          </a:p>
        </p:txBody>
      </p:sp>
    </p:spTree>
  </p:cSld>
  <p:timing>
    <p:tnLst>
      <p:par>
        <p:cTn dur="indefinite" id="143" nodeType="tmRoot" restart="never">
          <p:childTnLst>
            <p:seq>
              <p:cTn dur="indefinite"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457200" y="533520"/>
            <a:ext cx="8227080" cy="5590080"/>
          </a:xfrm>
          <a:prstGeom prst="rect">
            <a:avLst/>
          </a:prstGeom>
          <a:noFill/>
          <a:ln>
            <a:noFill/>
          </a:ln>
        </p:spPr>
        <p:txBody>
          <a:bodyPr bIns="45000" lIns="90000" rIns="90000" tIns="45000"/>
          <a:p>
            <a:pPr>
              <a:lnSpc>
                <a:spcPct val="100000"/>
              </a:lnSpc>
              <a:buFont typeface="Arial"/>
              <a:buChar char="•"/>
            </a:pPr>
            <a:r>
              <a:rPr b="1" lang="en-US" sz="2200">
                <a:solidFill>
                  <a:srgbClr val="000000"/>
                </a:solidFill>
                <a:latin typeface="Perpetua"/>
              </a:rPr>
              <a:t>Operator associativity and operator precedence:</a:t>
            </a:r>
            <a:endParaRPr/>
          </a:p>
          <a:p>
            <a:pPr>
              <a:lnSpc>
                <a:spcPct val="100000"/>
              </a:lnSpc>
            </a:pPr>
            <a:r>
              <a:rPr lang="en-US" sz="2200">
                <a:solidFill>
                  <a:srgbClr val="000000"/>
                </a:solidFill>
                <a:latin typeface="Perpetua"/>
              </a:rPr>
              <a:t>a + b ∗ c corresponds to  a+(b∗c)        (Pascal,C,...)  a=b &lt; c  corresponds  to  (a=b)&lt; c        (Pascal) a==b &lt; c  correspondstoa==(b &lt; c)    (C)</a:t>
            </a:r>
            <a:endParaRPr/>
          </a:p>
          <a:p>
            <a:pPr>
              <a:lnSpc>
                <a:spcPct val="100000"/>
              </a:lnSpc>
            </a:pPr>
            <a:endParaRPr/>
          </a:p>
          <a:p>
            <a:pPr>
              <a:lnSpc>
                <a:spcPct val="100000"/>
              </a:lnSpc>
              <a:buFont typeface="Arial"/>
              <a:buChar char="•"/>
            </a:pPr>
            <a:r>
              <a:rPr b="1" lang="en-US" sz="2200">
                <a:solidFill>
                  <a:srgbClr val="000000"/>
                </a:solidFill>
                <a:latin typeface="Perpetua"/>
              </a:rPr>
              <a:t>Conditional expressions:</a:t>
            </a:r>
            <a:endParaRPr/>
          </a:p>
          <a:p>
            <a:pPr>
              <a:lnSpc>
                <a:spcPct val="100000"/>
              </a:lnSpc>
            </a:pPr>
            <a:r>
              <a:rPr lang="en-US" sz="2200">
                <a:solidFill>
                  <a:srgbClr val="000000"/>
                </a:solidFill>
                <a:latin typeface="Perpetua"/>
              </a:rPr>
              <a:t>(a &gt; b)? a:b                                                    (C)</a:t>
            </a:r>
            <a:endParaRPr/>
          </a:p>
          <a:p>
            <a:pPr>
              <a:lnSpc>
                <a:spcPct val="100000"/>
              </a:lnSpc>
            </a:pPr>
            <a:r>
              <a:rPr lang="en-US" sz="2200">
                <a:solidFill>
                  <a:srgbClr val="000000"/>
                </a:solidFill>
                <a:latin typeface="Perpetua"/>
              </a:rPr>
              <a:t> </a:t>
            </a:r>
            <a:r>
              <a:rPr lang="en-US" sz="2200">
                <a:solidFill>
                  <a:srgbClr val="000000"/>
                </a:solidFill>
                <a:latin typeface="Perpetua"/>
              </a:rPr>
              <a:t>if a &gt; b then a else b                                     (ML)</a:t>
            </a:r>
            <a:endParaRPr/>
          </a:p>
          <a:p>
            <a:pPr>
              <a:lnSpc>
                <a:spcPct val="100000"/>
              </a:lnSpc>
            </a:pPr>
            <a:r>
              <a:rPr lang="en-US" sz="2200">
                <a:solidFill>
                  <a:srgbClr val="000000"/>
                </a:solidFill>
                <a:latin typeface="Perpetua"/>
              </a:rPr>
              <a:t> </a:t>
            </a:r>
            <a:r>
              <a:rPr lang="en-US" sz="2200">
                <a:solidFill>
                  <a:srgbClr val="000000"/>
                </a:solidFill>
                <a:latin typeface="Perpetua"/>
              </a:rPr>
              <a:t>case x of 1=&gt;f1(y) | 2=&gt; f2(y) | =&gt; g(y) (ML)</a:t>
            </a:r>
            <a:endParaRPr/>
          </a:p>
          <a:p>
            <a:pPr>
              <a:lnSpc>
                <a:spcPct val="100000"/>
              </a:lnSpc>
            </a:pPr>
            <a:endParaRPr/>
          </a:p>
        </p:txBody>
      </p:sp>
    </p:spTree>
  </p:cSld>
  <p:timing>
    <p:tnLst>
      <p:par>
        <p:cTn dur="indefinite" id="145" nodeType="tmRoot" restart="never">
          <p:childTnLst>
            <p:seq>
              <p:cTn dur="indefinite"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CustomShape 1"/>
          <p:cNvSpPr/>
          <p:nvPr/>
        </p:nvSpPr>
        <p:spPr>
          <a:xfrm>
            <a:off x="304920" y="457200"/>
            <a:ext cx="8607960" cy="6093360"/>
          </a:xfrm>
          <a:prstGeom prst="rect">
            <a:avLst/>
          </a:prstGeom>
          <a:noFill/>
          <a:ln>
            <a:noFill/>
          </a:ln>
        </p:spPr>
        <p:txBody>
          <a:bodyPr bIns="45000" lIns="90000" rIns="90000" tIns="45000"/>
          <a:p>
            <a:pPr>
              <a:lnSpc>
                <a:spcPct val="100000"/>
              </a:lnSpc>
            </a:pPr>
            <a:r>
              <a:rPr lang="en-US" sz="2200">
                <a:solidFill>
                  <a:srgbClr val="000000"/>
                </a:solidFill>
                <a:latin typeface="Perpetua"/>
              </a:rPr>
              <a:t>	</a:t>
            </a:r>
            <a:r>
              <a:rPr lang="en-US" sz="2200">
                <a:solidFill>
                  <a:srgbClr val="000000"/>
                </a:solidFill>
                <a:latin typeface="Perpetua"/>
              </a:rPr>
              <a:t>	</a:t>
            </a:r>
            <a:r>
              <a:rPr b="1" lang="en-US" sz="2200">
                <a:solidFill>
                  <a:srgbClr val="000000"/>
                </a:solidFill>
                <a:latin typeface="Perpetua"/>
              </a:rPr>
              <a:t>Conditional Statements</a:t>
            </a:r>
            <a:endParaRPr/>
          </a:p>
          <a:p>
            <a:pPr>
              <a:lnSpc>
                <a:spcPct val="100000"/>
              </a:lnSpc>
            </a:pPr>
            <a:endParaRPr/>
          </a:p>
          <a:p>
            <a:pPr>
              <a:lnSpc>
                <a:spcPct val="100000"/>
              </a:lnSpc>
            </a:pPr>
            <a:r>
              <a:rPr lang="en-US" sz="2200">
                <a:solidFill>
                  <a:srgbClr val="000000"/>
                </a:solidFill>
                <a:latin typeface="Perpetua"/>
              </a:rPr>
              <a:t>Let us start with the example of the if statement as originally provided by Algol 60. Two forms are possible, as shown by the following examples:</a:t>
            </a:r>
            <a:endParaRPr/>
          </a:p>
          <a:p>
            <a:pPr>
              <a:lnSpc>
                <a:spcPct val="100000"/>
              </a:lnSpc>
            </a:pPr>
            <a:endParaRPr/>
          </a:p>
          <a:p>
            <a:pPr>
              <a:lnSpc>
                <a:spcPct val="100000"/>
              </a:lnSpc>
            </a:pPr>
            <a:r>
              <a:rPr lang="en-US" sz="2200">
                <a:solidFill>
                  <a:srgbClr val="000000"/>
                </a:solidFill>
                <a:latin typeface="Perpetua"/>
              </a:rPr>
              <a:t>Algol 60. Two forms are possible, as shown by the following examples:</a:t>
            </a:r>
            <a:endParaRPr/>
          </a:p>
          <a:p>
            <a:pPr>
              <a:lnSpc>
                <a:spcPct val="100000"/>
              </a:lnSpc>
            </a:pPr>
            <a:endParaRPr/>
          </a:p>
          <a:p>
            <a:pPr>
              <a:lnSpc>
                <a:spcPct val="100000"/>
              </a:lnSpc>
            </a:pPr>
            <a:endParaRPr/>
          </a:p>
          <a:p>
            <a:pPr>
              <a:lnSpc>
                <a:spcPct val="100000"/>
              </a:lnSpc>
            </a:pPr>
            <a:r>
              <a:rPr b="1" lang="en-US" sz="2200">
                <a:solidFill>
                  <a:srgbClr val="000000"/>
                </a:solidFill>
                <a:latin typeface="Perpetua"/>
              </a:rPr>
              <a:t>if i = 0</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if i = 0</a:t>
            </a:r>
            <a:endParaRPr/>
          </a:p>
          <a:p>
            <a:pPr>
              <a:lnSpc>
                <a:spcPct val="100000"/>
              </a:lnSpc>
            </a:pPr>
            <a:r>
              <a:rPr b="1" lang="en-US" sz="2200">
                <a:solidFill>
                  <a:srgbClr val="000000"/>
                </a:solidFill>
                <a:latin typeface="Perpetua"/>
              </a:rPr>
              <a:t>then i := j;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then i := j</a:t>
            </a:r>
            <a:endParaRPr/>
          </a:p>
          <a:p>
            <a:pPr>
              <a:lnSpc>
                <a:spcPct val="100000"/>
              </a:lnSpc>
            </a:pP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else begin i := i + 1;</a:t>
            </a:r>
            <a:endParaRPr/>
          </a:p>
          <a:p>
            <a:pPr>
              <a:lnSpc>
                <a:spcPct val="100000"/>
              </a:lnSpc>
            </a:pPr>
            <a:r>
              <a:rPr lang="en-US" sz="2200">
                <a:solidFill>
                  <a:srgbClr val="000000"/>
                </a:solidFill>
                <a:latin typeface="Perpetua"/>
              </a:rPr>
              <a:t>	</a:t>
            </a:r>
            <a:r>
              <a:rPr lang="en-US" sz="2200">
                <a:solidFill>
                  <a:srgbClr val="000000"/>
                </a:solidFill>
                <a:latin typeface="Perpetua"/>
              </a:rPr>
              <a:t>	</a:t>
            </a:r>
            <a:r>
              <a:rPr lang="en-US" sz="2200">
                <a:solidFill>
                  <a:srgbClr val="000000"/>
                </a:solidFill>
                <a:latin typeface="Perpetua"/>
              </a:rPr>
              <a:t>	</a:t>
            </a:r>
            <a:r>
              <a:rPr lang="en-US" sz="2200">
                <a:solidFill>
                  <a:srgbClr val="000000"/>
                </a:solidFill>
                <a:latin typeface="Perpetua"/>
              </a:rPr>
              <a:t>	</a:t>
            </a:r>
            <a:r>
              <a:rPr lang="en-US" sz="2200">
                <a:solidFill>
                  <a:srgbClr val="000000"/>
                </a:solidFill>
                <a:latin typeface="Perpetua"/>
              </a:rPr>
              <a:t>	</a:t>
            </a:r>
            <a:r>
              <a:rPr lang="en-US" sz="2200">
                <a:solidFill>
                  <a:srgbClr val="000000"/>
                </a:solidFill>
                <a:latin typeface="Perpetua"/>
              </a:rPr>
              <a:t>	</a:t>
            </a:r>
            <a:r>
              <a:rPr lang="en-US" sz="2200">
                <a:solidFill>
                  <a:srgbClr val="000000"/>
                </a:solidFill>
                <a:latin typeface="Perpetua"/>
              </a:rPr>
              <a:t>	</a:t>
            </a:r>
            <a:r>
              <a:rPr lang="en-US" sz="2200">
                <a:solidFill>
                  <a:srgbClr val="000000"/>
                </a:solidFill>
                <a:latin typeface="Perpetua"/>
              </a:rPr>
              <a:t>	</a:t>
            </a:r>
            <a:r>
              <a:rPr lang="en-US" sz="2200">
                <a:solidFill>
                  <a:srgbClr val="000000"/>
                </a:solidFill>
                <a:latin typeface="Perpetua"/>
              </a:rPr>
              <a:t>j := j - 1</a:t>
            </a:r>
            <a:endParaRPr/>
          </a:p>
          <a:p>
            <a:pPr>
              <a:lnSpc>
                <a:spcPct val="100000"/>
              </a:lnSpc>
            </a:pP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end</a:t>
            </a:r>
            <a:endParaRPr/>
          </a:p>
        </p:txBody>
      </p:sp>
    </p:spTree>
  </p:cSld>
  <p:timing>
    <p:tnLst>
      <p:par>
        <p:cTn dur="indefinite" id="147" nodeType="tmRoot" restart="never">
          <p:childTnLst>
            <p:seq>
              <p:cTn dur="indefinite"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457200" y="274680"/>
            <a:ext cx="8227080" cy="865800"/>
          </a:xfrm>
          <a:prstGeom prst="rect">
            <a:avLst/>
          </a:prstGeom>
          <a:noFill/>
          <a:ln>
            <a:noFill/>
          </a:ln>
        </p:spPr>
        <p:txBody>
          <a:bodyPr anchor="ctr" bIns="45000" lIns="90000" rIns="90000" tIns="45000"/>
          <a:p>
            <a:pPr algn="ctr">
              <a:lnSpc>
                <a:spcPct val="100000"/>
              </a:lnSpc>
            </a:pPr>
            <a:r>
              <a:rPr lang="en-US" sz="4400">
                <a:solidFill>
                  <a:srgbClr val="000000"/>
                </a:solidFill>
                <a:latin typeface="Perpetua"/>
              </a:rPr>
              <a:t>Conditional Statements</a:t>
            </a:r>
            <a:endParaRPr/>
          </a:p>
        </p:txBody>
      </p:sp>
      <p:sp>
        <p:nvSpPr>
          <p:cNvPr id="245" name="CustomShape 2"/>
          <p:cNvSpPr/>
          <p:nvPr/>
        </p:nvSpPr>
        <p:spPr>
          <a:xfrm>
            <a:off x="457200" y="990720"/>
            <a:ext cx="8227080" cy="5206680"/>
          </a:xfrm>
          <a:prstGeom prst="rect">
            <a:avLst/>
          </a:prstGeom>
          <a:noFill/>
          <a:ln>
            <a:noFill/>
          </a:ln>
        </p:spPr>
        <p:txBody>
          <a:bodyPr bIns="45000" lIns="90000" rIns="90000" tIns="45000"/>
          <a:p>
            <a:pPr>
              <a:lnSpc>
                <a:spcPct val="100000"/>
              </a:lnSpc>
            </a:pPr>
            <a:endParaRPr/>
          </a:p>
          <a:p>
            <a:pPr>
              <a:lnSpc>
                <a:spcPct val="100000"/>
              </a:lnSpc>
            </a:pPr>
            <a:r>
              <a:rPr lang="en-US" sz="2200">
                <a:solidFill>
                  <a:srgbClr val="000000"/>
                </a:solidFill>
                <a:latin typeface="Perpetua"/>
                <a:ea typeface="DejaVu Sans"/>
              </a:rPr>
              <a:t>if x&gt; 0 then if  x&lt; 10 then x:=0 else x:=1000 </a:t>
            </a:r>
            <a:endParaRPr/>
          </a:p>
          <a:p>
            <a:pPr>
              <a:lnSpc>
                <a:spcPct val="100000"/>
              </a:lnSpc>
            </a:pPr>
            <a:endParaRPr/>
          </a:p>
          <a:p>
            <a:pPr>
              <a:lnSpc>
                <a:spcPct val="100000"/>
              </a:lnSpc>
            </a:pPr>
            <a:r>
              <a:rPr lang="en-US" sz="2200">
                <a:solidFill>
                  <a:srgbClr val="000000"/>
                </a:solidFill>
                <a:latin typeface="Perpetua"/>
                <a:ea typeface="DejaVu Sans"/>
              </a:rPr>
              <a:t>if x&gt; 0 then begin if x&lt; 10 then x:=0 end else x:=1000 </a:t>
            </a:r>
            <a:endParaRPr/>
          </a:p>
          <a:p>
            <a:pPr>
              <a:lnSpc>
                <a:spcPct val="100000"/>
              </a:lnSpc>
            </a:pPr>
            <a:endParaRPr/>
          </a:p>
          <a:p>
            <a:pPr>
              <a:lnSpc>
                <a:spcPct val="100000"/>
              </a:lnSpc>
            </a:pPr>
            <a:r>
              <a:rPr lang="en-US" sz="2200">
                <a:solidFill>
                  <a:srgbClr val="000000"/>
                </a:solidFill>
                <a:latin typeface="Perpetua"/>
                <a:ea typeface="DejaVu Sans"/>
              </a:rPr>
              <a:t> </a:t>
            </a:r>
            <a:r>
              <a:rPr lang="en-US" sz="2200">
                <a:solidFill>
                  <a:srgbClr val="000000"/>
                </a:solidFill>
                <a:latin typeface="Perpetua"/>
                <a:ea typeface="DejaVu Sans"/>
              </a:rPr>
              <a:t>if x&gt; 0 then if x&lt; 10 then x:=0 end else x:=1000 end </a:t>
            </a:r>
            <a:endParaRPr/>
          </a:p>
          <a:p>
            <a:pPr>
              <a:lnSpc>
                <a:spcPct val="100000"/>
              </a:lnSpc>
            </a:pPr>
            <a:endParaRPr/>
          </a:p>
          <a:p>
            <a:pPr>
              <a:lnSpc>
                <a:spcPct val="100000"/>
              </a:lnSpc>
            </a:pPr>
            <a:r>
              <a:rPr lang="en-US" sz="2200">
                <a:solidFill>
                  <a:srgbClr val="000000"/>
                </a:solidFill>
                <a:latin typeface="Perpetua"/>
                <a:ea typeface="DejaVu Sans"/>
              </a:rPr>
              <a:t>if a then S1 else if b then S2 else if c then S3 else S4 end</a:t>
            </a:r>
            <a:endParaRPr/>
          </a:p>
        </p:txBody>
      </p:sp>
    </p:spTree>
  </p:cSld>
  <p:timing>
    <p:tnLst>
      <p:par>
        <p:cTn dur="indefinite" id="149" nodeType="tmRoot" restart="never">
          <p:childTnLst>
            <p:seq>
              <p:cTn dur="indefinite"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380880" y="457200"/>
            <a:ext cx="8379360" cy="5941080"/>
          </a:xfrm>
          <a:prstGeom prst="rect">
            <a:avLst/>
          </a:prstGeom>
          <a:noFill/>
          <a:ln>
            <a:noFill/>
          </a:ln>
        </p:spPr>
        <p:txBody>
          <a:bodyPr bIns="45000" lIns="90000" rIns="90000" tIns="45000"/>
          <a:p>
            <a:pPr>
              <a:lnSpc>
                <a:spcPct val="100000"/>
              </a:lnSpc>
              <a:buFont typeface="Arial"/>
              <a:buChar char="•"/>
            </a:pPr>
            <a:r>
              <a:rPr b="1" lang="en-US" sz="2200">
                <a:solidFill>
                  <a:srgbClr val="000000"/>
                </a:solidFill>
                <a:latin typeface="Perpetua"/>
              </a:rPr>
              <a:t>end if</a:t>
            </a:r>
            <a:r>
              <a:rPr lang="en-US" sz="2200">
                <a:solidFill>
                  <a:srgbClr val="000000"/>
                </a:solidFill>
                <a:latin typeface="Perpetua"/>
              </a:rPr>
              <a:t> in the case of Ada, </a:t>
            </a:r>
            <a:r>
              <a:rPr b="1" lang="en-US" sz="2200">
                <a:solidFill>
                  <a:srgbClr val="000000"/>
                </a:solidFill>
                <a:latin typeface="Perpetua"/>
              </a:rPr>
              <a:t>end</a:t>
            </a:r>
            <a:r>
              <a:rPr lang="en-US" sz="2200">
                <a:solidFill>
                  <a:srgbClr val="000000"/>
                </a:solidFill>
                <a:latin typeface="Perpetua"/>
              </a:rPr>
              <a:t> in the case of Modula-2</a:t>
            </a:r>
            <a:endParaRPr/>
          </a:p>
          <a:p>
            <a:pPr>
              <a:lnSpc>
                <a:spcPct val="100000"/>
              </a:lnSpc>
            </a:pPr>
            <a:endParaRPr/>
          </a:p>
          <a:p>
            <a:pPr>
              <a:lnSpc>
                <a:spcPct val="100000"/>
              </a:lnSpc>
              <a:buFont typeface="Arial"/>
              <a:buChar char="•"/>
            </a:pPr>
            <a:r>
              <a:rPr lang="en-US" sz="2200">
                <a:solidFill>
                  <a:srgbClr val="000000"/>
                </a:solidFill>
                <a:latin typeface="Perpetua"/>
              </a:rPr>
              <a:t>coded in Modula-2 as</a:t>
            </a:r>
            <a:endParaRPr/>
          </a:p>
          <a:p>
            <a:pPr>
              <a:lnSpc>
                <a:spcPct val="100000"/>
              </a:lnSpc>
            </a:pPr>
            <a:r>
              <a:rPr b="1" lang="en-US" sz="2200">
                <a:solidFill>
                  <a:srgbClr val="000000"/>
                </a:solidFill>
                <a:latin typeface="Perpetua"/>
              </a:rPr>
              <a:t>if i = 0</a:t>
            </a:r>
            <a:endParaRPr/>
          </a:p>
          <a:p>
            <a:pPr>
              <a:lnSpc>
                <a:spcPct val="100000"/>
              </a:lnSpc>
            </a:pP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then i := j</a:t>
            </a:r>
            <a:endParaRPr/>
          </a:p>
          <a:p>
            <a:pPr>
              <a:lnSpc>
                <a:spcPct val="100000"/>
              </a:lnSpc>
            </a:pPr>
            <a:r>
              <a:rPr b="1" lang="en-US" sz="2200">
                <a:solidFill>
                  <a:srgbClr val="000000"/>
                </a:solidFill>
                <a:latin typeface="Perpetua"/>
              </a:rPr>
              <a:t>	</a:t>
            </a:r>
            <a:r>
              <a:rPr b="1" lang="en-US" sz="2200">
                <a:solidFill>
                  <a:srgbClr val="000000"/>
                </a:solidFill>
                <a:latin typeface="Perpetua"/>
              </a:rPr>
              <a:t>	</a:t>
            </a:r>
            <a:r>
              <a:rPr b="1" lang="en-US" sz="2200">
                <a:solidFill>
                  <a:srgbClr val="000000"/>
                </a:solidFill>
                <a:latin typeface="Perpetua"/>
              </a:rPr>
              <a:t>else i := i + 1;</a:t>
            </a:r>
            <a:endParaRPr/>
          </a:p>
          <a:p>
            <a:pPr>
              <a:lnSpc>
                <a:spcPct val="100000"/>
              </a:lnSpc>
            </a:pPr>
            <a:r>
              <a:rPr lang="en-US" sz="2200">
                <a:solidFill>
                  <a:srgbClr val="000000"/>
                </a:solidFill>
                <a:latin typeface="Perpetua"/>
              </a:rPr>
              <a:t>	</a:t>
            </a:r>
            <a:r>
              <a:rPr lang="en-US" sz="2200">
                <a:solidFill>
                  <a:srgbClr val="000000"/>
                </a:solidFill>
                <a:latin typeface="Perpetua"/>
              </a:rPr>
              <a:t>	</a:t>
            </a:r>
            <a:r>
              <a:rPr lang="en-US" sz="2200">
                <a:solidFill>
                  <a:srgbClr val="000000"/>
                </a:solidFill>
                <a:latin typeface="Perpetua"/>
              </a:rPr>
              <a:t>j := j - 1</a:t>
            </a:r>
            <a:endParaRPr/>
          </a:p>
          <a:p>
            <a:pPr>
              <a:lnSpc>
                <a:spcPct val="100000"/>
              </a:lnSpc>
            </a:pPr>
            <a:r>
              <a:rPr b="1" lang="en-US" sz="2200">
                <a:solidFill>
                  <a:srgbClr val="000000"/>
                </a:solidFill>
                <a:latin typeface="Perpetua"/>
              </a:rPr>
              <a:t>	</a:t>
            </a:r>
            <a:r>
              <a:rPr b="1" lang="en-US" sz="2200">
                <a:solidFill>
                  <a:srgbClr val="000000"/>
                </a:solidFill>
                <a:latin typeface="Perpetua"/>
              </a:rPr>
              <a:t>end</a:t>
            </a:r>
            <a:endParaRPr/>
          </a:p>
          <a:p>
            <a:pPr>
              <a:lnSpc>
                <a:spcPct val="100000"/>
              </a:lnSpc>
            </a:pPr>
            <a:endParaRPr/>
          </a:p>
          <a:p>
            <a:pPr>
              <a:lnSpc>
                <a:spcPct val="100000"/>
              </a:lnSpc>
            </a:pPr>
            <a:r>
              <a:rPr b="1" lang="en-US" sz="2200">
                <a:solidFill>
                  <a:srgbClr val="000000"/>
                </a:solidFill>
                <a:latin typeface="Perpetua"/>
              </a:rPr>
              <a:t>if x &gt; 0 then if x &lt; 10 then x := 0 else x := 1000 end end</a:t>
            </a:r>
            <a:endParaRPr/>
          </a:p>
          <a:p>
            <a:pPr>
              <a:lnSpc>
                <a:spcPct val="100000"/>
              </a:lnSpc>
            </a:pPr>
            <a:endParaRPr/>
          </a:p>
          <a:p>
            <a:pPr>
              <a:lnSpc>
                <a:spcPct val="100000"/>
              </a:lnSpc>
            </a:pPr>
            <a:r>
              <a:rPr lang="en-US" sz="2200">
                <a:solidFill>
                  <a:srgbClr val="000000"/>
                </a:solidFill>
                <a:latin typeface="Perpetua"/>
              </a:rPr>
              <a:t>Or</a:t>
            </a:r>
            <a:endParaRPr/>
          </a:p>
          <a:p>
            <a:pPr>
              <a:lnSpc>
                <a:spcPct val="100000"/>
              </a:lnSpc>
            </a:pPr>
            <a:endParaRPr/>
          </a:p>
          <a:p>
            <a:pPr>
              <a:lnSpc>
                <a:spcPct val="100000"/>
              </a:lnSpc>
            </a:pPr>
            <a:r>
              <a:rPr b="1" lang="en-US" sz="2200">
                <a:solidFill>
                  <a:srgbClr val="000000"/>
                </a:solidFill>
                <a:latin typeface="Perpetua"/>
              </a:rPr>
              <a:t>if x &gt; 0 then if x &lt; 10 then x := 0 end else x := 1000 end</a:t>
            </a:r>
            <a:endParaRPr/>
          </a:p>
        </p:txBody>
      </p:sp>
    </p:spTree>
  </p:cSld>
  <p:timing>
    <p:tnLst>
      <p:par>
        <p:cTn dur="indefinite" id="151" nodeType="tmRoot" restart="never">
          <p:childTnLst>
            <p:seq>
              <p:cTn dur="indefinite"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457200" y="533520"/>
            <a:ext cx="8227080" cy="5864760"/>
          </a:xfrm>
          <a:prstGeom prst="rect">
            <a:avLst/>
          </a:prstGeom>
          <a:noFill/>
          <a:ln>
            <a:noFill/>
          </a:ln>
        </p:spPr>
        <p:txBody>
          <a:bodyPr bIns="45000" lIns="90000" rIns="90000" tIns="45000"/>
          <a:p>
            <a:pPr>
              <a:lnSpc>
                <a:spcPct val="100000"/>
              </a:lnSpc>
            </a:pPr>
            <a:r>
              <a:rPr lang="en-US" sz="2200">
                <a:solidFill>
                  <a:srgbClr val="000000"/>
                </a:solidFill>
                <a:latin typeface="Perpetua"/>
              </a:rPr>
              <a:t>switch(operator){ case’+’:result=operand1+operand2;</a:t>
            </a:r>
            <a:endParaRPr/>
          </a:p>
          <a:p>
            <a:pPr>
              <a:lnSpc>
                <a:spcPct val="100000"/>
              </a:lnSpc>
            </a:pPr>
            <a:r>
              <a:rPr lang="en-US" sz="2200">
                <a:solidFill>
                  <a:srgbClr val="000000"/>
                </a:solidFill>
                <a:latin typeface="Perpetua"/>
              </a:rPr>
              <a:t>break;</a:t>
            </a:r>
            <a:endParaRPr/>
          </a:p>
          <a:p>
            <a:pPr>
              <a:lnSpc>
                <a:spcPct val="100000"/>
              </a:lnSpc>
            </a:pPr>
            <a:r>
              <a:rPr lang="en-US" sz="2200">
                <a:solidFill>
                  <a:srgbClr val="000000"/>
                </a:solidFill>
                <a:latin typeface="Perpetua"/>
              </a:rPr>
              <a:t> </a:t>
            </a:r>
            <a:r>
              <a:rPr lang="en-US" sz="2200">
                <a:solidFill>
                  <a:srgbClr val="000000"/>
                </a:solidFill>
                <a:latin typeface="Perpetua"/>
              </a:rPr>
              <a:t>case’-’:result=operand1-operand2;</a:t>
            </a:r>
            <a:endParaRPr/>
          </a:p>
          <a:p>
            <a:pPr>
              <a:lnSpc>
                <a:spcPct val="100000"/>
              </a:lnSpc>
            </a:pPr>
            <a:r>
              <a:rPr lang="en-US" sz="2200">
                <a:solidFill>
                  <a:srgbClr val="000000"/>
                </a:solidFill>
                <a:latin typeface="Perpetua"/>
              </a:rPr>
              <a:t>break; </a:t>
            </a:r>
            <a:endParaRPr/>
          </a:p>
          <a:p>
            <a:pPr>
              <a:lnSpc>
                <a:spcPct val="100000"/>
              </a:lnSpc>
            </a:pPr>
            <a:r>
              <a:rPr lang="en-US" sz="2200">
                <a:solidFill>
                  <a:srgbClr val="000000"/>
                </a:solidFill>
                <a:latin typeface="Perpetua"/>
              </a:rPr>
              <a:t>default:break;}</a:t>
            </a:r>
            <a:endParaRPr/>
          </a:p>
          <a:p>
            <a:pPr>
              <a:lnSpc>
                <a:spcPct val="100000"/>
              </a:lnSpc>
            </a:pPr>
            <a:r>
              <a:rPr lang="en-US" sz="2200">
                <a:solidFill>
                  <a:srgbClr val="000000"/>
                </a:solidFill>
                <a:latin typeface="Perpetua"/>
              </a:rPr>
              <a:t>(In Ada)</a:t>
            </a:r>
            <a:endParaRPr/>
          </a:p>
          <a:p>
            <a:pPr>
              <a:lnSpc>
                <a:spcPct val="100000"/>
              </a:lnSpc>
            </a:pPr>
            <a:r>
              <a:rPr lang="en-US" sz="2200">
                <a:solidFill>
                  <a:srgbClr val="000000"/>
                </a:solidFill>
                <a:latin typeface="Perpetua"/>
              </a:rPr>
              <a:t>case OPERATOR is </a:t>
            </a:r>
            <a:endParaRPr/>
          </a:p>
          <a:p>
            <a:pPr>
              <a:lnSpc>
                <a:spcPct val="100000"/>
              </a:lnSpc>
            </a:pPr>
            <a:r>
              <a:rPr lang="en-US" sz="2200">
                <a:solidFill>
                  <a:srgbClr val="000000"/>
                </a:solidFill>
                <a:latin typeface="Perpetua"/>
              </a:rPr>
              <a:t>when ’+’ =&gt; result:=operand1+operand2; </a:t>
            </a:r>
            <a:endParaRPr/>
          </a:p>
          <a:p>
            <a:pPr>
              <a:lnSpc>
                <a:spcPct val="100000"/>
              </a:lnSpc>
            </a:pPr>
            <a:r>
              <a:rPr lang="en-US" sz="2200">
                <a:solidFill>
                  <a:srgbClr val="000000"/>
                </a:solidFill>
                <a:latin typeface="Perpetua"/>
              </a:rPr>
              <a:t>when ’−’ =&gt; result:=operand1−operand2;  </a:t>
            </a:r>
            <a:endParaRPr/>
          </a:p>
          <a:p>
            <a:pPr>
              <a:lnSpc>
                <a:spcPct val="100000"/>
              </a:lnSpc>
            </a:pPr>
            <a:r>
              <a:rPr lang="en-US" sz="2200">
                <a:solidFill>
                  <a:srgbClr val="000000"/>
                </a:solidFill>
                <a:latin typeface="Perpetua"/>
              </a:rPr>
              <a:t>when others =&gt; null; endcase</a:t>
            </a:r>
            <a:endParaRPr/>
          </a:p>
          <a:p>
            <a:pPr>
              <a:lnSpc>
                <a:spcPct val="100000"/>
              </a:lnSpc>
            </a:pPr>
            <a:endParaRPr/>
          </a:p>
        </p:txBody>
      </p:sp>
    </p:spTree>
  </p:cSld>
  <p:timing>
    <p:tnLst>
      <p:par>
        <p:cTn dur="indefinite" id="153" nodeType="tmRoot" restart="never">
          <p:childTnLst>
            <p:seq>
              <p:cTn dur="indefinite"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457200" y="274680"/>
            <a:ext cx="8227080" cy="713520"/>
          </a:xfrm>
          <a:prstGeom prst="rect">
            <a:avLst/>
          </a:prstGeom>
          <a:noFill/>
          <a:ln>
            <a:noFill/>
          </a:ln>
        </p:spPr>
        <p:txBody>
          <a:bodyPr anchor="ctr" bIns="45000" lIns="90000" rIns="90000" tIns="45000"/>
          <a:p>
            <a:pPr algn="ctr">
              <a:lnSpc>
                <a:spcPct val="100000"/>
              </a:lnSpc>
            </a:pPr>
            <a:r>
              <a:rPr lang="en-US" sz="3600">
                <a:solidFill>
                  <a:srgbClr val="000000"/>
                </a:solidFill>
                <a:latin typeface="Perpetua"/>
              </a:rPr>
              <a:t>Loops</a:t>
            </a:r>
            <a:endParaRPr/>
          </a:p>
        </p:txBody>
      </p:sp>
      <p:sp>
        <p:nvSpPr>
          <p:cNvPr id="249" name="CustomShape 2"/>
          <p:cNvSpPr/>
          <p:nvPr/>
        </p:nvSpPr>
        <p:spPr>
          <a:xfrm>
            <a:off x="457200" y="990720"/>
            <a:ext cx="8227080" cy="5483880"/>
          </a:xfrm>
          <a:prstGeom prst="rect">
            <a:avLst/>
          </a:prstGeom>
          <a:noFill/>
          <a:ln>
            <a:noFill/>
          </a:ln>
        </p:spPr>
        <p:txBody>
          <a:bodyPr bIns="45000" lIns="90000" rIns="90000" tIns="45000"/>
          <a:p>
            <a:pPr>
              <a:lnSpc>
                <a:spcPct val="100000"/>
              </a:lnSpc>
              <a:buFont typeface="Arial"/>
              <a:buChar char="•"/>
            </a:pPr>
            <a:r>
              <a:rPr lang="en-US" sz="2800">
                <a:solidFill>
                  <a:srgbClr val="000000"/>
                </a:solidFill>
                <a:latin typeface="Perpetua"/>
              </a:rPr>
              <a:t>for var:=lower to upper do statement          (Pascal) </a:t>
            </a:r>
            <a:endParaRPr/>
          </a:p>
          <a:p>
            <a:pPr>
              <a:lnSpc>
                <a:spcPct val="100000"/>
              </a:lnSpc>
              <a:buFont typeface="Arial"/>
              <a:buChar char="•"/>
            </a:pPr>
            <a:r>
              <a:rPr lang="en-US" sz="2800">
                <a:solidFill>
                  <a:srgbClr val="000000"/>
                </a:solidFill>
                <a:latin typeface="Perpetua"/>
              </a:rPr>
              <a:t>for (inti=0;i &lt; 10;i++) {...}                         (C++)</a:t>
            </a:r>
            <a:endParaRPr/>
          </a:p>
          <a:p>
            <a:pPr>
              <a:lnSpc>
                <a:spcPct val="100000"/>
              </a:lnSpc>
              <a:buFont typeface="Arial"/>
              <a:buChar char="•"/>
            </a:pPr>
            <a:r>
              <a:rPr lang="en-US" sz="2800">
                <a:solidFill>
                  <a:srgbClr val="000000"/>
                </a:solidFill>
                <a:latin typeface="Perpetua"/>
              </a:rPr>
              <a:t> </a:t>
            </a:r>
            <a:r>
              <a:rPr lang="en-US" sz="2800">
                <a:solidFill>
                  <a:srgbClr val="000000"/>
                </a:solidFill>
                <a:latin typeface="Perpetua"/>
              </a:rPr>
              <a:t>for var in discrete range loop body endloop   (Ada)</a:t>
            </a:r>
            <a:endParaRPr/>
          </a:p>
          <a:p>
            <a:pPr>
              <a:lnSpc>
                <a:spcPct val="100000"/>
              </a:lnSpc>
            </a:pPr>
            <a:endParaRPr/>
          </a:p>
          <a:p>
            <a:pPr>
              <a:lnSpc>
                <a:spcPct val="100000"/>
              </a:lnSpc>
              <a:buFont typeface="Arial"/>
              <a:buChar char="•"/>
            </a:pPr>
            <a:r>
              <a:rPr lang="en-US" sz="2800">
                <a:solidFill>
                  <a:srgbClr val="000000"/>
                </a:solidFill>
                <a:latin typeface="Perpetua"/>
              </a:rPr>
              <a:t>while condition do statement</a:t>
            </a:r>
            <a:r>
              <a:rPr lang="en-US" sz="2800">
                <a:solidFill>
                  <a:srgbClr val="000000"/>
                </a:solidFill>
                <a:latin typeface="Perpetua"/>
              </a:rPr>
              <a:t>	</a:t>
            </a:r>
            <a:r>
              <a:rPr lang="en-US" sz="2800">
                <a:solidFill>
                  <a:srgbClr val="000000"/>
                </a:solidFill>
                <a:latin typeface="Perpetua"/>
              </a:rPr>
              <a:t>	</a:t>
            </a:r>
            <a:r>
              <a:rPr lang="en-US" sz="2800">
                <a:solidFill>
                  <a:srgbClr val="000000"/>
                </a:solidFill>
                <a:latin typeface="Perpetua"/>
              </a:rPr>
              <a:t>        (Pascal) </a:t>
            </a:r>
            <a:endParaRPr/>
          </a:p>
          <a:p>
            <a:pPr>
              <a:lnSpc>
                <a:spcPct val="100000"/>
              </a:lnSpc>
              <a:buFont typeface="Arial"/>
              <a:buChar char="•"/>
            </a:pPr>
            <a:r>
              <a:rPr lang="en-US" sz="2800">
                <a:solidFill>
                  <a:srgbClr val="000000"/>
                </a:solidFill>
                <a:latin typeface="Perpetua"/>
              </a:rPr>
              <a:t>while (expression)statement;</a:t>
            </a:r>
            <a:r>
              <a:rPr lang="en-US" sz="2800">
                <a:solidFill>
                  <a:srgbClr val="000000"/>
                </a:solidFill>
                <a:latin typeface="Perpetua"/>
              </a:rPr>
              <a:t>	</a:t>
            </a:r>
            <a:r>
              <a:rPr lang="en-US" sz="2800">
                <a:solidFill>
                  <a:srgbClr val="000000"/>
                </a:solidFill>
                <a:latin typeface="Perpetua"/>
              </a:rPr>
              <a:t>	</a:t>
            </a:r>
            <a:r>
              <a:rPr lang="en-US" sz="2800">
                <a:solidFill>
                  <a:srgbClr val="000000"/>
                </a:solidFill>
                <a:latin typeface="Perpetua"/>
              </a:rPr>
              <a:t>        (C)    </a:t>
            </a:r>
            <a:endParaRPr/>
          </a:p>
          <a:p>
            <a:pPr>
              <a:lnSpc>
                <a:spcPct val="100000"/>
              </a:lnSpc>
              <a:buFont typeface="Arial"/>
              <a:buChar char="•"/>
            </a:pPr>
            <a:r>
              <a:rPr lang="en-US" sz="2800">
                <a:solidFill>
                  <a:srgbClr val="000000"/>
                </a:solidFill>
                <a:latin typeface="Perpetua"/>
              </a:rPr>
              <a:t>while condition loop loop body endloop        (Ada)</a:t>
            </a:r>
            <a:endParaRPr/>
          </a:p>
          <a:p>
            <a:pPr>
              <a:lnSpc>
                <a:spcPct val="100000"/>
              </a:lnSpc>
            </a:pPr>
            <a:endParaRPr/>
          </a:p>
        </p:txBody>
      </p:sp>
    </p:spTree>
  </p:cSld>
  <p:timing>
    <p:tnLst>
      <p:par>
        <p:cTn dur="indefinite" id="155" nodeType="tmRoot" restart="never">
          <p:childTnLst>
            <p:seq>
              <p:cTn dur="indefinite"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0" y="1219320"/>
            <a:ext cx="9141480" cy="5636160"/>
          </a:xfrm>
          <a:prstGeom prst="rect">
            <a:avLst/>
          </a:prstGeom>
          <a:noFill/>
          <a:ln>
            <a:noFill/>
          </a:ln>
        </p:spPr>
        <p:txBody>
          <a:bodyPr bIns="45000" lIns="90000" rIns="90000" tIns="45000"/>
          <a:p>
            <a:pPr algn="just">
              <a:lnSpc>
                <a:spcPct val="200000"/>
              </a:lnSpc>
              <a:buFont typeface="Arial"/>
              <a:buChar char="•"/>
            </a:pPr>
            <a:r>
              <a:rPr lang="en-US" sz="3200">
                <a:solidFill>
                  <a:srgbClr val="000000"/>
                </a:solidFill>
                <a:latin typeface="Calibri"/>
              </a:rPr>
              <a:t>allows programs to be </a:t>
            </a:r>
            <a:r>
              <a:rPr b="1" lang="en-US" sz="3200">
                <a:solidFill>
                  <a:srgbClr val="000000"/>
                </a:solidFill>
                <a:latin typeface="Calibri"/>
              </a:rPr>
              <a:t>broken</a:t>
            </a:r>
            <a:r>
              <a:rPr lang="en-US" sz="3200">
                <a:solidFill>
                  <a:srgbClr val="000000"/>
                </a:solidFill>
                <a:latin typeface="Calibri"/>
              </a:rPr>
              <a:t> into several units</a:t>
            </a:r>
            <a:endParaRPr/>
          </a:p>
          <a:p>
            <a:pPr algn="just">
              <a:lnSpc>
                <a:spcPct val="200000"/>
              </a:lnSpc>
              <a:buFont typeface="Arial"/>
              <a:buChar char="•"/>
            </a:pPr>
            <a:r>
              <a:rPr lang="en-US" sz="3200">
                <a:solidFill>
                  <a:srgbClr val="000000"/>
                </a:solidFill>
                <a:latin typeface="Calibri"/>
              </a:rPr>
              <a:t>Routine calls are control structures that govern the </a:t>
            </a:r>
            <a:r>
              <a:rPr b="1" lang="en-US" sz="3200">
                <a:solidFill>
                  <a:srgbClr val="000000"/>
                </a:solidFill>
                <a:latin typeface="Calibri"/>
              </a:rPr>
              <a:t>flow of control</a:t>
            </a:r>
            <a:r>
              <a:rPr lang="en-US" sz="3200">
                <a:solidFill>
                  <a:srgbClr val="000000"/>
                </a:solidFill>
                <a:latin typeface="Calibri"/>
              </a:rPr>
              <a:t> among program units</a:t>
            </a:r>
            <a:endParaRPr/>
          </a:p>
          <a:p>
            <a:pPr algn="just">
              <a:lnSpc>
                <a:spcPct val="200000"/>
              </a:lnSpc>
            </a:pPr>
            <a:endParaRPr/>
          </a:p>
        </p:txBody>
      </p:sp>
      <p:sp>
        <p:nvSpPr>
          <p:cNvPr id="251" name="CustomShape 2"/>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Routines</a:t>
            </a:r>
            <a:endParaRPr/>
          </a:p>
        </p:txBody>
      </p:sp>
    </p:spTree>
  </p:cSld>
  <p:timing>
    <p:tnLst>
      <p:par>
        <p:cTn dur="indefinite" id="157" nodeType="tmRoot" restart="never">
          <p:childTnLst>
            <p:seq>
              <p:cTn dur="indefinite"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97" name="Picture 2"/>
          <p:cNvPicPr/>
          <p:nvPr/>
        </p:nvPicPr>
        <p:blipFill>
          <a:blip r:embed="rId1"/>
          <a:stretch>
            <a:fillRect/>
          </a:stretch>
        </p:blipFill>
        <p:spPr>
          <a:xfrm>
            <a:off x="0" y="430560"/>
            <a:ext cx="9141480" cy="6462000"/>
          </a:xfrm>
          <a:prstGeom prst="rect">
            <a:avLst/>
          </a:prstGeom>
          <a:ln>
            <a:noFill/>
          </a:ln>
        </p:spPr>
      </p:pic>
      <p:sp>
        <p:nvSpPr>
          <p:cNvPr id="98" name="CustomShape 1"/>
          <p:cNvSpPr/>
          <p:nvPr/>
        </p:nvSpPr>
        <p:spPr>
          <a:xfrm>
            <a:off x="731520" y="3572640"/>
            <a:ext cx="2195640" cy="540720"/>
          </a:xfrm>
          <a:prstGeom prst="rect">
            <a:avLst/>
          </a:prstGeom>
          <a:noFill/>
          <a:ln>
            <a:noFill/>
          </a:ln>
        </p:spPr>
        <p:txBody>
          <a:bodyPr bIns="45000" lIns="90000" rIns="90000" tIns="45000" wrap="none"/>
          <a:p>
            <a:pPr>
              <a:lnSpc>
                <a:spcPct val="90000"/>
              </a:lnSpc>
            </a:pPr>
            <a:r>
              <a:rPr lang="en-US" sz="2000">
                <a:solidFill>
                  <a:srgbClr val="000000"/>
                </a:solidFill>
                <a:latin typeface="Times New Roman"/>
              </a:rPr>
              <a:t>examples</a:t>
            </a:r>
            <a:endParaRPr/>
          </a:p>
        </p:txBody>
      </p:sp>
    </p:spTree>
  </p:cSld>
  <p:timing>
    <p:tnLst>
      <p:par>
        <p:cTn dur="indefinite" id="15" nodeType="tmRoot" restart="never">
          <p:childTnLst>
            <p:seq>
              <p:cTn dur="indefinite"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CustomShape 1"/>
          <p:cNvSpPr/>
          <p:nvPr/>
        </p:nvSpPr>
        <p:spPr>
          <a:xfrm>
            <a:off x="152280" y="1219320"/>
            <a:ext cx="8836560" cy="5483880"/>
          </a:xfrm>
          <a:prstGeom prst="rect">
            <a:avLst/>
          </a:prstGeom>
          <a:noFill/>
          <a:ln>
            <a:noFill/>
          </a:ln>
        </p:spPr>
        <p:txBody>
          <a:bodyPr bIns="45000" lIns="90000" rIns="90000" tIns="45000"/>
          <a:p>
            <a:pPr algn="just">
              <a:lnSpc>
                <a:spcPct val="150000"/>
              </a:lnSpc>
              <a:buFont typeface="Arial"/>
              <a:buChar char="•"/>
            </a:pPr>
            <a:r>
              <a:rPr lang="en-US" sz="3200">
                <a:solidFill>
                  <a:srgbClr val="000000"/>
                </a:solidFill>
                <a:latin typeface="Calibri"/>
              </a:rPr>
              <a:t>The relationships among routines defined by calls are </a:t>
            </a:r>
            <a:r>
              <a:rPr b="1" lang="en-US" sz="3200">
                <a:solidFill>
                  <a:srgbClr val="000000"/>
                </a:solidFill>
                <a:latin typeface="Calibri"/>
              </a:rPr>
              <a:t>asymmetric</a:t>
            </a:r>
            <a:endParaRPr/>
          </a:p>
          <a:p>
            <a:pPr algn="just">
              <a:lnSpc>
                <a:spcPct val="150000"/>
              </a:lnSpc>
              <a:buFont typeface="Arial"/>
              <a:buChar char="•"/>
            </a:pPr>
            <a:r>
              <a:rPr lang="en-US" sz="3200">
                <a:solidFill>
                  <a:srgbClr val="000000"/>
                </a:solidFill>
                <a:latin typeface="Calibri"/>
              </a:rPr>
              <a:t>The caller transfers control to the callee by naming it explicitly.</a:t>
            </a:r>
            <a:endParaRPr/>
          </a:p>
          <a:p>
            <a:pPr>
              <a:lnSpc>
                <a:spcPct val="100000"/>
              </a:lnSpc>
              <a:buFont typeface="Arial"/>
              <a:buChar char="•"/>
            </a:pPr>
            <a:r>
              <a:rPr lang="en-US" sz="3200">
                <a:solidFill>
                  <a:srgbClr val="000000"/>
                </a:solidFill>
                <a:latin typeface="Calibri"/>
              </a:rPr>
              <a:t>The callee transfers control back to the caller without naming it.</a:t>
            </a:r>
            <a:endParaRPr/>
          </a:p>
          <a:p>
            <a:pPr>
              <a:lnSpc>
                <a:spcPct val="150000"/>
              </a:lnSpc>
              <a:buFont typeface="Arial"/>
              <a:buChar char="•"/>
            </a:pPr>
            <a:r>
              <a:rPr lang="en-US" sz="3200">
                <a:solidFill>
                  <a:srgbClr val="000000"/>
                </a:solidFill>
                <a:latin typeface="Calibri"/>
              </a:rPr>
              <a:t>Two kinds of routines: </a:t>
            </a:r>
            <a:r>
              <a:rPr b="1" lang="en-US" sz="3200">
                <a:solidFill>
                  <a:srgbClr val="000000"/>
                </a:solidFill>
                <a:latin typeface="Calibri"/>
              </a:rPr>
              <a:t>procedures and functions</a:t>
            </a:r>
            <a:endParaRPr/>
          </a:p>
        </p:txBody>
      </p:sp>
      <p:sp>
        <p:nvSpPr>
          <p:cNvPr id="253" name="CustomShape 2"/>
          <p:cNvSpPr/>
          <p:nvPr/>
        </p:nvSpPr>
        <p:spPr>
          <a:xfrm>
            <a:off x="0" y="0"/>
            <a:ext cx="9141480" cy="988200"/>
          </a:xfrm>
          <a:prstGeom prst="rect">
            <a:avLst/>
          </a:prstGeom>
          <a:noFill/>
          <a:ln>
            <a:noFill/>
          </a:ln>
        </p:spPr>
        <p:txBody>
          <a:bodyPr anchor="ctr" bIns="45000" lIns="90000" rIns="90000" tIns="45000"/>
          <a:p>
            <a:pPr algn="ctr">
              <a:lnSpc>
                <a:spcPct val="150000"/>
              </a:lnSpc>
            </a:pPr>
            <a:r>
              <a:rPr lang="en-US" sz="4400">
                <a:solidFill>
                  <a:srgbClr val="000000"/>
                </a:solidFill>
                <a:latin typeface="Calibri"/>
              </a:rPr>
              <a:t>Routines</a:t>
            </a:r>
            <a:endParaRPr/>
          </a:p>
        </p:txBody>
      </p:sp>
    </p:spTree>
  </p:cSld>
  <p:timing>
    <p:tnLst>
      <p:par>
        <p:cTn dur="indefinite" id="159" nodeType="tmRoot" restart="never">
          <p:childTnLst>
            <p:seq>
              <p:cTn dur="indefinite" id="160"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CustomShape 1"/>
          <p:cNvSpPr/>
          <p:nvPr/>
        </p:nvSpPr>
        <p:spPr>
          <a:xfrm>
            <a:off x="152280" y="838080"/>
            <a:ext cx="8836560" cy="5864760"/>
          </a:xfrm>
          <a:prstGeom prst="rect">
            <a:avLst/>
          </a:prstGeom>
          <a:noFill/>
          <a:ln>
            <a:noFill/>
          </a:ln>
        </p:spPr>
        <p:txBody>
          <a:bodyPr bIns="45000" lIns="90000" rIns="90000" tIns="45000"/>
          <a:p>
            <a:pPr>
              <a:lnSpc>
                <a:spcPct val="150000"/>
              </a:lnSpc>
              <a:buFont typeface="Arial"/>
              <a:buChar char="•"/>
            </a:pPr>
            <a:r>
              <a:rPr lang="en-US" sz="3200">
                <a:solidFill>
                  <a:srgbClr val="000000"/>
                </a:solidFill>
                <a:latin typeface="Calibri"/>
              </a:rPr>
              <a:t>A </a:t>
            </a:r>
            <a:r>
              <a:rPr b="1" i="1" lang="en-US" sz="3200">
                <a:solidFill>
                  <a:srgbClr val="000000"/>
                </a:solidFill>
                <a:latin typeface="Calibri"/>
              </a:rPr>
              <a:t>procedure does not return a value</a:t>
            </a:r>
            <a:r>
              <a:rPr i="1" lang="en-US" sz="3200">
                <a:solidFill>
                  <a:srgbClr val="000000"/>
                </a:solidFill>
                <a:latin typeface="Calibri"/>
              </a:rPr>
              <a:t>: it is an abstract command </a:t>
            </a:r>
            <a:r>
              <a:rPr lang="en-US" sz="3200">
                <a:solidFill>
                  <a:srgbClr val="000000"/>
                </a:solidFill>
                <a:latin typeface="Calibri"/>
              </a:rPr>
              <a:t>which is called to cause some desired state change</a:t>
            </a:r>
            <a:endParaRPr/>
          </a:p>
          <a:p>
            <a:pPr>
              <a:lnSpc>
                <a:spcPct val="150000"/>
              </a:lnSpc>
            </a:pPr>
            <a:endParaRPr/>
          </a:p>
          <a:p>
            <a:pPr>
              <a:lnSpc>
                <a:spcPct val="150000"/>
              </a:lnSpc>
              <a:buFont typeface="Arial"/>
              <a:buChar char="•"/>
            </a:pPr>
            <a:r>
              <a:rPr lang="en-US" sz="3200">
                <a:solidFill>
                  <a:srgbClr val="000000"/>
                </a:solidFill>
                <a:latin typeface="Calibri"/>
              </a:rPr>
              <a:t>A </a:t>
            </a:r>
            <a:r>
              <a:rPr b="1" i="1" lang="en-US" sz="3200">
                <a:solidFill>
                  <a:srgbClr val="000000"/>
                </a:solidFill>
                <a:latin typeface="Calibri"/>
              </a:rPr>
              <a:t>function corresponds </a:t>
            </a:r>
            <a:r>
              <a:rPr i="1" lang="en-US" sz="3200">
                <a:solidFill>
                  <a:srgbClr val="000000"/>
                </a:solidFill>
                <a:latin typeface="Calibri"/>
              </a:rPr>
              <a:t>to its mathematical counterpart: </a:t>
            </a:r>
            <a:r>
              <a:rPr b="1" i="1" lang="en-US" sz="3200">
                <a:solidFill>
                  <a:srgbClr val="000000"/>
                </a:solidFill>
                <a:latin typeface="Calibri"/>
              </a:rPr>
              <a:t>its </a:t>
            </a:r>
            <a:r>
              <a:rPr b="1" lang="en-US" sz="3200">
                <a:solidFill>
                  <a:srgbClr val="000000"/>
                </a:solidFill>
                <a:latin typeface="Calibri"/>
              </a:rPr>
              <a:t>activation is supposed to return a value</a:t>
            </a:r>
            <a:r>
              <a:rPr lang="en-US" sz="3200">
                <a:solidFill>
                  <a:srgbClr val="000000"/>
                </a:solidFill>
                <a:latin typeface="Calibri"/>
              </a:rPr>
              <a:t>, which depends on the value of the transmitted parameters.</a:t>
            </a:r>
            <a:endParaRPr/>
          </a:p>
        </p:txBody>
      </p:sp>
      <p:sp>
        <p:nvSpPr>
          <p:cNvPr id="255" name="CustomShape 2"/>
          <p:cNvSpPr/>
          <p:nvPr/>
        </p:nvSpPr>
        <p:spPr>
          <a:xfrm>
            <a:off x="0" y="0"/>
            <a:ext cx="9141480" cy="988200"/>
          </a:xfrm>
          <a:prstGeom prst="rect">
            <a:avLst/>
          </a:prstGeom>
          <a:noFill/>
          <a:ln>
            <a:noFill/>
          </a:ln>
        </p:spPr>
        <p:txBody>
          <a:bodyPr anchor="ctr" bIns="45000" lIns="90000" rIns="90000" tIns="45000"/>
          <a:p>
            <a:pPr algn="ctr">
              <a:lnSpc>
                <a:spcPct val="150000"/>
              </a:lnSpc>
            </a:pPr>
            <a:r>
              <a:rPr lang="en-US" sz="4400">
                <a:solidFill>
                  <a:srgbClr val="000000"/>
                </a:solidFill>
                <a:latin typeface="Calibri"/>
              </a:rPr>
              <a:t>Routines</a:t>
            </a:r>
            <a:endParaRPr/>
          </a:p>
        </p:txBody>
      </p:sp>
    </p:spTree>
  </p:cSld>
  <p:timing>
    <p:tnLst>
      <p:par>
        <p:cTn dur="indefinite" id="161" nodeType="tmRoot" restart="never">
          <p:childTnLst>
            <p:seq>
              <p:cTn dur="indefinite" id="162"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0" y="762120"/>
            <a:ext cx="8989200" cy="6093360"/>
          </a:xfrm>
          <a:prstGeom prst="rect">
            <a:avLst/>
          </a:prstGeom>
          <a:noFill/>
          <a:ln>
            <a:noFill/>
          </a:ln>
        </p:spPr>
        <p:txBody>
          <a:bodyPr bIns="45000" lIns="90000" rIns="90000" tIns="45000"/>
          <a:p>
            <a:pPr>
              <a:lnSpc>
                <a:spcPct val="150000"/>
              </a:lnSpc>
              <a:buFont typeface="Arial"/>
              <a:buChar char="•"/>
            </a:pPr>
            <a:r>
              <a:rPr lang="en-US" sz="2200">
                <a:solidFill>
                  <a:srgbClr val="000000"/>
                </a:solidFill>
                <a:latin typeface="Calibri"/>
              </a:rPr>
              <a:t>Pascal provides </a:t>
            </a:r>
            <a:r>
              <a:rPr b="1" lang="en-US" sz="2200">
                <a:solidFill>
                  <a:srgbClr val="000000"/>
                </a:solidFill>
                <a:latin typeface="Calibri"/>
              </a:rPr>
              <a:t>both procedures and functions</a:t>
            </a:r>
            <a:endParaRPr/>
          </a:p>
          <a:p>
            <a:pPr>
              <a:lnSpc>
                <a:spcPct val="150000"/>
              </a:lnSpc>
              <a:buFont typeface="Arial"/>
              <a:buChar char="•"/>
            </a:pPr>
            <a:r>
              <a:rPr lang="en-US" sz="2200">
                <a:solidFill>
                  <a:srgbClr val="000000"/>
                </a:solidFill>
                <a:latin typeface="Calibri"/>
              </a:rPr>
              <a:t>It allows formal parameters to be </a:t>
            </a:r>
            <a:r>
              <a:rPr b="1" lang="en-US" sz="2200">
                <a:solidFill>
                  <a:srgbClr val="000000"/>
                </a:solidFill>
                <a:latin typeface="Calibri"/>
              </a:rPr>
              <a:t>either by value or by reference. </a:t>
            </a:r>
            <a:endParaRPr/>
          </a:p>
          <a:p>
            <a:pPr>
              <a:lnSpc>
                <a:spcPct val="150000"/>
              </a:lnSpc>
              <a:buFont typeface="Arial"/>
              <a:buChar char="•"/>
            </a:pPr>
            <a:r>
              <a:rPr lang="en-US" sz="2200">
                <a:solidFill>
                  <a:srgbClr val="000000"/>
                </a:solidFill>
                <a:latin typeface="Calibri"/>
              </a:rPr>
              <a:t>It also allows procedures and functions to be parameters, as shown by the following example</a:t>
            </a:r>
            <a:endParaRPr/>
          </a:p>
          <a:p>
            <a:pPr>
              <a:lnSpc>
                <a:spcPct val="150000"/>
              </a:lnSpc>
            </a:pPr>
            <a:endParaRPr/>
          </a:p>
          <a:p>
            <a:pPr>
              <a:lnSpc>
                <a:spcPct val="150000"/>
              </a:lnSpc>
            </a:pPr>
            <a:endParaRPr/>
          </a:p>
          <a:p>
            <a:pPr>
              <a:lnSpc>
                <a:spcPct val="150000"/>
              </a:lnSpc>
            </a:pPr>
            <a:endParaRPr/>
          </a:p>
        </p:txBody>
      </p:sp>
      <p:sp>
        <p:nvSpPr>
          <p:cNvPr id="257" name="CustomShape 2"/>
          <p:cNvSpPr/>
          <p:nvPr/>
        </p:nvSpPr>
        <p:spPr>
          <a:xfrm>
            <a:off x="0" y="0"/>
            <a:ext cx="9141480" cy="83556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Routines</a:t>
            </a:r>
            <a:endParaRPr/>
          </a:p>
        </p:txBody>
      </p:sp>
    </p:spTree>
  </p:cSld>
  <p:timing>
    <p:tnLst>
      <p:par>
        <p:cTn dur="indefinite" id="163" nodeType="tmRoot" restart="never">
          <p:childTnLst>
            <p:seq>
              <p:cTn dur="indefinite" id="164"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CustomShape 1"/>
          <p:cNvSpPr/>
          <p:nvPr/>
        </p:nvSpPr>
        <p:spPr>
          <a:xfrm>
            <a:off x="0" y="0"/>
            <a:ext cx="8912880" cy="106416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Routines</a:t>
            </a:r>
            <a:endParaRPr/>
          </a:p>
        </p:txBody>
      </p:sp>
      <p:sp>
        <p:nvSpPr>
          <p:cNvPr id="259" name="CustomShape 2"/>
          <p:cNvSpPr/>
          <p:nvPr/>
        </p:nvSpPr>
        <p:spPr>
          <a:xfrm>
            <a:off x="0" y="1143000"/>
            <a:ext cx="9141480" cy="3927600"/>
          </a:xfrm>
          <a:prstGeom prst="rect">
            <a:avLst/>
          </a:prstGeom>
          <a:noFill/>
          <a:ln>
            <a:noFill/>
          </a:ln>
        </p:spPr>
        <p:txBody>
          <a:bodyPr bIns="45000" lIns="90000" rIns="90000" tIns="45000"/>
          <a:p>
            <a:pPr>
              <a:lnSpc>
                <a:spcPct val="100000"/>
              </a:lnSpc>
            </a:pPr>
            <a:r>
              <a:rPr lang="en-US" sz="2800">
                <a:solidFill>
                  <a:srgbClr val="000000"/>
                </a:solidFill>
                <a:latin typeface="Calibri"/>
                <a:ea typeface="DejaVu Sans"/>
              </a:rPr>
              <a:t>The example would be written in C++ as follows.</a:t>
            </a:r>
            <a:endParaRPr/>
          </a:p>
          <a:p>
            <a:pPr>
              <a:lnSpc>
                <a:spcPct val="100000"/>
              </a:lnSpc>
            </a:pPr>
            <a:endParaRPr/>
          </a:p>
          <a:p>
            <a:pPr>
              <a:lnSpc>
                <a:spcPct val="100000"/>
              </a:lnSpc>
            </a:pPr>
            <a:r>
              <a:rPr lang="en-US" sz="2800">
                <a:solidFill>
                  <a:srgbClr val="000000"/>
                </a:solidFill>
                <a:latin typeface="Calibri"/>
                <a:ea typeface="DejaVu Sans"/>
              </a:rPr>
              <a:t>void proc (int&amp; x, int y)</a:t>
            </a:r>
            <a:endParaRPr/>
          </a:p>
          <a:p>
            <a:pPr>
              <a:lnSpc>
                <a:spcPct val="100000"/>
              </a:lnSpc>
            </a:pPr>
            <a:r>
              <a:rPr lang="en-US" sz="2800">
                <a:solidFill>
                  <a:srgbClr val="000000"/>
                </a:solidFill>
                <a:latin typeface="Calibri"/>
                <a:ea typeface="DejaVu Sans"/>
              </a:rPr>
              <a:t>{</a:t>
            </a:r>
            <a:endParaRPr/>
          </a:p>
          <a:p>
            <a:pPr>
              <a:lnSpc>
                <a:spcPct val="100000"/>
              </a:lnSpc>
            </a:pPr>
            <a:r>
              <a:rPr lang="en-US" sz="2800">
                <a:solidFill>
                  <a:srgbClr val="000000"/>
                </a:solidFill>
                <a:latin typeface="Calibri"/>
                <a:ea typeface="DejaVu Sans"/>
              </a:rPr>
              <a:t>	</a:t>
            </a:r>
            <a:r>
              <a:rPr lang="en-US" sz="2800">
                <a:solidFill>
                  <a:srgbClr val="000000"/>
                </a:solidFill>
                <a:latin typeface="Calibri"/>
                <a:ea typeface="DejaVu Sans"/>
              </a:rPr>
              <a:t>x = x + y;</a:t>
            </a:r>
            <a:endParaRPr/>
          </a:p>
          <a:p>
            <a:pPr>
              <a:lnSpc>
                <a:spcPct val="100000"/>
              </a:lnSpc>
            </a:pPr>
            <a:r>
              <a:rPr lang="en-US" sz="2800">
                <a:solidFill>
                  <a:srgbClr val="000000"/>
                </a:solidFill>
                <a:latin typeface="Calibri"/>
                <a:ea typeface="DejaVu Sans"/>
              </a:rPr>
              <a:t>}</a:t>
            </a:r>
            <a:endParaRPr/>
          </a:p>
          <a:p>
            <a:pPr>
              <a:lnSpc>
                <a:spcPct val="100000"/>
              </a:lnSpc>
            </a:pPr>
            <a:endParaRPr/>
          </a:p>
          <a:p>
            <a:pPr>
              <a:lnSpc>
                <a:spcPct val="100000"/>
              </a:lnSpc>
            </a:pPr>
            <a:r>
              <a:rPr lang="en-US" sz="2800">
                <a:solidFill>
                  <a:srgbClr val="000000"/>
                </a:solidFill>
                <a:latin typeface="Calibri"/>
                <a:ea typeface="DejaVu Sans"/>
              </a:rPr>
              <a:t>proc (a, b); // no address operator is needed in the call</a:t>
            </a:r>
            <a:endParaRPr/>
          </a:p>
        </p:txBody>
      </p:sp>
    </p:spTree>
  </p:cSld>
  <p:timing>
    <p:tnLst>
      <p:par>
        <p:cTn dur="indefinite" id="165" nodeType="tmRoot" restart="never">
          <p:childTnLst>
            <p:seq>
              <p:cTn dur="indefinite" id="166"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0" y="1371600"/>
            <a:ext cx="9141480" cy="5483880"/>
          </a:xfrm>
          <a:prstGeom prst="rect">
            <a:avLst/>
          </a:prstGeom>
          <a:noFill/>
          <a:ln>
            <a:noFill/>
          </a:ln>
        </p:spPr>
        <p:txBody>
          <a:bodyPr bIns="45000" lIns="90000" rIns="90000" tIns="45000"/>
          <a:p>
            <a:pPr algn="just">
              <a:lnSpc>
                <a:spcPct val="150000"/>
              </a:lnSpc>
              <a:buFont typeface="Arial"/>
              <a:buChar char="•"/>
            </a:pPr>
            <a:r>
              <a:rPr lang="en-US" sz="3200">
                <a:solidFill>
                  <a:srgbClr val="000000"/>
                </a:solidFill>
                <a:latin typeface="Calibri"/>
              </a:rPr>
              <a:t>Finding error or cause of error due to use of </a:t>
            </a:r>
            <a:endParaRPr/>
          </a:p>
          <a:p>
            <a:pPr algn="just">
              <a:lnSpc>
                <a:spcPct val="150000"/>
              </a:lnSpc>
            </a:pPr>
            <a:r>
              <a:rPr lang="en-US" sz="3200">
                <a:solidFill>
                  <a:srgbClr val="000000"/>
                </a:solidFill>
                <a:latin typeface="Calibri"/>
              </a:rPr>
              <a:t>non local variable </a:t>
            </a:r>
            <a:endParaRPr/>
          </a:p>
          <a:p>
            <a:pPr algn="just">
              <a:lnSpc>
                <a:spcPct val="150000"/>
              </a:lnSpc>
            </a:pPr>
            <a:endParaRPr/>
          </a:p>
          <a:p>
            <a:pPr algn="just">
              <a:lnSpc>
                <a:spcPct val="150000"/>
              </a:lnSpc>
            </a:pPr>
            <a:endParaRPr/>
          </a:p>
          <a:p>
            <a:pPr algn="just">
              <a:lnSpc>
                <a:spcPct val="150000"/>
              </a:lnSpc>
              <a:buFont typeface="Arial"/>
              <a:buChar char="•"/>
            </a:pPr>
            <a:r>
              <a:rPr lang="en-US" sz="3200">
                <a:solidFill>
                  <a:srgbClr val="000000"/>
                </a:solidFill>
                <a:latin typeface="Calibri"/>
              </a:rPr>
              <a:t>unrestricted access to nonlocal variables is particularly dangerous when the </a:t>
            </a:r>
            <a:r>
              <a:rPr b="1" lang="en-US" sz="3200">
                <a:solidFill>
                  <a:srgbClr val="000000"/>
                </a:solidFill>
                <a:latin typeface="Calibri"/>
              </a:rPr>
              <a:t>program is large and composed of several units.</a:t>
            </a:r>
            <a:endParaRPr/>
          </a:p>
          <a:p>
            <a:pPr algn="just">
              <a:lnSpc>
                <a:spcPct val="150000"/>
              </a:lnSpc>
            </a:pPr>
            <a:endParaRPr/>
          </a:p>
        </p:txBody>
      </p:sp>
      <p:sp>
        <p:nvSpPr>
          <p:cNvPr id="261" name="CustomShape 2"/>
          <p:cNvSpPr/>
          <p:nvPr/>
        </p:nvSpPr>
        <p:spPr>
          <a:xfrm>
            <a:off x="0" y="0"/>
            <a:ext cx="9141480" cy="106416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Style issues: Side effects and aliasing </a:t>
            </a:r>
            <a:endParaRPr/>
          </a:p>
        </p:txBody>
      </p:sp>
    </p:spTree>
  </p:cSld>
  <p:timing>
    <p:tnLst>
      <p:par>
        <p:cTn dur="indefinite" id="167" nodeType="tmRoot" restart="never">
          <p:childTnLst>
            <p:seq>
              <p:cTn dur="indefinite" id="168"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0" y="990720"/>
            <a:ext cx="9141480" cy="5483880"/>
          </a:xfrm>
          <a:prstGeom prst="rect">
            <a:avLst/>
          </a:prstGeom>
          <a:noFill/>
          <a:ln>
            <a:noFill/>
          </a:ln>
        </p:spPr>
        <p:txBody>
          <a:bodyPr bIns="45000" lIns="90000" rIns="90000" tIns="45000"/>
          <a:p>
            <a:pPr algn="just">
              <a:lnSpc>
                <a:spcPct val="150000"/>
              </a:lnSpc>
              <a:buFont typeface="Arial"/>
              <a:buChar char="•"/>
            </a:pPr>
            <a:r>
              <a:rPr b="1" lang="en-US" sz="2200">
                <a:solidFill>
                  <a:srgbClr val="000000"/>
                </a:solidFill>
                <a:latin typeface="Calibri"/>
              </a:rPr>
              <a:t>Parameter passing by reference</a:t>
            </a:r>
            <a:endParaRPr/>
          </a:p>
          <a:p>
            <a:pPr algn="just">
              <a:lnSpc>
                <a:spcPct val="150000"/>
              </a:lnSpc>
              <a:buFont charset="2" typeface="Wingdings"/>
              <a:buChar char=""/>
            </a:pPr>
            <a:r>
              <a:rPr b="1" lang="en-US" sz="2200">
                <a:solidFill>
                  <a:srgbClr val="000000"/>
                </a:solidFill>
                <a:latin typeface="Calibri"/>
              </a:rPr>
              <a:t>Actual </a:t>
            </a:r>
            <a:r>
              <a:rPr lang="en-US" sz="2200">
                <a:solidFill>
                  <a:srgbClr val="000000"/>
                </a:solidFill>
                <a:latin typeface="Calibri"/>
              </a:rPr>
              <a:t>parameter might get modified due to parameter passing by reference.</a:t>
            </a:r>
            <a:endParaRPr/>
          </a:p>
          <a:p>
            <a:pPr algn="just">
              <a:lnSpc>
                <a:spcPct val="150000"/>
              </a:lnSpc>
              <a:buFont charset="2" typeface="Wingdings"/>
              <a:buChar char=""/>
            </a:pPr>
            <a:r>
              <a:rPr b="1" lang="en-US" sz="2200">
                <a:solidFill>
                  <a:srgbClr val="000000"/>
                </a:solidFill>
                <a:latin typeface="Calibri"/>
              </a:rPr>
              <a:t>Procedure does not return any value.</a:t>
            </a:r>
            <a:endParaRPr/>
          </a:p>
          <a:p>
            <a:pPr algn="just">
              <a:lnSpc>
                <a:spcPct val="150000"/>
              </a:lnSpc>
              <a:buFont charset="2" typeface="Wingdings"/>
              <a:buChar char=""/>
            </a:pPr>
            <a:r>
              <a:rPr lang="en-US" sz="2200">
                <a:solidFill>
                  <a:srgbClr val="000000"/>
                </a:solidFill>
                <a:latin typeface="Calibri"/>
              </a:rPr>
              <a:t>Function have serious side effects </a:t>
            </a:r>
            <a:endParaRPr/>
          </a:p>
          <a:p>
            <a:pPr algn="just">
              <a:lnSpc>
                <a:spcPct val="150000"/>
              </a:lnSpc>
            </a:pPr>
            <a:r>
              <a:rPr lang="en-US" sz="2200">
                <a:solidFill>
                  <a:srgbClr val="000000"/>
                </a:solidFill>
                <a:latin typeface="Calibri"/>
              </a:rPr>
              <a:t>       </a:t>
            </a:r>
            <a:r>
              <a:rPr lang="en-US" sz="2200">
                <a:solidFill>
                  <a:srgbClr val="000000"/>
                </a:solidFill>
                <a:latin typeface="Calibri"/>
              </a:rPr>
              <a:t>ex   result=a+fun(a,b)</a:t>
            </a:r>
            <a:endParaRPr/>
          </a:p>
          <a:p>
            <a:pPr algn="just">
              <a:lnSpc>
                <a:spcPct val="150000"/>
              </a:lnSpc>
              <a:buFont charset="2" typeface="Wingdings"/>
              <a:buChar char=""/>
            </a:pPr>
            <a:r>
              <a:rPr lang="en-US" sz="2200">
                <a:solidFill>
                  <a:srgbClr val="000000"/>
                </a:solidFill>
                <a:latin typeface="Calibri"/>
              </a:rPr>
              <a:t>If function uses parameter passing by reference then fun might produce a change in a or b.</a:t>
            </a:r>
            <a:endParaRPr/>
          </a:p>
          <a:p>
            <a:pPr algn="just">
              <a:lnSpc>
                <a:spcPct val="150000"/>
              </a:lnSpc>
              <a:buFont charset="2" typeface="Wingdings"/>
              <a:buChar char=""/>
            </a:pPr>
            <a:r>
              <a:rPr lang="en-US" sz="2200">
                <a:solidFill>
                  <a:srgbClr val="000000"/>
                </a:solidFill>
                <a:latin typeface="Calibri"/>
              </a:rPr>
              <a:t> </a:t>
            </a:r>
            <a:r>
              <a:rPr lang="en-US" sz="2200">
                <a:solidFill>
                  <a:srgbClr val="000000"/>
                </a:solidFill>
                <a:latin typeface="Calibri"/>
              </a:rPr>
              <a:t>Reduce the </a:t>
            </a:r>
            <a:r>
              <a:rPr b="1" lang="en-US" sz="2200">
                <a:solidFill>
                  <a:srgbClr val="000000"/>
                </a:solidFill>
                <a:latin typeface="Calibri"/>
              </a:rPr>
              <a:t>readabilit</a:t>
            </a:r>
            <a:r>
              <a:rPr lang="en-US" sz="2200">
                <a:solidFill>
                  <a:srgbClr val="000000"/>
                </a:solidFill>
                <a:latin typeface="Calibri"/>
              </a:rPr>
              <a:t>y</a:t>
            </a:r>
            <a:endParaRPr/>
          </a:p>
          <a:p>
            <a:pPr algn="just">
              <a:lnSpc>
                <a:spcPct val="150000"/>
              </a:lnSpc>
            </a:pPr>
            <a:endParaRPr/>
          </a:p>
          <a:p>
            <a:pPr algn="just">
              <a:lnSpc>
                <a:spcPct val="150000"/>
              </a:lnSpc>
            </a:pPr>
            <a:endParaRPr/>
          </a:p>
        </p:txBody>
      </p:sp>
      <p:sp>
        <p:nvSpPr>
          <p:cNvPr id="263" name="CustomShape 2"/>
          <p:cNvSpPr/>
          <p:nvPr/>
        </p:nvSpPr>
        <p:spPr>
          <a:xfrm>
            <a:off x="0" y="0"/>
            <a:ext cx="9141480" cy="106416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Style issues: Side effects and aliasing </a:t>
            </a:r>
            <a:endParaRPr/>
          </a:p>
        </p:txBody>
      </p:sp>
    </p:spTree>
  </p:cSld>
  <p:timing>
    <p:tnLst>
      <p:par>
        <p:cTn dur="indefinite" id="169" nodeType="tmRoot" restart="never">
          <p:childTnLst>
            <p:seq>
              <p:cTn dur="indefinite" id="170"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0" y="1447920"/>
            <a:ext cx="9141480" cy="5407560"/>
          </a:xfrm>
          <a:prstGeom prst="rect">
            <a:avLst/>
          </a:prstGeom>
          <a:noFill/>
          <a:ln>
            <a:noFill/>
          </a:ln>
        </p:spPr>
        <p:txBody>
          <a:bodyPr bIns="45000" lIns="90000" rIns="90000" tIns="45000"/>
          <a:p>
            <a:pPr algn="just">
              <a:lnSpc>
                <a:spcPct val="150000"/>
              </a:lnSpc>
              <a:buFont typeface="Arial"/>
              <a:buChar char="•"/>
            </a:pPr>
            <a:r>
              <a:rPr lang="en-US" sz="2400">
                <a:solidFill>
                  <a:srgbClr val="000000"/>
                </a:solidFill>
                <a:latin typeface="Calibri"/>
              </a:rPr>
              <a:t>Aliasing may arise during the execution of a procedure when parameters are passed by reference.</a:t>
            </a:r>
            <a:endParaRPr/>
          </a:p>
          <a:p>
            <a:pPr algn="just">
              <a:lnSpc>
                <a:spcPct val="150000"/>
              </a:lnSpc>
              <a:buFont typeface="Arial"/>
              <a:buChar char="•"/>
            </a:pPr>
            <a:r>
              <a:rPr lang="en-US" sz="2400">
                <a:solidFill>
                  <a:srgbClr val="000000"/>
                </a:solidFill>
                <a:latin typeface="Calibri"/>
              </a:rPr>
              <a:t>C++ procedure, which is supposed to interchange the values of </a:t>
            </a:r>
            <a:r>
              <a:rPr b="1" lang="en-US" sz="2400">
                <a:solidFill>
                  <a:srgbClr val="000000"/>
                </a:solidFill>
                <a:latin typeface="Calibri"/>
              </a:rPr>
              <a:t>two integer variables without using any local variables</a:t>
            </a:r>
            <a:endParaRPr/>
          </a:p>
          <a:p>
            <a:pPr>
              <a:lnSpc>
                <a:spcPct val="100000"/>
              </a:lnSpc>
            </a:pP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void swap (int&amp; x, y)</a:t>
            </a:r>
            <a:endParaRPr/>
          </a:p>
          <a:p>
            <a:pPr>
              <a:lnSpc>
                <a:spcPct val="100000"/>
              </a:lnSpc>
            </a:pP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a:t>
            </a:r>
            <a:endParaRPr/>
          </a:p>
          <a:p>
            <a:pPr>
              <a:lnSpc>
                <a:spcPct val="100000"/>
              </a:lnSpc>
            </a:pP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x += y;</a:t>
            </a:r>
            <a:endParaRPr/>
          </a:p>
          <a:p>
            <a:pPr>
              <a:lnSpc>
                <a:spcPct val="100000"/>
              </a:lnSpc>
            </a:pP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y = x - y;</a:t>
            </a:r>
            <a:endParaRPr/>
          </a:p>
          <a:p>
            <a:pPr>
              <a:lnSpc>
                <a:spcPct val="100000"/>
              </a:lnSpc>
            </a:pP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x -= y;</a:t>
            </a:r>
            <a:endParaRPr/>
          </a:p>
          <a:p>
            <a:pPr>
              <a:lnSpc>
                <a:spcPct val="100000"/>
              </a:lnSpc>
            </a:pP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	</a:t>
            </a:r>
            <a:r>
              <a:rPr lang="en-US" sz="2400">
                <a:solidFill>
                  <a:srgbClr val="000000"/>
                </a:solidFill>
                <a:latin typeface="Calibri"/>
              </a:rPr>
              <a:t>}</a:t>
            </a:r>
            <a:endParaRPr/>
          </a:p>
          <a:p>
            <a:pPr algn="just">
              <a:lnSpc>
                <a:spcPct val="150000"/>
              </a:lnSpc>
            </a:pPr>
            <a:endParaRPr/>
          </a:p>
        </p:txBody>
      </p:sp>
      <p:sp>
        <p:nvSpPr>
          <p:cNvPr id="265" name="CustomShape 2"/>
          <p:cNvSpPr/>
          <p:nvPr/>
        </p:nvSpPr>
        <p:spPr>
          <a:xfrm>
            <a:off x="0" y="0"/>
            <a:ext cx="9141480" cy="11404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Style issues: Side effects and aliasing </a:t>
            </a:r>
            <a:endParaRPr/>
          </a:p>
        </p:txBody>
      </p:sp>
    </p:spTree>
  </p:cSld>
  <p:timing>
    <p:tnLst>
      <p:par>
        <p:cTn dur="indefinite" id="171" nodeType="tmRoot" restart="never">
          <p:childTnLst>
            <p:seq>
              <p:cTn dur="indefinite" id="172"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CustomShape 1"/>
          <p:cNvSpPr/>
          <p:nvPr/>
        </p:nvSpPr>
        <p:spPr>
          <a:xfrm>
            <a:off x="0" y="1295280"/>
            <a:ext cx="9141480" cy="5560200"/>
          </a:xfrm>
          <a:prstGeom prst="rect">
            <a:avLst/>
          </a:prstGeom>
          <a:noFill/>
          <a:ln>
            <a:noFill/>
          </a:ln>
        </p:spPr>
        <p:txBody>
          <a:bodyPr bIns="45000" lIns="90000" rIns="90000" tIns="45000"/>
          <a:p>
            <a:pPr algn="just">
              <a:lnSpc>
                <a:spcPct val="150000"/>
              </a:lnSpc>
              <a:buFont typeface="Arial"/>
              <a:buChar char="•"/>
            </a:pPr>
            <a:r>
              <a:rPr lang="en-US" sz="3200">
                <a:solidFill>
                  <a:srgbClr val="000000"/>
                </a:solidFill>
                <a:latin typeface="Calibri"/>
              </a:rPr>
              <a:t>Except when the two actual parameters are the same variable, as in the call </a:t>
            </a:r>
            <a:endParaRPr/>
          </a:p>
          <a:p>
            <a:pPr algn="just">
              <a:lnSpc>
                <a:spcPct val="150000"/>
              </a:lnSpc>
            </a:pPr>
            <a:r>
              <a:rPr lang="en-US" sz="3200">
                <a:solidFill>
                  <a:srgbClr val="000000"/>
                </a:solidFill>
                <a:latin typeface="Calibri"/>
              </a:rPr>
              <a:t>swap (a, a);</a:t>
            </a:r>
            <a:endParaRPr/>
          </a:p>
          <a:p>
            <a:pPr algn="just">
              <a:lnSpc>
                <a:spcPct val="150000"/>
              </a:lnSpc>
              <a:buFont typeface="Arial"/>
              <a:buChar char="•"/>
            </a:pPr>
            <a:r>
              <a:rPr lang="en-US" sz="3200">
                <a:solidFill>
                  <a:srgbClr val="000000"/>
                </a:solidFill>
                <a:latin typeface="Calibri"/>
              </a:rPr>
              <a:t>the </a:t>
            </a:r>
            <a:r>
              <a:rPr b="1" lang="en-US" sz="3200">
                <a:solidFill>
                  <a:srgbClr val="000000"/>
                </a:solidFill>
                <a:latin typeface="Calibri"/>
              </a:rPr>
              <a:t>procedure sets a to zero</a:t>
            </a:r>
            <a:r>
              <a:rPr lang="en-US" sz="3200">
                <a:solidFill>
                  <a:srgbClr val="000000"/>
                </a:solidFill>
                <a:latin typeface="Calibri"/>
              </a:rPr>
              <a:t>, because x and y become aliases and thus any assignments to x and y within the procedure affect the same location</a:t>
            </a:r>
            <a:endParaRPr/>
          </a:p>
        </p:txBody>
      </p:sp>
      <p:sp>
        <p:nvSpPr>
          <p:cNvPr id="267" name="CustomShape 2"/>
          <p:cNvSpPr/>
          <p:nvPr/>
        </p:nvSpPr>
        <p:spPr>
          <a:xfrm>
            <a:off x="0" y="0"/>
            <a:ext cx="9141480" cy="11404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Style issues: Side effects and aliasing </a:t>
            </a:r>
            <a:endParaRPr/>
          </a:p>
        </p:txBody>
      </p:sp>
    </p:spTree>
  </p:cSld>
  <p:timing>
    <p:tnLst>
      <p:par>
        <p:cTn dur="indefinite" id="173" nodeType="tmRoot" restart="never">
          <p:childTnLst>
            <p:seq>
              <p:cTn dur="indefinite" id="174"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0" y="1143000"/>
            <a:ext cx="9141480" cy="5712480"/>
          </a:xfrm>
          <a:prstGeom prst="rect">
            <a:avLst/>
          </a:prstGeom>
          <a:noFill/>
          <a:ln>
            <a:noFill/>
          </a:ln>
        </p:spPr>
        <p:txBody>
          <a:bodyPr bIns="45000" lIns="90000" rIns="90000" tIns="45000"/>
          <a:p>
            <a:pPr algn="just">
              <a:lnSpc>
                <a:spcPct val="150000"/>
              </a:lnSpc>
              <a:buFont typeface="Arial"/>
              <a:buChar char="•"/>
            </a:pPr>
            <a:r>
              <a:rPr lang="en-US" sz="2200">
                <a:solidFill>
                  <a:srgbClr val="000000"/>
                </a:solidFill>
                <a:latin typeface="Calibri"/>
              </a:rPr>
              <a:t>same problem may arise from the call</a:t>
            </a:r>
            <a:endParaRPr/>
          </a:p>
          <a:p>
            <a:pPr algn="just">
              <a:lnSpc>
                <a:spcPct val="150000"/>
              </a:lnSpc>
            </a:pPr>
            <a:r>
              <a:rPr lang="en-US" sz="2200">
                <a:solidFill>
                  <a:srgbClr val="000000"/>
                </a:solidFill>
                <a:latin typeface="Calibri"/>
              </a:rPr>
              <a:t>	</a:t>
            </a:r>
            <a:r>
              <a:rPr lang="en-US" sz="2200">
                <a:solidFill>
                  <a:srgbClr val="000000"/>
                </a:solidFill>
                <a:latin typeface="Calibri"/>
              </a:rPr>
              <a:t>	</a:t>
            </a:r>
            <a:r>
              <a:rPr lang="en-US" sz="2200">
                <a:solidFill>
                  <a:srgbClr val="000000"/>
                </a:solidFill>
                <a:latin typeface="Calibri"/>
              </a:rPr>
              <a:t>	</a:t>
            </a:r>
            <a:r>
              <a:rPr lang="en-US" sz="2200">
                <a:solidFill>
                  <a:srgbClr val="000000"/>
                </a:solidFill>
                <a:latin typeface="Calibri"/>
              </a:rPr>
              <a:t>swap (b [ i ], b [ j ]);</a:t>
            </a:r>
            <a:endParaRPr/>
          </a:p>
          <a:p>
            <a:pPr algn="just">
              <a:lnSpc>
                <a:spcPct val="150000"/>
              </a:lnSpc>
            </a:pPr>
            <a:r>
              <a:rPr lang="en-US" sz="2200">
                <a:solidFill>
                  <a:srgbClr val="000000"/>
                </a:solidFill>
                <a:latin typeface="Calibri"/>
              </a:rPr>
              <a:t>when the index variables i and j happen to be equal</a:t>
            </a:r>
            <a:endParaRPr/>
          </a:p>
          <a:p>
            <a:pPr algn="just">
              <a:lnSpc>
                <a:spcPct val="150000"/>
              </a:lnSpc>
              <a:buFont charset="2" typeface="Wingdings"/>
              <a:buChar char=""/>
            </a:pPr>
            <a:r>
              <a:rPr lang="en-US" sz="2200">
                <a:solidFill>
                  <a:srgbClr val="000000"/>
                </a:solidFill>
                <a:latin typeface="Calibri"/>
              </a:rPr>
              <a:t>Pointers can cause the same problems</a:t>
            </a:r>
            <a:endParaRPr/>
          </a:p>
          <a:p>
            <a:pPr algn="just">
              <a:lnSpc>
                <a:spcPct val="150000"/>
              </a:lnSpc>
            </a:pPr>
            <a:r>
              <a:rPr lang="en-US" sz="2200">
                <a:solidFill>
                  <a:srgbClr val="000000"/>
                </a:solidFill>
                <a:latin typeface="Calibri"/>
              </a:rPr>
              <a:t>	</a:t>
            </a:r>
            <a:r>
              <a:rPr lang="en-US" sz="2200">
                <a:solidFill>
                  <a:srgbClr val="000000"/>
                </a:solidFill>
                <a:latin typeface="Calibri"/>
              </a:rPr>
              <a:t>	</a:t>
            </a:r>
            <a:r>
              <a:rPr lang="en-US" sz="2200">
                <a:solidFill>
                  <a:srgbClr val="000000"/>
                </a:solidFill>
                <a:latin typeface="Calibri"/>
              </a:rPr>
              <a:t>	</a:t>
            </a:r>
            <a:r>
              <a:rPr lang="en-US" sz="2200">
                <a:solidFill>
                  <a:srgbClr val="000000"/>
                </a:solidFill>
                <a:latin typeface="Calibri"/>
              </a:rPr>
              <a:t>	</a:t>
            </a:r>
            <a:r>
              <a:rPr lang="en-US" sz="2200">
                <a:solidFill>
                  <a:srgbClr val="000000"/>
                </a:solidFill>
                <a:latin typeface="Calibri"/>
              </a:rPr>
              <a:t>swap (*p, *q)</a:t>
            </a:r>
            <a:endParaRPr/>
          </a:p>
          <a:p>
            <a:pPr algn="just">
              <a:lnSpc>
                <a:spcPct val="150000"/>
              </a:lnSpc>
              <a:buFont typeface="Arial"/>
              <a:buChar char="•"/>
            </a:pPr>
            <a:r>
              <a:rPr lang="en-US" sz="2200">
                <a:solidFill>
                  <a:srgbClr val="000000"/>
                </a:solidFill>
                <a:latin typeface="Calibri"/>
              </a:rPr>
              <a:t>does not interchange the values pointed at by p and q </a:t>
            </a:r>
            <a:r>
              <a:rPr b="1" lang="en-US" sz="2200">
                <a:solidFill>
                  <a:srgbClr val="000000"/>
                </a:solidFill>
                <a:latin typeface="Calibri"/>
              </a:rPr>
              <a:t>if p and q happen to point to the same data object.</a:t>
            </a:r>
            <a:endParaRPr/>
          </a:p>
        </p:txBody>
      </p:sp>
      <p:sp>
        <p:nvSpPr>
          <p:cNvPr id="269" name="CustomShape 2"/>
          <p:cNvSpPr/>
          <p:nvPr/>
        </p:nvSpPr>
        <p:spPr>
          <a:xfrm>
            <a:off x="0" y="0"/>
            <a:ext cx="9141480" cy="121680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Style issues: Side effects and aliasing </a:t>
            </a:r>
            <a:endParaRPr/>
          </a:p>
        </p:txBody>
      </p:sp>
    </p:spTree>
  </p:cSld>
  <p:timing>
    <p:tnLst>
      <p:par>
        <p:cTn dur="indefinite" id="175" nodeType="tmRoot" restart="never">
          <p:childTnLst>
            <p:seq>
              <p:cTn dur="indefinite" id="176"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0" y="1295280"/>
            <a:ext cx="9141480" cy="5560200"/>
          </a:xfrm>
          <a:prstGeom prst="rect">
            <a:avLst/>
          </a:prstGeom>
          <a:noFill/>
          <a:ln>
            <a:noFill/>
          </a:ln>
        </p:spPr>
        <p:txBody>
          <a:bodyPr bIns="45000" lIns="90000" rIns="90000" tIns="45000"/>
          <a:p>
            <a:pPr algn="just">
              <a:lnSpc>
                <a:spcPct val="150000"/>
              </a:lnSpc>
              <a:buFont typeface="Arial"/>
              <a:buChar char="•"/>
            </a:pPr>
            <a:r>
              <a:rPr lang="en-US" sz="3200">
                <a:solidFill>
                  <a:srgbClr val="000000"/>
                </a:solidFill>
                <a:latin typeface="Calibri"/>
              </a:rPr>
              <a:t>The above aliases occur because of the following two conditions.</a:t>
            </a:r>
            <a:endParaRPr/>
          </a:p>
          <a:p>
            <a:pPr algn="just">
              <a:lnSpc>
                <a:spcPct val="150000"/>
              </a:lnSpc>
              <a:buFont typeface="Arial"/>
              <a:buChar char="•"/>
            </a:pPr>
            <a:r>
              <a:rPr b="1" lang="en-US" sz="3200">
                <a:solidFill>
                  <a:srgbClr val="000000"/>
                </a:solidFill>
                <a:latin typeface="Calibri"/>
              </a:rPr>
              <a:t>Formal and actual parameters share the same data objects.</a:t>
            </a:r>
            <a:r>
              <a:rPr lang="en-US" sz="3200">
                <a:solidFill>
                  <a:srgbClr val="000000"/>
                </a:solidFill>
                <a:latin typeface="Calibri"/>
              </a:rPr>
              <a:t> </a:t>
            </a:r>
            <a:endParaRPr/>
          </a:p>
          <a:p>
            <a:pPr algn="just">
              <a:lnSpc>
                <a:spcPct val="150000"/>
              </a:lnSpc>
              <a:buFont typeface="Arial"/>
              <a:buChar char="•"/>
            </a:pPr>
            <a:r>
              <a:rPr b="1" lang="en-US" sz="3200">
                <a:solidFill>
                  <a:srgbClr val="000000"/>
                </a:solidFill>
                <a:latin typeface="Calibri"/>
              </a:rPr>
              <a:t>Procedure calls have overlapping actual parameters.</a:t>
            </a:r>
            <a:endParaRPr/>
          </a:p>
          <a:p>
            <a:pPr algn="just">
              <a:lnSpc>
                <a:spcPct val="150000"/>
              </a:lnSpc>
              <a:buFont typeface="Arial"/>
              <a:buChar char="•"/>
            </a:pPr>
            <a:r>
              <a:rPr lang="en-US" sz="3200">
                <a:solidFill>
                  <a:srgbClr val="000000"/>
                </a:solidFill>
                <a:latin typeface="Calibri"/>
              </a:rPr>
              <a:t>if procedure swap is rewritten as</a:t>
            </a:r>
            <a:endParaRPr/>
          </a:p>
        </p:txBody>
      </p:sp>
      <p:sp>
        <p:nvSpPr>
          <p:cNvPr id="271" name="CustomShape 2"/>
          <p:cNvSpPr/>
          <p:nvPr/>
        </p:nvSpPr>
        <p:spPr>
          <a:xfrm>
            <a:off x="0" y="0"/>
            <a:ext cx="9141480" cy="106416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Style issues: Side effects and aliasing </a:t>
            </a:r>
            <a:endParaRPr/>
          </a:p>
        </p:txBody>
      </p:sp>
    </p:spTree>
  </p:cSld>
  <p:timing>
    <p:tnLst>
      <p:par>
        <p:cTn dur="indefinite" id="177" nodeType="tmRoot" restart="never">
          <p:childTnLst>
            <p:seq>
              <p:cTn dur="indefinite" id="17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99" name="Picture 4"/>
          <p:cNvPicPr/>
          <p:nvPr/>
        </p:nvPicPr>
        <p:blipFill>
          <a:blip r:embed="rId1"/>
          <a:stretch>
            <a:fillRect/>
          </a:stretch>
        </p:blipFill>
        <p:spPr>
          <a:xfrm>
            <a:off x="0" y="430560"/>
            <a:ext cx="9141480" cy="6462000"/>
          </a:xfrm>
          <a:prstGeom prst="rect">
            <a:avLst/>
          </a:prstGeom>
          <a:ln>
            <a:noFill/>
          </a:ln>
        </p:spPr>
      </p:pic>
    </p:spTree>
  </p:cSld>
  <p:timing>
    <p:tnLst>
      <p:par>
        <p:cTn dur="indefinite" id="17" nodeType="tmRoot" restart="never">
          <p:childTnLst>
            <p:seq>
              <p:cTn dur="indefinite"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152280" y="1066680"/>
            <a:ext cx="8760600" cy="5788800"/>
          </a:xfrm>
          <a:prstGeom prst="rect">
            <a:avLst/>
          </a:prstGeom>
          <a:noFill/>
          <a:ln>
            <a:noFill/>
          </a:ln>
        </p:spPr>
        <p:txBody>
          <a:bodyPr bIns="45000" lIns="90000" rIns="90000" tIns="45000"/>
          <a:p>
            <a:pPr algn="just">
              <a:lnSpc>
                <a:spcPct val="160000"/>
              </a:lnSpc>
              <a:buFont typeface="Arial"/>
              <a:buChar char="•"/>
            </a:pPr>
            <a:r>
              <a:rPr b="1" lang="en-US" sz="2200">
                <a:solidFill>
                  <a:srgbClr val="000000"/>
                </a:solidFill>
                <a:latin typeface="Calibri"/>
              </a:rPr>
              <a:t>throw</a:t>
            </a:r>
            <a:r>
              <a:rPr lang="en-US" sz="2200">
                <a:solidFill>
                  <a:srgbClr val="000000"/>
                </a:solidFill>
                <a:latin typeface="Calibri"/>
              </a:rPr>
              <a:t> − A program throws an exception when a problem shows up. This is done using a </a:t>
            </a:r>
            <a:r>
              <a:rPr b="1" lang="en-US" sz="2200">
                <a:solidFill>
                  <a:srgbClr val="000000"/>
                </a:solidFill>
                <a:latin typeface="Calibri"/>
              </a:rPr>
              <a:t>throw</a:t>
            </a:r>
            <a:r>
              <a:rPr lang="en-US" sz="2200">
                <a:solidFill>
                  <a:srgbClr val="000000"/>
                </a:solidFill>
                <a:latin typeface="Calibri"/>
              </a:rPr>
              <a:t> keyword.</a:t>
            </a:r>
            <a:endParaRPr/>
          </a:p>
          <a:p>
            <a:pPr algn="just">
              <a:lnSpc>
                <a:spcPct val="160000"/>
              </a:lnSpc>
              <a:buFont typeface="Arial"/>
              <a:buChar char="•"/>
            </a:pPr>
            <a:r>
              <a:rPr b="1" lang="en-US" sz="2200">
                <a:solidFill>
                  <a:srgbClr val="000000"/>
                </a:solidFill>
                <a:latin typeface="Calibri"/>
              </a:rPr>
              <a:t>catch</a:t>
            </a:r>
            <a:r>
              <a:rPr lang="en-US" sz="2200">
                <a:solidFill>
                  <a:srgbClr val="000000"/>
                </a:solidFill>
                <a:latin typeface="Calibri"/>
              </a:rPr>
              <a:t> − A program catches an exception with an exception handler at the place in a program where you want to handle the problem. The </a:t>
            </a:r>
            <a:r>
              <a:rPr b="1" lang="en-US" sz="2200">
                <a:solidFill>
                  <a:srgbClr val="000000"/>
                </a:solidFill>
                <a:latin typeface="Calibri"/>
              </a:rPr>
              <a:t>catch</a:t>
            </a:r>
            <a:r>
              <a:rPr lang="en-US" sz="2200">
                <a:solidFill>
                  <a:srgbClr val="000000"/>
                </a:solidFill>
                <a:latin typeface="Calibri"/>
              </a:rPr>
              <a:t> keyword indicates the catching of an exception.</a:t>
            </a:r>
            <a:endParaRPr/>
          </a:p>
          <a:p>
            <a:pPr algn="just">
              <a:lnSpc>
                <a:spcPct val="160000"/>
              </a:lnSpc>
              <a:buFont typeface="Arial"/>
              <a:buChar char="•"/>
            </a:pPr>
            <a:r>
              <a:rPr b="1" lang="en-US" sz="2200">
                <a:solidFill>
                  <a:srgbClr val="000000"/>
                </a:solidFill>
                <a:latin typeface="Calibri"/>
              </a:rPr>
              <a:t>try</a:t>
            </a:r>
            <a:r>
              <a:rPr lang="en-US" sz="2200">
                <a:solidFill>
                  <a:srgbClr val="000000"/>
                </a:solidFill>
                <a:latin typeface="Calibri"/>
              </a:rPr>
              <a:t> − A </a:t>
            </a:r>
            <a:r>
              <a:rPr b="1" lang="en-US" sz="2200">
                <a:solidFill>
                  <a:srgbClr val="000000"/>
                </a:solidFill>
                <a:latin typeface="Calibri"/>
              </a:rPr>
              <a:t>try</a:t>
            </a:r>
            <a:r>
              <a:rPr lang="en-US" sz="2200">
                <a:solidFill>
                  <a:srgbClr val="000000"/>
                </a:solidFill>
                <a:latin typeface="Calibri"/>
              </a:rPr>
              <a:t> block identifies a block of code for which particular exceptions will be activated. It's followed by one or more catch blocks.</a:t>
            </a:r>
            <a:endParaRPr/>
          </a:p>
          <a:p>
            <a:pPr algn="just">
              <a:lnSpc>
                <a:spcPct val="160000"/>
              </a:lnSpc>
            </a:pPr>
            <a:endParaRPr/>
          </a:p>
        </p:txBody>
      </p:sp>
      <p:sp>
        <p:nvSpPr>
          <p:cNvPr id="273" name="CustomShape 2"/>
          <p:cNvSpPr/>
          <p:nvPr/>
        </p:nvSpPr>
        <p:spPr>
          <a:xfrm>
            <a:off x="0" y="152280"/>
            <a:ext cx="9141480" cy="683280"/>
          </a:xfrm>
          <a:prstGeom prst="rect">
            <a:avLst/>
          </a:prstGeom>
          <a:noFill/>
          <a:ln>
            <a:noFill/>
          </a:ln>
        </p:spPr>
        <p:txBody>
          <a:bodyPr anchor="ctr" bIns="45000" lIns="90000" rIns="90000" tIns="45000"/>
          <a:p>
            <a:endParaRPr/>
          </a:p>
          <a:p>
            <a:r>
              <a:rPr lang="en-US" sz="4400">
                <a:solidFill>
                  <a:srgbClr val="000000"/>
                </a:solidFill>
                <a:latin typeface="Calibri"/>
              </a:rPr>
              <a:t>C++ Exception Handling</a:t>
            </a:r>
            <a:endParaRPr/>
          </a:p>
          <a:p>
            <a:pPr algn="ctr">
              <a:lnSpc>
                <a:spcPct val="100000"/>
              </a:lnSpc>
            </a:pPr>
            <a:endParaRPr/>
          </a:p>
        </p:txBody>
      </p:sp>
    </p:spTree>
  </p:cSld>
  <p:timing>
    <p:tnLst>
      <p:par>
        <p:cTn dur="indefinite" id="179" nodeType="tmRoot" restart="never">
          <p:childTnLst>
            <p:seq>
              <p:cTn dur="indefinite" id="180"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457200" y="1481400"/>
            <a:ext cx="8227080" cy="499320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Calibri"/>
              </a:rPr>
              <a:t>try </a:t>
            </a:r>
            <a:endParaRPr/>
          </a:p>
          <a:p>
            <a:pPr>
              <a:lnSpc>
                <a:spcPct val="100000"/>
              </a:lnSpc>
            </a:pPr>
            <a:r>
              <a:rPr lang="en-US" sz="2400">
                <a:solidFill>
                  <a:srgbClr val="000000"/>
                </a:solidFill>
                <a:latin typeface="Calibri"/>
              </a:rPr>
              <a:t>{ </a:t>
            </a:r>
            <a:endParaRPr/>
          </a:p>
          <a:p>
            <a:pPr>
              <a:lnSpc>
                <a:spcPct val="100000"/>
              </a:lnSpc>
            </a:pPr>
            <a:r>
              <a:rPr lang="en-US" sz="2400">
                <a:solidFill>
                  <a:srgbClr val="000000"/>
                </a:solidFill>
                <a:latin typeface="Calibri"/>
              </a:rPr>
              <a:t>// protected code </a:t>
            </a:r>
            <a:endParaRPr/>
          </a:p>
          <a:p>
            <a:pPr>
              <a:lnSpc>
                <a:spcPct val="100000"/>
              </a:lnSpc>
            </a:pPr>
            <a:r>
              <a:rPr lang="en-US" sz="2400">
                <a:solidFill>
                  <a:srgbClr val="000000"/>
                </a:solidFill>
                <a:latin typeface="Calibri"/>
              </a:rPr>
              <a:t>} catch( ExceptionName e1 ) </a:t>
            </a:r>
            <a:endParaRPr/>
          </a:p>
          <a:p>
            <a:pPr>
              <a:lnSpc>
                <a:spcPct val="100000"/>
              </a:lnSpc>
            </a:pPr>
            <a:r>
              <a:rPr lang="en-US" sz="2400">
                <a:solidFill>
                  <a:srgbClr val="000000"/>
                </a:solidFill>
                <a:latin typeface="Calibri"/>
              </a:rPr>
              <a:t>{ </a:t>
            </a:r>
            <a:endParaRPr/>
          </a:p>
          <a:p>
            <a:pPr>
              <a:lnSpc>
                <a:spcPct val="100000"/>
              </a:lnSpc>
            </a:pPr>
            <a:r>
              <a:rPr lang="en-US" sz="2400">
                <a:solidFill>
                  <a:srgbClr val="000000"/>
                </a:solidFill>
                <a:latin typeface="Calibri"/>
              </a:rPr>
              <a:t>// catch block </a:t>
            </a:r>
            <a:endParaRPr/>
          </a:p>
          <a:p>
            <a:pPr>
              <a:lnSpc>
                <a:spcPct val="100000"/>
              </a:lnSpc>
            </a:pPr>
            <a:r>
              <a:rPr lang="en-US" sz="2400">
                <a:solidFill>
                  <a:srgbClr val="000000"/>
                </a:solidFill>
                <a:latin typeface="Calibri"/>
              </a:rPr>
              <a:t>} catch( ExceptionName e2 ) </a:t>
            </a:r>
            <a:endParaRPr/>
          </a:p>
          <a:p>
            <a:pPr>
              <a:lnSpc>
                <a:spcPct val="100000"/>
              </a:lnSpc>
            </a:pPr>
            <a:r>
              <a:rPr lang="en-US" sz="2400">
                <a:solidFill>
                  <a:srgbClr val="000000"/>
                </a:solidFill>
                <a:latin typeface="Calibri"/>
              </a:rPr>
              <a:t>{ </a:t>
            </a:r>
            <a:endParaRPr/>
          </a:p>
          <a:p>
            <a:pPr>
              <a:lnSpc>
                <a:spcPct val="100000"/>
              </a:lnSpc>
            </a:pPr>
            <a:r>
              <a:rPr lang="en-US" sz="2400">
                <a:solidFill>
                  <a:srgbClr val="000000"/>
                </a:solidFill>
                <a:latin typeface="Calibri"/>
              </a:rPr>
              <a:t>// catch block </a:t>
            </a:r>
            <a:endParaRPr/>
          </a:p>
          <a:p>
            <a:pPr>
              <a:lnSpc>
                <a:spcPct val="100000"/>
              </a:lnSpc>
            </a:pPr>
            <a:r>
              <a:rPr lang="en-US" sz="2400">
                <a:solidFill>
                  <a:srgbClr val="000000"/>
                </a:solidFill>
                <a:latin typeface="Calibri"/>
              </a:rPr>
              <a:t>} catch( ExceptionName eN )</a:t>
            </a:r>
            <a:endParaRPr/>
          </a:p>
          <a:p>
            <a:pPr>
              <a:lnSpc>
                <a:spcPct val="100000"/>
              </a:lnSpc>
            </a:pPr>
            <a:r>
              <a:rPr lang="en-US" sz="2400">
                <a:solidFill>
                  <a:srgbClr val="000000"/>
                </a:solidFill>
                <a:latin typeface="Calibri"/>
              </a:rPr>
              <a:t> </a:t>
            </a:r>
            <a:r>
              <a:rPr lang="en-US" sz="2400">
                <a:solidFill>
                  <a:srgbClr val="000000"/>
                </a:solidFill>
                <a:latin typeface="Calibri"/>
              </a:rPr>
              <a:t>{ // catch block }</a:t>
            </a:r>
            <a:endParaRPr/>
          </a:p>
        </p:txBody>
      </p:sp>
      <p:sp>
        <p:nvSpPr>
          <p:cNvPr id="275" name="CustomShape 2"/>
          <p:cNvSpPr/>
          <p:nvPr/>
        </p:nvSpPr>
        <p:spPr>
          <a:xfrm>
            <a:off x="0" y="0"/>
            <a:ext cx="8227080" cy="1140480"/>
          </a:xfrm>
          <a:prstGeom prst="rect">
            <a:avLst/>
          </a:prstGeom>
          <a:noFill/>
          <a:ln>
            <a:noFill/>
          </a:ln>
        </p:spPr>
      </p:sp>
    </p:spTree>
  </p:cSld>
  <p:timing>
    <p:tnLst>
      <p:par>
        <p:cTn dur="indefinite" id="181" nodeType="tmRoot" restart="never">
          <p:childTnLst>
            <p:seq>
              <p:cTn dur="indefinite" id="18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