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80EF-EBA5-43D6-B121-AF19C2D2375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940C-2D72-447A-8CB4-308D6A0F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lideshare.net/JITENDRASUWASIYA/complex-analysis-by-cambrid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lideshare.net/JITENDRASUWASIYA/complex-analysis-by-cambrid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lideshare.net/mariolabestia/afirstcourseincomplex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lideshare.net/mariolabestia/afirstcourseincomplex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Conformal Transformation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1287"/>
          </a:xfrm>
        </p:spPr>
        <p:txBody>
          <a:bodyPr/>
          <a:lstStyle/>
          <a:p>
            <a:pPr marL="0" indent="0"/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Bilinear Transformation: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86"/>
                <a:ext cx="10912522" cy="5947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obtain the following formula for the required bilinear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……(2)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 we substitute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eq.(2)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find the relation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vice-versa.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Refer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hlinkClick r:id="rId2"/>
                  </a:rPr>
                  <a:t>https://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hlinkClick r:id="rId2"/>
                  </a:rPr>
                  <a:t>www.slideshare.net/JITENDRASUWASIYA/complex-analysis-by-cambridge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(Page No. 377).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86"/>
                <a:ext cx="10912522" cy="5947060"/>
              </a:xfrm>
              <a:blipFill rotWithShape="0">
                <a:blip r:embed="rId3"/>
                <a:stretch>
                  <a:fillRect l="-1173" t="-1742" b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76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1287"/>
          </a:xfrm>
        </p:spPr>
        <p:txBody>
          <a:bodyPr/>
          <a:lstStyle/>
          <a:p>
            <a:pPr marL="0" indent="0"/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Bilinear Transformation: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86"/>
                <a:ext cx="10912522" cy="5947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happens when some of these points are not finite?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example,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right-hand side of eq.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then replaced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technique can be applied to other limiting cases,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etc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., to find the corresponding reduced form of the bilinear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transformation formula.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Refer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hlinkClick r:id="rId2"/>
                  </a:rPr>
                  <a:t>https://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hlinkClick r:id="rId2"/>
                  </a:rPr>
                  <a:t>www.slideshare.net/JITENDRASUWASIYA/complex-analysis-by-cambridge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(Page No. 377).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86"/>
                <a:ext cx="10912522" cy="5947060"/>
              </a:xfrm>
              <a:blipFill rotWithShape="0">
                <a:blip r:embed="rId3"/>
                <a:stretch>
                  <a:fillRect l="-1173" t="-1742" b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7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866"/>
                <a:ext cx="10515600" cy="60152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bilinear transformation that carries the points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,∞,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onto the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points (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	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(b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Solution:</a:t>
                </a:r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=∞,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eq.(2) and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we get,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fNam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Rearranging the terms, we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866"/>
                <a:ext cx="10515600" cy="6015298"/>
              </a:xfrm>
              <a:blipFill rotWithShape="0">
                <a:blip r:embed="rId2"/>
                <a:stretch>
                  <a:fillRect l="-1217" t="-1722" r="-232" b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22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866"/>
                <a:ext cx="10515600" cy="60152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bilinear transformation that carries the points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,∞,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onto the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points (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	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(b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Solution:</a:t>
                </a:r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=∞,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 startAt="2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eq.(2) and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 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we get,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fNam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Rearranging the terms, we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866"/>
                <a:ext cx="10515600" cy="6015298"/>
              </a:xfrm>
              <a:blipFill rotWithShape="0">
                <a:blip r:embed="rId2"/>
                <a:stretch>
                  <a:fillRect l="-1217" t="-1722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2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866"/>
                <a:ext cx="10515600" cy="60152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map of the straight line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under the transformation </a:t>
                </a:r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Solution:</a:t>
                </a:r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</m:t>
                        </m:r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</m:t>
                        </m:r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866"/>
                <a:ext cx="10515600" cy="6015298"/>
              </a:xfrm>
              <a:blipFill rotWithShape="0">
                <a:blip r:embed="rId2"/>
                <a:stretch>
                  <a:fillRect l="-1217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0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866"/>
                <a:ext cx="10515600" cy="60152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map of the straight line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under the transformation </a:t>
                </a:r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Solution:</a:t>
                </a:r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map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</a:t>
                </a:r>
                <a:r>
                  <a:rPr lang="en-US" dirty="0">
                    <a:ea typeface="Cambria Math" panose="02040503050406030204" pitchFamily="18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 is a circle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with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centre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radius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866"/>
                <a:ext cx="10515600" cy="6015298"/>
              </a:xfrm>
              <a:blipFill rotWithShape="0">
                <a:blip r:embed="rId2"/>
                <a:stretch>
                  <a:fillRect l="-1217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0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0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Exercise: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46161" y="968991"/>
                <a:ext cx="10713493" cy="593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Ex.1) Find the bilinear transformation which sends the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from    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into the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0,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-plane.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Ex.2)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bilinear transformation which sends the points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0, 2+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from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into the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4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Ex.3)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bilinear transformation which sends the points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into the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−2, 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Ex.4) Show that under the transformation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mapped 	onto the straight line, but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mapped on to the ellipse.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1" y="968991"/>
                <a:ext cx="10713493" cy="5935984"/>
              </a:xfrm>
              <a:prstGeom prst="rect">
                <a:avLst/>
              </a:prstGeom>
              <a:blipFill rotWithShape="0">
                <a:blip r:embed="rId2"/>
                <a:stretch>
                  <a:fillRect l="-911" t="-821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64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69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Conformal Transformation</a:t>
            </a:r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6696"/>
                <a:ext cx="10515600" cy="6131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the function of complex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 transforms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to the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-plane, by using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,………,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First, we examine the linkage between the analyticity of a complex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 conformality of a mapping.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mapping is said to be conformal at a point if it preserves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angle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intersection between a pair of smooth arcs through that point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i.e. The angle between any two intersecting arcs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is equal to the angle between the images of the arcs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under a linear mapping.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#Refer: </a:t>
                </a:r>
                <a:r>
                  <a:rPr lang="en-US" sz="1800" dirty="0" smtClean="0">
                    <a:hlinkClick r:id="rId2"/>
                  </a:rPr>
                  <a:t>https://www.slideshare.net/mariolabestia/afirstcourseincomplexanalysis</a:t>
                </a:r>
                <a:r>
                  <a:rPr lang="en-US" sz="1800" dirty="0" smtClean="0"/>
                  <a:t> [Page No. 390, Chapter 7].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6696"/>
                <a:ext cx="10515600" cy="6131304"/>
              </a:xfrm>
              <a:blipFill rotWithShape="0">
                <a:blip r:embed="rId3"/>
                <a:stretch>
                  <a:fillRect l="-1217" t="-169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8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93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Theorem on Conformal Mapping: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794934"/>
                <a:ext cx="11240070" cy="5960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analytic function, then the translation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conformal at all points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the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will not be a Conformal Transformation, since the angle preservation property will not be satisfied for the curves intersecting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Exercise: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Find all points where the mapping f(z) = sin z is conformal.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94934"/>
                <a:ext cx="11240070" cy="5960708"/>
              </a:xfrm>
              <a:blipFill rotWithShape="0"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0001" y="794934"/>
                <a:ext cx="10789693" cy="8700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analytic function in a domain D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</a:t>
                </a: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≠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conformal mapping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794934"/>
                <a:ext cx="10789693" cy="870093"/>
              </a:xfrm>
              <a:prstGeom prst="rect">
                <a:avLst/>
              </a:prstGeom>
              <a:blipFill rotWithShape="0">
                <a:blip r:embed="rId3"/>
                <a:stretch>
                  <a:fillRect l="-1129" t="-10345" b="-2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9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93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Theorem on Conformal Mapping: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794934"/>
                <a:ext cx="11240070" cy="5960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Ex.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Find all points where the mapping f(z) = sin z is conformal.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Solution: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analytic function, &amp;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found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0, ±1, ±2, …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so each of these points is a critical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Therefore, by Theorem on Conformal mapping,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conformal mapping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=0, ±1, ±2, … 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Furthermore,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not a conformal mapping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0, ±1,±2, … . 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94934"/>
                <a:ext cx="11240070" cy="5960708"/>
              </a:xfrm>
              <a:blipFill rotWithShape="0">
                <a:blip r:embed="rId2"/>
                <a:stretch>
                  <a:fillRect l="-1085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47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 Important Transformations: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7514"/>
                <a:ext cx="10515600" cy="611083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Translation:</a:t>
                </a:r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&amp;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Geometrically: For all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will be 	translated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by preserving its original shape, size 	and orientation.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Under 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rectangles or circles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will be mapped onto rectangles or circles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respectively.</a:t>
                </a: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7514"/>
                <a:ext cx="10515600" cy="6110832"/>
              </a:xfrm>
              <a:blipFill rotWithShape="0">
                <a:blip r:embed="rId2"/>
                <a:stretch>
                  <a:fillRect l="-1217" t="-169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1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 Important Transformations: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7514"/>
                <a:ext cx="10515600" cy="61108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   Rotation &amp; Magnification:</a:t>
                </a:r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𝑐𝑧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&amp;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𝑐𝑧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Geometrically: For all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will be 	translated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by magnifying its shape by amount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and rotation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through an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7514"/>
                <a:ext cx="10515600" cy="6110832"/>
              </a:xfrm>
              <a:blipFill rotWithShape="0">
                <a:blip r:embed="rId2"/>
                <a:stretch>
                  <a:fillRect l="-1217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2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 Important Transformations: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7514"/>
                <a:ext cx="10515600" cy="61108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   Inversion:</a:t>
                </a:r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&amp;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Geometrically: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point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P will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 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translated to point Q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plane.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inversion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respect to the unit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then the reflection of this inverse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along X-axis (Real axis).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7514"/>
                <a:ext cx="10515600" cy="6110832"/>
              </a:xfrm>
              <a:blipFill rotWithShape="0">
                <a:blip r:embed="rId2"/>
                <a:stretch>
                  <a:fillRect l="-1043" t="-2193" b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50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 Important Transformations: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7514"/>
                <a:ext cx="11049000" cy="611083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4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4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  Bilinear Transformation:</a:t>
                </a:r>
                <a:endParaRPr lang="en-US" sz="45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the linear transformation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𝑎𝑧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……….. (1)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endParaRPr lang="en-US" sz="4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where a, b, c and d are complex numbers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40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0 </m:t>
                    </m:r>
                  </m:oMath>
                </a14:m>
                <a:endParaRPr lang="en-US" sz="4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called 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bilinear transformation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(or linear 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fractional 	transformation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It is so named because 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takes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form of 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ratio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two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linear functions.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Bilinear transformation is a combination of three </a:t>
                </a:r>
                <a:r>
                  <a:rPr lang="en-US" sz="4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basictrasformations</a:t>
                </a: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1028700" lvl="1" indent="-571500">
                  <a:buAutoNum type="romanLcParenR"/>
                </a:pPr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Translation</a:t>
                </a:r>
              </a:p>
              <a:p>
                <a:pPr marL="1028700" lvl="1" indent="-571500">
                  <a:buAutoNum type="romanLcParenR"/>
                </a:pPr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Magnification &amp; Rotation</a:t>
                </a:r>
              </a:p>
              <a:p>
                <a:pPr marL="1028700" lvl="1" indent="-571500">
                  <a:buAutoNum type="romanLcParenR"/>
                </a:pPr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Inversion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Bilinear transformation maps Circle onto Circle.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cross ratio is constant.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Refer: </a:t>
                </a:r>
                <a:r>
                  <a:rPr lang="en-US" dirty="0" smtClean="0">
                    <a:hlinkClick r:id="rId2"/>
                  </a:rPr>
                  <a:t>https://www.slideshare.net/mariolabestia/afirstcourseincomplexanalysis</a:t>
                </a:r>
                <a:r>
                  <a:rPr lang="en-US" dirty="0" smtClean="0"/>
                  <a:t> [Page No. 400, Chapter 7].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7514"/>
                <a:ext cx="11049000" cy="6110832"/>
              </a:xfrm>
              <a:blipFill rotWithShape="0">
                <a:blip r:embed="rId3"/>
                <a:stretch>
                  <a:fillRect l="-1159" t="-2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87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1287"/>
          </a:xfrm>
        </p:spPr>
        <p:txBody>
          <a:bodyPr/>
          <a:lstStyle/>
          <a:p>
            <a:pPr marL="0" indent="0"/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Bilinear Transformation: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86"/>
                <a:ext cx="10912522" cy="5947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we have four coefficients in the bilinear transformation, but only three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them are independent. There exists a unique bilinear transformation that maps three distinct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onto three distinct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plane,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assume that the six points are all finite.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2, 3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it follows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l-P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l-PL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l-P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=1, </m:t>
                      </m:r>
                      <m:r>
                        <a:rPr lang="pl-P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2, 3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eq. (1),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𝑎𝑑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𝑏𝑐</m:t>
                              </m:r>
                            </m:e>
                          </m:d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𝑐𝑧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pl-PL"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1, 2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e>
                        </m:d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2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86"/>
                <a:ext cx="10912522" cy="5947060"/>
              </a:xfrm>
              <a:blipFill rotWithShape="0">
                <a:blip r:embed="rId2"/>
                <a:stretch>
                  <a:fillRect l="-1173" t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52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358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Conformal Transformation</vt:lpstr>
      <vt:lpstr>Conformal Transformation:</vt:lpstr>
      <vt:lpstr>Theorem on Conformal Mapping:</vt:lpstr>
      <vt:lpstr>Theorem on Conformal Mapping:</vt:lpstr>
      <vt:lpstr>Some Important Transformations:</vt:lpstr>
      <vt:lpstr>Some Important Transformations:</vt:lpstr>
      <vt:lpstr>Some Important Transformations:</vt:lpstr>
      <vt:lpstr>Some Important Transformations:</vt:lpstr>
      <vt:lpstr>Bilinear Transformation:</vt:lpstr>
      <vt:lpstr>Bilinear Transformation:</vt:lpstr>
      <vt:lpstr>Bilinear Transformation:</vt:lpstr>
      <vt:lpstr>Example:</vt:lpstr>
      <vt:lpstr>Example:</vt:lpstr>
      <vt:lpstr>Example:</vt:lpstr>
      <vt:lpstr>Example:</vt:lpstr>
      <vt:lpstr>Exercise: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 Transformation</dc:title>
  <dc:creator>Pankaj</dc:creator>
  <cp:lastModifiedBy>Pankaj</cp:lastModifiedBy>
  <cp:revision>41</cp:revision>
  <dcterms:created xsi:type="dcterms:W3CDTF">2020-03-29T17:09:16Z</dcterms:created>
  <dcterms:modified xsi:type="dcterms:W3CDTF">2020-03-30T10:31:34Z</dcterms:modified>
</cp:coreProperties>
</file>