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swald"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79ef58f72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79ef58f72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79ef58f72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79ef58f72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79ef58f72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79ef58f72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79ef58f72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79ef58f72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79ef58f72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79ef58f72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79ef58f72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79ef58f72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79ef58f72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79ef58f72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79ef58f72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79ef58f72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79ef58f72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79ef58f72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79ef58f72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79ef58f72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79ef58f72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79ef58f72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79ef58f72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79ef58f72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79ef58f72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79ef58f72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79ef58f7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79ef58f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79ef58f72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79ef58f72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79ef58f72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79ef58f72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92650" y="0"/>
            <a:ext cx="7801500" cy="100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Ecommerce System</a:t>
            </a:r>
            <a:endParaRPr/>
          </a:p>
        </p:txBody>
      </p:sp>
      <p:sp>
        <p:nvSpPr>
          <p:cNvPr id="55" name="Google Shape;55;p13"/>
          <p:cNvSpPr txBox="1">
            <a:spLocks noGrp="1"/>
          </p:cNvSpPr>
          <p:nvPr>
            <p:ph type="subTitle" idx="1"/>
          </p:nvPr>
        </p:nvSpPr>
        <p:spPr>
          <a:xfrm>
            <a:off x="789125" y="956751"/>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FFFFFF"/>
                </a:solidFill>
                <a:latin typeface="Oswald"/>
                <a:ea typeface="Oswald"/>
                <a:cs typeface="Oswald"/>
                <a:sym typeface="Oswald"/>
              </a:rPr>
              <a:t>Database Management System</a:t>
            </a:r>
            <a:endParaRPr dirty="0">
              <a:solidFill>
                <a:srgbClr val="FFFFFF"/>
              </a:solidFill>
              <a:latin typeface="Oswald"/>
              <a:ea typeface="Oswald"/>
              <a:cs typeface="Oswald"/>
              <a:sym typeface="Oswald"/>
            </a:endParaRPr>
          </a:p>
          <a:p>
            <a:pPr marL="0" lvl="0" indent="0" algn="ctr" rtl="0">
              <a:spcBef>
                <a:spcPts val="0"/>
              </a:spcBef>
              <a:spcAft>
                <a:spcPts val="0"/>
              </a:spcAft>
              <a:buNone/>
            </a:pPr>
            <a:r>
              <a:rPr lang="en-GB" dirty="0">
                <a:solidFill>
                  <a:srgbClr val="FFFFFF"/>
                </a:solidFill>
                <a:latin typeface="Oswald"/>
                <a:ea typeface="Oswald"/>
                <a:cs typeface="Oswald"/>
                <a:sym typeface="Oswald"/>
              </a:rPr>
              <a:t> LAB</a:t>
            </a:r>
            <a:endParaRPr dirty="0">
              <a:solidFill>
                <a:srgbClr val="FFFFFF"/>
              </a:solidFill>
              <a:latin typeface="Oswald"/>
              <a:ea typeface="Oswald"/>
              <a:cs typeface="Oswald"/>
              <a:sym typeface="Oswald"/>
            </a:endParaRPr>
          </a:p>
          <a:p>
            <a:pPr marL="0" lvl="0" indent="0" algn="ctr" rtl="0">
              <a:spcBef>
                <a:spcPts val="0"/>
              </a:spcBef>
              <a:spcAft>
                <a:spcPts val="0"/>
              </a:spcAft>
              <a:buNone/>
            </a:pPr>
            <a:endParaRPr dirty="0">
              <a:solidFill>
                <a:srgbClr val="FFFFFF"/>
              </a:solidFill>
              <a:latin typeface="Oswald"/>
              <a:ea typeface="Oswald"/>
              <a:cs typeface="Oswald"/>
              <a:sym typeface="Oswald"/>
            </a:endParaRPr>
          </a:p>
          <a:p>
            <a:pPr marL="0" lvl="0" indent="0" algn="l" rtl="0">
              <a:spcBef>
                <a:spcPts val="0"/>
              </a:spcBef>
              <a:spcAft>
                <a:spcPts val="0"/>
              </a:spcAft>
              <a:buNone/>
            </a:pPr>
            <a:r>
              <a:rPr lang="en-GB" sz="2100" dirty="0">
                <a:solidFill>
                  <a:srgbClr val="FFFFFF"/>
                </a:solidFill>
                <a:latin typeface="Oswald"/>
                <a:ea typeface="Oswald"/>
                <a:cs typeface="Oswald"/>
                <a:sym typeface="Oswald"/>
              </a:rPr>
              <a:t>Guided by </a:t>
            </a:r>
            <a:endParaRPr sz="2100" dirty="0">
              <a:solidFill>
                <a:srgbClr val="FFFFFF"/>
              </a:solidFill>
              <a:latin typeface="Oswald"/>
              <a:ea typeface="Oswald"/>
              <a:cs typeface="Oswald"/>
              <a:sym typeface="Oswald"/>
            </a:endParaRPr>
          </a:p>
          <a:p>
            <a:pPr marL="0" lvl="0" indent="0" algn="l" rtl="0">
              <a:spcBef>
                <a:spcPts val="0"/>
              </a:spcBef>
              <a:spcAft>
                <a:spcPts val="0"/>
              </a:spcAft>
              <a:buNone/>
            </a:pPr>
            <a:r>
              <a:rPr lang="en-GB" sz="2100" dirty="0" err="1">
                <a:solidFill>
                  <a:srgbClr val="FFFFFF"/>
                </a:solidFill>
                <a:latin typeface="Oswald"/>
                <a:ea typeface="Oswald"/>
                <a:cs typeface="Oswald"/>
                <a:sym typeface="Oswald"/>
              </a:rPr>
              <a:t>Prof.Y.A.Handge</a:t>
            </a:r>
            <a:endParaRPr sz="2100" dirty="0">
              <a:solidFill>
                <a:srgbClr val="FFFFFF"/>
              </a:solidFill>
              <a:latin typeface="Oswald"/>
              <a:ea typeface="Oswald"/>
              <a:cs typeface="Oswald"/>
              <a:sym typeface="Oswald"/>
            </a:endParaRPr>
          </a:p>
          <a:p>
            <a:pPr marL="0" lvl="0" indent="0" algn="ctr" rtl="0">
              <a:spcBef>
                <a:spcPts val="0"/>
              </a:spcBef>
              <a:spcAft>
                <a:spcPts val="0"/>
              </a:spcAft>
              <a:buNone/>
            </a:pPr>
            <a:endParaRPr dirty="0">
              <a:solidFill>
                <a:srgbClr val="FFFFFF"/>
              </a:solidFill>
              <a:latin typeface="Oswald"/>
              <a:ea typeface="Oswald"/>
              <a:cs typeface="Oswald"/>
              <a:sym typeface="Oswald"/>
            </a:endParaRPr>
          </a:p>
          <a:p>
            <a:pPr marL="1371600" lvl="0" indent="0" algn="l" rtl="0">
              <a:spcBef>
                <a:spcPts val="0"/>
              </a:spcBef>
              <a:spcAft>
                <a:spcPts val="0"/>
              </a:spcAft>
              <a:buNone/>
            </a:pPr>
            <a:r>
              <a:rPr lang="en-GB" dirty="0">
                <a:solidFill>
                  <a:srgbClr val="FFFFFF"/>
                </a:solidFill>
                <a:latin typeface="Oswald"/>
                <a:ea typeface="Oswald"/>
                <a:cs typeface="Oswald"/>
                <a:sym typeface="Oswald"/>
              </a:rPr>
              <a:t>								</a:t>
            </a:r>
            <a:r>
              <a:rPr lang="en-GB" sz="2400" dirty="0">
                <a:solidFill>
                  <a:srgbClr val="FFFFFF"/>
                </a:solidFill>
                <a:latin typeface="Oswald"/>
                <a:ea typeface="Oswald"/>
                <a:cs typeface="Oswald"/>
                <a:sym typeface="Oswald"/>
              </a:rPr>
              <a:t>Team members:-</a:t>
            </a:r>
            <a:endParaRPr sz="2400" dirty="0">
              <a:solidFill>
                <a:srgbClr val="FFFFFF"/>
              </a:solidFill>
              <a:latin typeface="Oswald"/>
              <a:ea typeface="Oswald"/>
              <a:cs typeface="Oswald"/>
              <a:sym typeface="Oswald"/>
            </a:endParaRPr>
          </a:p>
          <a:p>
            <a:pPr marL="1371600" lvl="0" indent="0" algn="l" rtl="0">
              <a:spcBef>
                <a:spcPts val="0"/>
              </a:spcBef>
              <a:spcAft>
                <a:spcPts val="0"/>
              </a:spcAft>
            </a:pPr>
            <a:r>
              <a:rPr lang="en-GB" sz="1900" dirty="0">
                <a:solidFill>
                  <a:srgbClr val="FFFFFF"/>
                </a:solidFill>
                <a:latin typeface="Oswald"/>
                <a:ea typeface="Oswald"/>
                <a:cs typeface="Oswald"/>
                <a:sym typeface="Oswald"/>
              </a:rPr>
              <a:t>1. </a:t>
            </a:r>
            <a:r>
              <a:rPr lang="en-GB" sz="1900" dirty="0" err="1">
                <a:solidFill>
                  <a:srgbClr val="FFFFFF"/>
                </a:solidFill>
                <a:latin typeface="Oswald"/>
                <a:ea typeface="Oswald"/>
                <a:cs typeface="Oswald"/>
                <a:sym typeface="Oswald"/>
              </a:rPr>
              <a:t>Jaypal</a:t>
            </a:r>
            <a:r>
              <a:rPr lang="en-GB" sz="1900" dirty="0">
                <a:solidFill>
                  <a:srgbClr val="FFFFFF"/>
                </a:solidFill>
                <a:latin typeface="Oswald"/>
                <a:ea typeface="Oswald"/>
                <a:cs typeface="Oswald"/>
                <a:sym typeface="Oswald"/>
              </a:rPr>
              <a:t> </a:t>
            </a:r>
            <a:r>
              <a:rPr lang="en-GB" sz="1900" dirty="0" err="1">
                <a:solidFill>
                  <a:srgbClr val="FFFFFF"/>
                </a:solidFill>
                <a:latin typeface="Oswald"/>
                <a:ea typeface="Oswald"/>
                <a:cs typeface="Oswald"/>
                <a:sym typeface="Oswald"/>
              </a:rPr>
              <a:t>Kawale</a:t>
            </a:r>
            <a:r>
              <a:rPr lang="en-GB" sz="1900" dirty="0">
                <a:solidFill>
                  <a:srgbClr val="FFFFFF"/>
                </a:solidFill>
                <a:latin typeface="Oswald"/>
                <a:ea typeface="Oswald"/>
                <a:cs typeface="Oswald"/>
                <a:sym typeface="Oswald"/>
              </a:rPr>
              <a:t>        (31436)</a:t>
            </a:r>
            <a:r>
              <a:rPr lang="en-IN" sz="1900" dirty="0">
                <a:solidFill>
                  <a:srgbClr val="FFFFFF"/>
                </a:solidFill>
                <a:latin typeface="Oswald"/>
                <a:ea typeface="Oswald"/>
                <a:cs typeface="Oswald"/>
                <a:sym typeface="Oswald"/>
              </a:rPr>
              <a:t>      2. Mohit </a:t>
            </a:r>
            <a:r>
              <a:rPr lang="en-IN" sz="1900" dirty="0" err="1">
                <a:solidFill>
                  <a:srgbClr val="FFFFFF"/>
                </a:solidFill>
                <a:latin typeface="Oswald"/>
                <a:ea typeface="Oswald"/>
                <a:cs typeface="Oswald"/>
                <a:sym typeface="Oswald"/>
              </a:rPr>
              <a:t>Mandlecha</a:t>
            </a:r>
            <a:r>
              <a:rPr lang="en-IN" sz="1900" dirty="0">
                <a:solidFill>
                  <a:srgbClr val="FFFFFF"/>
                </a:solidFill>
                <a:latin typeface="Oswald"/>
                <a:ea typeface="Oswald"/>
                <a:cs typeface="Oswald"/>
                <a:sym typeface="Oswald"/>
              </a:rPr>
              <a:t>   (31446</a:t>
            </a:r>
            <a:r>
              <a:rPr lang="en-IN" sz="1900">
                <a:solidFill>
                  <a:srgbClr val="FFFFFF"/>
                </a:solidFill>
                <a:latin typeface="Oswald"/>
                <a:ea typeface="Oswald"/>
                <a:cs typeface="Oswald"/>
                <a:sym typeface="Oswald"/>
              </a:rPr>
              <a:t>)            3</a:t>
            </a:r>
            <a:r>
              <a:rPr lang="en-IN" sz="1900" dirty="0">
                <a:solidFill>
                  <a:srgbClr val="FFFFFF"/>
                </a:solidFill>
                <a:latin typeface="Oswald"/>
                <a:ea typeface="Oswald"/>
                <a:cs typeface="Oswald"/>
                <a:sym typeface="Oswald"/>
              </a:rPr>
              <a:t>. Rajat Minekar        (31448)  </a:t>
            </a:r>
            <a:r>
              <a:rPr lang="en-GB" sz="1900" dirty="0">
                <a:solidFill>
                  <a:srgbClr val="FFFFFF"/>
                </a:solidFill>
                <a:latin typeface="Oswald"/>
                <a:ea typeface="Oswald"/>
                <a:cs typeface="Oswald"/>
                <a:sym typeface="Oswald"/>
              </a:rPr>
              <a:t>4.Pritesh </a:t>
            </a:r>
            <a:r>
              <a:rPr lang="en-GB" sz="1900" dirty="0" err="1">
                <a:solidFill>
                  <a:srgbClr val="FFFFFF"/>
                </a:solidFill>
                <a:latin typeface="Oswald"/>
                <a:ea typeface="Oswald"/>
                <a:cs typeface="Oswald"/>
                <a:sym typeface="Oswald"/>
              </a:rPr>
              <a:t>Nikale</a:t>
            </a:r>
            <a:r>
              <a:rPr lang="en-GB" sz="1900" dirty="0">
                <a:solidFill>
                  <a:srgbClr val="FFFFFF"/>
                </a:solidFill>
                <a:latin typeface="Oswald"/>
                <a:ea typeface="Oswald"/>
                <a:cs typeface="Oswald"/>
                <a:sym typeface="Oswald"/>
              </a:rPr>
              <a:t>         (31451)</a:t>
            </a:r>
            <a:endParaRPr sz="1900" dirty="0">
              <a:solidFill>
                <a:srgbClr val="FFFFFF"/>
              </a:solidFill>
              <a:latin typeface="Oswald"/>
              <a:ea typeface="Oswald"/>
              <a:cs typeface="Oswald"/>
              <a:sym typeface="Oswald"/>
            </a:endParaRPr>
          </a:p>
          <a:p>
            <a:pPr marL="0" lvl="0" indent="0" algn="l" rtl="0">
              <a:spcBef>
                <a:spcPts val="0"/>
              </a:spcBef>
              <a:spcAft>
                <a:spcPts val="0"/>
              </a:spcAft>
              <a:buNone/>
            </a:pPr>
            <a:endParaRPr dirty="0">
              <a:solidFill>
                <a:srgbClr val="FFFFFF"/>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endParaRPr/>
          </a:p>
          <a:p>
            <a:pPr marL="0" lvl="0" indent="0" algn="l" rtl="0">
              <a:spcBef>
                <a:spcPts val="1600"/>
              </a:spcBef>
              <a:spcAft>
                <a:spcPts val="0"/>
              </a:spcAft>
              <a:buNone/>
            </a:pPr>
            <a:endParaRPr/>
          </a:p>
          <a:p>
            <a:pPr marL="5486400" lvl="0" indent="457200" algn="l" rtl="0">
              <a:spcBef>
                <a:spcPts val="1600"/>
              </a:spcBef>
              <a:spcAft>
                <a:spcPts val="1600"/>
              </a:spcAft>
              <a:buNone/>
            </a:pPr>
            <a:r>
              <a:rPr lang="en-GB">
                <a:solidFill>
                  <a:srgbClr val="FFFFFF"/>
                </a:solidFill>
              </a:rPr>
              <a:t>LOGIN PAGE</a:t>
            </a:r>
            <a:endParaRPr>
              <a:solidFill>
                <a:srgbClr val="FFFFFF"/>
              </a:solidFill>
            </a:endParaRPr>
          </a:p>
        </p:txBody>
      </p:sp>
      <p:pic>
        <p:nvPicPr>
          <p:cNvPr id="112" name="Google Shape;112;p22"/>
          <p:cNvPicPr preferRelativeResize="0"/>
          <p:nvPr/>
        </p:nvPicPr>
        <p:blipFill rotWithShape="1">
          <a:blip r:embed="rId3">
            <a:alphaModFix/>
          </a:blip>
          <a:srcRect b="4743"/>
          <a:stretch/>
        </p:blipFill>
        <p:spPr>
          <a:xfrm>
            <a:off x="311700" y="988288"/>
            <a:ext cx="5910427" cy="3166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endParaRPr/>
          </a:p>
          <a:p>
            <a:pPr marL="0" lvl="0" indent="0" algn="l" rtl="0">
              <a:spcBef>
                <a:spcPts val="1600"/>
              </a:spcBef>
              <a:spcAft>
                <a:spcPts val="0"/>
              </a:spcAft>
              <a:buNone/>
            </a:pPr>
            <a:endParaRPr>
              <a:solidFill>
                <a:srgbClr val="FFFFFF"/>
              </a:solidFill>
            </a:endParaRPr>
          </a:p>
          <a:p>
            <a:pPr marL="5486400" lvl="0" indent="457200" algn="l" rtl="0">
              <a:spcBef>
                <a:spcPts val="1600"/>
              </a:spcBef>
              <a:spcAft>
                <a:spcPts val="1600"/>
              </a:spcAft>
              <a:buNone/>
            </a:pPr>
            <a:r>
              <a:rPr lang="en-GB">
                <a:solidFill>
                  <a:srgbClr val="FFFFFF"/>
                </a:solidFill>
              </a:rPr>
              <a:t>CUSTOMER PAGE</a:t>
            </a:r>
            <a:endParaRPr>
              <a:solidFill>
                <a:srgbClr val="FFFFFF"/>
              </a:solidFill>
            </a:endParaRPr>
          </a:p>
        </p:txBody>
      </p:sp>
      <p:pic>
        <p:nvPicPr>
          <p:cNvPr id="119" name="Google Shape;119;p23"/>
          <p:cNvPicPr preferRelativeResize="0"/>
          <p:nvPr/>
        </p:nvPicPr>
        <p:blipFill rotWithShape="1">
          <a:blip r:embed="rId3">
            <a:alphaModFix/>
          </a:blip>
          <a:srcRect t="5616" b="7442"/>
          <a:stretch/>
        </p:blipFill>
        <p:spPr>
          <a:xfrm>
            <a:off x="0" y="1017725"/>
            <a:ext cx="6226200" cy="3044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endParaRPr/>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r>
              <a:rPr lang="en-GB" sz="2800">
                <a:solidFill>
                  <a:schemeClr val="dk1"/>
                </a:solidFill>
              </a:rPr>
              <a:t>Registration form</a:t>
            </a:r>
            <a:endParaRPr sz="2800">
              <a:solidFill>
                <a:schemeClr val="dk1"/>
              </a:solidFill>
            </a:endParaRPr>
          </a:p>
          <a:p>
            <a:pPr marL="0" lvl="0" indent="0" algn="l" rtl="0">
              <a:spcBef>
                <a:spcPts val="1600"/>
              </a:spcBef>
              <a:spcAft>
                <a:spcPts val="1600"/>
              </a:spcAft>
              <a:buNone/>
            </a:pPr>
            <a:endParaRPr/>
          </a:p>
        </p:txBody>
      </p:sp>
      <p:pic>
        <p:nvPicPr>
          <p:cNvPr id="126" name="Google Shape;126;p24"/>
          <p:cNvPicPr preferRelativeResize="0"/>
          <p:nvPr/>
        </p:nvPicPr>
        <p:blipFill rotWithShape="1">
          <a:blip r:embed="rId3">
            <a:alphaModFix/>
          </a:blip>
          <a:srcRect l="17628" t="1889" r="43898" b="17685"/>
          <a:stretch/>
        </p:blipFill>
        <p:spPr>
          <a:xfrm>
            <a:off x="509475" y="265625"/>
            <a:ext cx="2905464" cy="341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endParaRPr/>
          </a:p>
          <a:p>
            <a:pPr marL="0" lvl="0" indent="0" algn="l" rtl="0">
              <a:spcBef>
                <a:spcPts val="1600"/>
              </a:spcBef>
              <a:spcAft>
                <a:spcPts val="0"/>
              </a:spcAft>
              <a:buNone/>
            </a:pPr>
            <a:endParaRPr>
              <a:solidFill>
                <a:srgbClr val="FFFFFF"/>
              </a:solidFill>
            </a:endParaRPr>
          </a:p>
          <a:p>
            <a:pPr marL="5943600" lvl="0" indent="457200" algn="l" rtl="0">
              <a:spcBef>
                <a:spcPts val="1600"/>
              </a:spcBef>
              <a:spcAft>
                <a:spcPts val="1600"/>
              </a:spcAft>
              <a:buNone/>
            </a:pPr>
            <a:r>
              <a:rPr lang="en-GB">
                <a:solidFill>
                  <a:srgbClr val="FFFFFF"/>
                </a:solidFill>
              </a:rPr>
              <a:t>ADMIN PAGE</a:t>
            </a:r>
            <a:endParaRPr>
              <a:solidFill>
                <a:srgbClr val="FFFFFF"/>
              </a:solidFill>
            </a:endParaRPr>
          </a:p>
        </p:txBody>
      </p:sp>
      <p:pic>
        <p:nvPicPr>
          <p:cNvPr id="133" name="Google Shape;133;p25"/>
          <p:cNvPicPr preferRelativeResize="0"/>
          <p:nvPr/>
        </p:nvPicPr>
        <p:blipFill rotWithShape="1">
          <a:blip r:embed="rId3">
            <a:alphaModFix/>
          </a:blip>
          <a:srcRect t="2877" b="5176"/>
          <a:stretch/>
        </p:blipFill>
        <p:spPr>
          <a:xfrm>
            <a:off x="207575" y="863550"/>
            <a:ext cx="6605395" cy="341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r>
              <a:rPr lang="en-GB">
                <a:solidFill>
                  <a:srgbClr val="FFFFFF"/>
                </a:solidFill>
              </a:rPr>
              <a:t>ADDING SUPPLIER                              DELETING SUPPLIER</a:t>
            </a:r>
            <a:endParaRPr>
              <a:solidFill>
                <a:srgbClr val="FFFFFF"/>
              </a:solidFill>
            </a:endParaRPr>
          </a:p>
        </p:txBody>
      </p:sp>
      <p:pic>
        <p:nvPicPr>
          <p:cNvPr id="140" name="Google Shape;140;p26"/>
          <p:cNvPicPr preferRelativeResize="0"/>
          <p:nvPr/>
        </p:nvPicPr>
        <p:blipFill>
          <a:blip r:embed="rId3">
            <a:alphaModFix/>
          </a:blip>
          <a:stretch>
            <a:fillRect/>
          </a:stretch>
        </p:blipFill>
        <p:spPr>
          <a:xfrm>
            <a:off x="149250" y="84900"/>
            <a:ext cx="3450576" cy="1940949"/>
          </a:xfrm>
          <a:prstGeom prst="rect">
            <a:avLst/>
          </a:prstGeom>
          <a:noFill/>
          <a:ln>
            <a:noFill/>
          </a:ln>
        </p:spPr>
      </p:pic>
      <p:pic>
        <p:nvPicPr>
          <p:cNvPr id="141" name="Google Shape;141;p26"/>
          <p:cNvPicPr preferRelativeResize="0"/>
          <p:nvPr/>
        </p:nvPicPr>
        <p:blipFill>
          <a:blip r:embed="rId4">
            <a:alphaModFix/>
          </a:blip>
          <a:stretch>
            <a:fillRect/>
          </a:stretch>
        </p:blipFill>
        <p:spPr>
          <a:xfrm>
            <a:off x="3836050" y="84900"/>
            <a:ext cx="3450566" cy="1940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GB">
                <a:solidFill>
                  <a:srgbClr val="FFFFFF"/>
                </a:solidFill>
              </a:rPr>
              <a:t>ADDING PRODUCTS						DELETE PRODUCTS</a:t>
            </a:r>
            <a:endParaRPr>
              <a:solidFill>
                <a:srgbClr val="FFFFFF"/>
              </a:solidFill>
            </a:endParaRPr>
          </a:p>
        </p:txBody>
      </p:sp>
      <p:pic>
        <p:nvPicPr>
          <p:cNvPr id="148" name="Google Shape;148;p27"/>
          <p:cNvPicPr preferRelativeResize="0"/>
          <p:nvPr/>
        </p:nvPicPr>
        <p:blipFill>
          <a:blip r:embed="rId3">
            <a:alphaModFix/>
          </a:blip>
          <a:stretch>
            <a:fillRect/>
          </a:stretch>
        </p:blipFill>
        <p:spPr>
          <a:xfrm>
            <a:off x="48525" y="0"/>
            <a:ext cx="4032850" cy="2268475"/>
          </a:xfrm>
          <a:prstGeom prst="rect">
            <a:avLst/>
          </a:prstGeom>
          <a:noFill/>
          <a:ln>
            <a:noFill/>
          </a:ln>
        </p:spPr>
      </p:pic>
      <p:pic>
        <p:nvPicPr>
          <p:cNvPr id="149" name="Google Shape;149;p27"/>
          <p:cNvPicPr preferRelativeResize="0"/>
          <p:nvPr/>
        </p:nvPicPr>
        <p:blipFill>
          <a:blip r:embed="rId4">
            <a:alphaModFix/>
          </a:blip>
          <a:stretch>
            <a:fillRect/>
          </a:stretch>
        </p:blipFill>
        <p:spPr>
          <a:xfrm>
            <a:off x="4799450" y="0"/>
            <a:ext cx="4032850" cy="22684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Conclusion</a:t>
            </a:r>
            <a:endParaRPr/>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None/>
            </a:pPr>
            <a:endParaRPr>
              <a:solidFill>
                <a:srgbClr val="FFFFFF"/>
              </a:solidFill>
            </a:endParaRPr>
          </a:p>
          <a:p>
            <a:pPr marL="914400" lvl="0" indent="457200" algn="l" rtl="0">
              <a:spcBef>
                <a:spcPts val="1600"/>
              </a:spcBef>
              <a:spcAft>
                <a:spcPts val="0"/>
              </a:spcAft>
              <a:buNone/>
            </a:pPr>
            <a:endParaRPr>
              <a:solidFill>
                <a:srgbClr val="FFFFFF"/>
              </a:solidFill>
            </a:endParaRPr>
          </a:p>
          <a:p>
            <a:pPr marL="0" lvl="0" indent="0" algn="l" rtl="0">
              <a:spcBef>
                <a:spcPts val="1600"/>
              </a:spcBef>
              <a:spcAft>
                <a:spcPts val="1600"/>
              </a:spcAft>
              <a:buNone/>
            </a:pPr>
            <a:r>
              <a:rPr lang="en-GB">
                <a:solidFill>
                  <a:srgbClr val="FFFFFF"/>
                </a:solidFill>
              </a:rPr>
              <a:t>We have successfully implemented the ecommerce system by using mysql,java swing.</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GB"/>
              <a:t>Future scope</a:t>
            </a:r>
            <a:endParaRPr/>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a:p>
            <a:pPr marL="0" lvl="0" indent="0" algn="l" rtl="0">
              <a:spcBef>
                <a:spcPts val="1600"/>
              </a:spcBef>
              <a:spcAft>
                <a:spcPts val="1600"/>
              </a:spcAft>
              <a:buNone/>
            </a:pPr>
            <a:r>
              <a:rPr lang="en-GB">
                <a:solidFill>
                  <a:srgbClr val="FFFFFF"/>
                </a:solidFill>
              </a:rPr>
              <a:t>We will try to improve the web app by making it more scalable ,robust,secure.we will also try to make it more user friendly,we will also provide more functionalities to the web app</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4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Contents in the presentation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1371600" lvl="0" indent="0" algn="l" rtl="0">
              <a:spcBef>
                <a:spcPts val="0"/>
              </a:spcBef>
              <a:spcAft>
                <a:spcPts val="0"/>
              </a:spcAft>
              <a:buNone/>
            </a:pPr>
            <a:r>
              <a:rPr lang="en-GB"/>
              <a:t>1.Abstract</a:t>
            </a:r>
            <a:endParaRPr/>
          </a:p>
          <a:p>
            <a:pPr marL="1371600" lvl="0" indent="0" algn="l" rtl="0">
              <a:spcBef>
                <a:spcPts val="0"/>
              </a:spcBef>
              <a:spcAft>
                <a:spcPts val="0"/>
              </a:spcAft>
              <a:buNone/>
            </a:pPr>
            <a:r>
              <a:rPr lang="en-GB"/>
              <a:t>2.Introduction</a:t>
            </a:r>
            <a:endParaRPr/>
          </a:p>
          <a:p>
            <a:pPr marL="1371600" lvl="0" indent="0" algn="l" rtl="0">
              <a:spcBef>
                <a:spcPts val="0"/>
              </a:spcBef>
              <a:spcAft>
                <a:spcPts val="0"/>
              </a:spcAft>
              <a:buNone/>
            </a:pPr>
            <a:r>
              <a:rPr lang="en-GB"/>
              <a:t>3.Implementation </a:t>
            </a:r>
            <a:endParaRPr/>
          </a:p>
          <a:p>
            <a:pPr marL="1371600" lvl="0" indent="0" algn="l" rtl="0">
              <a:spcBef>
                <a:spcPts val="0"/>
              </a:spcBef>
              <a:spcAft>
                <a:spcPts val="0"/>
              </a:spcAft>
              <a:buNone/>
            </a:pPr>
            <a:r>
              <a:rPr lang="en-GB"/>
              <a:t>4.Screenshots</a:t>
            </a:r>
            <a:endParaRPr/>
          </a:p>
          <a:p>
            <a:pPr marL="1371600" lvl="0" indent="0" algn="l" rtl="0">
              <a:spcBef>
                <a:spcPts val="0"/>
              </a:spcBef>
              <a:spcAft>
                <a:spcPts val="0"/>
              </a:spcAft>
              <a:buNone/>
            </a:pPr>
            <a:r>
              <a:rPr lang="en-GB"/>
              <a:t>5.Conclusion and future scope</a:t>
            </a:r>
            <a:endParaRPr/>
          </a:p>
        </p:txBody>
      </p:sp>
      <p:sp>
        <p:nvSpPr>
          <p:cNvPr id="61" name="Google Shape;61;p14"/>
          <p:cNvSpPr txBox="1">
            <a:spLocks noGrp="1"/>
          </p:cNvSpPr>
          <p:nvPr>
            <p:ph type="body" idx="1"/>
          </p:nvPr>
        </p:nvSpPr>
        <p:spPr>
          <a:xfrm>
            <a:off x="547425" y="12489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Abstract</a:t>
            </a:r>
            <a:endParaRPr/>
          </a:p>
        </p:txBody>
      </p:sp>
      <p:sp>
        <p:nvSpPr>
          <p:cNvPr id="67" name="Google Shape;67;p15"/>
          <p:cNvSpPr txBox="1">
            <a:spLocks noGrp="1"/>
          </p:cNvSpPr>
          <p:nvPr>
            <p:ph type="body" idx="1"/>
          </p:nvPr>
        </p:nvSpPr>
        <p:spPr>
          <a:xfrm>
            <a:off x="311700" y="1152475"/>
            <a:ext cx="8520600" cy="34164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rgbClr val="FFFFFF"/>
                </a:solidFill>
              </a:rPr>
              <a:t>Electronic Commerce is exactly analogous to a marketplace on the Internet.Electronic Commerce (also referred to as EC, e-commerce eCommerce orecommerce) consists primarily of the distributing, buying, selling, marketing and servicing of products or services over electronic systems such as the Internet and other computer networks. E-commerce follows the same basic principles that traditional commerce follows-that is, buyers and sellers exchange and transport goods from one place to another. But rather than conducting business in the traditional way in stores and other "brick and mortar" buildings or through mail order catalogs and telephone operators-in e-commerce buyers and sellers transact business over networked Computers.        </a:t>
            </a:r>
            <a:endParaRPr sz="1300">
              <a:solidFill>
                <a:srgbClr val="FFFFFF"/>
              </a:solidFill>
            </a:endParaRPr>
          </a:p>
          <a:p>
            <a:pPr marL="0" lvl="0" indent="0" algn="l" rtl="0">
              <a:spcBef>
                <a:spcPts val="1600"/>
              </a:spcBef>
              <a:spcAft>
                <a:spcPts val="1600"/>
              </a:spcAft>
              <a:buNone/>
            </a:pPr>
            <a:r>
              <a:rPr lang="en-GB" sz="1300">
                <a:solidFill>
                  <a:srgbClr val="FFFFFF"/>
                </a:solidFill>
              </a:rPr>
              <a:t>                            At the close of the 20th century, retail transactions made up the largest part of e-commerce. Consumers purchased computers, airline tickets, hotelrooms, automobiles, clothing, electronics, books, event tickets, food,furniture, and countless other commodities over the Internet. Business-tobusiness commerce represented one of the fastest growing segments of e-commerce. Businesses ordered supplies and coordinated complicatedprojects electronically.</a:t>
            </a:r>
            <a:endParaRPr sz="1300">
              <a:solidFill>
                <a:srgbClr val="FFFFFF"/>
              </a:solidFill>
              <a:highlight>
                <a:srgbClr val="B7B7B7"/>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Introduction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rgbClr val="FFFFFF"/>
                </a:solidFill>
              </a:rPr>
              <a:t>Electronic Commerce is exactly analogous to a marketplace on the Internet.Electronic Commerce (also referred to as EC, e-commerce) consists primarily of the distributing, buying, selling, marketing and servicing of products or services over electronic systems such as the Internet and other computer networks. E-commerce follows the same basic principles that traditional commerce follows-that is, buyers and sellers exchange and transport goods from one place to another. But rather than conducting business in the traditional way in stores and other "brick and mortar" buildings or through mail order catalogs and telephone operators-in e-commerce buyers and sellers transact business over networked Computers.    </a:t>
            </a:r>
            <a:endParaRPr sz="1300">
              <a:solidFill>
                <a:srgbClr val="FFFFFF"/>
              </a:solidFill>
            </a:endParaRPr>
          </a:p>
          <a:p>
            <a:pPr marL="0" lvl="0" indent="0" algn="l" rtl="0">
              <a:spcBef>
                <a:spcPts val="1600"/>
              </a:spcBef>
              <a:spcAft>
                <a:spcPts val="1600"/>
              </a:spcAft>
              <a:buNone/>
            </a:pPr>
            <a:r>
              <a:rPr lang="en-GB" sz="1300">
                <a:solidFill>
                  <a:srgbClr val="FFFFFF"/>
                </a:solidFill>
              </a:rPr>
              <a:t>                                At the close of the 20th century, retail transactions made up the largest part of e-commerce. Consumers purchased computers, airline tickets, hotel rooms, automobiles, clothing, electronics, books, event tickets, food,furniture, and countless other commodities over the Internet. Business-to-business commerce represented one of the fastest growing segments of e-commerce. Businesses ordered supplies and coordinated complicated projects electronically.</a:t>
            </a:r>
            <a:endParaRPr sz="13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Requirement Analysis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371600" lvl="0" indent="0" algn="l" rtl="0">
              <a:lnSpc>
                <a:spcPct val="115000"/>
              </a:lnSpc>
              <a:spcBef>
                <a:spcPts val="0"/>
              </a:spcBef>
              <a:spcAft>
                <a:spcPts val="0"/>
              </a:spcAft>
              <a:buNone/>
            </a:pPr>
            <a:endParaRPr sz="1400">
              <a:solidFill>
                <a:srgbClr val="FFFFFF"/>
              </a:solidFill>
            </a:endParaRPr>
          </a:p>
          <a:p>
            <a:pPr marL="1371600" lvl="0" indent="0" algn="l" rtl="0">
              <a:lnSpc>
                <a:spcPct val="115000"/>
              </a:lnSpc>
              <a:spcBef>
                <a:spcPts val="0"/>
              </a:spcBef>
              <a:spcAft>
                <a:spcPts val="0"/>
              </a:spcAft>
              <a:buNone/>
            </a:pPr>
            <a:endParaRPr sz="1400">
              <a:solidFill>
                <a:srgbClr val="FFFFFF"/>
              </a:solidFill>
            </a:endParaRPr>
          </a:p>
          <a:p>
            <a:pPr marL="1371600" lvl="0" indent="0" algn="l" rtl="0">
              <a:lnSpc>
                <a:spcPct val="115000"/>
              </a:lnSpc>
              <a:spcBef>
                <a:spcPts val="0"/>
              </a:spcBef>
              <a:spcAft>
                <a:spcPts val="0"/>
              </a:spcAft>
              <a:buNone/>
            </a:pP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GB" sz="1400">
                <a:solidFill>
                  <a:srgbClr val="FFFFFF"/>
                </a:solidFill>
              </a:rPr>
              <a:t>Hardware required for the project</a:t>
            </a: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GB" sz="1400">
                <a:solidFill>
                  <a:srgbClr val="FFFFFF"/>
                </a:solidFill>
              </a:rPr>
              <a:t>Computer with Intel i5 and above processor.</a:t>
            </a:r>
            <a:endParaRPr sz="1400">
              <a:solidFill>
                <a:srgbClr val="FFFFFF"/>
              </a:solidFill>
            </a:endParaRPr>
          </a:p>
          <a:p>
            <a:pPr marL="0" lvl="0" indent="0" algn="l" rtl="0">
              <a:lnSpc>
                <a:spcPct val="115000"/>
              </a:lnSpc>
              <a:spcBef>
                <a:spcPts val="0"/>
              </a:spcBef>
              <a:spcAft>
                <a:spcPts val="0"/>
              </a:spcAft>
              <a:buNone/>
            </a:pPr>
            <a:endParaRPr sz="1400">
              <a:solidFill>
                <a:srgbClr val="FFFFFF"/>
              </a:solidFill>
            </a:endParaRPr>
          </a:p>
          <a:p>
            <a:pPr marL="0" lvl="0" indent="0" algn="l" rtl="0">
              <a:lnSpc>
                <a:spcPct val="115000"/>
              </a:lnSpc>
              <a:spcBef>
                <a:spcPts val="0"/>
              </a:spcBef>
              <a:spcAft>
                <a:spcPts val="0"/>
              </a:spcAft>
              <a:buNone/>
            </a:pP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GB" sz="1400">
                <a:solidFill>
                  <a:srgbClr val="FFFFFF"/>
                </a:solidFill>
              </a:rPr>
              <a:t>Software required for the project</a:t>
            </a: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GB" sz="1400">
                <a:solidFill>
                  <a:srgbClr val="FFFFFF"/>
                </a:solidFill>
              </a:rPr>
              <a:t>Ubuntu OS or Windows</a:t>
            </a: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GB" sz="1400">
                <a:solidFill>
                  <a:srgbClr val="FFFFFF"/>
                </a:solidFill>
              </a:rPr>
              <a:t>MySql</a:t>
            </a:r>
            <a:endParaRPr sz="1400">
              <a:solidFill>
                <a:srgbClr val="FFFFFF"/>
              </a:solidFill>
            </a:endParaRPr>
          </a:p>
          <a:p>
            <a:pPr marL="457200" lvl="0" indent="-317500" algn="l" rtl="0">
              <a:lnSpc>
                <a:spcPct val="115000"/>
              </a:lnSpc>
              <a:spcBef>
                <a:spcPts val="0"/>
              </a:spcBef>
              <a:spcAft>
                <a:spcPts val="0"/>
              </a:spcAft>
              <a:buClr>
                <a:srgbClr val="FFFFFF"/>
              </a:buClr>
              <a:buSzPts val="1400"/>
              <a:buChar char="●"/>
            </a:pPr>
            <a:r>
              <a:rPr lang="en-GB" sz="1400">
                <a:solidFill>
                  <a:srgbClr val="FFFFFF"/>
                </a:solidFill>
              </a:rPr>
              <a:t>Java Swing.</a:t>
            </a:r>
            <a:endParaRPr sz="1400">
              <a:solidFill>
                <a:srgbClr val="FFFFFF"/>
              </a:solidFil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Problem Statement</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rPr>
              <a:t>An e-commerce web app built in Java, Swing which highlights various SQL queries to extract data from a large database.</a:t>
            </a:r>
            <a:endParaRPr>
              <a:solidFill>
                <a:srgbClr val="FFFFFF"/>
              </a:solidFill>
            </a:endParaRPr>
          </a:p>
          <a:p>
            <a:pPr marL="0" lvl="0" indent="0" algn="l" rtl="0">
              <a:spcBef>
                <a:spcPts val="1600"/>
              </a:spcBef>
              <a:spcAft>
                <a:spcPts val="0"/>
              </a:spcAft>
              <a:buNone/>
            </a:pPr>
            <a:r>
              <a:rPr lang="en-GB">
                <a:solidFill>
                  <a:srgbClr val="FFFFFF"/>
                </a:solidFill>
              </a:rPr>
              <a:t>Functionalities:-</a:t>
            </a:r>
            <a:endParaRPr>
              <a:solidFill>
                <a:srgbClr val="FFFFFF"/>
              </a:solidFill>
            </a:endParaRPr>
          </a:p>
          <a:p>
            <a:pPr marL="457200" lvl="0" indent="-342900" algn="l" rtl="0">
              <a:spcBef>
                <a:spcPts val="1600"/>
              </a:spcBef>
              <a:spcAft>
                <a:spcPts val="0"/>
              </a:spcAft>
              <a:buClr>
                <a:srgbClr val="FFFFFF"/>
              </a:buClr>
              <a:buSzPts val="1800"/>
              <a:buChar char="●"/>
            </a:pPr>
            <a:r>
              <a:rPr lang="en-GB">
                <a:solidFill>
                  <a:srgbClr val="FFFFFF"/>
                </a:solidFill>
              </a:rPr>
              <a:t>Adding suppliers</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Registering customers</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Deleting customers</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Deleting suppliers</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Finding all the products supplied by specific supplier</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Viewing the products ordered on a particular date by a particular supplier</a:t>
            </a:r>
            <a:endParaRPr>
              <a:solidFill>
                <a:srgbClr val="FFFFFF"/>
              </a:solidFill>
            </a:endParaRPr>
          </a:p>
          <a:p>
            <a:pPr marL="457200" lvl="0" indent="0" algn="l" rtl="0">
              <a:spcBef>
                <a:spcPts val="1600"/>
              </a:spcBef>
              <a:spcAft>
                <a:spcPts val="1600"/>
              </a:spcAft>
              <a:buNone/>
            </a:pP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ER diagram</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2" name="Google Shape;92;p19"/>
          <p:cNvPicPr preferRelativeResize="0"/>
          <p:nvPr/>
        </p:nvPicPr>
        <p:blipFill>
          <a:blip r:embed="rId3">
            <a:alphaModFix/>
          </a:blip>
          <a:stretch>
            <a:fillRect/>
          </a:stretch>
        </p:blipFill>
        <p:spPr>
          <a:xfrm>
            <a:off x="2135025" y="1322350"/>
            <a:ext cx="4257947" cy="324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Implementation</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GB">
                <a:solidFill>
                  <a:srgbClr val="FFFFFF"/>
                </a:solidFill>
              </a:rPr>
              <a:t>Firstly we need to register as a customer in the Ecommerce system</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After registering we login into the system and can check the various functionalities provided by the system</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If we need to work as a supplier  then provide detail to the admin ,admin will add you as the supplier and add your products</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Admin have various functionalities like ad supplier,delete supplier, add customer, delete customer, search  at particular date  how many products been ordered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Screenshots</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a:t>
            </a:r>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5486400" lvl="0" indent="457200" algn="l" rtl="0">
              <a:spcBef>
                <a:spcPts val="1600"/>
              </a:spcBef>
              <a:spcAft>
                <a:spcPts val="1600"/>
              </a:spcAft>
              <a:buNone/>
            </a:pPr>
            <a:r>
              <a:rPr lang="en-GB">
                <a:solidFill>
                  <a:srgbClr val="FFFFFF"/>
                </a:solidFill>
              </a:rPr>
              <a:t>MAIN PAGE</a:t>
            </a:r>
            <a:endParaRPr>
              <a:solidFill>
                <a:srgbClr val="FFFFFF"/>
              </a:solidFill>
            </a:endParaRPr>
          </a:p>
        </p:txBody>
      </p:sp>
      <p:pic>
        <p:nvPicPr>
          <p:cNvPr id="105" name="Google Shape;105;p21"/>
          <p:cNvPicPr preferRelativeResize="0"/>
          <p:nvPr/>
        </p:nvPicPr>
        <p:blipFill rotWithShape="1">
          <a:blip r:embed="rId3">
            <a:alphaModFix/>
          </a:blip>
          <a:srcRect b="4232"/>
          <a:stretch/>
        </p:blipFill>
        <p:spPr>
          <a:xfrm>
            <a:off x="574175" y="1152475"/>
            <a:ext cx="5607101" cy="3020549"/>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798</Words>
  <Application>Microsoft Office PowerPoint</Application>
  <PresentationFormat>On-screen Show (16:9)</PresentationFormat>
  <Paragraphs>81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Oswald</vt:lpstr>
      <vt:lpstr>Arial</vt:lpstr>
      <vt:lpstr>Simple Dark</vt:lpstr>
      <vt:lpstr>Ecommerce System</vt:lpstr>
      <vt:lpstr>   Contents in the presentation   1.Abstract 2.Introduction 3.Implementation  4.Screenshots 5.Conclusion and future scope</vt:lpstr>
      <vt:lpstr>       Abstract</vt:lpstr>
      <vt:lpstr>      Introduction</vt:lpstr>
      <vt:lpstr>     Requirement Analysis</vt:lpstr>
      <vt:lpstr>     Problem Statement</vt:lpstr>
      <vt:lpstr>      ER diagram</vt:lpstr>
      <vt:lpstr>Implementation</vt:lpstr>
      <vt:lpstr>      Screenshots</vt:lpstr>
      <vt:lpstr>PowerPoint Presentation</vt:lpstr>
      <vt:lpstr>PowerPoint Presentation</vt:lpstr>
      <vt:lpstr>      </vt:lpstr>
      <vt:lpstr>PowerPoint Presentation</vt:lpstr>
      <vt:lpstr>PowerPoint Presentation</vt:lpstr>
      <vt:lpstr>PowerPoint Presentation</vt:lpstr>
      <vt:lpstr>      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System</dc:title>
  <cp:lastModifiedBy>Rajat Minekar</cp:lastModifiedBy>
  <cp:revision>2</cp:revision>
  <dcterms:modified xsi:type="dcterms:W3CDTF">2020-12-05T08:26:47Z</dcterms:modified>
</cp:coreProperties>
</file>