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49.xml" ContentType="application/vnd.openxmlformats-officedocument.presentationml.slide+xml"/>
  <Override PartName="/ppt/slides/slide5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71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9" r:id="rId42"/>
    <p:sldId id="330" r:id="rId43"/>
    <p:sldId id="332" r:id="rId44"/>
    <p:sldId id="333" r:id="rId45"/>
    <p:sldId id="335" r:id="rId46"/>
    <p:sldId id="336" r:id="rId47"/>
    <p:sldId id="337" r:id="rId48"/>
    <p:sldId id="338" r:id="rId49"/>
    <p:sldId id="339" r:id="rId50"/>
    <p:sldId id="340" r:id="rId51"/>
    <p:sldId id="342" r:id="rId52"/>
    <p:sldId id="341" r:id="rId53"/>
    <p:sldId id="343" r:id="rId54"/>
    <p:sldId id="344" r:id="rId55"/>
    <p:sldId id="34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Address Percentage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0.25</c:v>
                </c:pt>
                <c:pt idx="2" formatCode="0.00%">
                  <c:v>0.125</c:v>
                </c:pt>
                <c:pt idx="3" formatCode="0.00%">
                  <c:v>6.25E-2</c:v>
                </c:pt>
                <c:pt idx="4" formatCode="0.00%">
                  <c:v>6.25E-2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6B14C-F4BC-4C72-8E21-3813A0EA28D5}" type="datetimeFigureOut">
              <a:rPr lang="en-US" smtClean="0"/>
              <a:pPr/>
              <a:t>22-Oct-20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51F91-A148-4828-AFA9-2CD367EA6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DB2C8-9716-4540-9C2D-30048D186738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BA356-ABCE-4668-88FC-B91DF78A3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BA356-ABCE-4668-88FC-B91DF78A30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D6DC-AFC4-41DB-AA4E-851D10768A90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C777-04B8-4CF5-8531-081D807FB07F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783F-2AF7-4E81-8DBE-89D4EEF6F652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DF8-8BB7-479C-BD8B-0737D5E62038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E06E-F0C8-4400-A0A5-7A67AA6E6EA7}" type="datetime1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F086-598E-4091-AC1F-F0B379A1A5CA}" type="datetime1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9CD-2FB0-4F86-933C-2A6C9C71A07D}" type="datetime1">
              <a:rPr lang="en-US" smtClean="0"/>
              <a:t>22-Oct-20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A8ED-56AB-44F0-A2F8-22CA5C88F6FE}" type="datetime1">
              <a:rPr lang="en-US" smtClean="0"/>
              <a:t>22-Oct-20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4036-6DD9-4D52-9D3C-CE7BA7BFCA7E}" type="datetime1">
              <a:rPr lang="en-US" smtClean="0"/>
              <a:t>22-Oct-20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16AD-A698-410D-9FF6-C4D72E67442B}" type="datetime1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B152-2E7F-45B4-A046-BE535615654E}" type="datetime1">
              <a:rPr lang="en-US" smtClean="0"/>
              <a:t>22-Oct-20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55F099-DB49-477D-816B-07DD4142D3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B2EB0E-F625-46BE-85AD-DCF732E619A9}" type="datetime1">
              <a:rPr lang="en-US" smtClean="0"/>
              <a:t>22-Oct-20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5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3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Addressing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Classful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&amp; Classless)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Subnetting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67200" y="5334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Bhumesh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 Address has four octets. Every octet contains 8 bits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6781800" cy="166199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Octet1         Octet2         Octet3     Octet4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192.            168.                6.             1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11000000.101010000.00000110.00000001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Subnet mask value defines properties of IP Address to which it can communicate and to which it can not.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Subnet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mask value defines Network component and host component of an IP address.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address uses subnet mask to find out boundaries of network.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-Subnet mask value is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driver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IP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Bits are always represented 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1’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Bits are always represented 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‘0’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 Structure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0" y="1981200"/>
            <a:ext cx="6781800" cy="24591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u="sng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CLASS A Subnet Mask Structure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N.H.H.H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11111111.00000000.00000000.00000000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255.0.0.0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 Structure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0" y="1981200"/>
            <a:ext cx="6781800" cy="31085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CLASS B Subnet Mask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algn="ctr"/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N.N.H.H</a:t>
            </a: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11111111.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11111111.00000000.00000000</a:t>
            </a: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255.255.0.0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 Structure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0" y="1981200"/>
            <a:ext cx="6781800" cy="31085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CLASS C Subnet Mask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algn="ctr"/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N.N.N.H</a:t>
            </a: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11111111. 11111111.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11111111.00000000</a:t>
            </a: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255. 255. 255.0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10813"/>
            <a:ext cx="1600200" cy="990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16777214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442087" y="1703439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16777214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145" y="2783758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16777214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8345" y="2783758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16777214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20064" y="3774358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16777214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14800" y="16764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16777214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60474" y="29718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16777214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43600" y="16764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16777214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20164" y="279359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16777214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287" y="5172755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Number of Networks: 126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Number of Hosts per Network: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24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=16777216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B </a:t>
            </a:r>
            <a:r>
              <a:rPr lang="en-US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10813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65534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442087" y="1703439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65534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2783758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65534</a:t>
            </a:r>
          </a:p>
        </p:txBody>
      </p:sp>
      <p:sp>
        <p:nvSpPr>
          <p:cNvPr id="7" name="Oval 6"/>
          <p:cNvSpPr/>
          <p:nvPr/>
        </p:nvSpPr>
        <p:spPr>
          <a:xfrm>
            <a:off x="2368345" y="2783758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65534</a:t>
            </a:r>
          </a:p>
        </p:txBody>
      </p:sp>
      <p:sp>
        <p:nvSpPr>
          <p:cNvPr id="8" name="Oval 7"/>
          <p:cNvSpPr/>
          <p:nvPr/>
        </p:nvSpPr>
        <p:spPr>
          <a:xfrm>
            <a:off x="3220064" y="3774358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65534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16764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65534</a:t>
            </a:r>
          </a:p>
        </p:txBody>
      </p:sp>
      <p:sp>
        <p:nvSpPr>
          <p:cNvPr id="10" name="Oval 9"/>
          <p:cNvSpPr/>
          <p:nvPr/>
        </p:nvSpPr>
        <p:spPr>
          <a:xfrm>
            <a:off x="6194323" y="2928784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65534</a:t>
            </a:r>
          </a:p>
        </p:txBody>
      </p:sp>
      <p:sp>
        <p:nvSpPr>
          <p:cNvPr id="11" name="Oval 10"/>
          <p:cNvSpPr/>
          <p:nvPr/>
        </p:nvSpPr>
        <p:spPr>
          <a:xfrm>
            <a:off x="6172200" y="1680087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65534</a:t>
            </a:r>
          </a:p>
        </p:txBody>
      </p:sp>
      <p:sp>
        <p:nvSpPr>
          <p:cNvPr id="12" name="Oval 11"/>
          <p:cNvSpPr/>
          <p:nvPr/>
        </p:nvSpPr>
        <p:spPr>
          <a:xfrm>
            <a:off x="4020164" y="279359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65534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287" y="5172755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Number of Networks: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16384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Number of Hosts per Network: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16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=65536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C </a:t>
            </a:r>
            <a:r>
              <a:rPr lang="en-US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10813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254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442087" y="1703439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254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2783758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254</a:t>
            </a:r>
          </a:p>
        </p:txBody>
      </p:sp>
      <p:sp>
        <p:nvSpPr>
          <p:cNvPr id="7" name="Oval 6"/>
          <p:cNvSpPr/>
          <p:nvPr/>
        </p:nvSpPr>
        <p:spPr>
          <a:xfrm>
            <a:off x="2368345" y="2783758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254</a:t>
            </a:r>
          </a:p>
        </p:txBody>
      </p:sp>
      <p:sp>
        <p:nvSpPr>
          <p:cNvPr id="8" name="Oval 7"/>
          <p:cNvSpPr/>
          <p:nvPr/>
        </p:nvSpPr>
        <p:spPr>
          <a:xfrm>
            <a:off x="3220064" y="3774358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254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16764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254</a:t>
            </a:r>
          </a:p>
        </p:txBody>
      </p:sp>
      <p:sp>
        <p:nvSpPr>
          <p:cNvPr id="10" name="Oval 9"/>
          <p:cNvSpPr/>
          <p:nvPr/>
        </p:nvSpPr>
        <p:spPr>
          <a:xfrm>
            <a:off x="5760474" y="29718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254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0" y="16764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254</a:t>
            </a:r>
          </a:p>
        </p:txBody>
      </p:sp>
      <p:sp>
        <p:nvSpPr>
          <p:cNvPr id="12" name="Oval 11"/>
          <p:cNvSpPr/>
          <p:nvPr/>
        </p:nvSpPr>
        <p:spPr>
          <a:xfrm>
            <a:off x="4020164" y="279359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254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287" y="5172755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Number of Networks: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2097152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Number of Hosts per Network: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8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256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 Address?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Address is the identification address for all the systems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 marL="11430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systems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address can communicate with 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pPr marL="11430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Systems with different network addresses can 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Broadcast Address?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Broadcast Address is used to deliver a broadcast message to all the computers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network.</a:t>
            </a:r>
          </a:p>
          <a:p>
            <a:pPr marL="11430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systems with same network address can have same broadcast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address.</a:t>
            </a:r>
          </a:p>
          <a:p>
            <a:pPr marL="11430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systems in between Network address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broadcast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address form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network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communicate with 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IP Addressing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Subnet Mask Value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Network Address &amp; Broadcast address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Subnetting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VLSM (Variable Length Subnet Mask)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Supernetting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5071" y="2362200"/>
            <a:ext cx="6629400" cy="255454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Address and Broadcast Address are the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boundaries 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network. They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can't be assigned to computer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out Network Address?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Identify class of IP Address and Subnet mask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Structure.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Replace Host portion with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30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Perform a logical AND operation between IP Address and subnet mask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</a:t>
            </a:r>
            <a:r>
              <a:rPr lang="en-US" sz="3600" dirty="0" smtClean="0"/>
              <a:t>find </a:t>
            </a:r>
            <a:r>
              <a:rPr lang="en-US" sz="3600" dirty="0"/>
              <a:t>out Broadcast Address?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Identify class of IP Address and Subnet mask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 Replace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Host portion with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logical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operation between IP Address and inverse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subnet mask value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4191000"/>
            <a:ext cx="6096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10.185.223.19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N.H.H.H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Network Address= 10.0.0.0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Broadcast Address = 10.255.255.255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95400" y="1600200"/>
            <a:ext cx="5486400" cy="1988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14300" indent="0"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172.20.18.96</a:t>
            </a:r>
          </a:p>
          <a:p>
            <a:pPr marL="114300" indent="0"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N.N.H.H</a:t>
            </a:r>
          </a:p>
          <a:p>
            <a:pPr marL="114300" indent="0"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Address =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172.20.0.0 Broadcast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Address 172 20.255 255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114800"/>
            <a:ext cx="54864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192.168.6.145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N.N.N.H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Network Address= 192.168.6.0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Broadcast Address= 192.168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6.255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 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2209800" cy="441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10.0.0.1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TO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10.255.255.254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114800" y="1752600"/>
            <a:ext cx="2133600" cy="533400"/>
          </a:xfrm>
          <a:prstGeom prst="wedgeRectCallout">
            <a:avLst>
              <a:gd name="adj1" fmla="val -85119"/>
              <a:gd name="adj2" fmla="val -204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 am </a:t>
            </a:r>
            <a:r>
              <a:rPr lang="en-US" b="1" dirty="0">
                <a:solidFill>
                  <a:srgbClr val="002060"/>
                </a:solidFill>
              </a:rPr>
              <a:t>Network </a:t>
            </a:r>
            <a:r>
              <a:rPr lang="en-US" b="1" dirty="0" smtClean="0">
                <a:solidFill>
                  <a:srgbClr val="002060"/>
                </a:solidFill>
              </a:rPr>
              <a:t>Address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962400" y="4953000"/>
            <a:ext cx="2362200" cy="533400"/>
          </a:xfrm>
          <a:prstGeom prst="wedgeRectCallout">
            <a:avLst>
              <a:gd name="adj1" fmla="val -72882"/>
              <a:gd name="adj2" fmla="val 1122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 am Broadcast Address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267200" y="2971800"/>
            <a:ext cx="2895600" cy="1066800"/>
          </a:xfrm>
          <a:prstGeom prst="wedgeRectCallout">
            <a:avLst>
              <a:gd name="adj1" fmla="val -81440"/>
              <a:gd name="adj2" fmla="val 3070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We are </a:t>
            </a:r>
            <a:r>
              <a:rPr lang="en-US" b="1" dirty="0" smtClean="0">
                <a:solidFill>
                  <a:srgbClr val="002060"/>
                </a:solidFill>
              </a:rPr>
              <a:t>16777214 hosts. We </a:t>
            </a:r>
            <a:r>
              <a:rPr lang="en-US" b="1" dirty="0">
                <a:solidFill>
                  <a:srgbClr val="002060"/>
                </a:solidFill>
              </a:rPr>
              <a:t>can </a:t>
            </a:r>
            <a:r>
              <a:rPr lang="en-US" b="1" dirty="0" smtClean="0">
                <a:solidFill>
                  <a:srgbClr val="002060"/>
                </a:solidFill>
              </a:rPr>
              <a:t>communicate with each other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1600200"/>
            <a:ext cx="2209800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10.0.0.0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5722374"/>
            <a:ext cx="2209800" cy="266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10.255.255,255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B Networks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2209800" cy="441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172.16.0.1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TO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172.16.255.254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114800" y="1752600"/>
            <a:ext cx="2133600" cy="533400"/>
          </a:xfrm>
          <a:prstGeom prst="wedgeRectCallout">
            <a:avLst>
              <a:gd name="adj1" fmla="val -85119"/>
              <a:gd name="adj2" fmla="val -204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 am </a:t>
            </a:r>
            <a:r>
              <a:rPr lang="en-US" b="1" dirty="0">
                <a:solidFill>
                  <a:srgbClr val="002060"/>
                </a:solidFill>
              </a:rPr>
              <a:t>Network </a:t>
            </a:r>
            <a:r>
              <a:rPr lang="en-US" b="1" dirty="0" smtClean="0">
                <a:solidFill>
                  <a:srgbClr val="002060"/>
                </a:solidFill>
              </a:rPr>
              <a:t>Address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962400" y="4953000"/>
            <a:ext cx="2362200" cy="533400"/>
          </a:xfrm>
          <a:prstGeom prst="wedgeRectCallout">
            <a:avLst>
              <a:gd name="adj1" fmla="val -72882"/>
              <a:gd name="adj2" fmla="val 1122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 am Broadcast Address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267200" y="2971800"/>
            <a:ext cx="2895600" cy="1066800"/>
          </a:xfrm>
          <a:prstGeom prst="wedgeRectCallout">
            <a:avLst>
              <a:gd name="adj1" fmla="val -81440"/>
              <a:gd name="adj2" fmla="val 3070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We are </a:t>
            </a:r>
            <a:r>
              <a:rPr lang="en-US" b="1" dirty="0" smtClean="0">
                <a:solidFill>
                  <a:srgbClr val="002060"/>
                </a:solidFill>
              </a:rPr>
              <a:t>65536 hosts. We </a:t>
            </a:r>
            <a:r>
              <a:rPr lang="en-US" b="1" dirty="0">
                <a:solidFill>
                  <a:srgbClr val="002060"/>
                </a:solidFill>
              </a:rPr>
              <a:t>can </a:t>
            </a:r>
            <a:r>
              <a:rPr lang="en-US" b="1" dirty="0" smtClean="0">
                <a:solidFill>
                  <a:srgbClr val="002060"/>
                </a:solidFill>
              </a:rPr>
              <a:t>communicate with each other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1600200"/>
            <a:ext cx="2209800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172.16.0.0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5722374"/>
            <a:ext cx="2209800" cy="266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172.16.255,255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C </a:t>
            </a:r>
            <a:r>
              <a:rPr lang="en-US" dirty="0"/>
              <a:t>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2209800" cy="441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192.168.6.1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TO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192.168.6.254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114800" y="1752600"/>
            <a:ext cx="2133600" cy="533400"/>
          </a:xfrm>
          <a:prstGeom prst="wedgeRectCallout">
            <a:avLst>
              <a:gd name="adj1" fmla="val -85119"/>
              <a:gd name="adj2" fmla="val -204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 am </a:t>
            </a:r>
            <a:r>
              <a:rPr lang="en-US" b="1" dirty="0">
                <a:solidFill>
                  <a:srgbClr val="002060"/>
                </a:solidFill>
              </a:rPr>
              <a:t>Network </a:t>
            </a:r>
            <a:r>
              <a:rPr lang="en-US" b="1" dirty="0" smtClean="0">
                <a:solidFill>
                  <a:srgbClr val="002060"/>
                </a:solidFill>
              </a:rPr>
              <a:t>Address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962400" y="4953000"/>
            <a:ext cx="2362200" cy="533400"/>
          </a:xfrm>
          <a:prstGeom prst="wedgeRectCallout">
            <a:avLst>
              <a:gd name="adj1" fmla="val -72882"/>
              <a:gd name="adj2" fmla="val 1122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 am Broadcast Address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267200" y="2971800"/>
            <a:ext cx="2895600" cy="1066800"/>
          </a:xfrm>
          <a:prstGeom prst="wedgeRectCallout">
            <a:avLst>
              <a:gd name="adj1" fmla="val -81440"/>
              <a:gd name="adj2" fmla="val 3070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We are </a:t>
            </a:r>
            <a:r>
              <a:rPr lang="en-US" b="1" dirty="0" smtClean="0">
                <a:solidFill>
                  <a:srgbClr val="002060"/>
                </a:solidFill>
              </a:rPr>
              <a:t>16777214 hosts. We </a:t>
            </a:r>
            <a:r>
              <a:rPr lang="en-US" b="1" dirty="0">
                <a:solidFill>
                  <a:srgbClr val="002060"/>
                </a:solidFill>
              </a:rPr>
              <a:t>can </a:t>
            </a:r>
            <a:r>
              <a:rPr lang="en-US" b="1" dirty="0" smtClean="0">
                <a:solidFill>
                  <a:srgbClr val="002060"/>
                </a:solidFill>
              </a:rPr>
              <a:t>communicate with each other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1600200"/>
            <a:ext cx="2209800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192.168.6.0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5722374"/>
            <a:ext cx="2209800" cy="266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192.168.6,255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37007"/>
              </p:ext>
            </p:extLst>
          </p:nvPr>
        </p:nvGraphicFramePr>
        <p:xfrm>
          <a:off x="152400" y="1600200"/>
          <a:ext cx="8610600" cy="3429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74954"/>
                <a:gridCol w="947166"/>
                <a:gridCol w="1205484"/>
                <a:gridCol w="1291590"/>
                <a:gridCol w="1931234"/>
                <a:gridCol w="1230086"/>
                <a:gridCol w="1230086"/>
              </a:tblGrid>
              <a:tr h="10321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Parity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Range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Subnet Mask Structure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Subnet Mask Value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Networks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Host Per Network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4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0-127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N.H.H.H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255.0.0.0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126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16777214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128-191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N.N.H.H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255.255.0.0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16284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65534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192-223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N.N.N.H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255.255.255.0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2097152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254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224-239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Multicasting - Video Conference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5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240-255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Reserved by IETF-for R&amp;D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76193"/>
              </p:ext>
            </p:extLst>
          </p:nvPr>
        </p:nvGraphicFramePr>
        <p:xfrm>
          <a:off x="533400" y="762000"/>
          <a:ext cx="7620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IP Address Related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IANA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Assigned Numbers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Authority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ICANN-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Internet Corporation for Assigned Numbers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Names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Types of IP Addresses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Private IP Addresses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 IP Addresses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Special IP Addresses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33400" y="1295400"/>
            <a:ext cx="7620000" cy="609600"/>
          </a:xfrm>
        </p:spPr>
        <p:txBody>
          <a:bodyPr/>
          <a:lstStyle/>
          <a:p>
            <a:r>
              <a:rPr lang="en-US" dirty="0"/>
              <a:t>IP Address is a32 bit value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2438400"/>
            <a:ext cx="5638800" cy="14773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00000000.00000000.00000000.00000000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0         .       0         .       0         .      0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First IP Address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4419600"/>
            <a:ext cx="5638800" cy="14773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11111111.11111111.11111111.11111111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255     .       255    .       255    .      255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Last IP Address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Action Button: Beginning 3">
            <a:hlinkClick r:id="" action="ppaction://hlinkshowjump?jump=previousslide" highlightClick="1"/>
          </p:cNvPr>
          <p:cNvSpPr/>
          <p:nvPr/>
        </p:nvSpPr>
        <p:spPr>
          <a:xfrm>
            <a:off x="609600" y="6215265"/>
            <a:ext cx="316992" cy="44500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IP addresses not routable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network</a:t>
            </a:r>
          </a:p>
          <a:p>
            <a:pPr marL="11430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communicate within private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network.</a:t>
            </a:r>
          </a:p>
          <a:p>
            <a:pPr marL="11430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access is not possible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private IP address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Defined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RFC 1918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86807"/>
              </p:ext>
            </p:extLst>
          </p:nvPr>
        </p:nvGraphicFramePr>
        <p:xfrm>
          <a:off x="609600" y="4800600"/>
          <a:ext cx="7086601" cy="1381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3449"/>
                <a:gridCol w="1825951"/>
                <a:gridCol w="426720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10.0.0.0 / 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10.0.0.0</a:t>
                      </a:r>
                      <a:r>
                        <a:rPr lang="en-US" b="1" baseline="0" dirty="0" smtClean="0"/>
                        <a:t> – 10.255.255.255</a:t>
                      </a:r>
                      <a:endParaRPr lang="en-US" b="1" dirty="0" smtClean="0"/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172.16.0.0 / 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172.16.0.0 – 172.31.255.255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192.168.0.0 / 16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192.168.0.0 – 192.168.255.255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0.0.0.0 Network is reserved for default routing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Can't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 marL="11430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127.0.0.0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Network is reserved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back purpose (NIC diagnosis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30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 Networks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reserved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multicasting. Not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 marL="11430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 Networks are reserved for Research and Development. Not for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Subnettin9?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breaking the major network into smaller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networks Subnets.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Subnetting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wastage of IP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Addresses 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network is used, it can't be used again in the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organization)</a:t>
            </a:r>
          </a:p>
          <a:p>
            <a:pPr marL="1143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Subnetting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Procedure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network bits in the subnet mask value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left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right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192.168.6.0 </a:t>
            </a:r>
            <a:r>
              <a:rPr lang="en-US" dirty="0" err="1" smtClean="0"/>
              <a:t>Subnetting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023473"/>
              </p:ext>
            </p:extLst>
          </p:nvPr>
        </p:nvGraphicFramePr>
        <p:xfrm>
          <a:off x="990600" y="1447800"/>
          <a:ext cx="6096000" cy="101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1111111111.11111111.11111111.00000000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255.255 255.0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66636"/>
              </p:ext>
            </p:extLst>
          </p:nvPr>
        </p:nvGraphicFramePr>
        <p:xfrm>
          <a:off x="990600" y="274320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11111111.11111111.11111111.10000000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255 255 255.128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77674"/>
              </p:ext>
            </p:extLst>
          </p:nvPr>
        </p:nvGraphicFramePr>
        <p:xfrm>
          <a:off x="990600" y="396240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11111111.11111111.11111111 11000000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255.255.255. 192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5452"/>
              </p:ext>
            </p:extLst>
          </p:nvPr>
        </p:nvGraphicFramePr>
        <p:xfrm>
          <a:off x="990600" y="525780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11111111.11111111.11111111.11100000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255.255.255.224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Formulae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638668"/>
              </p:ext>
            </p:extLst>
          </p:nvPr>
        </p:nvGraphicFramePr>
        <p:xfrm>
          <a:off x="1295400" y="1981200"/>
          <a:ext cx="5715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 of Networks 2</a:t>
                      </a:r>
                      <a:r>
                        <a:rPr lang="en-US" sz="3200" b="1" kern="1200" baseline="300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  <a:p>
                      <a:pPr algn="ctr"/>
                      <a:r>
                        <a:rPr lang="en-US" sz="32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N= increased Network bits</a:t>
                      </a:r>
                      <a:endParaRPr lang="en-US" sz="3200" b="1" kern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17926"/>
              </p:ext>
            </p:extLst>
          </p:nvPr>
        </p:nvGraphicFramePr>
        <p:xfrm>
          <a:off x="1295400" y="3733800"/>
          <a:ext cx="5791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 of Hosts per Network- </a:t>
                      </a:r>
                      <a:r>
                        <a:rPr lang="en-US" sz="32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en-US" sz="3200" b="1" kern="1200" baseline="300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- 2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H=remaining Host bits</a:t>
                      </a:r>
                      <a:endParaRPr lang="en-US" sz="3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to understand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192.168.6.0 </a:t>
            </a:r>
            <a:r>
              <a:rPr lang="en-US" u="sng" dirty="0" err="1" smtClean="0"/>
              <a:t>Subnetting</a:t>
            </a:r>
            <a:r>
              <a:rPr lang="en-US" u="sng" dirty="0" smtClean="0"/>
              <a:t>: 3 Network bits increased.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04928"/>
              </p:ext>
            </p:extLst>
          </p:nvPr>
        </p:nvGraphicFramePr>
        <p:xfrm>
          <a:off x="914400" y="2209800"/>
          <a:ext cx="6400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11111111.11111111.11111111.11100000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255.255.255.224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550029"/>
              </p:ext>
            </p:extLst>
          </p:nvPr>
        </p:nvGraphicFramePr>
        <p:xfrm>
          <a:off x="914400" y="3581400"/>
          <a:ext cx="64008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N=3</a:t>
                      </a:r>
                      <a:endParaRPr lang="en-US" sz="2800" b="1" kern="1200" baseline="300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8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 of Networks</a:t>
                      </a:r>
                      <a:r>
                        <a:rPr lang="en-US" sz="2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32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 </a:t>
                      </a:r>
                      <a:r>
                        <a:rPr lang="en-US" sz="2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2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baseline="300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baseline="300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32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= </a:t>
                      </a:r>
                      <a:r>
                        <a:rPr lang="en-US" sz="2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800" b="1" kern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533862"/>
              </p:ext>
            </p:extLst>
          </p:nvPr>
        </p:nvGraphicFramePr>
        <p:xfrm>
          <a:off x="838200" y="5181600"/>
          <a:ext cx="73152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H=5</a:t>
                      </a:r>
                      <a:endParaRPr lang="en-US" sz="2800" b="1" kern="1200" baseline="300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8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 of Hosts per Network</a:t>
                      </a:r>
                      <a:r>
                        <a:rPr lang="en-US" sz="2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3200" b="1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 </a:t>
                      </a:r>
                      <a:r>
                        <a:rPr lang="en-US" sz="2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2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2 =  </a:t>
                      </a:r>
                      <a:r>
                        <a:rPr lang="en-US" sz="2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800" b="1" kern="1200" baseline="300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ctr"/>
                      <a:r>
                        <a:rPr lang="en-US" sz="1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   </a:t>
                      </a:r>
                      <a:r>
                        <a:rPr lang="en-US" sz="28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32-2 = 30</a:t>
                      </a:r>
                      <a:endParaRPr lang="en-US" sz="2800" b="1" kern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Subnetting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can be done in two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ways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pPr marL="114300" indent="0"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of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Based on No of Networks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Identify required No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subnets.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power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bits in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subnetmask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new subnet mask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No of subnets and No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hosts.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subnet mask value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255.255.255.255.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network address &amp; Broadcast address of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subnets.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Based on No of Hosts: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required No of Hosts 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subnet.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power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bits in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subnetmask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new subnet mask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No of subnets and No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hosts.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subnet mask value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255.255.255.255.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network address &amp; Broadcast address of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subnets.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868362"/>
          </a:xfrm>
        </p:spPr>
        <p:txBody>
          <a:bodyPr/>
          <a:lstStyle/>
          <a:p>
            <a:r>
              <a:rPr lang="en-US" dirty="0"/>
              <a:t>Based on No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6200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Q1. Divide 192.168.6.0 into 4 subnets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51374"/>
              </p:ext>
            </p:extLst>
          </p:nvPr>
        </p:nvGraphicFramePr>
        <p:xfrm>
          <a:off x="7086600" y="1066800"/>
          <a:ext cx="1424940" cy="5638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24940"/>
              </a:tblGrid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1024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16384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32768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394" y="1524000"/>
            <a:ext cx="605159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255.255.255.0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11111111.11111111.11111111.110000000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255.255.255.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192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N=2  H=6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Networks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Hosts per Network=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2 =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 address from 0.0.0.0 to 255.255.255.255 are classified into 5 classes based on First octet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A     0-127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B     128-191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C     192-223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D     224-239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 E     240-255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796575"/>
              </p:ext>
            </p:extLst>
          </p:nvPr>
        </p:nvGraphicFramePr>
        <p:xfrm>
          <a:off x="990600" y="3581400"/>
          <a:ext cx="67056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96"/>
                <a:gridCol w="2432304"/>
                <a:gridCol w="3200400"/>
              </a:tblGrid>
              <a:tr h="39756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Network Address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Broadcast Address</a:t>
                      </a:r>
                      <a:endParaRPr lang="en-US" b="1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192.168.6.63</a:t>
                      </a:r>
                      <a:endParaRPr lang="en-US" b="1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192. 168..127</a:t>
                      </a:r>
                      <a:endParaRPr lang="en-US" b="1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192.168.6.191</a:t>
                      </a:r>
                    </a:p>
                  </a:txBody>
                  <a:tcPr/>
                </a:tc>
              </a:tr>
              <a:tr h="69573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192.168.6.255</a:t>
                      </a:r>
                    </a:p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14478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255.255.255.255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255.255.255.192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0.0.0.63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868362"/>
          </a:xfrm>
        </p:spPr>
        <p:txBody>
          <a:bodyPr/>
          <a:lstStyle/>
          <a:p>
            <a:r>
              <a:rPr lang="en-US" dirty="0"/>
              <a:t>Based on No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6200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Q1. Divide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10.0.0.0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subnets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12887"/>
              </p:ext>
            </p:extLst>
          </p:nvPr>
        </p:nvGraphicFramePr>
        <p:xfrm>
          <a:off x="7086600" y="1066800"/>
          <a:ext cx="1424940" cy="5638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24940"/>
              </a:tblGrid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1024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16384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32768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1524000"/>
            <a:ext cx="682905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255.0.0.0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11111111.11111110.00000000.000000000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255.254.0.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N=7  H=17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Networks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128 (use 100)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Hosts per Network=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2 = 1310170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916"/>
            <a:ext cx="7620000" cy="114300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039136"/>
              </p:ext>
            </p:extLst>
          </p:nvPr>
        </p:nvGraphicFramePr>
        <p:xfrm>
          <a:off x="990600" y="3124201"/>
          <a:ext cx="6705600" cy="339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981200"/>
                <a:gridCol w="3200400"/>
              </a:tblGrid>
              <a:tr h="4590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Network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Broadcast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10.0.0.0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10.1.255.255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10.2.0.0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10.3.255.255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10.4.0.0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10.5.255.255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4</a:t>
                      </a:r>
                    </a:p>
                    <a:p>
                      <a:r>
                        <a:rPr lang="en-US" b="1" dirty="0" smtClean="0"/>
                        <a:t>----------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192.168.6.192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-------------------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192.168.6.255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--------------------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</a:t>
                      </a:r>
                      <a:r>
                        <a:rPr lang="en-US" b="1" baseline="0" dirty="0" smtClean="0"/>
                        <a:t> 127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10.252.0.0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10.253.255.255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128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10.254.0.0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10.255.255.255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9144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255.255.255.255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255.254.0.0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0.1.255.255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868362"/>
          </a:xfrm>
        </p:spPr>
        <p:txBody>
          <a:bodyPr/>
          <a:lstStyle/>
          <a:p>
            <a:r>
              <a:rPr lang="en-US" dirty="0"/>
              <a:t>Based on No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6200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Q1. Divide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172.16.0.0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subnets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68469"/>
              </p:ext>
            </p:extLst>
          </p:nvPr>
        </p:nvGraphicFramePr>
        <p:xfrm>
          <a:off x="7086600" y="1066800"/>
          <a:ext cx="1424940" cy="5638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24940"/>
              </a:tblGrid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1024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16384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32768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905" y="1524000"/>
            <a:ext cx="629044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255.255.0.0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11111111.11111111.11111100.000000000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255.255.252.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N=6  H=10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Networks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64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Hosts per Network=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2 = 1022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916"/>
            <a:ext cx="7620000" cy="114300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275944"/>
              </p:ext>
            </p:extLst>
          </p:nvPr>
        </p:nvGraphicFramePr>
        <p:xfrm>
          <a:off x="990600" y="3124201"/>
          <a:ext cx="6705600" cy="339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981200"/>
                <a:gridCol w="3200400"/>
              </a:tblGrid>
              <a:tr h="4590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Network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Broadcast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172.16.0.0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172.16.3.255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172.16.4.0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172.16.7.255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172.16.8.0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172.165.11.255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4</a:t>
                      </a:r>
                    </a:p>
                    <a:p>
                      <a:r>
                        <a:rPr lang="en-US" b="1" dirty="0" smtClean="0"/>
                        <a:t>----------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172.16.12.0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-------------------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172.16.15.255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--------------------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</a:t>
                      </a:r>
                      <a:r>
                        <a:rPr lang="en-US" b="1" baseline="0" dirty="0" smtClean="0"/>
                        <a:t> 127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172.16.248.0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172.16.251.255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128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172.16.252.0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172.16.255.255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9144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255.255.255.255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255.255.252.0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0.0.3.255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868362"/>
          </a:xfrm>
        </p:spPr>
        <p:txBody>
          <a:bodyPr/>
          <a:lstStyle/>
          <a:p>
            <a:r>
              <a:rPr lang="en-US" dirty="0"/>
              <a:t>Based on No of </a:t>
            </a:r>
            <a:r>
              <a:rPr lang="en-US" dirty="0" smtClean="0"/>
              <a:t>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620000" cy="4572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Q1. Divide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192.168.6.0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subnets with 28 hosts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08827"/>
              </p:ext>
            </p:extLst>
          </p:nvPr>
        </p:nvGraphicFramePr>
        <p:xfrm>
          <a:off x="7086600" y="1066800"/>
          <a:ext cx="1424940" cy="5638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24940"/>
              </a:tblGrid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1024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16384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32768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442" y="1524000"/>
            <a:ext cx="593136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255.255.255.0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11111111.11111111.11111111.111000000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255.255.255.224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N=3  H=5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Networks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Hosts per Network=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2 = 30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916"/>
            <a:ext cx="7620000" cy="1143000"/>
          </a:xfrm>
        </p:spPr>
        <p:txBody>
          <a:bodyPr/>
          <a:lstStyle/>
          <a:p>
            <a:r>
              <a:rPr lang="en-US" sz="3600" dirty="0" smtClean="0"/>
              <a:t>Continue….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684732"/>
              </p:ext>
            </p:extLst>
          </p:nvPr>
        </p:nvGraphicFramePr>
        <p:xfrm>
          <a:off x="1143000" y="2286000"/>
          <a:ext cx="6705600" cy="403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981200"/>
                <a:gridCol w="3200400"/>
              </a:tblGrid>
              <a:tr h="4590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Network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Broadcast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16192.8.6.31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192.168.6.32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192.168.6.63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192.168.6.64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0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192.168.6.96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</a:t>
                      </a:r>
                      <a:r>
                        <a:rPr lang="en-US" b="1" baseline="0" dirty="0" smtClean="0"/>
                        <a:t> 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192.168.6.128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192.168.6.159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192.168.6.160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192.168.6.191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Subnet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192.168.6.223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Subnet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192.168.6.224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192.168.6.255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7123" y="9906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255.255.255.255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255.255.255.224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0.0.0.31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868362"/>
          </a:xfrm>
        </p:spPr>
        <p:txBody>
          <a:bodyPr/>
          <a:lstStyle/>
          <a:p>
            <a:r>
              <a:rPr lang="en-US" dirty="0"/>
              <a:t>Based on No of </a:t>
            </a:r>
            <a:r>
              <a:rPr lang="en-US" dirty="0" smtClean="0"/>
              <a:t>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620000" cy="4572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Q1. Divide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10.0.0.0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subnets with 4000 hosts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05741"/>
              </p:ext>
            </p:extLst>
          </p:nvPr>
        </p:nvGraphicFramePr>
        <p:xfrm>
          <a:off x="7086600" y="1066800"/>
          <a:ext cx="1424940" cy="5638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24940"/>
              </a:tblGrid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1024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8192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 </a:t>
                      </a:r>
                      <a:r>
                        <a:rPr lang="en-US" sz="1400" b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16384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en-US" sz="1400" b="1" baseline="3000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 </a:t>
                      </a:r>
                      <a:r>
                        <a:rPr lang="en-US" sz="1400" b="1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= 32768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905" y="1524000"/>
            <a:ext cx="629044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255.0.0.0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11111111.11111111.11110000.00000000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255.255.240.0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N=12  H=12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Networks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4096</a:t>
            </a:r>
          </a:p>
          <a:p>
            <a:pPr algn="ctr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of Hosts per Network=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2 = 4094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916"/>
            <a:ext cx="7620000" cy="1143000"/>
          </a:xfrm>
        </p:spPr>
        <p:txBody>
          <a:bodyPr/>
          <a:lstStyle/>
          <a:p>
            <a:r>
              <a:rPr lang="en-US" sz="3600" dirty="0" smtClean="0"/>
              <a:t>Continue….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927219"/>
              </p:ext>
            </p:extLst>
          </p:nvPr>
        </p:nvGraphicFramePr>
        <p:xfrm>
          <a:off x="1143000" y="2286000"/>
          <a:ext cx="6705600" cy="384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981200"/>
                <a:gridCol w="3200400"/>
              </a:tblGrid>
              <a:tr h="4590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Network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Broadcast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10.0.0.0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10.0.15.255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10.0.16.0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10.0.31.255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10.0.32.0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10.0.47.255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0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10.0.48.0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10.0.63.255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------------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-----------------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-------------------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Subnet  4094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10.255.208.0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10.255.223.255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Subnet 4095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10.255.224.0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10.255.239.255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Subnet </a:t>
                      </a:r>
                      <a:r>
                        <a:rPr lang="en-US" b="1" baseline="0" dirty="0" smtClean="0"/>
                        <a:t> 4096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10.255.240.0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10.255.255.255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7123" y="9906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255.255.255.255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255.255.240.0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0.0.15.255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Q.3 Divide 172.16.0.0 into subnets with 500 hosts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Class A</a:t>
            </a:r>
            <a:r>
              <a:rPr lang="en-US" sz="3600" b="1" dirty="0" smtClean="0"/>
              <a:t>:</a:t>
            </a:r>
          </a:p>
          <a:p>
            <a:pPr marL="114300" indent="0">
              <a:buNone/>
            </a:pPr>
            <a:endParaRPr lang="en-US" sz="3600" b="1" dirty="0"/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Parity Bit = 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00000000=0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01111111=127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Variabie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Lengh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Subnet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Mask.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called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Subnettimg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Subnetting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Subnetting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to break the network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equally.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these networks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Subnetted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again, different subnets may have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subnet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mask values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called as Variable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length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subnet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masks.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VLSM, 1P addressing scheme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more efficiently without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wastage.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VLSM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Supernetting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reverse procedure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Subnetting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to combine the networks/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subnetworks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combine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networks decrease the network bits from right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left.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Generally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Supernètting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concept is used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router advertisements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called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route summarization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Supernetting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calculations are similar to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Subnetting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calculations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909799"/>
              </p:ext>
            </p:extLst>
          </p:nvPr>
        </p:nvGraphicFramePr>
        <p:xfrm>
          <a:off x="457200" y="2286000"/>
          <a:ext cx="7620000" cy="232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192.168.0.0 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/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192.168.1.0 /24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192.168.2.0 /24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192.168.3.0 /24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 gridSpan="2">
                  <a:txBody>
                    <a:bodyPr/>
                    <a:lstStyle/>
                    <a:p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192.168.0.0  /23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192.168.0.0  /23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192.168.0.0   /22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8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8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questions??</a:t>
            </a:r>
            <a:endParaRPr lang="en-US" sz="8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  <a:cs typeface="Times New Roman" pitchFamily="18" charset="0"/>
              </a:rPr>
              <a:t>Thank You!!!!!!!!</a:t>
            </a:r>
            <a:endParaRPr lang="en-US" sz="8000" dirty="0">
              <a:solidFill>
                <a:schemeClr val="accent6">
                  <a:lumMod val="75000"/>
                </a:schemeClr>
              </a:solidFill>
              <a:latin typeface="Adobe Garamond Pro Bold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 B: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Parity Bit = 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10000000=128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10111111=191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 C: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Parity Bit =110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11000000=192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11011111=223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 D: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Parity Bit =1110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11100000=224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11101111=239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 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Parity Bit =1111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11110000=240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11111111=255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F099-DB49-477D-816B-07DD4142D3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B0751D4805E438E9822DCF43A4A16" ma:contentTypeVersion="2" ma:contentTypeDescription="Create a new document." ma:contentTypeScope="" ma:versionID="6263da3a0471c736d9948ccb283e232a">
  <xsd:schema xmlns:xsd="http://www.w3.org/2001/XMLSchema" xmlns:xs="http://www.w3.org/2001/XMLSchema" xmlns:p="http://schemas.microsoft.com/office/2006/metadata/properties" xmlns:ns2="a8177a93-32c2-4ccc-a33e-fe40abeabfa6" targetNamespace="http://schemas.microsoft.com/office/2006/metadata/properties" ma:root="true" ma:fieldsID="db10ea04b5cf17823ce90f2f10072fdd" ns2:_="">
    <xsd:import namespace="a8177a93-32c2-4ccc-a33e-fe40abeabf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177a93-32c2-4ccc-a33e-fe40abeab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25F003-0805-4308-B616-909F250922E3}"/>
</file>

<file path=customXml/itemProps2.xml><?xml version="1.0" encoding="utf-8"?>
<ds:datastoreItem xmlns:ds="http://schemas.openxmlformats.org/officeDocument/2006/customXml" ds:itemID="{EA2042CC-146D-4352-B03A-F4ABA81EE227}"/>
</file>

<file path=customXml/itemProps3.xml><?xml version="1.0" encoding="utf-8"?>
<ds:datastoreItem xmlns:ds="http://schemas.openxmlformats.org/officeDocument/2006/customXml" ds:itemID="{855D07BC-3EE6-463C-9F0D-D68D26DA7E8A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980</TotalTime>
  <Words>2002</Words>
  <Application>Microsoft Office PowerPoint</Application>
  <PresentationFormat>On-screen Show (4:3)</PresentationFormat>
  <Paragraphs>715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Adjacency</vt:lpstr>
      <vt:lpstr>        IP Addressing (Classful &amp; Classless) &amp; Subnetting </vt:lpstr>
      <vt:lpstr>Roadmap</vt:lpstr>
      <vt:lpstr>IP Addressing</vt:lpstr>
      <vt:lpstr>IP Addressing</vt:lpstr>
      <vt:lpstr>IP Addressing</vt:lpstr>
      <vt:lpstr>IP Addressing</vt:lpstr>
      <vt:lpstr>IP Addressing</vt:lpstr>
      <vt:lpstr>IP Addressing</vt:lpstr>
      <vt:lpstr>IP Addressing</vt:lpstr>
      <vt:lpstr>IP Addressing</vt:lpstr>
      <vt:lpstr>Subnet Mask Value </vt:lpstr>
      <vt:lpstr>Subnet Mask Structure </vt:lpstr>
      <vt:lpstr>Subnet Mask Structure </vt:lpstr>
      <vt:lpstr>Subnet Mask Structure </vt:lpstr>
      <vt:lpstr>Class A Networks</vt:lpstr>
      <vt:lpstr>Class B Networks</vt:lpstr>
      <vt:lpstr>Class C Networks</vt:lpstr>
      <vt:lpstr>What is Network Address?</vt:lpstr>
      <vt:lpstr>What is Broadcast Address?</vt:lpstr>
      <vt:lpstr>Note</vt:lpstr>
      <vt:lpstr>How to find out Network Address?</vt:lpstr>
      <vt:lpstr>How to find out Broadcast Address?</vt:lpstr>
      <vt:lpstr>PowerPoint Presentation</vt:lpstr>
      <vt:lpstr>Class A Networks</vt:lpstr>
      <vt:lpstr>Class B Networks</vt:lpstr>
      <vt:lpstr>Class C Networks</vt:lpstr>
      <vt:lpstr>IP Addressing</vt:lpstr>
      <vt:lpstr>PowerPoint Presentation</vt:lpstr>
      <vt:lpstr>IP Address Related organizations</vt:lpstr>
      <vt:lpstr>Private IP Addresses</vt:lpstr>
      <vt:lpstr>Special IP Addresses</vt:lpstr>
      <vt:lpstr>SUBNETTING</vt:lpstr>
      <vt:lpstr>    192.168.6.0 Subnetting</vt:lpstr>
      <vt:lpstr>Subnetting Formulae</vt:lpstr>
      <vt:lpstr>Example to understand Formulae</vt:lpstr>
      <vt:lpstr>Subnetting Methods</vt:lpstr>
      <vt:lpstr>SUBNETTING Calculations</vt:lpstr>
      <vt:lpstr>Based on No of Hosts:</vt:lpstr>
      <vt:lpstr>Based on No of Networks</vt:lpstr>
      <vt:lpstr>Continue….</vt:lpstr>
      <vt:lpstr>Based on No of Networks</vt:lpstr>
      <vt:lpstr>Continue….</vt:lpstr>
      <vt:lpstr>Based on No of Networks</vt:lpstr>
      <vt:lpstr>Continue….</vt:lpstr>
      <vt:lpstr>Based on No of Hosts</vt:lpstr>
      <vt:lpstr>Continue….</vt:lpstr>
      <vt:lpstr>Based on No of Hosts</vt:lpstr>
      <vt:lpstr>Continue….</vt:lpstr>
      <vt:lpstr>Question.</vt:lpstr>
      <vt:lpstr>VLSM</vt:lpstr>
      <vt:lpstr>VLSM Example</vt:lpstr>
      <vt:lpstr>Supernetting</vt:lpstr>
      <vt:lpstr>Continue..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bhumesh masram</cp:lastModifiedBy>
  <cp:revision>193</cp:revision>
  <dcterms:created xsi:type="dcterms:W3CDTF">2016-08-17T06:54:55Z</dcterms:created>
  <dcterms:modified xsi:type="dcterms:W3CDTF">2020-10-22T08:27:23Z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0x0101003FAB0751D4805E438E9822DCF43A4A16</vt:lpwstr>
  </property>
</Properties>
</file>