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1" r:id="rId2"/>
    <p:sldId id="272" r:id="rId3"/>
    <p:sldId id="346" r:id="rId4"/>
    <p:sldId id="273" r:id="rId5"/>
    <p:sldId id="347" r:id="rId6"/>
    <p:sldId id="348" r:id="rId7"/>
    <p:sldId id="274" r:id="rId8"/>
    <p:sldId id="349" r:id="rId9"/>
    <p:sldId id="275" r:id="rId10"/>
    <p:sldId id="350" r:id="rId11"/>
    <p:sldId id="351" r:id="rId12"/>
    <p:sldId id="276" r:id="rId13"/>
    <p:sldId id="354" r:id="rId14"/>
    <p:sldId id="355" r:id="rId15"/>
    <p:sldId id="356" r:id="rId16"/>
    <p:sldId id="357" r:id="rId17"/>
    <p:sldId id="358" r:id="rId18"/>
    <p:sldId id="359" r:id="rId19"/>
    <p:sldId id="34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B14C-F4BC-4C72-8E21-3813A0EA28D5}" type="datetimeFigureOut">
              <a:rPr lang="en-US" smtClean="0"/>
              <a:pPr/>
              <a:t>28-Oct-20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1F91-A148-4828-AFA9-2CD367EA6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B2C8-9716-4540-9C2D-30048D186738}" type="datetimeFigureOut">
              <a:rPr lang="en-US" smtClean="0"/>
              <a:t>28-Oct-20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BA356-ABCE-4668-88FC-B91DF78A3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A356-ABCE-4668-88FC-B91DF78A3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6DC-AFC4-41DB-AA4E-851D10768A90}" type="datetime1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777-04B8-4CF5-8531-081D807FB07F}" type="datetime1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783F-2AF7-4E81-8DBE-89D4EEF6F652}" type="datetime1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DF8-8BB7-479C-BD8B-0737D5E62038}" type="datetime1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E06E-F0C8-4400-A0A5-7A67AA6E6EA7}" type="datetime1">
              <a:rPr lang="en-US" smtClean="0"/>
              <a:t>28-Oct-20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F086-598E-4091-AC1F-F0B379A1A5CA}" type="datetime1">
              <a:rPr lang="en-US" smtClean="0"/>
              <a:t>28-Oct-20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9CD-2FB0-4F86-933C-2A6C9C71A07D}" type="datetime1">
              <a:rPr lang="en-US" smtClean="0"/>
              <a:t>28-Oct-20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8ED-56AB-44F0-A2F8-22CA5C88F6FE}" type="datetime1">
              <a:rPr lang="en-US" smtClean="0"/>
              <a:t>28-Oct-20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4036-6DD9-4D52-9D3C-CE7BA7BFCA7E}" type="datetime1">
              <a:rPr lang="en-US" smtClean="0"/>
              <a:t>28-Oct-20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16AD-A698-410D-9FF6-C4D72E67442B}" type="datetime1">
              <a:rPr lang="en-US" smtClean="0"/>
              <a:t>28-Oct-20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B152-2E7F-45B4-A046-BE535615654E}" type="datetime1">
              <a:rPr lang="en-US" smtClean="0"/>
              <a:t>28-Oct-20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B2EB0E-F625-46BE-85AD-DCF732E619A9}" type="datetime1">
              <a:rPr lang="en-US" smtClean="0"/>
              <a:t>28-Oct-20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IPV6 (Internet Protocol version 6)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7200" y="533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Bhumesh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Multicast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 to group of devices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FF::/8 is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 range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8 bits are set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bits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address: 0 is permanent and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temporary.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bits indicate scope of the multicast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 is for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node, 2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5 is for the site, 8 is for the organization,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global, the internet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example: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FFO2::/16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permanent link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FF15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::/16 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temporary address for a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to nearest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address identifies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or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hybrid of unicast and multicast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packet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sent to any one member of a group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configured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default packets sent to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addresses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forwarded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closest interface.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address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known as one-to-the-nearest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addresses are allocated from the global pool of unicast addresses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IPv6.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difficult to distinguish between unicast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they use common address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Space.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Don't assign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addresses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hosts.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addresses can be assigned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routers.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Don't put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address in the source of a packet- only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destination.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Anycast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addresses and their uses are still in their infancy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known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problems can occur when 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 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87619"/>
              </p:ext>
            </p:extLst>
          </p:nvPr>
        </p:nvGraphicFramePr>
        <p:xfrm>
          <a:off x="533400" y="2133600"/>
          <a:ext cx="762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476250"/>
                <a:gridCol w="47625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9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EUI - 64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Registry--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itchFamily="2" charset="2"/>
                        </a:rPr>
                        <a:t>--------INTERFACE ID-------------------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ISP Prefix -------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 smtClean="0"/>
                        <a:t>Site Prefix --------------------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1" dirty="0" smtClean="0"/>
                        <a:t>Subnet Prefix -----------------------------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1680">
                <a:tc gridSpan="5">
                  <a:txBody>
                    <a:bodyPr/>
                    <a:lstStyle/>
                    <a:p>
                      <a:r>
                        <a:rPr lang="en-US" b="1" dirty="0" smtClean="0">
                          <a:sym typeface="Wingdings" pitchFamily="2" charset="2"/>
                        </a:rPr>
                        <a:t>--------SUBNET ID----------------------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IPV6 </a:t>
            </a:r>
            <a:r>
              <a:rPr lang="en-US" sz="4000" dirty="0"/>
              <a:t>Address structure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IANA has assigned only 2000:/3 addresses to the global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pool of these addresses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only 2001::/16 are assigned to various Internet address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registries.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Global Unicast addresses are made up of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algn="just"/>
            <a:r>
              <a:rPr lang="fr-FR" dirty="0" err="1">
                <a:latin typeface="Times New Roman" pitchFamily="18" charset="0"/>
                <a:cs typeface="Times New Roman" pitchFamily="18" charset="0"/>
              </a:rPr>
              <a:t>Subnet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(64 bits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Interface ID (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EUI -64 Dits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Subnet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Registry (which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responsible for assigning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,such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IANA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ISP prefix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 is associated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(Which company is associated with the address)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subnet prefix (subnets within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site)</a:t>
            </a:r>
          </a:p>
          <a:p>
            <a:pPr algn="just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ID is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EUI-64: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EUI-64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Extended unique identifier 64 (EUl-64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address can be assigned in three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ways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IP (specify all 128-bits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manually)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IP (through DHCP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EUI-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64 (stateless auto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configuration)</a:t>
            </a:r>
          </a:p>
          <a:p>
            <a:pPr marL="11430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15 auto configurable with EUl-64 as interface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ID.</a:t>
            </a:r>
          </a:p>
          <a:p>
            <a:pPr marL="11430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EUI-64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obtained by inserting FF FE in between MAC address of the 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fulfill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49891"/>
              </p:ext>
            </p:extLst>
          </p:nvPr>
        </p:nvGraphicFramePr>
        <p:xfrm>
          <a:off x="1066800" y="2362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24879"/>
              </p:ext>
            </p:extLst>
          </p:nvPr>
        </p:nvGraphicFramePr>
        <p:xfrm>
          <a:off x="533400" y="3657600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13716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533400" y="26670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2800" y="26670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19400" y="2667000"/>
            <a:ext cx="1295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2667000"/>
            <a:ext cx="1447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7100" y="1981200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149" y="431113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EUI - 64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66800" y="2165866"/>
            <a:ext cx="2209800" cy="0"/>
          </a:xfrm>
          <a:prstGeom prst="straightConnector1">
            <a:avLst/>
          </a:prstGeom>
          <a:ln w="19050">
            <a:solidFill>
              <a:schemeClr val="tx1">
                <a:alpha val="62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5021628" y="2165866"/>
            <a:ext cx="2141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5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with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Router(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)#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ipv6 unicast-routing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Assigning IPv6 address to interface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)# interface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0/1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)#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ipv6 address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2001:1cc1:dddd:2</a:t>
            </a:r>
            <a:r>
              <a:rPr lang="en-US" dirty="0"/>
              <a:t>::/64 </a:t>
            </a:r>
            <a:r>
              <a:rPr lang="en-US" dirty="0" smtClean="0"/>
              <a:t>eui-64</a:t>
            </a:r>
          </a:p>
          <a:p>
            <a:pPr marL="11430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Routing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protocols for IPv4 and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IPv6:</a:t>
            </a:r>
          </a:p>
          <a:p>
            <a:pPr marL="114300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49962"/>
              </p:ext>
            </p:extLst>
          </p:nvPr>
        </p:nvGraphicFramePr>
        <p:xfrm>
          <a:off x="990600" y="42672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IPv4 Routing Protocols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IPV6 Routing Protocols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RIPng</a:t>
                      </a:r>
                      <a:r>
                        <a:rPr lang="en-US" b="1" dirty="0" smtClean="0"/>
                        <a:t> (RIP new generation)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OSPF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OSPFv3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EIGRP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EIGRP for ipv6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</a:t>
            </a:r>
            <a:r>
              <a:rPr lang="en-US" dirty="0"/>
              <a:t>to IPv6 transition options: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stacking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Manual IPv6-over-IPv4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to 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tunneling.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6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tunneling.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Intra-Site-Automatic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tunnel addressing protocol tunneling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(ISATAP)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Teredo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tunneling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Proxying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Translation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NAT- PT)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  <a:cs typeface="Times New Roman" pitchFamily="18" charset="0"/>
              </a:rPr>
              <a:t>Thank You!!!!!!!!</a:t>
            </a:r>
            <a:endParaRPr lang="en-US" sz="8000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33400" y="1295400"/>
            <a:ext cx="7620000" cy="4648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Protocol version 6 (Also called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IPng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IP next generation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Pv4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addressing scheme has 4294967296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addresses.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addresses are not enough in future with Internet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evolution.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Pv6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introduced as IPv4 addresses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being saturated.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128 bit, Hexadecimal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notation.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IPv6?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Differences between </a:t>
            </a:r>
            <a:r>
              <a:rPr lang="en-US" sz="4000" dirty="0" smtClean="0"/>
              <a:t>IPv4 and IPv6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23606"/>
              </p:ext>
            </p:extLst>
          </p:nvPr>
        </p:nvGraphicFramePr>
        <p:xfrm>
          <a:off x="533400" y="1524000"/>
          <a:ext cx="7620000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IPv4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IPv6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Internet Protocol version 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Internet Protocol version 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 bit value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 bit value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44294967296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addresses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3.4 x 10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IP addresses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Dotted decimal notation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notation (string notation)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192.168.6.1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2000:58ab:0000:0000:12cd:0011:8901:13fd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Uses unicast, multicast, broadcast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Uses unicast, multicast, any Cast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Classified into A B C D E classes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classifiCation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very large Address space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IPv6 has 3.4 x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38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with IPv6 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 in every house can have IP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marL="11430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 built into IPv6. Two devices can dynamically negotiate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parameters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secure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tunnel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them with no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intervention.</a:t>
            </a:r>
          </a:p>
          <a:p>
            <a:pPr marL="11430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Mobility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1430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growth of mobile devices, such as PDAs and smart phones,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roam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wireless networks without breaking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connectivity</a:t>
            </a:r>
          </a:p>
          <a:p>
            <a:pPr marL="11430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Streamlined encapsulation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IPv6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 is simpler than IPv4, providing faster forwarding rates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routers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better routing efficiency. No checksum is included in IPv6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Transition capabilities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solutions exist to allow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IPv4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iPv6 to successfully coexist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migrating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between the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IPv6 addressing scheme: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O000 CO00 0000 0000 0000 0000 0000 0000 0000 0000 0000 0000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0000 00000000 00CO 0000 000 0000 000 0000 0000 0000 0000 0000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0000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0000 0000 0000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0000:0000:0000:0000:0000:0000:0000:0000</a:t>
            </a:r>
          </a:p>
          <a:p>
            <a:pPr marL="114300" indent="0" algn="ctr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Last IPv6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1111 1111 1111 1111 1111 1111 1111 1111 1111 1111   1111 1111 1111 1111 11111111 111T 1111 1111 1111 1111 1111 1111 1111 1111 1111 1111 1111 1111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1111 1111</a:t>
            </a:r>
          </a:p>
          <a:p>
            <a:pPr marL="11430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FFFF:FFFF:FFFF: FFFF: FFFF:FFFF:FFFF: FFFF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IPv6 addressing scheme- simplification: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leading zero in a set of numbers can be omitted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Successive fields of zeroes are replaced with : but only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if it is 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than once, it leads to confusion to identify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unspecified address is represented with :: since it contains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25388"/>
              </p:ext>
            </p:extLst>
          </p:nvPr>
        </p:nvGraphicFramePr>
        <p:xfrm>
          <a:off x="1066800" y="2057400"/>
          <a:ext cx="6096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1200:5600:0028: afcd:0004:0589:0009:ca39 1200:5600:28:afcd:4:589:9:ca 39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1016"/>
              </p:ext>
            </p:extLst>
          </p:nvPr>
        </p:nvGraphicFramePr>
        <p:xfrm>
          <a:off x="1066800" y="3962400"/>
          <a:ext cx="6096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2000:0001:0000:0000:0000:000c:00ea: 00002000:1:0:0:0:c: ea:02000:1::c:ea:0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91001"/>
              </p:ext>
            </p:extLst>
          </p:nvPr>
        </p:nvGraphicFramePr>
        <p:xfrm>
          <a:off x="10668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0000:0000:0000:0000:0000:0000:0000:0000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Types of IPv6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one interface (same as IPv4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Multicast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a group of devices (same as IPv4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Anycast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nearest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interface, where 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share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address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Broadcast exists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IPv6</a:t>
            </a: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16373"/>
              </p:ext>
            </p:extLst>
          </p:nvPr>
        </p:nvGraphicFramePr>
        <p:xfrm>
          <a:off x="609600" y="5257800"/>
          <a:ext cx="75438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::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unspecified address that is 0000:0000:0000:0000:0000:0000:0000:0000</a:t>
                      </a:r>
                    </a:p>
                    <a:p>
                      <a:r>
                        <a:rPr lang="en-US" dirty="0" smtClean="0"/>
                        <a:t>:: 1 is loop back address that is CO00:0009:0000:0000:0000:0000:0000:0001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to one interface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Private 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Pv6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(FE80::/10)</a:t>
            </a: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addresses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devices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don't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public network.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kinds of private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Site-local FEC:: through FEF :: (locally specific in the LAN)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Link-local FE8::through FE8 ::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(locally specific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link)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Global/public IPV6 addresses : (2000::/3)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addresses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a public network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IANA has currently assigned only 2000::/3 addresses to the global pool, which is about 1/6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available IPv6 addresses.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B0751D4805E438E9822DCF43A4A16" ma:contentTypeVersion="2" ma:contentTypeDescription="Create a new document." ma:contentTypeScope="" ma:versionID="6263da3a0471c736d9948ccb283e232a">
  <xsd:schema xmlns:xsd="http://www.w3.org/2001/XMLSchema" xmlns:xs="http://www.w3.org/2001/XMLSchema" xmlns:p="http://schemas.microsoft.com/office/2006/metadata/properties" xmlns:ns2="a8177a93-32c2-4ccc-a33e-fe40abeabfa6" targetNamespace="http://schemas.microsoft.com/office/2006/metadata/properties" ma:root="true" ma:fieldsID="db10ea04b5cf17823ce90f2f10072fdd" ns2:_="">
    <xsd:import namespace="a8177a93-32c2-4ccc-a33e-fe40abeab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77a93-32c2-4ccc-a33e-fe40abeab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45771A-F096-48B5-923F-F1B6ED231804}"/>
</file>

<file path=customXml/itemProps2.xml><?xml version="1.0" encoding="utf-8"?>
<ds:datastoreItem xmlns:ds="http://schemas.openxmlformats.org/officeDocument/2006/customXml" ds:itemID="{9B308A02-C4E4-46AD-AC6D-CCD590A66B4A}"/>
</file>

<file path=customXml/itemProps3.xml><?xml version="1.0" encoding="utf-8"?>
<ds:datastoreItem xmlns:ds="http://schemas.openxmlformats.org/officeDocument/2006/customXml" ds:itemID="{369D9A9F-8D5C-4F21-B87D-29AB088ED961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1124</TotalTime>
  <Words>1186</Words>
  <Application>Microsoft Office PowerPoint</Application>
  <PresentationFormat>On-screen Show (4:3)</PresentationFormat>
  <Paragraphs>192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        IPV6 (Internet Protocol version 6) </vt:lpstr>
      <vt:lpstr>What is IPv6?</vt:lpstr>
      <vt:lpstr>Differences between IPv4 and IPv6</vt:lpstr>
      <vt:lpstr>IPv6 Features</vt:lpstr>
      <vt:lpstr>PowerPoint Presentation</vt:lpstr>
      <vt:lpstr>IPv6 addressing scheme:</vt:lpstr>
      <vt:lpstr>IPv6 addressing scheme- simplification:</vt:lpstr>
      <vt:lpstr> Types of IPv6 Addresses</vt:lpstr>
      <vt:lpstr>Unicast</vt:lpstr>
      <vt:lpstr>Multicast</vt:lpstr>
      <vt:lpstr>Anycast</vt:lpstr>
      <vt:lpstr>Anycast</vt:lpstr>
      <vt:lpstr>IPv6 Address Structure</vt:lpstr>
      <vt:lpstr>IPV6 Address structure Assignment</vt:lpstr>
      <vt:lpstr>PowerPoint Presentation</vt:lpstr>
      <vt:lpstr>PowerPoint Presentation</vt:lpstr>
      <vt:lpstr>Routers with IPv6</vt:lpstr>
      <vt:lpstr>IPv4 to IPv6 transition options: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bhumesh masram</cp:lastModifiedBy>
  <cp:revision>248</cp:revision>
  <dcterms:created xsi:type="dcterms:W3CDTF">2016-08-17T06:54:55Z</dcterms:created>
  <dcterms:modified xsi:type="dcterms:W3CDTF">2020-10-28T05:28:52Z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0x0101003FAB0751D4805E438E9822DCF43A4A16</vt:lpwstr>
  </property>
</Properties>
</file>