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75213" cy="21383625"/>
  <p:notesSz cx="9296400" cy="6858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131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ibuyisile Magubane" initials="ZM" lastIdx="0" clrIdx="0">
    <p:extLst>
      <p:ext uri="{19B8F6BF-5375-455C-9EA6-DF929625EA0E}">
        <p15:presenceInfo xmlns:p15="http://schemas.microsoft.com/office/powerpoint/2012/main" userId="Zibuyisile Maguba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B6"/>
    <a:srgbClr val="0070C0"/>
    <a:srgbClr val="FFFFFF"/>
    <a:srgbClr val="E6E6E6"/>
    <a:srgbClr val="F7FAFD"/>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249" autoAdjust="0"/>
  </p:normalViewPr>
  <p:slideViewPr>
    <p:cSldViewPr snapToGrid="0" showGuides="1">
      <p:cViewPr>
        <p:scale>
          <a:sx n="33" d="100"/>
          <a:sy n="33" d="100"/>
        </p:scale>
        <p:origin x="138" y="-144"/>
      </p:cViewPr>
      <p:guideLst>
        <p:guide orient="horz" pos="6735"/>
        <p:guide pos="1316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444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5265738" y="0"/>
            <a:ext cx="4029075" cy="344488"/>
          </a:xfrm>
          <a:prstGeom prst="rect">
            <a:avLst/>
          </a:prstGeom>
        </p:spPr>
        <p:txBody>
          <a:bodyPr vert="horz" lIns="91440" tIns="45720" rIns="91440" bIns="45720" rtlCol="0"/>
          <a:lstStyle>
            <a:lvl1pPr algn="r">
              <a:defRPr sz="1200"/>
            </a:lvl1pPr>
          </a:lstStyle>
          <a:p>
            <a:fld id="{CF98770D-E8CF-465F-B26A-20E98B7B801C}" type="datetimeFigureOut">
              <a:rPr lang="en-ZA" smtClean="0"/>
              <a:t>2019-10-07</a:t>
            </a:fld>
            <a:endParaRPr lang="en-ZA"/>
          </a:p>
        </p:txBody>
      </p:sp>
      <p:sp>
        <p:nvSpPr>
          <p:cNvPr id="4" name="Slide Image Placeholder 3"/>
          <p:cNvSpPr>
            <a:spLocks noGrp="1" noRot="1" noChangeAspect="1"/>
          </p:cNvSpPr>
          <p:nvPr>
            <p:ph type="sldImg" idx="2"/>
          </p:nvPr>
        </p:nvSpPr>
        <p:spPr>
          <a:xfrm>
            <a:off x="3009900" y="857250"/>
            <a:ext cx="3276600" cy="2314575"/>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930275" y="3300413"/>
            <a:ext cx="743585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6513513"/>
            <a:ext cx="4029075" cy="3444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5265738" y="6513513"/>
            <a:ext cx="4029075" cy="344487"/>
          </a:xfrm>
          <a:prstGeom prst="rect">
            <a:avLst/>
          </a:prstGeom>
        </p:spPr>
        <p:txBody>
          <a:bodyPr vert="horz" lIns="91440" tIns="45720" rIns="91440" bIns="45720" rtlCol="0" anchor="b"/>
          <a:lstStyle>
            <a:lvl1pPr algn="r">
              <a:defRPr sz="1200"/>
            </a:lvl1pPr>
          </a:lstStyle>
          <a:p>
            <a:fld id="{56A55592-A481-4BC0-A17F-D1C3D16FC81B}" type="slidenum">
              <a:rPr lang="en-ZA" smtClean="0"/>
              <a:t>‹#›</a:t>
            </a:fld>
            <a:endParaRPr lang="en-ZA"/>
          </a:p>
        </p:txBody>
      </p:sp>
    </p:spTree>
    <p:extLst>
      <p:ext uri="{BB962C8B-B14F-4D97-AF65-F5344CB8AC3E}">
        <p14:creationId xmlns:p14="http://schemas.microsoft.com/office/powerpoint/2010/main" val="1578188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6A55592-A481-4BC0-A17F-D1C3D16FC81B}" type="slidenum">
              <a:rPr lang="en-ZA" smtClean="0"/>
              <a:t>1</a:t>
            </a:fld>
            <a:endParaRPr lang="en-ZA"/>
          </a:p>
        </p:txBody>
      </p:sp>
    </p:spTree>
    <p:extLst>
      <p:ext uri="{BB962C8B-B14F-4D97-AF65-F5344CB8AC3E}">
        <p14:creationId xmlns:p14="http://schemas.microsoft.com/office/powerpoint/2010/main" val="294239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F45A39-7FBE-49AA-BB4C-CE3228956463}" type="datetimeFigureOut">
              <a:rPr lang="en-ZA" smtClean="0"/>
              <a:t>2019-10-07</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086A039B-E1EB-48E1-BC2C-66DD86A960B2}" type="slidenum">
              <a:rPr lang="en-ZA" smtClean="0"/>
              <a:t>‹#›</a:t>
            </a:fld>
            <a:endParaRPr lang="en-ZA" dirty="0"/>
          </a:p>
        </p:txBody>
      </p:sp>
    </p:spTree>
    <p:extLst>
      <p:ext uri="{BB962C8B-B14F-4D97-AF65-F5344CB8AC3E}">
        <p14:creationId xmlns:p14="http://schemas.microsoft.com/office/powerpoint/2010/main" val="3396288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45A39-7FBE-49AA-BB4C-CE3228956463}" type="datetimeFigureOut">
              <a:rPr lang="en-ZA" smtClean="0"/>
              <a:t>2019-10-07</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086A039B-E1EB-48E1-BC2C-66DD86A960B2}" type="slidenum">
              <a:rPr lang="en-ZA" smtClean="0"/>
              <a:t>‹#›</a:t>
            </a:fld>
            <a:endParaRPr lang="en-ZA" dirty="0"/>
          </a:p>
        </p:txBody>
      </p:sp>
    </p:spTree>
    <p:extLst>
      <p:ext uri="{BB962C8B-B14F-4D97-AF65-F5344CB8AC3E}">
        <p14:creationId xmlns:p14="http://schemas.microsoft.com/office/powerpoint/2010/main" val="3892334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45A39-7FBE-49AA-BB4C-CE3228956463}" type="datetimeFigureOut">
              <a:rPr lang="en-ZA" smtClean="0"/>
              <a:t>2019-10-07</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086A039B-E1EB-48E1-BC2C-66DD86A960B2}" type="slidenum">
              <a:rPr lang="en-ZA" smtClean="0"/>
              <a:t>‹#›</a:t>
            </a:fld>
            <a:endParaRPr lang="en-ZA" dirty="0"/>
          </a:p>
        </p:txBody>
      </p:sp>
    </p:spTree>
    <p:extLst>
      <p:ext uri="{BB962C8B-B14F-4D97-AF65-F5344CB8AC3E}">
        <p14:creationId xmlns:p14="http://schemas.microsoft.com/office/powerpoint/2010/main" val="1033618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45A39-7FBE-49AA-BB4C-CE3228956463}" type="datetimeFigureOut">
              <a:rPr lang="en-ZA" smtClean="0"/>
              <a:t>2019-10-07</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086A039B-E1EB-48E1-BC2C-66DD86A960B2}" type="slidenum">
              <a:rPr lang="en-ZA" smtClean="0"/>
              <a:t>‹#›</a:t>
            </a:fld>
            <a:endParaRPr lang="en-ZA" dirty="0"/>
          </a:p>
        </p:txBody>
      </p:sp>
    </p:spTree>
    <p:extLst>
      <p:ext uri="{BB962C8B-B14F-4D97-AF65-F5344CB8AC3E}">
        <p14:creationId xmlns:p14="http://schemas.microsoft.com/office/powerpoint/2010/main" val="207747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F45A39-7FBE-49AA-BB4C-CE3228956463}" type="datetimeFigureOut">
              <a:rPr lang="en-ZA" smtClean="0"/>
              <a:t>2019-10-07</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086A039B-E1EB-48E1-BC2C-66DD86A960B2}" type="slidenum">
              <a:rPr lang="en-ZA" smtClean="0"/>
              <a:t>‹#›</a:t>
            </a:fld>
            <a:endParaRPr lang="en-ZA" dirty="0"/>
          </a:p>
        </p:txBody>
      </p:sp>
    </p:spTree>
    <p:extLst>
      <p:ext uri="{BB962C8B-B14F-4D97-AF65-F5344CB8AC3E}">
        <p14:creationId xmlns:p14="http://schemas.microsoft.com/office/powerpoint/2010/main" val="4235014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F45A39-7FBE-49AA-BB4C-CE3228956463}" type="datetimeFigureOut">
              <a:rPr lang="en-ZA" smtClean="0"/>
              <a:t>2019-10-07</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086A039B-E1EB-48E1-BC2C-66DD86A960B2}" type="slidenum">
              <a:rPr lang="en-ZA" smtClean="0"/>
              <a:t>‹#›</a:t>
            </a:fld>
            <a:endParaRPr lang="en-ZA" dirty="0"/>
          </a:p>
        </p:txBody>
      </p:sp>
    </p:spTree>
    <p:extLst>
      <p:ext uri="{BB962C8B-B14F-4D97-AF65-F5344CB8AC3E}">
        <p14:creationId xmlns:p14="http://schemas.microsoft.com/office/powerpoint/2010/main" val="4735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F45A39-7FBE-49AA-BB4C-CE3228956463}" type="datetimeFigureOut">
              <a:rPr lang="en-ZA" smtClean="0"/>
              <a:t>2019-10-07</a:t>
            </a:fld>
            <a:endParaRPr lang="en-ZA" dirty="0"/>
          </a:p>
        </p:txBody>
      </p:sp>
      <p:sp>
        <p:nvSpPr>
          <p:cNvPr id="8" name="Footer Placeholder 7"/>
          <p:cNvSpPr>
            <a:spLocks noGrp="1"/>
          </p:cNvSpPr>
          <p:nvPr>
            <p:ph type="ftr" sz="quarter" idx="11"/>
          </p:nvPr>
        </p:nvSpPr>
        <p:spPr/>
        <p:txBody>
          <a:bodyPr/>
          <a:lstStyle/>
          <a:p>
            <a:endParaRPr lang="en-ZA" dirty="0"/>
          </a:p>
        </p:txBody>
      </p:sp>
      <p:sp>
        <p:nvSpPr>
          <p:cNvPr id="9" name="Slide Number Placeholder 8"/>
          <p:cNvSpPr>
            <a:spLocks noGrp="1"/>
          </p:cNvSpPr>
          <p:nvPr>
            <p:ph type="sldNum" sz="quarter" idx="12"/>
          </p:nvPr>
        </p:nvSpPr>
        <p:spPr/>
        <p:txBody>
          <a:bodyPr/>
          <a:lstStyle/>
          <a:p>
            <a:fld id="{086A039B-E1EB-48E1-BC2C-66DD86A960B2}" type="slidenum">
              <a:rPr lang="en-ZA" smtClean="0"/>
              <a:t>‹#›</a:t>
            </a:fld>
            <a:endParaRPr lang="en-ZA" dirty="0"/>
          </a:p>
        </p:txBody>
      </p:sp>
    </p:spTree>
    <p:extLst>
      <p:ext uri="{BB962C8B-B14F-4D97-AF65-F5344CB8AC3E}">
        <p14:creationId xmlns:p14="http://schemas.microsoft.com/office/powerpoint/2010/main" val="3047913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F45A39-7FBE-49AA-BB4C-CE3228956463}" type="datetimeFigureOut">
              <a:rPr lang="en-ZA" smtClean="0"/>
              <a:t>2019-10-07</a:t>
            </a:fld>
            <a:endParaRPr lang="en-ZA" dirty="0"/>
          </a:p>
        </p:txBody>
      </p:sp>
      <p:sp>
        <p:nvSpPr>
          <p:cNvPr id="4" name="Footer Placeholder 3"/>
          <p:cNvSpPr>
            <a:spLocks noGrp="1"/>
          </p:cNvSpPr>
          <p:nvPr>
            <p:ph type="ftr" sz="quarter" idx="11"/>
          </p:nvPr>
        </p:nvSpPr>
        <p:spPr/>
        <p:txBody>
          <a:bodyPr/>
          <a:lstStyle/>
          <a:p>
            <a:endParaRPr lang="en-ZA" dirty="0"/>
          </a:p>
        </p:txBody>
      </p:sp>
      <p:sp>
        <p:nvSpPr>
          <p:cNvPr id="5" name="Slide Number Placeholder 4"/>
          <p:cNvSpPr>
            <a:spLocks noGrp="1"/>
          </p:cNvSpPr>
          <p:nvPr>
            <p:ph type="sldNum" sz="quarter" idx="12"/>
          </p:nvPr>
        </p:nvSpPr>
        <p:spPr/>
        <p:txBody>
          <a:bodyPr/>
          <a:lstStyle/>
          <a:p>
            <a:fld id="{086A039B-E1EB-48E1-BC2C-66DD86A960B2}" type="slidenum">
              <a:rPr lang="en-ZA" smtClean="0"/>
              <a:t>‹#›</a:t>
            </a:fld>
            <a:endParaRPr lang="en-ZA" dirty="0"/>
          </a:p>
        </p:txBody>
      </p:sp>
    </p:spTree>
    <p:extLst>
      <p:ext uri="{BB962C8B-B14F-4D97-AF65-F5344CB8AC3E}">
        <p14:creationId xmlns:p14="http://schemas.microsoft.com/office/powerpoint/2010/main" val="93394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45A39-7FBE-49AA-BB4C-CE3228956463}" type="datetimeFigureOut">
              <a:rPr lang="en-ZA" smtClean="0"/>
              <a:t>2019-10-07</a:t>
            </a:fld>
            <a:endParaRPr lang="en-ZA" dirty="0"/>
          </a:p>
        </p:txBody>
      </p:sp>
      <p:sp>
        <p:nvSpPr>
          <p:cNvPr id="3" name="Footer Placeholder 2"/>
          <p:cNvSpPr>
            <a:spLocks noGrp="1"/>
          </p:cNvSpPr>
          <p:nvPr>
            <p:ph type="ftr" sz="quarter" idx="11"/>
          </p:nvPr>
        </p:nvSpPr>
        <p:spPr/>
        <p:txBody>
          <a:bodyPr/>
          <a:lstStyle/>
          <a:p>
            <a:endParaRPr lang="en-ZA" dirty="0"/>
          </a:p>
        </p:txBody>
      </p:sp>
      <p:sp>
        <p:nvSpPr>
          <p:cNvPr id="4" name="Slide Number Placeholder 3"/>
          <p:cNvSpPr>
            <a:spLocks noGrp="1"/>
          </p:cNvSpPr>
          <p:nvPr>
            <p:ph type="sldNum" sz="quarter" idx="12"/>
          </p:nvPr>
        </p:nvSpPr>
        <p:spPr/>
        <p:txBody>
          <a:bodyPr/>
          <a:lstStyle/>
          <a:p>
            <a:fld id="{086A039B-E1EB-48E1-BC2C-66DD86A960B2}" type="slidenum">
              <a:rPr lang="en-ZA" smtClean="0"/>
              <a:t>‹#›</a:t>
            </a:fld>
            <a:endParaRPr lang="en-ZA" dirty="0"/>
          </a:p>
        </p:txBody>
      </p:sp>
    </p:spTree>
    <p:extLst>
      <p:ext uri="{BB962C8B-B14F-4D97-AF65-F5344CB8AC3E}">
        <p14:creationId xmlns:p14="http://schemas.microsoft.com/office/powerpoint/2010/main" val="365444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B5F45A39-7FBE-49AA-BB4C-CE3228956463}" type="datetimeFigureOut">
              <a:rPr lang="en-ZA" smtClean="0"/>
              <a:t>2019-10-07</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086A039B-E1EB-48E1-BC2C-66DD86A960B2}" type="slidenum">
              <a:rPr lang="en-ZA" smtClean="0"/>
              <a:t>‹#›</a:t>
            </a:fld>
            <a:endParaRPr lang="en-ZA" dirty="0"/>
          </a:p>
        </p:txBody>
      </p:sp>
    </p:spTree>
    <p:extLst>
      <p:ext uri="{BB962C8B-B14F-4D97-AF65-F5344CB8AC3E}">
        <p14:creationId xmlns:p14="http://schemas.microsoft.com/office/powerpoint/2010/main" val="226652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dirty="0"/>
              <a:t>Click icon to add picture</a:t>
            </a:r>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B5F45A39-7FBE-49AA-BB4C-CE3228956463}" type="datetimeFigureOut">
              <a:rPr lang="en-ZA" smtClean="0"/>
              <a:t>2019-10-07</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086A039B-E1EB-48E1-BC2C-66DD86A960B2}" type="slidenum">
              <a:rPr lang="en-ZA" smtClean="0"/>
              <a:t>‹#›</a:t>
            </a:fld>
            <a:endParaRPr lang="en-ZA" dirty="0"/>
          </a:p>
        </p:txBody>
      </p:sp>
    </p:spTree>
    <p:extLst>
      <p:ext uri="{BB962C8B-B14F-4D97-AF65-F5344CB8AC3E}">
        <p14:creationId xmlns:p14="http://schemas.microsoft.com/office/powerpoint/2010/main" val="1979276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F45A39-7FBE-49AA-BB4C-CE3228956463}" type="datetimeFigureOut">
              <a:rPr lang="en-ZA" smtClean="0"/>
              <a:t>2019-10-07</a:t>
            </a:fld>
            <a:endParaRPr lang="en-ZA" dirty="0"/>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ZA" dirty="0"/>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086A039B-E1EB-48E1-BC2C-66DD86A960B2}" type="slidenum">
              <a:rPr lang="en-ZA" smtClean="0"/>
              <a:t>‹#›</a:t>
            </a:fld>
            <a:endParaRPr lang="en-ZA" dirty="0"/>
          </a:p>
        </p:txBody>
      </p:sp>
    </p:spTree>
    <p:extLst>
      <p:ext uri="{BB962C8B-B14F-4D97-AF65-F5344CB8AC3E}">
        <p14:creationId xmlns:p14="http://schemas.microsoft.com/office/powerpoint/2010/main" val="2421347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000">
              <a:schemeClr val="bg1"/>
            </a:gs>
            <a:gs pos="30000">
              <a:schemeClr val="accent1">
                <a:lumMod val="45000"/>
                <a:lumOff val="55000"/>
              </a:schemeClr>
            </a:gs>
            <a:gs pos="49000">
              <a:srgbClr val="F7FAFD"/>
            </a:gs>
            <a:gs pos="6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AutoShape 3"/>
          <p:cNvSpPr>
            <a:spLocks noChangeArrowheads="1"/>
          </p:cNvSpPr>
          <p:nvPr/>
        </p:nvSpPr>
        <p:spPr bwMode="auto">
          <a:xfrm>
            <a:off x="4622988" y="132623"/>
            <a:ext cx="19858645" cy="2566956"/>
          </a:xfrm>
          <a:prstGeom prst="roundRect">
            <a:avLst>
              <a:gd name="adj" fmla="val 50000"/>
            </a:avLst>
          </a:prstGeom>
          <a:solidFill>
            <a:srgbClr val="2E75B6"/>
          </a:solidFill>
          <a:ln/>
        </p:spPr>
        <p:style>
          <a:lnRef idx="2">
            <a:schemeClr val="accent1"/>
          </a:lnRef>
          <a:fillRef idx="1">
            <a:schemeClr val="lt1"/>
          </a:fillRef>
          <a:effectRef idx="0">
            <a:schemeClr val="accent1"/>
          </a:effectRef>
          <a:fontRef idx="minor">
            <a:schemeClr val="dk1"/>
          </a:fontRef>
        </p:style>
        <p:txBody>
          <a:bodyPr lIns="81920" tIns="76370" rIns="81920" bIns="42215" anchor="ctr" anchorCtr="1"/>
          <a:lstStyle>
            <a:lvl1pPr algn="ctr" defTabSz="4806950">
              <a:defRPr sz="23100">
                <a:solidFill>
                  <a:schemeClr val="tx2"/>
                </a:solidFill>
                <a:latin typeface="Times New Roman" panose="02020603050405020304" pitchFamily="18" charset="0"/>
              </a:defRPr>
            </a:lvl1pPr>
            <a:lvl2pPr algn="ctr" defTabSz="4806950">
              <a:defRPr sz="23100">
                <a:solidFill>
                  <a:schemeClr val="tx2"/>
                </a:solidFill>
                <a:latin typeface="Times New Roman" panose="02020603050405020304" pitchFamily="18" charset="0"/>
              </a:defRPr>
            </a:lvl2pPr>
            <a:lvl3pPr algn="ctr" defTabSz="4806950">
              <a:defRPr sz="23100">
                <a:solidFill>
                  <a:schemeClr val="tx2"/>
                </a:solidFill>
                <a:latin typeface="Times New Roman" panose="02020603050405020304" pitchFamily="18" charset="0"/>
              </a:defRPr>
            </a:lvl3pPr>
            <a:lvl4pPr algn="ctr" defTabSz="4806950">
              <a:defRPr sz="23100">
                <a:solidFill>
                  <a:schemeClr val="tx2"/>
                </a:solidFill>
                <a:latin typeface="Times New Roman" panose="02020603050405020304" pitchFamily="18" charset="0"/>
              </a:defRPr>
            </a:lvl4pPr>
            <a:lvl5pPr algn="ctr" defTabSz="4806950">
              <a:defRPr sz="23100">
                <a:solidFill>
                  <a:schemeClr val="tx2"/>
                </a:solidFill>
                <a:latin typeface="Times New Roman" panose="02020603050405020304" pitchFamily="18" charset="0"/>
              </a:defRPr>
            </a:lvl5pPr>
            <a:lvl6pPr marL="457200" algn="ctr" defTabSz="4806950" fontAlgn="base">
              <a:spcBef>
                <a:spcPct val="0"/>
              </a:spcBef>
              <a:spcAft>
                <a:spcPct val="0"/>
              </a:spcAft>
              <a:defRPr sz="23100">
                <a:solidFill>
                  <a:schemeClr val="tx2"/>
                </a:solidFill>
                <a:latin typeface="Times New Roman" panose="02020603050405020304" pitchFamily="18" charset="0"/>
              </a:defRPr>
            </a:lvl6pPr>
            <a:lvl7pPr marL="914400" algn="ctr" defTabSz="4806950" fontAlgn="base">
              <a:spcBef>
                <a:spcPct val="0"/>
              </a:spcBef>
              <a:spcAft>
                <a:spcPct val="0"/>
              </a:spcAft>
              <a:defRPr sz="23100">
                <a:solidFill>
                  <a:schemeClr val="tx2"/>
                </a:solidFill>
                <a:latin typeface="Times New Roman" panose="02020603050405020304" pitchFamily="18" charset="0"/>
              </a:defRPr>
            </a:lvl7pPr>
            <a:lvl8pPr marL="1371600" algn="ctr" defTabSz="4806950" fontAlgn="base">
              <a:spcBef>
                <a:spcPct val="0"/>
              </a:spcBef>
              <a:spcAft>
                <a:spcPct val="0"/>
              </a:spcAft>
              <a:defRPr sz="23100">
                <a:solidFill>
                  <a:schemeClr val="tx2"/>
                </a:solidFill>
                <a:latin typeface="Times New Roman" panose="02020603050405020304" pitchFamily="18" charset="0"/>
              </a:defRPr>
            </a:lvl8pPr>
            <a:lvl9pPr marL="1828800" algn="ctr" defTabSz="4806950" fontAlgn="base">
              <a:spcBef>
                <a:spcPct val="0"/>
              </a:spcBef>
              <a:spcAft>
                <a:spcPct val="0"/>
              </a:spcAft>
              <a:defRPr sz="23100">
                <a:solidFill>
                  <a:schemeClr val="tx2"/>
                </a:solidFill>
                <a:latin typeface="Times New Roman" panose="02020603050405020304" pitchFamily="18" charset="0"/>
              </a:defRPr>
            </a:lvl9pPr>
          </a:lstStyle>
          <a:p>
            <a:pPr>
              <a:defRPr/>
            </a:pPr>
            <a:r>
              <a:rPr lang="en-US" altLang="en-US" sz="4600" b="1" dirty="0">
                <a:solidFill>
                  <a:schemeClr val="bg1"/>
                </a:solidFill>
                <a:effectLst>
                  <a:outerShdw blurRad="38100" dist="38100" dir="2700000" algn="tl">
                    <a:srgbClr val="000000"/>
                  </a:outerShdw>
                </a:effectLst>
                <a:latin typeface="Verdana" panose="020B0604030504040204" pitchFamily="34" charset="0"/>
              </a:rPr>
              <a:t>Constructive investigation with Internet of Things (IoT): Case of Smart Parking</a:t>
            </a:r>
          </a:p>
          <a:p>
            <a:pPr>
              <a:defRPr/>
            </a:pPr>
            <a:r>
              <a:rPr lang="en-CA" altLang="en-US" sz="3000" b="1" dirty="0">
                <a:solidFill>
                  <a:schemeClr val="bg1"/>
                </a:solidFill>
                <a:effectLst>
                  <a:outerShdw blurRad="38100" dist="38100" dir="2700000" algn="tl">
                    <a:srgbClr val="000000"/>
                  </a:outerShdw>
                </a:effectLst>
                <a:latin typeface="Verdana" panose="020B0604030504040204" pitchFamily="34" charset="0"/>
              </a:rPr>
              <a:t>M.M. Nkosi, P. </a:t>
            </a:r>
            <a:r>
              <a:rPr lang="en-CA" altLang="en-US" sz="3000" b="1" dirty="0" err="1">
                <a:solidFill>
                  <a:schemeClr val="bg1"/>
                </a:solidFill>
                <a:effectLst>
                  <a:outerShdw blurRad="38100" dist="38100" dir="2700000" algn="tl">
                    <a:srgbClr val="000000"/>
                  </a:outerShdw>
                </a:effectLst>
                <a:latin typeface="Verdana" panose="020B0604030504040204" pitchFamily="34" charset="0"/>
              </a:rPr>
              <a:t>Tarwireyi</a:t>
            </a:r>
            <a:endParaRPr lang="en-CA" altLang="en-US" sz="3000" b="1" dirty="0">
              <a:solidFill>
                <a:schemeClr val="bg1"/>
              </a:solidFill>
              <a:effectLst>
                <a:outerShdw blurRad="38100" dist="38100" dir="2700000" algn="tl">
                  <a:srgbClr val="000000"/>
                </a:outerShdw>
              </a:effectLst>
              <a:latin typeface="Verdana" panose="020B0604030504040204" pitchFamily="34" charset="0"/>
            </a:endParaRPr>
          </a:p>
          <a:p>
            <a:pPr eaLnBrk="1" hangingPunct="1">
              <a:defRPr/>
            </a:pPr>
            <a:r>
              <a:rPr lang="en-CA" altLang="en-US" sz="3000" b="1" dirty="0">
                <a:solidFill>
                  <a:schemeClr val="bg1"/>
                </a:solidFill>
                <a:effectLst>
                  <a:outerShdw blurRad="38100" dist="38100" dir="2700000" algn="tl">
                    <a:srgbClr val="000000"/>
                  </a:outerShdw>
                </a:effectLst>
                <a:latin typeface="Verdana" panose="020B0604030504040204" pitchFamily="34" charset="0"/>
              </a:rPr>
              <a:t>Dept. of Computer Science, University of Zululand</a:t>
            </a:r>
          </a:p>
        </p:txBody>
      </p:sp>
      <p:sp>
        <p:nvSpPr>
          <p:cNvPr id="8" name="AutoShape 18"/>
          <p:cNvSpPr>
            <a:spLocks noChangeArrowheads="1"/>
          </p:cNvSpPr>
          <p:nvPr/>
        </p:nvSpPr>
        <p:spPr bwMode="auto">
          <a:xfrm>
            <a:off x="20683864" y="14790807"/>
            <a:ext cx="8856080" cy="980986"/>
          </a:xfrm>
          <a:prstGeom prst="roundRect">
            <a:avLst>
              <a:gd name="adj" fmla="val 50000"/>
            </a:avLst>
          </a:prstGeom>
          <a:solidFill>
            <a:srgbClr val="2E75B6"/>
          </a:solidFill>
          <a:ln/>
        </p:spPr>
        <p:style>
          <a:lnRef idx="2">
            <a:schemeClr val="accent1"/>
          </a:lnRef>
          <a:fillRef idx="1">
            <a:schemeClr val="lt1"/>
          </a:fillRef>
          <a:effectRef idx="0">
            <a:schemeClr val="accent1"/>
          </a:effectRef>
          <a:fontRef idx="minor">
            <a:schemeClr val="dk1"/>
          </a:fontRef>
        </p:style>
        <p:txBody>
          <a:bodyPr wrap="none" lIns="18270" tIns="8821" rIns="18270" bIns="8821" anchor="ctr"/>
          <a:lstStyle>
            <a:lvl1pPr defTabSz="412750">
              <a:defRPr sz="2400">
                <a:solidFill>
                  <a:schemeClr val="tx1"/>
                </a:solidFill>
                <a:latin typeface="Times New Roman" panose="02020603050405020304" pitchFamily="18" charset="0"/>
              </a:defRPr>
            </a:lvl1pPr>
            <a:lvl2pPr marL="196850" defTabSz="412750">
              <a:defRPr sz="2400">
                <a:solidFill>
                  <a:schemeClr val="tx1"/>
                </a:solidFill>
                <a:latin typeface="Times New Roman" panose="02020603050405020304" pitchFamily="18" charset="0"/>
              </a:defRPr>
            </a:lvl2pPr>
            <a:lvl3pPr marL="412750" defTabSz="412750">
              <a:defRPr sz="2400">
                <a:solidFill>
                  <a:schemeClr val="tx1"/>
                </a:solidFill>
                <a:latin typeface="Times New Roman" panose="02020603050405020304" pitchFamily="18" charset="0"/>
              </a:defRPr>
            </a:lvl3pPr>
            <a:lvl4pPr marL="609600" defTabSz="412750">
              <a:defRPr sz="2400">
                <a:solidFill>
                  <a:schemeClr val="tx1"/>
                </a:solidFill>
                <a:latin typeface="Times New Roman" panose="02020603050405020304" pitchFamily="18" charset="0"/>
              </a:defRPr>
            </a:lvl4pPr>
            <a:lvl5pPr marL="815975" defTabSz="412750">
              <a:defRPr sz="2400">
                <a:solidFill>
                  <a:schemeClr val="tx1"/>
                </a:solidFill>
                <a:latin typeface="Times New Roman" panose="02020603050405020304" pitchFamily="18" charset="0"/>
              </a:defRPr>
            </a:lvl5pPr>
            <a:lvl6pPr marL="1273175" defTabSz="412750" fontAlgn="base">
              <a:spcBef>
                <a:spcPct val="0"/>
              </a:spcBef>
              <a:spcAft>
                <a:spcPct val="0"/>
              </a:spcAft>
              <a:defRPr sz="2400">
                <a:solidFill>
                  <a:schemeClr val="tx1"/>
                </a:solidFill>
                <a:latin typeface="Times New Roman" panose="02020603050405020304" pitchFamily="18" charset="0"/>
              </a:defRPr>
            </a:lvl6pPr>
            <a:lvl7pPr marL="1730375" defTabSz="412750" fontAlgn="base">
              <a:spcBef>
                <a:spcPct val="0"/>
              </a:spcBef>
              <a:spcAft>
                <a:spcPct val="0"/>
              </a:spcAft>
              <a:defRPr sz="2400">
                <a:solidFill>
                  <a:schemeClr val="tx1"/>
                </a:solidFill>
                <a:latin typeface="Times New Roman" panose="02020603050405020304" pitchFamily="18" charset="0"/>
              </a:defRPr>
            </a:lvl7pPr>
            <a:lvl8pPr marL="2187575" defTabSz="412750" fontAlgn="base">
              <a:spcBef>
                <a:spcPct val="0"/>
              </a:spcBef>
              <a:spcAft>
                <a:spcPct val="0"/>
              </a:spcAft>
              <a:defRPr sz="2400">
                <a:solidFill>
                  <a:schemeClr val="tx1"/>
                </a:solidFill>
                <a:latin typeface="Times New Roman" panose="02020603050405020304" pitchFamily="18" charset="0"/>
              </a:defRPr>
            </a:lvl8pPr>
            <a:lvl9pPr marL="2644775" defTabSz="41275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4000" b="1" dirty="0">
                <a:solidFill>
                  <a:schemeClr val="bg1"/>
                </a:solidFill>
                <a:effectLst>
                  <a:outerShdw blurRad="38100" dist="38100" dir="2700000" algn="tl">
                    <a:srgbClr val="000000"/>
                  </a:outerShdw>
                </a:effectLst>
                <a:latin typeface="Verdana" panose="020B0604030504040204" pitchFamily="34" charset="0"/>
              </a:rPr>
              <a:t>References</a:t>
            </a:r>
          </a:p>
        </p:txBody>
      </p:sp>
      <p:sp>
        <p:nvSpPr>
          <p:cNvPr id="12" name="AutoShape 26"/>
          <p:cNvSpPr>
            <a:spLocks noChangeArrowheads="1"/>
          </p:cNvSpPr>
          <p:nvPr/>
        </p:nvSpPr>
        <p:spPr bwMode="auto">
          <a:xfrm>
            <a:off x="556730" y="14519031"/>
            <a:ext cx="9443948" cy="841530"/>
          </a:xfrm>
          <a:prstGeom prst="roundRect">
            <a:avLst>
              <a:gd name="adj" fmla="val 50000"/>
            </a:avLst>
          </a:prstGeom>
          <a:solidFill>
            <a:srgbClr val="2E75B6"/>
          </a:solidFill>
          <a:ln/>
        </p:spPr>
        <p:style>
          <a:lnRef idx="2">
            <a:schemeClr val="accent1"/>
          </a:lnRef>
          <a:fillRef idx="1">
            <a:schemeClr val="lt1"/>
          </a:fillRef>
          <a:effectRef idx="0">
            <a:schemeClr val="accent1"/>
          </a:effectRef>
          <a:fontRef idx="minor">
            <a:schemeClr val="dk1"/>
          </a:fontRef>
        </p:style>
        <p:txBody>
          <a:bodyPr lIns="18270" tIns="8821" rIns="18270" bIns="8821" anchor="ctr"/>
          <a:lstStyle>
            <a:lvl1pPr defTabSz="412750">
              <a:defRPr sz="2400">
                <a:solidFill>
                  <a:schemeClr val="tx1"/>
                </a:solidFill>
                <a:latin typeface="Times New Roman" panose="02020603050405020304" pitchFamily="18" charset="0"/>
              </a:defRPr>
            </a:lvl1pPr>
            <a:lvl2pPr marL="196850" defTabSz="412750">
              <a:defRPr sz="2400">
                <a:solidFill>
                  <a:schemeClr val="tx1"/>
                </a:solidFill>
                <a:latin typeface="Times New Roman" panose="02020603050405020304" pitchFamily="18" charset="0"/>
              </a:defRPr>
            </a:lvl2pPr>
            <a:lvl3pPr marL="412750" defTabSz="412750">
              <a:defRPr sz="2400">
                <a:solidFill>
                  <a:schemeClr val="tx1"/>
                </a:solidFill>
                <a:latin typeface="Times New Roman" panose="02020603050405020304" pitchFamily="18" charset="0"/>
              </a:defRPr>
            </a:lvl3pPr>
            <a:lvl4pPr marL="609600" defTabSz="412750">
              <a:defRPr sz="2400">
                <a:solidFill>
                  <a:schemeClr val="tx1"/>
                </a:solidFill>
                <a:latin typeface="Times New Roman" panose="02020603050405020304" pitchFamily="18" charset="0"/>
              </a:defRPr>
            </a:lvl4pPr>
            <a:lvl5pPr marL="815975" defTabSz="412750">
              <a:defRPr sz="2400">
                <a:solidFill>
                  <a:schemeClr val="tx1"/>
                </a:solidFill>
                <a:latin typeface="Times New Roman" panose="02020603050405020304" pitchFamily="18" charset="0"/>
              </a:defRPr>
            </a:lvl5pPr>
            <a:lvl6pPr marL="1273175" defTabSz="412750" fontAlgn="base">
              <a:spcBef>
                <a:spcPct val="0"/>
              </a:spcBef>
              <a:spcAft>
                <a:spcPct val="0"/>
              </a:spcAft>
              <a:defRPr sz="2400">
                <a:solidFill>
                  <a:schemeClr val="tx1"/>
                </a:solidFill>
                <a:latin typeface="Times New Roman" panose="02020603050405020304" pitchFamily="18" charset="0"/>
              </a:defRPr>
            </a:lvl6pPr>
            <a:lvl7pPr marL="1730375" defTabSz="412750" fontAlgn="base">
              <a:spcBef>
                <a:spcPct val="0"/>
              </a:spcBef>
              <a:spcAft>
                <a:spcPct val="0"/>
              </a:spcAft>
              <a:defRPr sz="2400">
                <a:solidFill>
                  <a:schemeClr val="tx1"/>
                </a:solidFill>
                <a:latin typeface="Times New Roman" panose="02020603050405020304" pitchFamily="18" charset="0"/>
              </a:defRPr>
            </a:lvl7pPr>
            <a:lvl8pPr marL="2187575" defTabSz="412750" fontAlgn="base">
              <a:spcBef>
                <a:spcPct val="0"/>
              </a:spcBef>
              <a:spcAft>
                <a:spcPct val="0"/>
              </a:spcAft>
              <a:defRPr sz="2400">
                <a:solidFill>
                  <a:schemeClr val="tx1"/>
                </a:solidFill>
                <a:latin typeface="Times New Roman" panose="02020603050405020304" pitchFamily="18" charset="0"/>
              </a:defRPr>
            </a:lvl8pPr>
            <a:lvl9pPr marL="2644775" defTabSz="41275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4000" b="1" dirty="0">
                <a:solidFill>
                  <a:srgbClr val="FAFD00"/>
                </a:solidFill>
                <a:effectLst>
                  <a:outerShdw blurRad="38100" dist="38100" dir="2700000" algn="tl">
                    <a:srgbClr val="000000"/>
                  </a:outerShdw>
                </a:effectLst>
                <a:latin typeface="Verdana" panose="020B0604030504040204" pitchFamily="34" charset="0"/>
              </a:rPr>
              <a:t>	</a:t>
            </a:r>
            <a:r>
              <a:rPr lang="en-US" altLang="en-US" sz="4000" b="1" dirty="0">
                <a:solidFill>
                  <a:schemeClr val="bg1"/>
                </a:solidFill>
                <a:effectLst>
                  <a:outerShdw blurRad="38100" dist="38100" dir="2700000" algn="tl">
                    <a:srgbClr val="000000"/>
                  </a:outerShdw>
                </a:effectLst>
                <a:latin typeface="Verdana" panose="020B0604030504040204" pitchFamily="34" charset="0"/>
              </a:rPr>
              <a:t>Aim and Objectives</a:t>
            </a:r>
          </a:p>
        </p:txBody>
      </p:sp>
      <p:sp>
        <p:nvSpPr>
          <p:cNvPr id="16" name="Rectangle 38"/>
          <p:cNvSpPr>
            <a:spLocks noChangeArrowheads="1"/>
          </p:cNvSpPr>
          <p:nvPr/>
        </p:nvSpPr>
        <p:spPr bwMode="auto">
          <a:xfrm>
            <a:off x="752742" y="2203185"/>
            <a:ext cx="4873624"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70" tIns="8821" rIns="18270" bIns="8821" anchor="ctr"/>
          <a:lstStyle>
            <a:lvl1pPr marL="461963" indent="-461963" defTabSz="412750">
              <a:defRPr sz="2400">
                <a:solidFill>
                  <a:schemeClr val="tx1"/>
                </a:solidFill>
                <a:latin typeface="Times New Roman" panose="02020603050405020304" pitchFamily="18" charset="0"/>
              </a:defRPr>
            </a:lvl1pPr>
            <a:lvl2pPr marL="1038225" defTabSz="412750">
              <a:defRPr sz="2400">
                <a:solidFill>
                  <a:schemeClr val="tx1"/>
                </a:solidFill>
                <a:latin typeface="Times New Roman" panose="02020603050405020304" pitchFamily="18" charset="0"/>
              </a:defRPr>
            </a:lvl2pPr>
            <a:lvl3pPr marL="1152525" defTabSz="412750">
              <a:defRPr sz="2400">
                <a:solidFill>
                  <a:schemeClr val="tx1"/>
                </a:solidFill>
                <a:latin typeface="Times New Roman" panose="02020603050405020304" pitchFamily="18" charset="0"/>
              </a:defRPr>
            </a:lvl3pPr>
            <a:lvl4pPr marL="1266825" defTabSz="412750">
              <a:defRPr sz="2400">
                <a:solidFill>
                  <a:schemeClr val="tx1"/>
                </a:solidFill>
                <a:latin typeface="Times New Roman" panose="02020603050405020304" pitchFamily="18" charset="0"/>
              </a:defRPr>
            </a:lvl4pPr>
            <a:lvl5pPr marL="1381125" defTabSz="412750">
              <a:defRPr sz="2400">
                <a:solidFill>
                  <a:schemeClr val="tx1"/>
                </a:solidFill>
                <a:latin typeface="Times New Roman" panose="02020603050405020304" pitchFamily="18" charset="0"/>
              </a:defRPr>
            </a:lvl5pPr>
            <a:lvl6pPr marL="1838325" defTabSz="412750" fontAlgn="base">
              <a:spcBef>
                <a:spcPct val="0"/>
              </a:spcBef>
              <a:spcAft>
                <a:spcPct val="0"/>
              </a:spcAft>
              <a:defRPr sz="2400">
                <a:solidFill>
                  <a:schemeClr val="tx1"/>
                </a:solidFill>
                <a:latin typeface="Times New Roman" panose="02020603050405020304" pitchFamily="18" charset="0"/>
              </a:defRPr>
            </a:lvl6pPr>
            <a:lvl7pPr marL="2295525" defTabSz="412750" fontAlgn="base">
              <a:spcBef>
                <a:spcPct val="0"/>
              </a:spcBef>
              <a:spcAft>
                <a:spcPct val="0"/>
              </a:spcAft>
              <a:defRPr sz="2400">
                <a:solidFill>
                  <a:schemeClr val="tx1"/>
                </a:solidFill>
                <a:latin typeface="Times New Roman" panose="02020603050405020304" pitchFamily="18" charset="0"/>
              </a:defRPr>
            </a:lvl7pPr>
            <a:lvl8pPr marL="2752725" defTabSz="412750" fontAlgn="base">
              <a:spcBef>
                <a:spcPct val="0"/>
              </a:spcBef>
              <a:spcAft>
                <a:spcPct val="0"/>
              </a:spcAft>
              <a:defRPr sz="2400">
                <a:solidFill>
                  <a:schemeClr val="tx1"/>
                </a:solidFill>
                <a:latin typeface="Times New Roman" panose="02020603050405020304" pitchFamily="18" charset="0"/>
              </a:defRPr>
            </a:lvl8pPr>
            <a:lvl9pPr marL="3209925" defTabSz="412750" fontAlgn="base">
              <a:spcBef>
                <a:spcPct val="0"/>
              </a:spcBef>
              <a:spcAft>
                <a:spcPct val="0"/>
              </a:spcAft>
              <a:defRPr sz="2400">
                <a:solidFill>
                  <a:schemeClr val="tx1"/>
                </a:solidFill>
                <a:latin typeface="Times New Roman" panose="02020603050405020304" pitchFamily="18" charset="0"/>
              </a:defRPr>
            </a:lvl9pPr>
          </a:lstStyle>
          <a:p>
            <a:pPr marL="0" indent="0" algn="just">
              <a:defRPr/>
            </a:pPr>
            <a:r>
              <a:rPr lang="en-US" altLang="en-US" sz="1169" dirty="0">
                <a:latin typeface="Arial" panose="020B0604020202020204" pitchFamily="34" charset="0"/>
              </a:rPr>
              <a:t> </a:t>
            </a:r>
          </a:p>
        </p:txBody>
      </p:sp>
      <p:sp>
        <p:nvSpPr>
          <p:cNvPr id="38" name="TextBox 37"/>
          <p:cNvSpPr txBox="1"/>
          <p:nvPr/>
        </p:nvSpPr>
        <p:spPr>
          <a:xfrm>
            <a:off x="306175" y="4167753"/>
            <a:ext cx="9373027" cy="10156627"/>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US" sz="3200" dirty="0"/>
              <a:t>With high rise of car ownership, finding a parking lot in metropolitan areas has become a conflict and frustrating situation for most car owners.</a:t>
            </a:r>
          </a:p>
          <a:p>
            <a:pPr marL="457200" indent="-457200" algn="just">
              <a:spcAft>
                <a:spcPts val="1200"/>
              </a:spcAft>
              <a:buFont typeface="Arial" panose="020B0604020202020204" pitchFamily="34" charset="0"/>
              <a:buChar char="•"/>
            </a:pPr>
            <a:r>
              <a:rPr lang="en-US" sz="3200" dirty="0"/>
              <a:t>This means that time will be wasted on trying to find a parking lot, high increase in unnecessary car accidents, and money wastage.</a:t>
            </a:r>
          </a:p>
          <a:p>
            <a:pPr marL="457200" indent="-457200" algn="just">
              <a:spcAft>
                <a:spcPts val="1200"/>
              </a:spcAft>
              <a:buFont typeface="Arial" panose="020B0604020202020204" pitchFamily="34" charset="0"/>
              <a:buChar char="•"/>
            </a:pPr>
            <a:r>
              <a:rPr lang="en-US" sz="3200" dirty="0"/>
              <a:t>There is not enough information for motorists [1].</a:t>
            </a:r>
          </a:p>
          <a:p>
            <a:pPr marL="457200" indent="-457200" algn="just">
              <a:spcAft>
                <a:spcPts val="1200"/>
              </a:spcAft>
              <a:buFont typeface="Arial" panose="020B0604020202020204" pitchFamily="34" charset="0"/>
              <a:buChar char="•"/>
            </a:pPr>
            <a:endParaRPr lang="en-US" sz="3200" dirty="0"/>
          </a:p>
          <a:p>
            <a:pPr marL="457200" indent="-457200" algn="just">
              <a:spcAft>
                <a:spcPts val="1200"/>
              </a:spcAft>
              <a:buFont typeface="Arial" panose="020B0604020202020204" pitchFamily="34" charset="0"/>
              <a:buChar char="•"/>
            </a:pPr>
            <a:endParaRPr lang="en-US" sz="3200" dirty="0"/>
          </a:p>
          <a:p>
            <a:pPr algn="just">
              <a:spcAft>
                <a:spcPts val="1200"/>
              </a:spcAft>
            </a:pPr>
            <a:endParaRPr lang="en-US" sz="3200" dirty="0"/>
          </a:p>
          <a:p>
            <a:pPr marL="457200" indent="-457200" algn="just">
              <a:spcAft>
                <a:spcPts val="1200"/>
              </a:spcAft>
              <a:buFont typeface="Arial" panose="020B0604020202020204" pitchFamily="34" charset="0"/>
              <a:buChar char="•"/>
            </a:pPr>
            <a:endParaRPr lang="en-US" sz="3200" dirty="0"/>
          </a:p>
          <a:p>
            <a:pPr marL="457200" indent="-457200" algn="just">
              <a:spcAft>
                <a:spcPts val="1200"/>
              </a:spcAft>
              <a:buFont typeface="Arial" panose="020B0604020202020204" pitchFamily="34" charset="0"/>
              <a:buChar char="•"/>
            </a:pPr>
            <a:endParaRPr lang="en-US" sz="3200" dirty="0"/>
          </a:p>
          <a:p>
            <a:pPr algn="just">
              <a:spcAft>
                <a:spcPts val="1200"/>
              </a:spcAft>
            </a:pPr>
            <a:endParaRPr lang="en-US" sz="3200" dirty="0"/>
          </a:p>
          <a:p>
            <a:pPr algn="just">
              <a:spcAft>
                <a:spcPts val="1200"/>
              </a:spcAft>
            </a:pPr>
            <a:endParaRPr lang="en-US" sz="3200" dirty="0"/>
          </a:p>
          <a:p>
            <a:pPr algn="just">
              <a:spcAft>
                <a:spcPts val="1200"/>
              </a:spcAft>
            </a:pPr>
            <a:endParaRPr lang="en-US" sz="3200" dirty="0"/>
          </a:p>
          <a:p>
            <a:pPr marL="457200" indent="-457200" algn="just">
              <a:spcAft>
                <a:spcPts val="1200"/>
              </a:spcAft>
              <a:buFont typeface="Arial" panose="020B0604020202020204" pitchFamily="34" charset="0"/>
              <a:buChar char="•"/>
            </a:pPr>
            <a:r>
              <a:rPr lang="en-US" sz="3200" dirty="0"/>
              <a:t>This work explores the use of IoT for smart parking system.</a:t>
            </a:r>
          </a:p>
        </p:txBody>
      </p:sp>
      <p:sp>
        <p:nvSpPr>
          <p:cNvPr id="47" name="TextBox 46"/>
          <p:cNvSpPr txBox="1"/>
          <p:nvPr/>
        </p:nvSpPr>
        <p:spPr>
          <a:xfrm>
            <a:off x="20566672" y="15926857"/>
            <a:ext cx="9173997" cy="5632311"/>
          </a:xfrm>
          <a:prstGeom prst="rect">
            <a:avLst/>
          </a:prstGeom>
          <a:noFill/>
        </p:spPr>
        <p:txBody>
          <a:bodyPr wrap="square" rtlCol="0">
            <a:spAutoFit/>
          </a:bodyPr>
          <a:lstStyle/>
          <a:p>
            <a:pPr marL="342900" indent="-342900" algn="just">
              <a:buFont typeface="+mj-lt"/>
              <a:buAutoNum type="arabicPeriod"/>
            </a:pPr>
            <a:r>
              <a:rPr lang="en-US" sz="2000" dirty="0"/>
              <a:t>Smart City: IoT Based Prototype for Parking Monitoring and Management System Commanded by Mobile App. Available: https://www.research.net/publication/317495359_Smart_City_IoT_Based_Prototype_for_Parking_Monitoring_and_Management_System_Commanded _</a:t>
            </a:r>
            <a:r>
              <a:rPr lang="en-US" sz="2000" dirty="0" err="1"/>
              <a:t>by_Mobile_App</a:t>
            </a:r>
            <a:r>
              <a:rPr lang="en-US" sz="2000" dirty="0"/>
              <a:t>/.</a:t>
            </a:r>
          </a:p>
          <a:p>
            <a:pPr marL="342900" indent="-342900" algn="just">
              <a:buFont typeface="+mj-lt"/>
              <a:buAutoNum type="arabicPeriod"/>
            </a:pPr>
            <a:r>
              <a:rPr lang="en-US" sz="2000" dirty="0"/>
              <a:t>Gandhi BMK, </a:t>
            </a:r>
            <a:r>
              <a:rPr lang="en-US" sz="2000" dirty="0" err="1"/>
              <a:t>Kameswara</a:t>
            </a:r>
            <a:r>
              <a:rPr lang="en-US" sz="2000" dirty="0"/>
              <a:t> RM. A Prototype for IoT based Car Parking Management System for Smart Cities. Indian Journal of Science and Technology. 2016; 9(17):1-6.</a:t>
            </a:r>
          </a:p>
          <a:p>
            <a:pPr marL="342900" indent="-342900" algn="just">
              <a:buFont typeface="+mj-lt"/>
              <a:buAutoNum type="arabicPeriod"/>
            </a:pPr>
            <a:r>
              <a:rPr lang="en-US" sz="2000" dirty="0"/>
              <a:t>Thanh Nam Pham, Ming-Fong Tsai, Duc </a:t>
            </a:r>
            <a:r>
              <a:rPr lang="en-US" sz="2000" dirty="0" err="1"/>
              <a:t>Binh</a:t>
            </a:r>
            <a:r>
              <a:rPr lang="en-US" sz="2000" dirty="0"/>
              <a:t> Nguyen, </a:t>
            </a:r>
            <a:r>
              <a:rPr lang="en-US" sz="2000" dirty="0" err="1"/>
              <a:t>Chyi</a:t>
            </a:r>
            <a:r>
              <a:rPr lang="en-US" sz="2000" dirty="0"/>
              <a:t>-Ren Dow, Der-</a:t>
            </a:r>
            <a:r>
              <a:rPr lang="en-US" sz="2000" dirty="0" err="1"/>
              <a:t>Jiunn</a:t>
            </a:r>
            <a:r>
              <a:rPr lang="en-US" sz="2000" dirty="0"/>
              <a:t> Deng, “A cloud based Smart-Parking System based on Internet of Things Technologies”, IEEE Access, Special Section on Emerging Cloud-based Wireless Communication and Networks, </a:t>
            </a:r>
            <a:r>
              <a:rPr lang="en-US" sz="2000" dirty="0" err="1"/>
              <a:t>Vd</a:t>
            </a:r>
            <a:r>
              <a:rPr lang="en-US" sz="2000" dirty="0"/>
              <a:t>. 3, September 2015.</a:t>
            </a:r>
          </a:p>
          <a:p>
            <a:pPr marL="342900" indent="-342900" algn="just">
              <a:buFont typeface="+mj-lt"/>
              <a:buAutoNum type="arabicPeriod"/>
            </a:pPr>
            <a:r>
              <a:rPr lang="en-US" sz="2000" dirty="0" err="1"/>
              <a:t>Bhavthankar</a:t>
            </a:r>
            <a:r>
              <a:rPr lang="en-US" sz="2000" dirty="0"/>
              <a:t> S, Sayyed HG. Wireless framework for Vehicle Accident Detection using Accelerometer sensor and Reporting with the help of GPS. International Journal of Scientific &amp; Engineering Research. 2015;6(8):1-4.</a:t>
            </a:r>
          </a:p>
          <a:p>
            <a:pPr marL="342900" indent="-342900" algn="just">
              <a:buFont typeface="+mj-lt"/>
              <a:buAutoNum type="arabicPeriod"/>
            </a:pPr>
            <a:r>
              <a:rPr lang="en-US" sz="2000" dirty="0" err="1"/>
              <a:t>Zhanlin</a:t>
            </a:r>
            <a:r>
              <a:rPr lang="en-US" sz="2000" dirty="0"/>
              <a:t> Ji, Ivan </a:t>
            </a:r>
            <a:r>
              <a:rPr lang="en-US" sz="2000" dirty="0" err="1"/>
              <a:t>Ganchev</a:t>
            </a:r>
            <a:r>
              <a:rPr lang="en-US" sz="2000" dirty="0"/>
              <a:t>, </a:t>
            </a:r>
            <a:r>
              <a:rPr lang="en-US" sz="2000" dirty="0" err="1"/>
              <a:t>Mairtin</a:t>
            </a:r>
            <a:r>
              <a:rPr lang="en-US" sz="2000" dirty="0"/>
              <a:t> O </a:t>
            </a:r>
            <a:r>
              <a:rPr lang="en-US" sz="2000" dirty="0" err="1"/>
              <a:t>Droma</a:t>
            </a:r>
            <a:r>
              <a:rPr lang="en-US" sz="2000" dirty="0"/>
              <a:t>, Li Zhao, </a:t>
            </a:r>
            <a:r>
              <a:rPr lang="en-US" sz="2000" dirty="0" err="1"/>
              <a:t>Xueji</a:t>
            </a:r>
            <a:r>
              <a:rPr lang="en-US" sz="2000" dirty="0"/>
              <a:t> Zhang, “A Cloud-Based Car Parking Middleware for IoT-Based Smart Cities: Design and Implementation”, Sensors 2014, 14, 22372-22393; doi:10.3390/s1222372, ISSN 1424-8220, November 2014.</a:t>
            </a:r>
          </a:p>
        </p:txBody>
      </p:sp>
      <p:sp>
        <p:nvSpPr>
          <p:cNvPr id="32" name="AutoShape 25"/>
          <p:cNvSpPr>
            <a:spLocks noChangeArrowheads="1"/>
          </p:cNvSpPr>
          <p:nvPr/>
        </p:nvSpPr>
        <p:spPr bwMode="auto">
          <a:xfrm>
            <a:off x="10927412" y="3201263"/>
            <a:ext cx="9326215" cy="856047"/>
          </a:xfrm>
          <a:prstGeom prst="roundRect">
            <a:avLst>
              <a:gd name="adj" fmla="val 50000"/>
            </a:avLst>
          </a:prstGeom>
          <a:solidFill>
            <a:srgbClr val="2E75B6"/>
          </a:solidFill>
          <a:ln/>
        </p:spPr>
        <p:style>
          <a:lnRef idx="2">
            <a:schemeClr val="accent1"/>
          </a:lnRef>
          <a:fillRef idx="1">
            <a:schemeClr val="lt1"/>
          </a:fillRef>
          <a:effectRef idx="0">
            <a:schemeClr val="accent1"/>
          </a:effectRef>
          <a:fontRef idx="minor">
            <a:schemeClr val="dk1"/>
          </a:fontRef>
        </p:style>
        <p:txBody>
          <a:bodyPr wrap="none" lIns="18270" tIns="8821" rIns="18270" bIns="8821" anchor="ctr"/>
          <a:lstStyle>
            <a:lvl1pPr defTabSz="412750">
              <a:defRPr sz="2400">
                <a:solidFill>
                  <a:schemeClr val="tx1"/>
                </a:solidFill>
                <a:latin typeface="Times New Roman" panose="02020603050405020304" pitchFamily="18" charset="0"/>
              </a:defRPr>
            </a:lvl1pPr>
            <a:lvl2pPr marL="196850" defTabSz="412750">
              <a:defRPr sz="2400">
                <a:solidFill>
                  <a:schemeClr val="tx1"/>
                </a:solidFill>
                <a:latin typeface="Times New Roman" panose="02020603050405020304" pitchFamily="18" charset="0"/>
              </a:defRPr>
            </a:lvl2pPr>
            <a:lvl3pPr marL="412750" defTabSz="412750">
              <a:defRPr sz="2400">
                <a:solidFill>
                  <a:schemeClr val="tx1"/>
                </a:solidFill>
                <a:latin typeface="Times New Roman" panose="02020603050405020304" pitchFamily="18" charset="0"/>
              </a:defRPr>
            </a:lvl3pPr>
            <a:lvl4pPr marL="609600" defTabSz="412750">
              <a:defRPr sz="2400">
                <a:solidFill>
                  <a:schemeClr val="tx1"/>
                </a:solidFill>
                <a:latin typeface="Times New Roman" panose="02020603050405020304" pitchFamily="18" charset="0"/>
              </a:defRPr>
            </a:lvl4pPr>
            <a:lvl5pPr marL="815975" defTabSz="412750">
              <a:defRPr sz="2400">
                <a:solidFill>
                  <a:schemeClr val="tx1"/>
                </a:solidFill>
                <a:latin typeface="Times New Roman" panose="02020603050405020304" pitchFamily="18" charset="0"/>
              </a:defRPr>
            </a:lvl5pPr>
            <a:lvl6pPr marL="1273175" defTabSz="412750" fontAlgn="base">
              <a:spcBef>
                <a:spcPct val="0"/>
              </a:spcBef>
              <a:spcAft>
                <a:spcPct val="0"/>
              </a:spcAft>
              <a:defRPr sz="2400">
                <a:solidFill>
                  <a:schemeClr val="tx1"/>
                </a:solidFill>
                <a:latin typeface="Times New Roman" panose="02020603050405020304" pitchFamily="18" charset="0"/>
              </a:defRPr>
            </a:lvl6pPr>
            <a:lvl7pPr marL="1730375" defTabSz="412750" fontAlgn="base">
              <a:spcBef>
                <a:spcPct val="0"/>
              </a:spcBef>
              <a:spcAft>
                <a:spcPct val="0"/>
              </a:spcAft>
              <a:defRPr sz="2400">
                <a:solidFill>
                  <a:schemeClr val="tx1"/>
                </a:solidFill>
                <a:latin typeface="Times New Roman" panose="02020603050405020304" pitchFamily="18" charset="0"/>
              </a:defRPr>
            </a:lvl7pPr>
            <a:lvl8pPr marL="2187575" defTabSz="412750" fontAlgn="base">
              <a:spcBef>
                <a:spcPct val="0"/>
              </a:spcBef>
              <a:spcAft>
                <a:spcPct val="0"/>
              </a:spcAft>
              <a:defRPr sz="2400">
                <a:solidFill>
                  <a:schemeClr val="tx1"/>
                </a:solidFill>
                <a:latin typeface="Times New Roman" panose="02020603050405020304" pitchFamily="18" charset="0"/>
              </a:defRPr>
            </a:lvl8pPr>
            <a:lvl9pPr marL="2644775" defTabSz="41275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3900" b="1" dirty="0">
                <a:solidFill>
                  <a:schemeClr val="bg1"/>
                </a:solidFill>
                <a:effectLst>
                  <a:outerShdw blurRad="38100" dist="38100" dir="2700000" algn="tl">
                    <a:srgbClr val="000000"/>
                  </a:outerShdw>
                </a:effectLst>
                <a:latin typeface="Verdana" panose="020B0604030504040204" pitchFamily="34" charset="0"/>
              </a:rPr>
              <a:t>	Proposed Research</a:t>
            </a:r>
          </a:p>
        </p:txBody>
      </p:sp>
      <p:sp>
        <p:nvSpPr>
          <p:cNvPr id="33" name="AutoShape 25"/>
          <p:cNvSpPr>
            <a:spLocks noChangeArrowheads="1"/>
          </p:cNvSpPr>
          <p:nvPr/>
        </p:nvSpPr>
        <p:spPr bwMode="auto">
          <a:xfrm>
            <a:off x="306175" y="3201264"/>
            <a:ext cx="9606902" cy="827537"/>
          </a:xfrm>
          <a:prstGeom prst="roundRect">
            <a:avLst>
              <a:gd name="adj" fmla="val 50000"/>
            </a:avLst>
          </a:prstGeom>
          <a:solidFill>
            <a:srgbClr val="2E75B6"/>
          </a:solidFill>
          <a:ln/>
        </p:spPr>
        <p:style>
          <a:lnRef idx="2">
            <a:schemeClr val="accent1"/>
          </a:lnRef>
          <a:fillRef idx="1">
            <a:schemeClr val="lt1"/>
          </a:fillRef>
          <a:effectRef idx="0">
            <a:schemeClr val="accent1"/>
          </a:effectRef>
          <a:fontRef idx="minor">
            <a:schemeClr val="dk1"/>
          </a:fontRef>
        </p:style>
        <p:txBody>
          <a:bodyPr wrap="none" lIns="18270" tIns="8821" rIns="18270" bIns="8821" anchor="ctr"/>
          <a:lstStyle>
            <a:lvl1pPr defTabSz="412750">
              <a:defRPr sz="2400">
                <a:solidFill>
                  <a:schemeClr val="tx1"/>
                </a:solidFill>
                <a:latin typeface="Times New Roman" panose="02020603050405020304" pitchFamily="18" charset="0"/>
              </a:defRPr>
            </a:lvl1pPr>
            <a:lvl2pPr marL="196850" defTabSz="412750">
              <a:defRPr sz="2400">
                <a:solidFill>
                  <a:schemeClr val="tx1"/>
                </a:solidFill>
                <a:latin typeface="Times New Roman" panose="02020603050405020304" pitchFamily="18" charset="0"/>
              </a:defRPr>
            </a:lvl2pPr>
            <a:lvl3pPr marL="412750" defTabSz="412750">
              <a:defRPr sz="2400">
                <a:solidFill>
                  <a:schemeClr val="tx1"/>
                </a:solidFill>
                <a:latin typeface="Times New Roman" panose="02020603050405020304" pitchFamily="18" charset="0"/>
              </a:defRPr>
            </a:lvl3pPr>
            <a:lvl4pPr marL="609600" defTabSz="412750">
              <a:defRPr sz="2400">
                <a:solidFill>
                  <a:schemeClr val="tx1"/>
                </a:solidFill>
                <a:latin typeface="Times New Roman" panose="02020603050405020304" pitchFamily="18" charset="0"/>
              </a:defRPr>
            </a:lvl4pPr>
            <a:lvl5pPr marL="815975" defTabSz="412750">
              <a:defRPr sz="2400">
                <a:solidFill>
                  <a:schemeClr val="tx1"/>
                </a:solidFill>
                <a:latin typeface="Times New Roman" panose="02020603050405020304" pitchFamily="18" charset="0"/>
              </a:defRPr>
            </a:lvl5pPr>
            <a:lvl6pPr marL="1273175" defTabSz="412750" fontAlgn="base">
              <a:spcBef>
                <a:spcPct val="0"/>
              </a:spcBef>
              <a:spcAft>
                <a:spcPct val="0"/>
              </a:spcAft>
              <a:defRPr sz="2400">
                <a:solidFill>
                  <a:schemeClr val="tx1"/>
                </a:solidFill>
                <a:latin typeface="Times New Roman" panose="02020603050405020304" pitchFamily="18" charset="0"/>
              </a:defRPr>
            </a:lvl6pPr>
            <a:lvl7pPr marL="1730375" defTabSz="412750" fontAlgn="base">
              <a:spcBef>
                <a:spcPct val="0"/>
              </a:spcBef>
              <a:spcAft>
                <a:spcPct val="0"/>
              </a:spcAft>
              <a:defRPr sz="2400">
                <a:solidFill>
                  <a:schemeClr val="tx1"/>
                </a:solidFill>
                <a:latin typeface="Times New Roman" panose="02020603050405020304" pitchFamily="18" charset="0"/>
              </a:defRPr>
            </a:lvl7pPr>
            <a:lvl8pPr marL="2187575" defTabSz="412750" fontAlgn="base">
              <a:spcBef>
                <a:spcPct val="0"/>
              </a:spcBef>
              <a:spcAft>
                <a:spcPct val="0"/>
              </a:spcAft>
              <a:defRPr sz="2400">
                <a:solidFill>
                  <a:schemeClr val="tx1"/>
                </a:solidFill>
                <a:latin typeface="Times New Roman" panose="02020603050405020304" pitchFamily="18" charset="0"/>
              </a:defRPr>
            </a:lvl8pPr>
            <a:lvl9pPr marL="2644775" defTabSz="41275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4000" b="1" dirty="0">
                <a:solidFill>
                  <a:schemeClr val="bg1"/>
                </a:solidFill>
                <a:effectLst>
                  <a:outerShdw blurRad="38100" dist="38100" dir="2700000" algn="tl">
                    <a:srgbClr val="000000"/>
                  </a:outerShdw>
                </a:effectLst>
                <a:latin typeface="Verdana" panose="020B0604030504040204" pitchFamily="34" charset="0"/>
              </a:rPr>
              <a:t>	Introduction</a:t>
            </a:r>
          </a:p>
        </p:txBody>
      </p:sp>
      <p:sp>
        <p:nvSpPr>
          <p:cNvPr id="3" name="TextBox 2"/>
          <p:cNvSpPr txBox="1"/>
          <p:nvPr/>
        </p:nvSpPr>
        <p:spPr>
          <a:xfrm>
            <a:off x="20613584" y="4344779"/>
            <a:ext cx="9192459" cy="9941183"/>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t>In [3], authors present the use of machine to machine (M2M) communication between devices which collects a lot of useful data without any human intervention. This data will be analyzed to make better decisions. All the applications of this technology culminate in increased comfort, convenience, and better management, thereby improve the quality of life</a:t>
            </a:r>
            <a:r>
              <a:rPr lang="en-GB" sz="3200" dirty="0"/>
              <a:t>.</a:t>
            </a:r>
          </a:p>
          <a:p>
            <a:pPr marL="457200" indent="-457200" algn="just">
              <a:buFont typeface="Arial" panose="020B0604020202020204" pitchFamily="34" charset="0"/>
              <a:buChar char="•"/>
            </a:pPr>
            <a:r>
              <a:rPr lang="en-GB" sz="3200" dirty="0"/>
              <a:t>  </a:t>
            </a:r>
            <a:r>
              <a:rPr lang="en-US" sz="3200" dirty="0"/>
              <a:t>Authors in, [4] proposed a simple solution by applying Class Client Geocoder in Google Maps API. A Client Geocoder object communicates with Google map servers to obtain geocodes for user-specified addresses. A Geocoder object maintains its own cache of addresses, which allows repeated queries to be answered without a round trip to the server. </a:t>
            </a:r>
          </a:p>
          <a:p>
            <a:pPr marL="457200" indent="-457200" algn="just">
              <a:buFont typeface="Arial" panose="020B0604020202020204" pitchFamily="34" charset="0"/>
              <a:buChar char="•"/>
            </a:pPr>
            <a:r>
              <a:rPr lang="en-US" sz="3200" dirty="0"/>
              <a:t>The external feature displayed in [5] shows  that Google Maps Direction API which retrieves the duration and distance values for multiple destinations and transport modes.</a:t>
            </a:r>
            <a:endParaRPr lang="en-GB" sz="3200" dirty="0"/>
          </a:p>
        </p:txBody>
      </p:sp>
      <p:sp>
        <p:nvSpPr>
          <p:cNvPr id="35" name="Rectangle 34">
            <a:extLst>
              <a:ext uri="{FF2B5EF4-FFF2-40B4-BE49-F238E27FC236}">
                <a16:creationId xmlns:a16="http://schemas.microsoft.com/office/drawing/2014/main" id="{41E8F5E2-CD3D-4704-9971-9B1297168861}"/>
              </a:ext>
            </a:extLst>
          </p:cNvPr>
          <p:cNvSpPr/>
          <p:nvPr/>
        </p:nvSpPr>
        <p:spPr>
          <a:xfrm>
            <a:off x="11429139" y="11763805"/>
            <a:ext cx="8683050" cy="461665"/>
          </a:xfrm>
          <a:prstGeom prst="rect">
            <a:avLst/>
          </a:prstGeom>
        </p:spPr>
        <p:txBody>
          <a:bodyPr wrap="square">
            <a:spAutoFit/>
          </a:bodyPr>
          <a:lstStyle/>
          <a:p>
            <a:pPr lvl="0" algn="just"/>
            <a:r>
              <a:rPr lang="en-US" sz="2400" dirty="0">
                <a:solidFill>
                  <a:prstClr val="black"/>
                </a:solidFill>
              </a:rPr>
              <a:t>Figure 2. Proposed System architecture.</a:t>
            </a:r>
          </a:p>
        </p:txBody>
      </p:sp>
      <p:sp>
        <p:nvSpPr>
          <p:cNvPr id="29" name="Rectangle 28"/>
          <p:cNvSpPr/>
          <p:nvPr/>
        </p:nvSpPr>
        <p:spPr>
          <a:xfrm>
            <a:off x="10725969" y="12758012"/>
            <a:ext cx="9386220" cy="7971413"/>
          </a:xfrm>
          <a:prstGeom prst="rect">
            <a:avLst/>
          </a:prstGeom>
        </p:spPr>
        <p:txBody>
          <a:bodyPr wrap="square">
            <a:spAutoFit/>
          </a:bodyPr>
          <a:lstStyle/>
          <a:p>
            <a:pPr marL="457200" indent="-457200" algn="just">
              <a:buFont typeface="Arial" panose="020B0604020202020204" pitchFamily="34" charset="0"/>
              <a:buChar char="•"/>
            </a:pPr>
            <a:r>
              <a:rPr lang="en-US" sz="3200" dirty="0"/>
              <a:t>The proposed architecture uses Arduino boards, HC-SR04 sensors, </a:t>
            </a:r>
            <a:r>
              <a:rPr lang="en-US" sz="3200" dirty="0" err="1"/>
              <a:t>NodeMCU</a:t>
            </a:r>
            <a:r>
              <a:rPr lang="en-US" sz="3200" dirty="0"/>
              <a:t>, android app, and Firebase.</a:t>
            </a:r>
          </a:p>
          <a:p>
            <a:pPr algn="just"/>
            <a:endParaRPr lang="en-US" sz="3200" dirty="0"/>
          </a:p>
          <a:p>
            <a:pPr marL="457200" indent="-457200" algn="just">
              <a:buFont typeface="Arial" panose="020B0604020202020204" pitchFamily="34" charset="0"/>
              <a:buChar char="•"/>
            </a:pPr>
            <a:r>
              <a:rPr lang="en-US" sz="3200" dirty="0"/>
              <a:t>The application will give user current location in terms of distance and travel time [4].</a:t>
            </a:r>
          </a:p>
          <a:p>
            <a:pPr marL="457200" indent="-457200" algn="just">
              <a:buFont typeface="Arial" panose="020B0604020202020204" pitchFamily="34" charset="0"/>
              <a:buChar char="•"/>
            </a:pPr>
            <a:r>
              <a:rPr lang="en-US" sz="3200" dirty="0"/>
              <a:t>Guide vehicle to the nearby parking slot using shortest possible paths [5].</a:t>
            </a:r>
          </a:p>
          <a:p>
            <a:pPr marL="457200" indent="-457200" algn="just">
              <a:buFont typeface="Arial" panose="020B0604020202020204" pitchFamily="34" charset="0"/>
              <a:buChar char="•"/>
            </a:pPr>
            <a:r>
              <a:rPr lang="en-US" sz="3200" dirty="0"/>
              <a:t>Reserve parking slot for the user and display time to reach the spot.</a:t>
            </a:r>
          </a:p>
          <a:p>
            <a:pPr marL="457200" indent="-457200" algn="just">
              <a:buFont typeface="Arial" panose="020B0604020202020204" pitchFamily="34" charset="0"/>
              <a:buChar char="•"/>
            </a:pPr>
            <a:r>
              <a:rPr lang="en-US" sz="3200" dirty="0"/>
              <a:t>Exceeding the time limit let the user know that the booking was cancelled and prompt to make another request.</a:t>
            </a:r>
          </a:p>
          <a:p>
            <a:pPr marL="457200" indent="-457200" algn="just">
              <a:buFont typeface="Arial" panose="020B0604020202020204" pitchFamily="34" charset="0"/>
              <a:buChar char="•"/>
            </a:pPr>
            <a:r>
              <a:rPr lang="en-US" sz="3200" dirty="0"/>
              <a:t>Store user's subscription history</a:t>
            </a:r>
          </a:p>
          <a:p>
            <a:pPr marL="457200" indent="-457200" algn="just">
              <a:buFont typeface="Arial" panose="020B0604020202020204" pitchFamily="34" charset="0"/>
              <a:buChar char="•"/>
            </a:pPr>
            <a:r>
              <a:rPr lang="en-US" sz="3200" dirty="0"/>
              <a:t>Store frequently used parking slot under the tab called “Premium User” [6].</a:t>
            </a:r>
          </a:p>
          <a:p>
            <a:pPr algn="just"/>
            <a:endParaRPr lang="en-US" sz="3200" dirty="0"/>
          </a:p>
        </p:txBody>
      </p:sp>
      <p:sp>
        <p:nvSpPr>
          <p:cNvPr id="40" name="AutoShape 26"/>
          <p:cNvSpPr>
            <a:spLocks noChangeArrowheads="1"/>
          </p:cNvSpPr>
          <p:nvPr/>
        </p:nvSpPr>
        <p:spPr bwMode="auto">
          <a:xfrm>
            <a:off x="20683864" y="3194267"/>
            <a:ext cx="9056805" cy="841530"/>
          </a:xfrm>
          <a:prstGeom prst="roundRect">
            <a:avLst>
              <a:gd name="adj" fmla="val 50000"/>
            </a:avLst>
          </a:prstGeom>
          <a:solidFill>
            <a:srgbClr val="2E75B6"/>
          </a:solidFill>
          <a:ln/>
        </p:spPr>
        <p:style>
          <a:lnRef idx="2">
            <a:schemeClr val="accent1"/>
          </a:lnRef>
          <a:fillRef idx="1">
            <a:schemeClr val="lt1"/>
          </a:fillRef>
          <a:effectRef idx="0">
            <a:schemeClr val="accent1"/>
          </a:effectRef>
          <a:fontRef idx="minor">
            <a:schemeClr val="dk1"/>
          </a:fontRef>
        </p:style>
        <p:txBody>
          <a:bodyPr lIns="18270" tIns="8821" rIns="18270" bIns="8821" anchor="ctr"/>
          <a:lstStyle>
            <a:lvl1pPr defTabSz="412750">
              <a:defRPr sz="2400">
                <a:solidFill>
                  <a:schemeClr val="tx1"/>
                </a:solidFill>
                <a:latin typeface="Times New Roman" panose="02020603050405020304" pitchFamily="18" charset="0"/>
              </a:defRPr>
            </a:lvl1pPr>
            <a:lvl2pPr marL="196850" defTabSz="412750">
              <a:defRPr sz="2400">
                <a:solidFill>
                  <a:schemeClr val="tx1"/>
                </a:solidFill>
                <a:latin typeface="Times New Roman" panose="02020603050405020304" pitchFamily="18" charset="0"/>
              </a:defRPr>
            </a:lvl2pPr>
            <a:lvl3pPr marL="412750" defTabSz="412750">
              <a:defRPr sz="2400">
                <a:solidFill>
                  <a:schemeClr val="tx1"/>
                </a:solidFill>
                <a:latin typeface="Times New Roman" panose="02020603050405020304" pitchFamily="18" charset="0"/>
              </a:defRPr>
            </a:lvl3pPr>
            <a:lvl4pPr marL="609600" defTabSz="412750">
              <a:defRPr sz="2400">
                <a:solidFill>
                  <a:schemeClr val="tx1"/>
                </a:solidFill>
                <a:latin typeface="Times New Roman" panose="02020603050405020304" pitchFamily="18" charset="0"/>
              </a:defRPr>
            </a:lvl4pPr>
            <a:lvl5pPr marL="815975" defTabSz="412750">
              <a:defRPr sz="2400">
                <a:solidFill>
                  <a:schemeClr val="tx1"/>
                </a:solidFill>
                <a:latin typeface="Times New Roman" panose="02020603050405020304" pitchFamily="18" charset="0"/>
              </a:defRPr>
            </a:lvl5pPr>
            <a:lvl6pPr marL="1273175" defTabSz="412750" fontAlgn="base">
              <a:spcBef>
                <a:spcPct val="0"/>
              </a:spcBef>
              <a:spcAft>
                <a:spcPct val="0"/>
              </a:spcAft>
              <a:defRPr sz="2400">
                <a:solidFill>
                  <a:schemeClr val="tx1"/>
                </a:solidFill>
                <a:latin typeface="Times New Roman" panose="02020603050405020304" pitchFamily="18" charset="0"/>
              </a:defRPr>
            </a:lvl6pPr>
            <a:lvl7pPr marL="1730375" defTabSz="412750" fontAlgn="base">
              <a:spcBef>
                <a:spcPct val="0"/>
              </a:spcBef>
              <a:spcAft>
                <a:spcPct val="0"/>
              </a:spcAft>
              <a:defRPr sz="2400">
                <a:solidFill>
                  <a:schemeClr val="tx1"/>
                </a:solidFill>
                <a:latin typeface="Times New Roman" panose="02020603050405020304" pitchFamily="18" charset="0"/>
              </a:defRPr>
            </a:lvl7pPr>
            <a:lvl8pPr marL="2187575" defTabSz="412750" fontAlgn="base">
              <a:spcBef>
                <a:spcPct val="0"/>
              </a:spcBef>
              <a:spcAft>
                <a:spcPct val="0"/>
              </a:spcAft>
              <a:defRPr sz="2400">
                <a:solidFill>
                  <a:schemeClr val="tx1"/>
                </a:solidFill>
                <a:latin typeface="Times New Roman" panose="02020603050405020304" pitchFamily="18" charset="0"/>
              </a:defRPr>
            </a:lvl8pPr>
            <a:lvl9pPr marL="2644775" defTabSz="41275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4000" b="1" dirty="0">
                <a:solidFill>
                  <a:srgbClr val="FAFD00"/>
                </a:solidFill>
                <a:effectLst>
                  <a:outerShdw blurRad="38100" dist="38100" dir="2700000" algn="tl">
                    <a:srgbClr val="000000"/>
                  </a:outerShdw>
                </a:effectLst>
                <a:latin typeface="Verdana" panose="020B0604030504040204" pitchFamily="34" charset="0"/>
              </a:rPr>
              <a:t>	</a:t>
            </a:r>
            <a:r>
              <a:rPr lang="en-US" altLang="en-US" sz="4000" b="1" dirty="0">
                <a:solidFill>
                  <a:schemeClr val="bg1"/>
                </a:solidFill>
                <a:effectLst>
                  <a:outerShdw blurRad="38100" dist="38100" dir="2700000" algn="tl">
                    <a:srgbClr val="000000"/>
                  </a:outerShdw>
                </a:effectLst>
                <a:latin typeface="Verdana" panose="020B0604030504040204" pitchFamily="34" charset="0"/>
              </a:rPr>
              <a:t>Related Work</a:t>
            </a:r>
          </a:p>
        </p:txBody>
      </p:sp>
      <p:sp>
        <p:nvSpPr>
          <p:cNvPr id="41" name="Rectangle 40"/>
          <p:cNvSpPr/>
          <p:nvPr/>
        </p:nvSpPr>
        <p:spPr>
          <a:xfrm>
            <a:off x="447736" y="15423868"/>
            <a:ext cx="9453160" cy="5570756"/>
          </a:xfrm>
          <a:prstGeom prst="rect">
            <a:avLst/>
          </a:prstGeom>
        </p:spPr>
        <p:txBody>
          <a:bodyPr wrap="square">
            <a:spAutoFit/>
          </a:bodyPr>
          <a:lstStyle/>
          <a:p>
            <a:pPr algn="just"/>
            <a:endParaRPr lang="en-ZA" sz="3600" dirty="0"/>
          </a:p>
          <a:p>
            <a:pPr marL="571500" indent="-571500" algn="just">
              <a:buFont typeface="Arial" panose="020B0604020202020204" pitchFamily="34" charset="0"/>
              <a:buChar char="•"/>
            </a:pPr>
            <a:r>
              <a:rPr lang="en-GB" sz="3200" dirty="0"/>
              <a:t>The </a:t>
            </a:r>
            <a:r>
              <a:rPr lang="en-GB" sz="3200" b="1" dirty="0"/>
              <a:t>goal</a:t>
            </a:r>
            <a:r>
              <a:rPr lang="en-GB" sz="3200" dirty="0"/>
              <a:t> is to implement a smart parking system that will alleviate the problems facing vehicle owners. </a:t>
            </a:r>
            <a:r>
              <a:rPr lang="en-GB" sz="3200" b="1" dirty="0"/>
              <a:t>Objectives</a:t>
            </a:r>
            <a:r>
              <a:rPr lang="en-GB" sz="3200" dirty="0"/>
              <a:t> of the study are (Hardware ) [3]:</a:t>
            </a:r>
          </a:p>
          <a:p>
            <a:pPr algn="just"/>
            <a:endParaRPr lang="en-GB" sz="3200" dirty="0"/>
          </a:p>
          <a:p>
            <a:pPr marL="571500" indent="-571500" algn="just">
              <a:buFont typeface="Arial" panose="020B0604020202020204" pitchFamily="34" charset="0"/>
              <a:buChar char="•"/>
            </a:pPr>
            <a:r>
              <a:rPr lang="en-US" sz="3200" dirty="0"/>
              <a:t>Read data from the sensors</a:t>
            </a:r>
          </a:p>
          <a:p>
            <a:pPr marL="571500" indent="-571500" algn="just">
              <a:buFont typeface="Arial" panose="020B0604020202020204" pitchFamily="34" charset="0"/>
              <a:buChar char="•"/>
            </a:pPr>
            <a:r>
              <a:rPr lang="en-US" sz="3200" dirty="0"/>
              <a:t>Save data on database</a:t>
            </a:r>
          </a:p>
          <a:p>
            <a:pPr marL="571500" indent="-571500" algn="just">
              <a:buFont typeface="Arial" panose="020B0604020202020204" pitchFamily="34" charset="0"/>
              <a:buChar char="•"/>
            </a:pPr>
            <a:r>
              <a:rPr lang="en-US" sz="3200" dirty="0"/>
              <a:t>Check condition of all parking slots</a:t>
            </a:r>
          </a:p>
          <a:p>
            <a:pPr marL="571500" indent="-571500" algn="just">
              <a:buFont typeface="Arial" panose="020B0604020202020204" pitchFamily="34" charset="0"/>
              <a:buChar char="•"/>
            </a:pPr>
            <a:r>
              <a:rPr lang="en-US" sz="3200" dirty="0"/>
              <a:t>Generate a random password</a:t>
            </a:r>
          </a:p>
          <a:p>
            <a:pPr marL="571500" indent="-571500" algn="just">
              <a:buFont typeface="Arial" panose="020B0604020202020204" pitchFamily="34" charset="0"/>
              <a:buChar char="•"/>
            </a:pPr>
            <a:r>
              <a:rPr lang="en-US" sz="3200" dirty="0"/>
              <a:t>Match input of password to open gate in front of parking (entrance).</a:t>
            </a:r>
          </a:p>
        </p:txBody>
      </p:sp>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730" y="225209"/>
            <a:ext cx="2221639" cy="2355341"/>
          </a:xfrm>
          <a:prstGeom prst="rect">
            <a:avLst/>
          </a:prstGeom>
        </p:spPr>
      </p:pic>
      <p:sp>
        <p:nvSpPr>
          <p:cNvPr id="37" name="Rectangle 36">
            <a:extLst>
              <a:ext uri="{FF2B5EF4-FFF2-40B4-BE49-F238E27FC236}">
                <a16:creationId xmlns:a16="http://schemas.microsoft.com/office/drawing/2014/main" id="{41E8F5E2-CD3D-4704-9971-9B1297168861}"/>
              </a:ext>
            </a:extLst>
          </p:cNvPr>
          <p:cNvSpPr/>
          <p:nvPr/>
        </p:nvSpPr>
        <p:spPr>
          <a:xfrm>
            <a:off x="780019" y="12438386"/>
            <a:ext cx="4873624" cy="466594"/>
          </a:xfrm>
          <a:prstGeom prst="rect">
            <a:avLst/>
          </a:prstGeom>
        </p:spPr>
        <p:txBody>
          <a:bodyPr wrap="square">
            <a:spAutoFit/>
          </a:bodyPr>
          <a:lstStyle/>
          <a:p>
            <a:pPr lvl="0" algn="just"/>
            <a:r>
              <a:rPr lang="en-US" sz="2400" dirty="0">
                <a:solidFill>
                  <a:prstClr val="black"/>
                </a:solidFill>
              </a:rPr>
              <a:t>Figure 1. Internet of Things(IoT) [2].</a:t>
            </a:r>
          </a:p>
        </p:txBody>
      </p:sp>
      <p:pic>
        <p:nvPicPr>
          <p:cNvPr id="5" name="Picture 4">
            <a:extLst>
              <a:ext uri="{FF2B5EF4-FFF2-40B4-BE49-F238E27FC236}">
                <a16:creationId xmlns:a16="http://schemas.microsoft.com/office/drawing/2014/main" id="{482334B1-C196-4EC7-9E75-5ECB6B5704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730" y="8052619"/>
            <a:ext cx="9122473" cy="4246815"/>
          </a:xfrm>
          <a:prstGeom prst="rect">
            <a:avLst/>
          </a:prstGeom>
        </p:spPr>
      </p:pic>
      <p:pic>
        <p:nvPicPr>
          <p:cNvPr id="34" name="Picture 33">
            <a:extLst>
              <a:ext uri="{FF2B5EF4-FFF2-40B4-BE49-F238E27FC236}">
                <a16:creationId xmlns:a16="http://schemas.microsoft.com/office/drawing/2014/main" id="{C58C6F88-F774-4FEA-B65C-A759B9C4468A}"/>
              </a:ext>
            </a:extLst>
          </p:cNvPr>
          <p:cNvPicPr/>
          <p:nvPr/>
        </p:nvPicPr>
        <p:blipFill>
          <a:blip r:embed="rId5"/>
          <a:stretch>
            <a:fillRect/>
          </a:stretch>
        </p:blipFill>
        <p:spPr>
          <a:xfrm>
            <a:off x="11429138" y="4344780"/>
            <a:ext cx="8422191" cy="7478970"/>
          </a:xfrm>
          <a:prstGeom prst="rect">
            <a:avLst/>
          </a:prstGeom>
        </p:spPr>
      </p:pic>
    </p:spTree>
    <p:extLst>
      <p:ext uri="{BB962C8B-B14F-4D97-AF65-F5344CB8AC3E}">
        <p14:creationId xmlns:p14="http://schemas.microsoft.com/office/powerpoint/2010/main" val="33337222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3553</TotalTime>
  <Words>674</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NKANYEZI</dc:creator>
  <cp:lastModifiedBy>Nontobeko</cp:lastModifiedBy>
  <cp:revision>471</cp:revision>
  <dcterms:created xsi:type="dcterms:W3CDTF">2016-08-24T09:25:52Z</dcterms:created>
  <dcterms:modified xsi:type="dcterms:W3CDTF">2019-10-07T09:55:21Z</dcterms:modified>
</cp:coreProperties>
</file>