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91400" cy="6857280"/>
          </a:xfrm>
          <a:prstGeom prst="rect">
            <a:avLst/>
          </a:prstGeom>
          <a:ln>
            <a:noFill/>
          </a:ln>
        </p:spPr>
      </p:pic>
      <p:sp>
        <p:nvSpPr>
          <p:cNvPr id="1" name="PlaceHolder 1"/>
          <p:cNvSpPr>
            <a:spLocks noGrp="1"/>
          </p:cNvSpPr>
          <p:nvPr>
            <p:ph type="title"/>
          </p:nvPr>
        </p:nvSpPr>
        <p:spPr>
          <a:xfrm>
            <a:off x="1545480" y="274680"/>
            <a:ext cx="6709320" cy="114228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0" y="0"/>
            <a:ext cx="12191400" cy="685728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09480" y="1883520"/>
            <a:ext cx="10972080" cy="1469160"/>
          </a:xfrm>
          <a:prstGeom prst="rect">
            <a:avLst/>
          </a:prstGeom>
          <a:noFill/>
          <a:ln>
            <a:noFill/>
          </a:ln>
        </p:spPr>
        <p:style>
          <a:lnRef idx="0"/>
          <a:fillRef idx="0"/>
          <a:effectRef idx="0"/>
          <a:fontRef idx="minor"/>
        </p:style>
        <p:txBody>
          <a:bodyPr lIns="90000" rIns="90000" tIns="45000" bIns="45000" anchor="ctr"/>
          <a:p>
            <a:pPr algn="ctr">
              <a:lnSpc>
                <a:spcPct val="100000"/>
              </a:lnSpc>
            </a:pPr>
            <a:endParaRPr b="0" lang="en-ZA" sz="1800" spc="-1" strike="noStrike">
              <a:latin typeface="Arial"/>
            </a:endParaRPr>
          </a:p>
          <a:p>
            <a:pPr algn="ctr">
              <a:lnSpc>
                <a:spcPct val="100000"/>
              </a:lnSpc>
            </a:pPr>
            <a:r>
              <a:rPr b="1" lang="en-ZA" sz="4400" spc="-1" strike="noStrike">
                <a:solidFill>
                  <a:srgbClr val="000000"/>
                </a:solidFill>
                <a:latin typeface="Calibri"/>
                <a:ea typeface="DejaVu Sans"/>
              </a:rPr>
              <a:t>Constructive Investigation with IoT: Case of Smart Parking.</a:t>
            </a:r>
            <a:endParaRPr b="0" lang="en-ZA" sz="4400" spc="-1" strike="noStrike">
              <a:latin typeface="Arial"/>
            </a:endParaRPr>
          </a:p>
          <a:p>
            <a:pPr algn="ctr">
              <a:lnSpc>
                <a:spcPct val="100000"/>
              </a:lnSpc>
            </a:pPr>
            <a:r>
              <a:rPr b="0" lang="en-ZA" sz="3200" spc="-1" strike="noStrike">
                <a:solidFill>
                  <a:srgbClr val="000000"/>
                </a:solidFill>
                <a:latin typeface="Calibri"/>
                <a:ea typeface="DejaVu Sans"/>
              </a:rPr>
              <a:t>M.M. Nkosi, P. Tarwireyi</a:t>
            </a:r>
            <a:endParaRPr b="0" lang="en-ZA" sz="3200" spc="-1" strike="noStrike">
              <a:latin typeface="Arial"/>
            </a:endParaRPr>
          </a:p>
          <a:p>
            <a:pPr algn="ctr">
              <a:lnSpc>
                <a:spcPct val="100000"/>
              </a:lnSpc>
            </a:pPr>
            <a:r>
              <a:rPr b="0" lang="en-ZA" sz="3200" spc="-1" strike="noStrike">
                <a:solidFill>
                  <a:srgbClr val="000000"/>
                </a:solidFill>
                <a:latin typeface="Calibri"/>
                <a:ea typeface="DejaVu Sans"/>
              </a:rPr>
              <a:t>Dept. of Computer Science, University of Zululand.</a:t>
            </a:r>
            <a:endParaRPr b="0" lang="en-ZA" sz="3200" spc="-1" strike="noStrike">
              <a:latin typeface="Arial"/>
            </a:endParaRPr>
          </a:p>
        </p:txBody>
      </p:sp>
      <p:sp>
        <p:nvSpPr>
          <p:cNvPr id="79" name="CustomShape 2"/>
          <p:cNvSpPr/>
          <p:nvPr/>
        </p:nvSpPr>
        <p:spPr>
          <a:xfrm>
            <a:off x="609480" y="3801960"/>
            <a:ext cx="7760880" cy="15609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45480" y="274680"/>
            <a:ext cx="6878160" cy="804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ZA" sz="2800" spc="-1" strike="noStrike">
                <a:solidFill>
                  <a:srgbClr val="000000"/>
                </a:solidFill>
                <a:latin typeface="Calibri"/>
                <a:ea typeface="DejaVu Sans"/>
              </a:rPr>
              <a:t>Constructive Investigation with IoT: Case of Smart Parking </a:t>
            </a:r>
            <a:endParaRPr b="0" lang="en-ZA" sz="2800" spc="-1" strike="noStrike">
              <a:latin typeface="Arial"/>
            </a:endParaRPr>
          </a:p>
        </p:txBody>
      </p:sp>
      <p:sp>
        <p:nvSpPr>
          <p:cNvPr id="81" name="CustomShape 2"/>
          <p:cNvSpPr/>
          <p:nvPr/>
        </p:nvSpPr>
        <p:spPr>
          <a:xfrm>
            <a:off x="609480" y="1323720"/>
            <a:ext cx="10972080" cy="4801680"/>
          </a:xfrm>
          <a:prstGeom prst="rect">
            <a:avLst/>
          </a:prstGeom>
          <a:noFill/>
          <a:ln>
            <a:noFill/>
          </a:ln>
        </p:spPr>
        <p:style>
          <a:lnRef idx="0"/>
          <a:fillRef idx="0"/>
          <a:effectRef idx="0"/>
          <a:fontRef idx="minor"/>
        </p:style>
        <p:txBody>
          <a:bodyPr lIns="90000" rIns="90000" tIns="45000" bIns="45000"/>
          <a:p>
            <a:pPr algn="ctr">
              <a:lnSpc>
                <a:spcPct val="100000"/>
              </a:lnSpc>
            </a:pPr>
            <a:endParaRPr b="0" lang="en-ZA" sz="1800" spc="-1" strike="noStrike">
              <a:latin typeface="Arial"/>
            </a:endParaRPr>
          </a:p>
          <a:p>
            <a:pPr algn="ctr">
              <a:lnSpc>
                <a:spcPct val="100000"/>
              </a:lnSpc>
            </a:pPr>
            <a:r>
              <a:rPr b="1" lang="en-ZA" sz="2600" spc="-1" strike="noStrike">
                <a:solidFill>
                  <a:srgbClr val="000000"/>
                </a:solidFill>
                <a:latin typeface="Times;Times New Roman"/>
                <a:ea typeface="Times;Times New Roman"/>
              </a:rPr>
              <a:t>Project Based Learning.</a:t>
            </a:r>
            <a:endParaRPr b="0" lang="en-ZA" sz="2600" spc="-1" strike="noStrike">
              <a:latin typeface="Arial"/>
            </a:endParaRPr>
          </a:p>
          <a:p>
            <a:pPr>
              <a:lnSpc>
                <a:spcPct val="100000"/>
              </a:lnSpc>
            </a:pPr>
            <a:endParaRPr b="0" lang="en-ZA" sz="2600" spc="-1" strike="noStrike">
              <a:latin typeface="Arial"/>
            </a:endParaRPr>
          </a:p>
          <a:p>
            <a:pPr>
              <a:lnSpc>
                <a:spcPct val="100000"/>
              </a:lnSpc>
            </a:pPr>
            <a:r>
              <a:rPr b="0" lang="en-ZA" sz="1800" spc="-1" strike="noStrike">
                <a:solidFill>
                  <a:srgbClr val="000000"/>
                </a:solidFill>
                <a:latin typeface="Times;Times New Roman"/>
                <a:ea typeface="Times;Times New Roman"/>
              </a:rPr>
              <a:t>It is a very useful method of teaching learners technology (Technical subjects). Teaching with projects quite often turned out to be chaotic in the perception of students. Remarks, based on the results of projects turned out to be highly depended on the subjective point of view of the teacher.</a:t>
            </a:r>
            <a:endParaRPr b="0" lang="en-ZA" sz="1800" spc="-1" strike="noStrike">
              <a:latin typeface="Arial"/>
            </a:endParaRPr>
          </a:p>
          <a:p>
            <a:pPr>
              <a:lnSpc>
                <a:spcPct val="100000"/>
              </a:lnSpc>
            </a:pPr>
            <a:endParaRPr b="0" lang="en-ZA" sz="1800" spc="-1" strike="noStrike">
              <a:latin typeface="Arial"/>
            </a:endParaRPr>
          </a:p>
          <a:p>
            <a:pPr>
              <a:lnSpc>
                <a:spcPct val="100000"/>
              </a:lnSpc>
            </a:pPr>
            <a:r>
              <a:rPr b="1" lang="en-ZA" sz="1800" spc="-1" strike="noStrike">
                <a:solidFill>
                  <a:srgbClr val="000000"/>
                </a:solidFill>
                <a:latin typeface="Times;Times New Roman"/>
                <a:ea typeface="Times;Times New Roman"/>
              </a:rPr>
              <a:t>Few main reasons of using project based learning method:</a:t>
            </a:r>
            <a:endParaRPr b="0" lang="en-ZA" sz="1800" spc="-1" strike="noStrike">
              <a:latin typeface="Arial"/>
            </a:endParaRPr>
          </a:p>
          <a:p>
            <a:pPr marL="216000" indent="-21600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The motivation of students to actually finish the project is a good motive.</a:t>
            </a:r>
            <a:endParaRPr b="0" lang="en-ZA" sz="1800" spc="-1" strike="noStrike">
              <a:latin typeface="Arial"/>
            </a:endParaRPr>
          </a:p>
          <a:p>
            <a:pPr marL="216000" indent="-21600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Interactions of teachers with students, dependent on factors like specific experience.</a:t>
            </a:r>
            <a:endParaRPr b="0" lang="en-ZA" sz="1800" spc="-1" strike="noStrike">
              <a:latin typeface="Arial"/>
            </a:endParaRPr>
          </a:p>
          <a:p>
            <a:pPr marL="216000" indent="-21600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Project Based Learning to provide a cumulating experience designed to include a clear focus on: critical thinking and problem solving; collaboration and leadership; verbal and written communications; and independent work.</a:t>
            </a: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45480" y="274680"/>
            <a:ext cx="6878160" cy="804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ZA" sz="2800" spc="-1" strike="noStrike">
                <a:solidFill>
                  <a:srgbClr val="000000"/>
                </a:solidFill>
                <a:latin typeface="Calibri"/>
                <a:ea typeface="DejaVu Sans"/>
              </a:rPr>
              <a:t>Constructive Investigation with IoT: Case of Smart Parking </a:t>
            </a:r>
            <a:endParaRPr b="0" lang="en-ZA" sz="2800" spc="-1" strike="noStrike">
              <a:latin typeface="Arial"/>
            </a:endParaRPr>
          </a:p>
        </p:txBody>
      </p:sp>
      <p:sp>
        <p:nvSpPr>
          <p:cNvPr id="83" name="CustomShape 2"/>
          <p:cNvSpPr/>
          <p:nvPr/>
        </p:nvSpPr>
        <p:spPr>
          <a:xfrm>
            <a:off x="609480" y="1600200"/>
            <a:ext cx="10972080" cy="4525200"/>
          </a:xfrm>
          <a:prstGeom prst="rect">
            <a:avLst/>
          </a:prstGeom>
          <a:noFill/>
          <a:ln>
            <a:noFill/>
          </a:ln>
        </p:spPr>
        <p:style>
          <a:lnRef idx="0"/>
          <a:fillRef idx="0"/>
          <a:effectRef idx="0"/>
          <a:fontRef idx="minor"/>
        </p:style>
        <p:txBody>
          <a:bodyPr lIns="90000" rIns="90000" tIns="45000" bIns="45000"/>
          <a:p>
            <a:pPr>
              <a:lnSpc>
                <a:spcPct val="100000"/>
              </a:lnSpc>
            </a:pPr>
            <a:r>
              <a:rPr b="0" lang="en-ZA" sz="2400" spc="-1" strike="noStrike">
                <a:solidFill>
                  <a:srgbClr val="000000"/>
                </a:solidFill>
                <a:latin typeface="Times;Times New Roman"/>
                <a:ea typeface="Times;Times New Roman"/>
              </a:rPr>
              <a:t>With the high percentage of vehicles ownership that seem to keep increasing, parking or finding a parking slot in metropolitan areas has become a conflicting and frustrating situation for a large number of people</a:t>
            </a:r>
            <a:r>
              <a:rPr b="0" lang="en-ZA" sz="1200" spc="-1" strike="noStrike">
                <a:solidFill>
                  <a:srgbClr val="000000"/>
                </a:solidFill>
                <a:latin typeface="Times;Times New Roman"/>
                <a:ea typeface="Times;Times New Roman"/>
              </a:rPr>
              <a:t>.</a:t>
            </a:r>
            <a:endParaRPr b="0" lang="en-ZA" sz="1200" spc="-1" strike="noStrike">
              <a:latin typeface="Arial"/>
            </a:endParaRPr>
          </a:p>
          <a:p>
            <a:pPr>
              <a:lnSpc>
                <a:spcPct val="100000"/>
              </a:lnSpc>
            </a:pPr>
            <a:endParaRPr b="0" lang="en-ZA" sz="1200" spc="-1" strike="noStrike">
              <a:latin typeface="Arial"/>
            </a:endParaRPr>
          </a:p>
          <a:p>
            <a:pPr>
              <a:lnSpc>
                <a:spcPct val="100000"/>
              </a:lnSpc>
            </a:pPr>
            <a:endParaRPr b="0" lang="en-ZA" sz="1200" spc="-1" strike="noStrike">
              <a:latin typeface="Arial"/>
            </a:endParaRPr>
          </a:p>
          <a:p>
            <a:pPr>
              <a:lnSpc>
                <a:spcPct val="100000"/>
              </a:lnSpc>
            </a:pPr>
            <a:endParaRPr b="0" lang="en-ZA" sz="1200" spc="-1" strike="noStrike">
              <a:latin typeface="Arial"/>
            </a:endParaRPr>
          </a:p>
          <a:p>
            <a:pPr>
              <a:lnSpc>
                <a:spcPct val="100000"/>
              </a:lnSpc>
            </a:pPr>
            <a:endParaRPr b="0" lang="en-ZA" sz="1200" spc="-1" strike="noStrike">
              <a:latin typeface="Arial"/>
            </a:endParaRPr>
          </a:p>
        </p:txBody>
      </p:sp>
      <p:pic>
        <p:nvPicPr>
          <p:cNvPr id="84" name="Picture 3" descr=""/>
          <p:cNvPicPr/>
          <p:nvPr/>
        </p:nvPicPr>
        <p:blipFill>
          <a:blip r:embed="rId1"/>
          <a:stretch/>
        </p:blipFill>
        <p:spPr>
          <a:xfrm>
            <a:off x="609480" y="2784240"/>
            <a:ext cx="10972080" cy="3341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545480" y="274680"/>
            <a:ext cx="6878160" cy="804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ZA" sz="2800" spc="-1" strike="noStrike">
                <a:solidFill>
                  <a:srgbClr val="000000"/>
                </a:solidFill>
                <a:latin typeface="Calibri"/>
                <a:ea typeface="DejaVu Sans"/>
              </a:rPr>
              <a:t>Constructive Investigation with IoT: Case of Smart Parking </a:t>
            </a:r>
            <a:endParaRPr b="0" lang="en-ZA" sz="2800" spc="-1" strike="noStrike">
              <a:latin typeface="Arial"/>
            </a:endParaRPr>
          </a:p>
        </p:txBody>
      </p:sp>
      <p:sp>
        <p:nvSpPr>
          <p:cNvPr id="86" name="CustomShape 2"/>
          <p:cNvSpPr/>
          <p:nvPr/>
        </p:nvSpPr>
        <p:spPr>
          <a:xfrm>
            <a:off x="609480" y="1323720"/>
            <a:ext cx="10972080" cy="4801680"/>
          </a:xfrm>
          <a:prstGeom prst="rect">
            <a:avLst/>
          </a:prstGeom>
          <a:noFill/>
          <a:ln>
            <a:noFill/>
          </a:ln>
        </p:spPr>
        <p:style>
          <a:lnRef idx="0"/>
          <a:fillRef idx="0"/>
          <a:effectRef idx="0"/>
          <a:fontRef idx="minor"/>
        </p:style>
        <p:txBody>
          <a:bodyPr lIns="90000" rIns="90000" tIns="45000" bIns="45000"/>
          <a:p>
            <a:pPr algn="ctr">
              <a:lnSpc>
                <a:spcPct val="100000"/>
              </a:lnSpc>
            </a:pPr>
            <a:endParaRPr b="0" lang="en-ZA" sz="1800" spc="-1" strike="noStrike">
              <a:latin typeface="Arial"/>
            </a:endParaRPr>
          </a:p>
          <a:p>
            <a:pPr algn="ctr">
              <a:lnSpc>
                <a:spcPct val="100000"/>
              </a:lnSpc>
            </a:pPr>
            <a:r>
              <a:rPr b="1" lang="en-ZA" sz="2400" spc="-1" strike="noStrike">
                <a:solidFill>
                  <a:srgbClr val="000000"/>
                </a:solidFill>
                <a:latin typeface="Times;Times New Roman"/>
                <a:ea typeface="Times;Times New Roman"/>
              </a:rPr>
              <a:t>Problem</a:t>
            </a:r>
            <a:endParaRPr b="0" lang="en-ZA" sz="2400" spc="-1" strike="noStrike">
              <a:latin typeface="Arial"/>
            </a:endParaRPr>
          </a:p>
          <a:p>
            <a:pPr>
              <a:lnSpc>
                <a:spcPct val="100000"/>
              </a:lnSpc>
            </a:pPr>
            <a:r>
              <a:rPr b="1" lang="en-ZA" sz="1800" spc="-1" strike="noStrike">
                <a:solidFill>
                  <a:srgbClr val="000000"/>
                </a:solidFill>
                <a:latin typeface="Times;Times New Roman"/>
                <a:ea typeface="Times;Times New Roman"/>
              </a:rPr>
              <a:t>Not enough information for motorists </a:t>
            </a:r>
            <a:r>
              <a:rPr b="0" lang="en-ZA" sz="1800" spc="-1" strike="noStrike">
                <a:solidFill>
                  <a:srgbClr val="000000"/>
                </a:solidFill>
                <a:latin typeface="Times;Times New Roman"/>
                <a:ea typeface="Times;Times New Roman"/>
              </a:rPr>
              <a:t>on whether parking is available or not and how costly it is. Vehicle owner always get frustrated by expecting abundant and unoccupied parking slots find limited or expensive parking, or by wasting a lot of time trying to find a parking slot.</a:t>
            </a:r>
            <a:endParaRPr b="0" lang="en-ZA" sz="1800" spc="-1" strike="noStrike">
              <a:latin typeface="Arial"/>
            </a:endParaRPr>
          </a:p>
          <a:p>
            <a:pPr>
              <a:lnSpc>
                <a:spcPct val="100000"/>
              </a:lnSpc>
            </a:pPr>
            <a:r>
              <a:rPr b="1" lang="en-ZA" sz="1800" spc="-1" strike="noStrike">
                <a:solidFill>
                  <a:srgbClr val="000000"/>
                </a:solidFill>
                <a:latin typeface="Times;Times New Roman"/>
                <a:ea typeface="Times;Times New Roman"/>
              </a:rPr>
              <a:t>Excessive vehicle use </a:t>
            </a:r>
            <a:r>
              <a:rPr b="0" lang="en-ZA" sz="1800" spc="-1" strike="noStrike">
                <a:solidFill>
                  <a:srgbClr val="000000"/>
                </a:solidFill>
                <a:latin typeface="Times;Times New Roman"/>
                <a:ea typeface="Times;Times New Roman"/>
              </a:rPr>
              <a:t>creates many problems on society as the number of people owning vehicle increase yearly. The greater number of vehicles the greater the costs of residential parking and increases accident risks. External costs include increased road and parking facility costs, congestion, accident damages, and environmental degradation.</a:t>
            </a:r>
            <a:endParaRPr b="0" lang="en-ZA" sz="1800" spc="-1" strike="noStrike">
              <a:latin typeface="Arial"/>
            </a:endParaRPr>
          </a:p>
          <a:p>
            <a:pPr>
              <a:lnSpc>
                <a:spcPct val="100000"/>
              </a:lnSpc>
            </a:pPr>
            <a:r>
              <a:rPr b="1" lang="en-ZA" sz="1800" spc="-1" strike="noStrike">
                <a:solidFill>
                  <a:srgbClr val="000000"/>
                </a:solidFill>
                <a:latin typeface="Times;Times New Roman"/>
                <a:ea typeface="Times;Times New Roman"/>
              </a:rPr>
              <a:t>Inefficient use of existing parking capacity. </a:t>
            </a:r>
            <a:r>
              <a:rPr b="0" lang="en-ZA" sz="1800" spc="-1" strike="noStrike">
                <a:solidFill>
                  <a:srgbClr val="000000"/>
                </a:solidFill>
                <a:latin typeface="Times;Times New Roman"/>
                <a:ea typeface="Times;Times New Roman"/>
              </a:rPr>
              <a:t>Local zoning ordinances, building codes, and other development practice can create an oversupply of parking spaces.</a:t>
            </a:r>
            <a:endParaRPr b="0" lang="en-ZA" sz="1800" spc="-1" strike="noStrike">
              <a:latin typeface="Arial"/>
            </a:endParaRPr>
          </a:p>
          <a:p>
            <a:pPr>
              <a:lnSpc>
                <a:spcPct val="100000"/>
              </a:lnSpc>
            </a:pPr>
            <a:r>
              <a:rPr b="1" lang="en-ZA" sz="1800" spc="-1" strike="noStrike">
                <a:solidFill>
                  <a:srgbClr val="000000"/>
                </a:solidFill>
                <a:latin typeface="Times;Times New Roman"/>
                <a:ea typeface="Times;Times New Roman"/>
              </a:rPr>
              <a:t>Low parking turnover rate. </a:t>
            </a:r>
            <a:r>
              <a:rPr b="0" lang="en-ZA" sz="1800" spc="-1" strike="noStrike">
                <a:solidFill>
                  <a:srgbClr val="000000"/>
                </a:solidFill>
                <a:latin typeface="Times;Times New Roman"/>
                <a:ea typeface="Times;Times New Roman"/>
              </a:rPr>
              <a:t>This usually occurs when vehicles are parked in the same space/lot for at least 4 hours (on average).</a:t>
            </a:r>
            <a:endParaRPr b="0" lang="en-ZA" sz="1800" spc="-1" strike="noStrike">
              <a:latin typeface="Arial"/>
            </a:endParaRPr>
          </a:p>
          <a:p>
            <a:pPr>
              <a:lnSpc>
                <a:spcPct val="100000"/>
              </a:lnSpc>
            </a:pPr>
            <a:r>
              <a:rPr b="1" lang="en-ZA" sz="1800" spc="-1" strike="noStrike">
                <a:solidFill>
                  <a:srgbClr val="000000"/>
                </a:solidFill>
                <a:latin typeface="Times;Times New Roman"/>
                <a:ea typeface="Times;Times New Roman"/>
              </a:rPr>
              <a:t>Insufficient parking at event site. </a:t>
            </a:r>
            <a:r>
              <a:rPr b="0" lang="en-ZA" sz="1800" spc="-1" strike="noStrike">
                <a:solidFill>
                  <a:srgbClr val="000000"/>
                </a:solidFill>
                <a:latin typeface="Times;Times New Roman"/>
                <a:ea typeface="Times;Times New Roman"/>
              </a:rPr>
              <a:t>Special events can disturb normal traffic flow and require crowd management. Every event can create its own transportation issues.</a:t>
            </a: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545480" y="274680"/>
            <a:ext cx="6878160" cy="804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ZA" sz="2800" spc="-1" strike="noStrike">
                <a:solidFill>
                  <a:srgbClr val="000000"/>
                </a:solidFill>
                <a:latin typeface="Calibri"/>
                <a:ea typeface="DejaVu Sans"/>
              </a:rPr>
              <a:t>Constructive Investigation with IoT: Case of Smart Parking </a:t>
            </a:r>
            <a:endParaRPr b="0" lang="en-ZA" sz="2800" spc="-1" strike="noStrike">
              <a:latin typeface="Arial"/>
            </a:endParaRPr>
          </a:p>
        </p:txBody>
      </p:sp>
      <p:sp>
        <p:nvSpPr>
          <p:cNvPr id="88" name="CustomShape 2"/>
          <p:cNvSpPr/>
          <p:nvPr/>
        </p:nvSpPr>
        <p:spPr>
          <a:xfrm>
            <a:off x="609480" y="1600200"/>
            <a:ext cx="10972080" cy="4525200"/>
          </a:xfrm>
          <a:prstGeom prst="rect">
            <a:avLst/>
          </a:prstGeom>
          <a:noFill/>
          <a:ln>
            <a:noFill/>
          </a:ln>
        </p:spPr>
        <p:style>
          <a:lnRef idx="0"/>
          <a:fillRef idx="0"/>
          <a:effectRef idx="0"/>
          <a:fontRef idx="minor"/>
        </p:style>
        <p:txBody>
          <a:bodyPr lIns="90000" rIns="90000" tIns="45000" bIns="45000"/>
          <a:p>
            <a:pPr>
              <a:lnSpc>
                <a:spcPct val="100000"/>
              </a:lnSpc>
            </a:pPr>
            <a:endParaRPr b="0" lang="en-ZA" sz="1800" spc="-1" strike="noStrike">
              <a:latin typeface="Arial"/>
            </a:endParaRPr>
          </a:p>
          <a:p>
            <a:pPr>
              <a:lnSpc>
                <a:spcPct val="100000"/>
              </a:lnSpc>
            </a:pPr>
            <a:endParaRPr b="0" lang="en-ZA" sz="1800" spc="-1" strike="noStrike">
              <a:latin typeface="Arial"/>
            </a:endParaRPr>
          </a:p>
          <a:p>
            <a:pPr algn="ctr">
              <a:lnSpc>
                <a:spcPct val="100000"/>
              </a:lnSpc>
            </a:pPr>
            <a:r>
              <a:rPr b="1" lang="en-ZA" sz="2400" spc="-1" strike="noStrike">
                <a:solidFill>
                  <a:srgbClr val="000000"/>
                </a:solidFill>
                <a:latin typeface="Times;Times New Roman"/>
                <a:ea typeface="Times;Times New Roman"/>
              </a:rPr>
              <a:t>Solution using constructive investigation</a:t>
            </a:r>
            <a:endParaRPr b="0" lang="en-ZA" sz="2400" spc="-1" strike="noStrike">
              <a:latin typeface="Arial"/>
            </a:endParaRPr>
          </a:p>
          <a:p>
            <a:pPr>
              <a:lnSpc>
                <a:spcPct val="100000"/>
              </a:lnSpc>
            </a:pPr>
            <a:r>
              <a:rPr b="0" lang="en-ZA" sz="1800" spc="-1" strike="noStrike">
                <a:solidFill>
                  <a:srgbClr val="000000"/>
                </a:solidFill>
                <a:latin typeface="Times;Times New Roman"/>
                <a:ea typeface="Times;Times New Roman"/>
              </a:rPr>
              <a:t>This paper describes how a real life problem was used to learn and apply IoT technologies. Which was very challenging as it contains new concept which are not done as a module at the University.</a:t>
            </a:r>
            <a:endParaRPr b="0" lang="en-ZA" sz="1800" spc="-1" strike="noStrike">
              <a:latin typeface="Arial"/>
            </a:endParaRPr>
          </a:p>
          <a:p>
            <a:pPr>
              <a:lnSpc>
                <a:spcPct val="100000"/>
              </a:lnSpc>
            </a:pPr>
            <a:r>
              <a:rPr b="0" lang="en-ZA" sz="1800" spc="-1" strike="noStrike">
                <a:solidFill>
                  <a:srgbClr val="000000"/>
                </a:solidFill>
                <a:latin typeface="Times;Times New Roman"/>
                <a:ea typeface="Times;Times New Roman"/>
              </a:rPr>
              <a:t>An lot intensive research was done, and a smart parking system was implemented using the following components:</a:t>
            </a:r>
            <a:endParaRPr b="0" lang="en-ZA" sz="1800" spc="-1" strike="noStrike">
              <a:latin typeface="Arial"/>
            </a:endParaRPr>
          </a:p>
          <a:p>
            <a:pPr marL="285840" indent="-28548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 </a:t>
            </a:r>
            <a:r>
              <a:rPr b="0" lang="en-ZA" sz="1800" spc="-1" strike="noStrike">
                <a:solidFill>
                  <a:srgbClr val="000000"/>
                </a:solidFill>
                <a:latin typeface="Times;Times New Roman"/>
                <a:ea typeface="Times;Times New Roman"/>
              </a:rPr>
              <a:t>Arduino microcontroller board</a:t>
            </a:r>
            <a:endParaRPr b="0" lang="en-ZA" sz="1800" spc="-1" strike="noStrike">
              <a:latin typeface="Arial"/>
            </a:endParaRPr>
          </a:p>
          <a:p>
            <a:pPr marL="285840" indent="-285480">
              <a:lnSpc>
                <a:spcPct val="100000"/>
              </a:lnSpc>
              <a:buClr>
                <a:srgbClr val="000000"/>
              </a:buClr>
              <a:buFont typeface="Wingdings" charset="2"/>
              <a:buChar char=""/>
            </a:pPr>
            <a:r>
              <a:rPr b="0" lang="en-ZA" sz="1800" spc="-1" strike="noStrike">
                <a:solidFill>
                  <a:srgbClr val="000000"/>
                </a:solidFill>
                <a:latin typeface="Times;Times New Roman"/>
                <a:ea typeface="DejaVu Sans"/>
              </a:rPr>
              <a:t>Ultrasonic sensors</a:t>
            </a:r>
            <a:endParaRPr b="0" lang="en-ZA" sz="1800" spc="-1" strike="noStrike">
              <a:latin typeface="Arial"/>
            </a:endParaRPr>
          </a:p>
          <a:p>
            <a:pPr marL="285840" indent="-285480">
              <a:lnSpc>
                <a:spcPct val="100000"/>
              </a:lnSpc>
              <a:buClr>
                <a:srgbClr val="000000"/>
              </a:buClr>
              <a:buFont typeface="Wingdings" charset="2"/>
              <a:buChar char=""/>
            </a:pPr>
            <a:r>
              <a:rPr b="0" lang="en-ZA" sz="1800" spc="-1" strike="noStrike">
                <a:solidFill>
                  <a:srgbClr val="000000"/>
                </a:solidFill>
                <a:latin typeface="Times;Times New Roman"/>
                <a:ea typeface="DejaVu Sans"/>
              </a:rPr>
              <a:t>Wi-Fi module</a:t>
            </a:r>
            <a:endParaRPr b="0" lang="en-ZA" sz="1800" spc="-1" strike="noStrike">
              <a:latin typeface="Arial"/>
            </a:endParaRPr>
          </a:p>
          <a:p>
            <a:pPr marL="285840" indent="-285480">
              <a:lnSpc>
                <a:spcPct val="100000"/>
              </a:lnSpc>
              <a:buClr>
                <a:srgbClr val="000000"/>
              </a:buClr>
              <a:buFont typeface="Wingdings" charset="2"/>
              <a:buChar char=""/>
            </a:pPr>
            <a:r>
              <a:rPr b="0" lang="en-ZA" sz="1800" spc="-1" strike="noStrike">
                <a:solidFill>
                  <a:srgbClr val="000000"/>
                </a:solidFill>
                <a:latin typeface="Times;Times New Roman"/>
                <a:ea typeface="DejaVu Sans"/>
              </a:rPr>
              <a:t>Servo Motors</a:t>
            </a:r>
            <a:endParaRPr b="0" lang="en-ZA" sz="1800" spc="-1" strike="noStrike">
              <a:latin typeface="Arial"/>
            </a:endParaRPr>
          </a:p>
          <a:p>
            <a:pPr>
              <a:lnSpc>
                <a:spcPct val="100000"/>
              </a:lnSpc>
            </a:pPr>
            <a:endParaRPr b="0" lang="en-ZA" sz="1800" spc="-1" strike="noStrike">
              <a:latin typeface="Arial"/>
            </a:endParaRPr>
          </a:p>
          <a:p>
            <a:pPr>
              <a:lnSpc>
                <a:spcPct val="100000"/>
              </a:lnSpc>
            </a:pPr>
            <a:r>
              <a:rPr b="0" lang="en-ZA" sz="1800" spc="-1" strike="noStrike">
                <a:solidFill>
                  <a:srgbClr val="000000"/>
                </a:solidFill>
                <a:latin typeface="Times;Times New Roman"/>
                <a:ea typeface="DejaVu Sans"/>
              </a:rPr>
              <a:t>The following software's were used:</a:t>
            </a:r>
            <a:endParaRPr b="0" lang="en-ZA" sz="1800" spc="-1" strike="noStrike">
              <a:latin typeface="Arial"/>
            </a:endParaRPr>
          </a:p>
          <a:p>
            <a:pPr marL="285840" indent="-285480">
              <a:lnSpc>
                <a:spcPct val="100000"/>
              </a:lnSpc>
              <a:buClr>
                <a:srgbClr val="000000"/>
              </a:buClr>
              <a:buFont typeface="Wingdings" charset="2"/>
              <a:buChar char=""/>
            </a:pPr>
            <a:r>
              <a:rPr b="0" lang="en-ZA" sz="1800" spc="-1" strike="noStrike">
                <a:solidFill>
                  <a:srgbClr val="000000"/>
                </a:solidFill>
                <a:latin typeface="Times;Times New Roman"/>
                <a:ea typeface="DejaVu Sans"/>
              </a:rPr>
              <a:t>Arduino IDE</a:t>
            </a:r>
            <a:endParaRPr b="0" lang="en-ZA" sz="1800" spc="-1" strike="noStrike">
              <a:latin typeface="Arial"/>
            </a:endParaRPr>
          </a:p>
          <a:p>
            <a:pPr marL="285840" indent="-285480">
              <a:lnSpc>
                <a:spcPct val="100000"/>
              </a:lnSpc>
              <a:buClr>
                <a:srgbClr val="000000"/>
              </a:buClr>
              <a:buFont typeface="Wingdings" charset="2"/>
              <a:buChar char=""/>
            </a:pPr>
            <a:r>
              <a:rPr b="0" lang="en-ZA" sz="1800" spc="-1" strike="noStrike">
                <a:solidFill>
                  <a:srgbClr val="000000"/>
                </a:solidFill>
                <a:latin typeface="Times;Times New Roman"/>
                <a:ea typeface="DejaVu Sans"/>
              </a:rPr>
              <a:t>Android Studio</a:t>
            </a:r>
            <a:endParaRPr b="0" lang="en-ZA" sz="1800" spc="-1" strike="noStrike">
              <a:latin typeface="Arial"/>
            </a:endParaRPr>
          </a:p>
          <a:p>
            <a:pPr marL="285840" indent="-285480">
              <a:lnSpc>
                <a:spcPct val="100000"/>
              </a:lnSpc>
              <a:buClr>
                <a:srgbClr val="000000"/>
              </a:buClr>
              <a:buFont typeface="Wingdings" charset="2"/>
              <a:buChar char=""/>
            </a:pPr>
            <a:r>
              <a:rPr b="0" lang="en-ZA" sz="1800" spc="-1" strike="noStrike">
                <a:solidFill>
                  <a:srgbClr val="000000"/>
                </a:solidFill>
                <a:latin typeface="Times;Times New Roman"/>
                <a:ea typeface="DejaVu Sans"/>
              </a:rPr>
              <a:t>Firebase</a:t>
            </a: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545480" y="274680"/>
            <a:ext cx="6878160" cy="804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ZA" sz="2800" spc="-1" strike="noStrike">
                <a:solidFill>
                  <a:srgbClr val="000000"/>
                </a:solidFill>
                <a:latin typeface="Calibri"/>
                <a:ea typeface="DejaVu Sans"/>
              </a:rPr>
              <a:t>Constructive Investigation with IoT: Case of Smart Parking </a:t>
            </a:r>
            <a:endParaRPr b="0" lang="en-ZA" sz="2800" spc="-1" strike="noStrike">
              <a:latin typeface="Arial"/>
            </a:endParaRPr>
          </a:p>
        </p:txBody>
      </p:sp>
      <p:sp>
        <p:nvSpPr>
          <p:cNvPr id="90" name="CustomShape 2"/>
          <p:cNvSpPr/>
          <p:nvPr/>
        </p:nvSpPr>
        <p:spPr>
          <a:xfrm>
            <a:off x="609480" y="1600200"/>
            <a:ext cx="10972080" cy="4525200"/>
          </a:xfrm>
          <a:prstGeom prst="rect">
            <a:avLst/>
          </a:prstGeom>
          <a:noFill/>
          <a:ln>
            <a:noFill/>
          </a:ln>
        </p:spPr>
        <p:style>
          <a:lnRef idx="0"/>
          <a:fillRef idx="0"/>
          <a:effectRef idx="0"/>
          <a:fontRef idx="minor"/>
        </p:style>
        <p:txBody>
          <a:bodyPr lIns="90000" rIns="90000" tIns="45000" bIns="45000"/>
          <a:p>
            <a:pPr>
              <a:lnSpc>
                <a:spcPct val="100000"/>
              </a:lnSpc>
            </a:pPr>
            <a:endParaRPr b="0" lang="en-ZA" sz="1800" spc="-1" strike="noStrike">
              <a:latin typeface="Arial"/>
            </a:endParaRPr>
          </a:p>
          <a:p>
            <a:pPr>
              <a:lnSpc>
                <a:spcPct val="100000"/>
              </a:lnSpc>
            </a:pPr>
            <a:endParaRPr b="0" lang="en-ZA" sz="1800" spc="-1" strike="noStrike">
              <a:latin typeface="Arial"/>
            </a:endParaRPr>
          </a:p>
          <a:p>
            <a:pPr algn="ctr">
              <a:lnSpc>
                <a:spcPct val="100000"/>
              </a:lnSpc>
            </a:pPr>
            <a:r>
              <a:rPr b="1" lang="en-ZA" sz="2400" spc="-1" strike="noStrike">
                <a:solidFill>
                  <a:srgbClr val="000000"/>
                </a:solidFill>
                <a:latin typeface="Times;Times New Roman"/>
                <a:ea typeface="Times;Times New Roman"/>
              </a:rPr>
              <a:t>Solution using constructive investigation..</a:t>
            </a:r>
            <a:r>
              <a:rPr b="0" lang="en-ZA" sz="1800" spc="-1" strike="noStrike">
                <a:solidFill>
                  <a:srgbClr val="000000"/>
                </a:solidFill>
                <a:latin typeface="Times;Times New Roman"/>
                <a:ea typeface="Times;Times New Roman"/>
              </a:rPr>
              <a:t> </a:t>
            </a:r>
            <a:endParaRPr b="0" lang="en-ZA" sz="1800" spc="-1" strike="noStrike">
              <a:latin typeface="Arial"/>
            </a:endParaRPr>
          </a:p>
          <a:p>
            <a:pPr marL="216000" indent="-21600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This project based learning strategy is where students are given responsibility for their learning. Where learning by doing was strongly encouraged as its something rarely done. </a:t>
            </a:r>
            <a:endParaRPr b="0" lang="en-ZA" sz="1800" spc="-1" strike="noStrike">
              <a:latin typeface="Arial"/>
            </a:endParaRPr>
          </a:p>
          <a:p>
            <a:pPr marL="216000" indent="-21600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This gave students  a new perspective not only on what IoT has to offer in terms of technological advancement but also in solving a real live problem with a solution of fourth industrial revolution. </a:t>
            </a:r>
            <a:endParaRPr b="0" lang="en-ZA" sz="1800" spc="-1" strike="noStrike">
              <a:latin typeface="Arial"/>
            </a:endParaRPr>
          </a:p>
          <a:p>
            <a:pPr marL="216000" indent="-21600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As part of this capstone project module, students have to complete phases of software development which includes requirement analysis, planning, design, coding, prototyping, implementation and testing. </a:t>
            </a:r>
            <a:endParaRPr b="0" lang="en-ZA" sz="1800" spc="-1" strike="noStrike">
              <a:latin typeface="Arial"/>
            </a:endParaRPr>
          </a:p>
          <a:p>
            <a:pPr marL="216000" indent="-216000">
              <a:lnSpc>
                <a:spcPct val="100000"/>
              </a:lnSpc>
              <a:buClr>
                <a:srgbClr val="000000"/>
              </a:buClr>
              <a:buFont typeface="Wingdings" charset="2"/>
              <a:buChar char=""/>
            </a:pPr>
            <a:r>
              <a:rPr b="0" lang="en-ZA" sz="1800" spc="-1" strike="noStrike">
                <a:solidFill>
                  <a:srgbClr val="000000"/>
                </a:solidFill>
                <a:latin typeface="Times;Times New Roman"/>
                <a:ea typeface="Times;Times New Roman"/>
              </a:rPr>
              <a:t>Being able to do this as a 3</a:t>
            </a:r>
            <a:r>
              <a:rPr b="0" lang="en-ZA" sz="1800" spc="-1" strike="noStrike" baseline="101000">
                <a:solidFill>
                  <a:srgbClr val="000000"/>
                </a:solidFill>
                <a:latin typeface="Times;Times New Roman"/>
                <a:ea typeface="Times;Times New Roman"/>
              </a:rPr>
              <a:t>rd</a:t>
            </a:r>
            <a:r>
              <a:rPr b="0" lang="en-ZA" sz="1800" spc="-1" strike="noStrike">
                <a:solidFill>
                  <a:srgbClr val="000000"/>
                </a:solidFill>
                <a:latin typeface="Times;Times New Roman"/>
                <a:ea typeface="Times;Times New Roman"/>
              </a:rPr>
              <a:t> year student in Computer Science is a great privilege hence students were exposed to new ways of solving real world problems and also learn new thing like IoT. </a:t>
            </a: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45480" y="274680"/>
            <a:ext cx="6878160" cy="804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ZA" sz="2800" spc="-1" strike="noStrike">
                <a:solidFill>
                  <a:srgbClr val="000000"/>
                </a:solidFill>
                <a:latin typeface="Calibri"/>
                <a:ea typeface="DejaVu Sans"/>
              </a:rPr>
              <a:t>Constructive Investigation with IoT: Case of Smart Parking </a:t>
            </a:r>
            <a:endParaRPr b="0" lang="en-ZA" sz="2800" spc="-1" strike="noStrike">
              <a:latin typeface="Arial"/>
            </a:endParaRPr>
          </a:p>
        </p:txBody>
      </p:sp>
      <p:sp>
        <p:nvSpPr>
          <p:cNvPr id="92" name="CustomShape 2"/>
          <p:cNvSpPr/>
          <p:nvPr/>
        </p:nvSpPr>
        <p:spPr>
          <a:xfrm>
            <a:off x="609480" y="1600200"/>
            <a:ext cx="10972080" cy="4525200"/>
          </a:xfrm>
          <a:prstGeom prst="rect">
            <a:avLst/>
          </a:prstGeom>
          <a:noFill/>
          <a:ln>
            <a:noFill/>
          </a:ln>
        </p:spPr>
        <p:style>
          <a:lnRef idx="0"/>
          <a:fillRef idx="0"/>
          <a:effectRef idx="0"/>
          <a:fontRef idx="minor"/>
        </p:style>
        <p:txBody>
          <a:bodyPr lIns="90000" rIns="90000" tIns="45000" bIns="45000"/>
          <a:p>
            <a:pPr>
              <a:lnSpc>
                <a:spcPct val="100000"/>
              </a:lnSpc>
            </a:pPr>
            <a:endParaRPr b="0" lang="en-ZA" sz="1800" spc="-1" strike="noStrike">
              <a:latin typeface="Arial"/>
            </a:endParaRPr>
          </a:p>
          <a:p>
            <a:pPr>
              <a:lnSpc>
                <a:spcPct val="100000"/>
              </a:lnSpc>
            </a:pPr>
            <a:endParaRPr b="0" lang="en-ZA" sz="1800" spc="-1" strike="noStrike">
              <a:latin typeface="Arial"/>
            </a:endParaRPr>
          </a:p>
          <a:p>
            <a:pPr algn="ctr">
              <a:lnSpc>
                <a:spcPct val="100000"/>
              </a:lnSpc>
            </a:pPr>
            <a:r>
              <a:rPr b="1" lang="en-ZA" sz="2400" spc="-1" strike="noStrike">
                <a:solidFill>
                  <a:srgbClr val="000000"/>
                </a:solidFill>
                <a:latin typeface="Times;Times New Roman"/>
                <a:ea typeface="Times;Times New Roman"/>
              </a:rPr>
              <a:t>Conclusion</a:t>
            </a:r>
            <a:endParaRPr b="0" lang="en-ZA" sz="2400" spc="-1" strike="noStrike">
              <a:latin typeface="Arial"/>
            </a:endParaRPr>
          </a:p>
          <a:p>
            <a:pPr>
              <a:lnSpc>
                <a:spcPct val="100000"/>
              </a:lnSpc>
            </a:pPr>
            <a:r>
              <a:rPr b="0" lang="en-ZA" sz="1800" spc="-1" strike="noStrike">
                <a:solidFill>
                  <a:srgbClr val="000000"/>
                </a:solidFill>
                <a:latin typeface="Times;Times New Roman"/>
                <a:ea typeface="Times;Times New Roman"/>
              </a:rPr>
              <a:t>This journey had student on their feet with much curiosity. Even though it was very difficult but it was worth doing.</a:t>
            </a:r>
            <a:endParaRPr b="0" lang="en-ZA" sz="1800" spc="-1" strike="noStrike">
              <a:latin typeface="Arial"/>
            </a:endParaRPr>
          </a:p>
          <a:p>
            <a:pPr>
              <a:lnSpc>
                <a:spcPct val="100000"/>
              </a:lnSpc>
            </a:pPr>
            <a:r>
              <a:rPr b="0" lang="en-ZA" sz="1800" spc="-1" strike="noStrike">
                <a:solidFill>
                  <a:srgbClr val="000000"/>
                </a:solidFill>
                <a:latin typeface="Times;Times New Roman"/>
                <a:ea typeface="Times;Times New Roman"/>
              </a:rPr>
              <a:t>IoT is the future and its vastly growing as the demand for more data is needed to improve peoples lives. Thus having learn this, the students realize it’s a need to learn about such technology.</a:t>
            </a: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1959</TotalTime>
  <Application>LibreOffice/6.0.7.3$Linux_X86_64 LibreOffice_project/00m0$Build-3</Application>
  <Words>540</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2014-02-12T15:55:42Z</dcterms:created>
  <dc:creator>Natascha Mabaso</dc:creator>
  <dc:description/>
  <dc:language>en-ZA</dc:language>
  <cp:lastModifiedBy/>
  <dcterms:modified xsi:type="dcterms:W3CDTF">2019-10-10T11:03:10Z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