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Linear_algebra" TargetMode="External"/><Relationship Id="rId3" Type="http://schemas.openxmlformats.org/officeDocument/2006/relationships/hyperlink" Target="https://en.wikipedia.org/wiki/Matrix_decomposition" TargetMode="External"/><Relationship Id="rId4" Type="http://schemas.openxmlformats.org/officeDocument/2006/relationships/hyperlink" Target="https://en.wikipedia.org/wiki/Real_number" TargetMode="External"/><Relationship Id="rId5" Type="http://schemas.openxmlformats.org/officeDocument/2006/relationships/hyperlink" Target="https://en.wikipedia.org/wiki/Complex_number" TargetMode="External"/><Relationship Id="rId6" Type="http://schemas.openxmlformats.org/officeDocument/2006/relationships/hyperlink" Target="https://en.wikipedia.org/wiki/Matrix_(mathematics)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Basic statistics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summary statistics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correlations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stratified sampling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hypothesis testing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data generation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Classification and regression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models (SVMs, logistic regression, linear regression)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ensembles of trees (Random Forests and Gradient-Boosted Trees)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isotonic regression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Collaborative filtering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alternating least squares (ALS)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Clustering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k-means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Gaussian mixture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power iteration clustering (PIC)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latent Dirichlet allocation (LDA)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streaming k-means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Dimensionality reduction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singular value decomposition (SVD)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principal component analysis (PCA)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MLlib supports local vectors and matrices stored on a single machine, as well as distributed matrices backed by one or more RDDs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Local vectors and local matrices are simple data models that serve as public interfaces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A local vector has integer-typed and 0-based indices and double-typed values stored on a single machine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MLlib supports two types of local vectors: dense and sparse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labeled point is a local vector, either dense or sparse, associated with a label/response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MLlib, labeled points are used in supervised learning algorithms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use a double to store a label, so we can use labeled points in both regression and classification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binary classification, a label should be either 0 (negative) or 1(positive)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multiclass classification, labels should be class indices starting from zero: 0, 1, 2,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local matrix has integer-typed row and column indices and double-typed values, stored on a single machine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MLlib supports dense matrices, whose entry values are stored in a single double array in column-major order, and sparse matrices, whose non-zero entry values are stored in the Compressed Sparse Column (CSC) format in column-major order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example, the following dense matrix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Correlation -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Stratified Sampling - a method of sampling from a population. In statistical surveys, when subpopulations within an overall population vary, it is advantageous to sample each subpopulation (stratum) independently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Hypothesis Teesting - powerful tool in statistics to determine whether a result is statistically significant, whether this result occurred by chance or not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Kernel Density Estimation - In statistics, kernel density estimation (KDE) is a non-parametric way to estimate the probability density function of a random variable. Kernel density estimation is a fundamental data smoothing problem where inferences about the population are made, based on a finite data sample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Principle Component Analysis -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Singular Value Decomposition - In </a:t>
            </a:r>
            <a:r>
              <a:rPr lang="en" u="sng">
                <a:solidFill>
                  <a:schemeClr val="hlink"/>
                </a:solidFill>
                <a:hlinkClick r:id="rId2"/>
              </a:rPr>
              <a:t>linear algebra</a:t>
            </a:r>
            <a:r>
              <a:rPr lang="en"/>
              <a:t>, the singular value decomposition (SVD) is a</a:t>
            </a:r>
            <a:r>
              <a:rPr lang="en" u="sng">
                <a:solidFill>
                  <a:schemeClr val="hlink"/>
                </a:solidFill>
                <a:hlinkClick r:id="rId3"/>
              </a:rPr>
              <a:t>factorization</a:t>
            </a:r>
            <a:r>
              <a:rPr lang="en"/>
              <a:t> of a </a:t>
            </a:r>
            <a:r>
              <a:rPr lang="en" u="sng">
                <a:solidFill>
                  <a:schemeClr val="hlink"/>
                </a:solidFill>
                <a:hlinkClick r:id="rId4"/>
              </a:rPr>
              <a:t>real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complex</a:t>
            </a:r>
            <a:r>
              <a:rPr lang="en" u="sng">
                <a:solidFill>
                  <a:schemeClr val="hlink"/>
                </a:solidFill>
                <a:hlinkClick r:id="rId6"/>
              </a:rPr>
              <a:t>matrix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labeled point is used in supervision algorithms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Traditionally 30 and 70 is the split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Alternatively,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0A0B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# Train a RandomForest model.</a:t>
            </a:r>
            <a:b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" sz="900">
                <a:solidFill>
                  <a:srgbClr val="60A0B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#  Empty categoricalFeaturesInfo indicates all features are continuous.</a:t>
            </a:r>
            <a:b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" sz="900">
                <a:solidFill>
                  <a:srgbClr val="60A0B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#  Note: Use larger numTrees in practice.</a:t>
            </a:r>
            <a:b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" sz="900">
                <a:solidFill>
                  <a:srgbClr val="60A0B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#  Setting featureSubsetStrategy="auto" lets the algorithm choose.</a:t>
            </a:r>
            <a:endParaRPr i="1" sz="900">
              <a:solidFill>
                <a:srgbClr val="60A0B0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Basic statistics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summary statistics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correlations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stratified sampling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hypothesis testing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data generation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Classification and regression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models (SVMs, logistic regression, linear regression)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ensembles of trees (Random Forests and Gradient-Boosted Trees)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isotonic regression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Collaborative filtering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alternating least squares (ALS)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Clustering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k-means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Gaussian mixture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power iteration clustering (PIC)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latent Dirichlet allocation (LDA)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streaming k-means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Dimensionality reduction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singular value decomposition (SVD)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principal component analysis (PCA)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some of this  happen on spark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lab is to review/ get us back up to speed with spark api and basic spark stuff. Let’s get creative.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en.wikipedia.org/wiki/K-means%2B%2B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spark-packages.org/package/databricks/spark-sklearn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with PySpark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MLlib</a:t>
            </a:r>
            <a:endParaRPr/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MLlib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library of scalable statistical and machine learning algorithms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Basic statistics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Classification and regression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Collaborative filtering (recommendation engine)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Clustering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Dimensionality reduction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Text mining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Dense and Sparse vectors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org.apache.spark.mllib.linalg.{Vector, Vectors}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data type is double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stored on a single machine (local)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Labeled points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org.apache.spark.mllib.regression.LabeledPoint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dense vector plus a label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 supervised learning (label = class)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Matrices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org.apache.spark.mllib.linalg.{Matrix, Matrices}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dense (local) or distributed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Vector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local vector has integer-typed and 0-based indices and double-typed values, stored on a single machine.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dense vector (1.0, 0.0, 3.0).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 = Vectors.dense([1.0, 2.0])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SparseVector (2,3,0) by specifying non-zero entries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sv1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Vectors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sparse(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Labeled Point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labeled point is a local vector, either dense or sparse, associated with a label/response.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MLlib, labeled points are used in supervised learning algorithms. </a:t>
            </a:r>
            <a:endParaRPr b="1" sz="900">
              <a:solidFill>
                <a:srgbClr val="007020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pyspark.mllib.linalg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SparseVector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pyspark.mllib.regression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LabeledPoint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labeled point with a positive label and a dense feature vector.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pos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LabeledPoint(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labeled point with a negative label and a sparse feature vector.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neg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LabeledPoint(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SparseVector(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Matrix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local matrix has integer-typed row and column indices and double-typed values, stored on a single machine.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88900" marR="88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pyspark.mllib.linalg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Matrix, Matrices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dense matrix ((1.0, 2.0), (3.0, 4.0), (5.0, 6.0))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dm2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Matrices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dense(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sparse matrix ((9.0, 0.0), (0.0, 8.0), (0.0, 6.0))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sm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Matrices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sparse(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MLlib Basic Statistics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Usually one of the first things you’ll do with new data is some exploratory statistical analysis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MLlib provides many common functions: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Summary statistics (mean, variance, etc.)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Correlation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Stratified Sampling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Hypothesis testing (chi square, Kolmogorov-Smirnov)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Kernel Density Estimation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Also useful: dimensionality reduction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Principle Component Analysis (PCA)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Singular Value Decomposition (SVD)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column summary statistics for RDD[Vector]</a:t>
            </a:r>
            <a:endParaRPr>
              <a:solidFill>
                <a:srgbClr val="000000"/>
              </a:solidFill>
            </a:endParaRPr>
          </a:p>
          <a:p>
            <a:pPr indent="0" lvl="0" marL="88900" marR="88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pyspark.mllib.stat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Statistics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mat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 [np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]), np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200.0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]), np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300.0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])]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)  </a:t>
            </a: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an RDD of Vectors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Compute column summary statistics.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summary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Statistics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colStats(mat)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(summary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mean())  </a:t>
            </a: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a dense vector containing the mean value for each column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(summary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variance())  </a:t>
            </a: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column-wise variance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(summary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numNonzeros())  </a:t>
            </a: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number of nonzeros in each column</a:t>
            </a:r>
            <a:endParaRPr b="1" i="1" sz="900">
              <a:solidFill>
                <a:srgbClr val="60A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Statistics</a:t>
            </a:r>
            <a:r>
              <a:rPr lang="en">
                <a:solidFill>
                  <a:srgbClr val="000000"/>
                </a:solidFill>
              </a:rPr>
              <a:t> provides methods to calculate correlations between series. Depending on the type of input, two RDD[Double]s or an RDD[Vector], the output will be a Double or the correlation Matrix respectively.</a:t>
            </a:r>
            <a:endParaRPr/>
          </a:p>
          <a:p>
            <a:pPr indent="0" lvl="0" marL="88900" marR="88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pyspark.mllib.stat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Statistics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seriesX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a series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seriesY must have the same number of partitions and cardinality as seriesX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seriesY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22.0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33.0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33.0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555.0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Compute the correlation using Pearson's method. Enter "spearman" for Spearman's method.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If a method is not specified, Pearson's method will be used by default.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"Correlation is: 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(Statistics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corr(seriesX, seriesY, method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"pearson"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[np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]), np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200.0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]), np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33.0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366.0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])]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an RDD of Vectors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calculate the correlation matrix using Pearson's method. Use "spearman" for Spearman's method.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If a method is not specified, Pearson's method will be used by default.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(Statistics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corr(data, method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"pearson"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Sampling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Stratified sampling methods, </a:t>
            </a:r>
            <a:r>
              <a:rPr b="1" lang="en">
                <a:solidFill>
                  <a:srgbClr val="444444"/>
                </a:solidFill>
                <a:highlight>
                  <a:srgbClr val="FFFFFF"/>
                </a:highlight>
              </a:rPr>
              <a:t>sampleByKey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 and </a:t>
            </a:r>
            <a:r>
              <a:rPr b="1" lang="en">
                <a:solidFill>
                  <a:srgbClr val="444444"/>
                </a:solidFill>
                <a:highlight>
                  <a:srgbClr val="FFFFFF"/>
                </a:highlight>
              </a:rPr>
              <a:t>sampleByKeyExact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, can be performed on RDD’s of key-value pairs. 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For stratified sampling, the keys can be thought of as a label and the value as a specific attribute.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88900" marR="88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an RDD of any key value pairs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)])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specify the exact fraction desired from each key as a dictionary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fractions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approxSample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sampleByKey(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fractions)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MLlib?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Spark’s distributed machine learning (ML) library with the goal of making practical machine learning scalable and easy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consists of common learning algorithms and utilities, including classification, regression, clustering, collaborative filtering, dimensionality reduction, as well as lower-level optimization primitives and higher-level pipeline APIs.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74" y="2966125"/>
            <a:ext cx="2945875" cy="21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LIBSVM Format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loadLibSVMFile(sc, path, multiclass=False, numFeatures=-1, minPartitions=None) 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Loads labeled data in the LIBSVM format into an RDD of LabeledPoint.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LIBSVM format is a text-based format used by LIBSVM and LIBLINEAR.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line represents a labeled sparse feature vector using the following format: </a:t>
            </a:r>
            <a:br>
              <a:rPr lang="en">
                <a:solidFill>
                  <a:srgbClr val="000000"/>
                </a:solidFill>
              </a:rPr>
            </a:b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label index1:value1 index2:value2 …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where the indices are one-based and in ascending order. This method parses each line into a </a:t>
            </a:r>
            <a:r>
              <a:rPr b="1" lang="en">
                <a:solidFill>
                  <a:srgbClr val="000000"/>
                </a:solidFill>
              </a:rPr>
              <a:t>LabeledPoint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MLlib: Classification and Regression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very common task solved by Machine Learning is to predict an unknown value based on a set of observations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Classification predicts a discrete label based on a feature vector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binary (true or false)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SVM, Logistic Regression, Decision Trees, Random Forests, Naive Bayes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multiclass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Logistic Regression, Decision Trees, Random Forests, Naive Bayes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Regression predicts a continuous variable based on a feature input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Linear least squares, Lasso, Regression Tree/Forest, Ridge Regression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02175" y="250800"/>
            <a:ext cx="6418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&amp; Regression Trees</a:t>
            </a:r>
            <a:endParaRPr/>
          </a:p>
        </p:txBody>
      </p:sp>
      <p:pic>
        <p:nvPicPr>
          <p:cNvPr descr="classification-and-regression-trees-example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849" y="1085087"/>
            <a:ext cx="5428451" cy="35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95450"/>
            <a:ext cx="28080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Successively partition data by asking questions of its features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When the “leaves” are pure, the algorithm stops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New “test” instances can be parsed by the tree and the data at the leaves are used to make predictions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mode for discrete</a:t>
            </a:r>
            <a:endParaRPr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mean for continuous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MLlib and Predictive Models - 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Load Data and Split into Training and Testing Set</a:t>
            </a:r>
            <a:br>
              <a:rPr lang="en">
                <a:solidFill>
                  <a:srgbClr val="000000"/>
                </a:solidFill>
              </a:rPr>
            </a:br>
            <a:br>
              <a:rPr lang="en" sz="12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pyspark.mllib.tree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RandomForest, RandomForestModel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pyspark.mllib.util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MLUtils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Load and parse the data file into an RDD of LabeledPoint.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MLUtils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loadLibSVMFile(sc, 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'data/mllib/sample_libsvm_data.txt'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Split the data into training and test sets (30% held out for testing)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(trainingData, testData)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randomSplit([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88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Train Model</a:t>
            </a:r>
            <a:b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Train a RandomForest model.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 Empty categoricalFeaturesInfo indicates all features are continuous.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RandomForest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trainClassifier(trainingData, numClasses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categoricalFeaturesInfo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{},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numTrees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featureSubsetStrategy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"auto"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impurity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'gini'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maxDepth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maxBins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MLlib and Predictive Models - 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8890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Make predictions on test instances</a:t>
            </a:r>
            <a:br>
              <a:rPr lang="en" sz="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predict(testData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x: x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features))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labelsAndPredictions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testData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lp: lp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label)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zip(predictions)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88900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Evaluate predictions</a:t>
            </a:r>
            <a:br>
              <a:rPr lang="en" sz="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testErr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labelsAndPredictions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filter(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lp: lp[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count()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(testData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count())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'Test Error = '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(testErr))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'Learned classification forest model:'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toDebugString())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88900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Save and load model</a:t>
            </a:r>
            <a:br>
              <a:rPr lang="en" sz="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save(sc, 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"target/tmp/myRandomForestClassificationModel"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sameModel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RandomForestModel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load(sc, 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"target/tmp/myRandomForestClassificationModel"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5:  Classification with MLLib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Let’s see if we can classify whether people react to an Amazon review or not. React means they review/rate it as helpful or not helpful.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MLlib and Predictive Models - Regression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Load Data and Split into Training and Testing Set</a:t>
            </a:r>
            <a:br>
              <a:rPr lang="en">
                <a:solidFill>
                  <a:srgbClr val="000000"/>
                </a:solidFill>
              </a:rPr>
            </a:br>
            <a:br>
              <a:rPr b="1"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pyspark.mllib.tree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RandomForest, RandomForestModel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pyspark.mllib.util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MLUtils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Load and parse the data file into an RDD of LabeledPoint.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MLUtils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loadLibSVMFile(sc, 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'data/mllib/sample_libsvm_data.txt'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Split the data into training and test sets (30% held out for testing)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(trainingData, testData)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randomSplit([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Train Model</a:t>
            </a:r>
            <a:b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RandomForest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trainRegressor(trainingData, categoricalFeaturesInfo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{},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numTrees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featureSubsetStrategy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"auto"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impurity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'variance'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maxDepth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maxBins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b="1" i="1" sz="900">
              <a:solidFill>
                <a:srgbClr val="60A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MLlib and Predictive Models - Regression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8890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Make predictions on test instances</a:t>
            </a:r>
            <a:br>
              <a:rPr lang="en" sz="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predict(testData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x: x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features))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labelsAndPredictions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testData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lp: lp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label)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zip(predictions)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88900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Evaluate predictions</a:t>
            </a:r>
            <a:br>
              <a:rPr lang="en" sz="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testMSE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labelsAndPredictions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lp: (lp[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(lp[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sum()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(testData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count())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'Test Mean Squared Error = '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(testMSE))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'Learned regression forest model:'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toDebugString())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88900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Save and load model</a:t>
            </a:r>
            <a:br>
              <a:rPr lang="en" sz="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save(sc, 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"target/tmp/myRandomForestRegressionModel"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sameModel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RandomForestModel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load(sc, 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"target/tmp/myRandomForestRegressionModel"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>
              <a:lnSpc>
                <a:spcPct val="16666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6:  Regression with MLLib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For the Amazon review that did have a reaction, let’s try to predict try to predict the % 'helpful' reactions.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family of algorithms for grouping data such that objects within a cluster are more similar than those that are not.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Unsupervised (labels are not required)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Requires a measure of similarity/quality, stopping criteria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MLlib provides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k-means/k-means streaming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Gaussian Mixture Models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Power Iteration Clustering (PIC)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Latent Dirichlet Allocation (LDA)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will Talk about MLlib later, but first an important tangent:</a:t>
            </a:r>
            <a:endParaRPr sz="2400"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67150"/>
            <a:ext cx="85206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Not all ML problems have to be solved with a distributed technology like MLlib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Spark has several uses outside of machine learning to prepare data for a fully-functional library like sklearn.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MLlib Clustering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MLlib includes a parallelized variant of the </a:t>
            </a:r>
            <a:r>
              <a:rPr lang="en" u="sng">
                <a:solidFill>
                  <a:srgbClr val="0088CC"/>
                </a:solidFill>
                <a:highlight>
                  <a:srgbClr val="FFFFFF"/>
                </a:highlight>
                <a:hlinkClick r:id="rId3"/>
              </a:rPr>
              <a:t>k-means++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 method </a:t>
            </a:r>
            <a:endParaRPr b="1" sz="9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6100" marR="88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pyspark.ml.clustering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KMeans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dataset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format(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"libsvm"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load(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"data/mllib/sample_kmeans_data.txt"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Trains a k-means model.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kmeans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KMeans()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setK(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setSeed(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kmeans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fit(dataset)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Evaluate clustering by computing Within Set Sum of Squared Errors.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wssse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computeCost(dataset)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"Within Set Sum of Squared Errors = 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(wssse))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Shows the result.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centers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clusterCenters()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"Cluster Centers: 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center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centers: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(center)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Automating predictions about one individual by collecting preference data from many other individuals.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Forms the basis of many recommender systems (Spotify, Reddit, YouTube…)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May be user-based or item-based, or model-based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odel-based: users and products are described by a small set of latent factors that can be used to predict unknown user interests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R = U * V </a:t>
            </a:r>
            <a:r>
              <a:rPr lang="en">
                <a:solidFill>
                  <a:srgbClr val="000000"/>
                </a:solidFill>
              </a:rPr>
              <a:t>      R - ratings matrix, user-item observations matrix U, V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decompose your large user/item matrix into lower dimensional user and item factors through matrix factorization </a:t>
            </a:r>
            <a:endParaRPr b="1"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then can predict user ratings using these user and item factors (learned)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MLlib implements the Alternating Least Squares (ALS) algorithm</a:t>
            </a:r>
            <a:endParaRPr>
              <a:solidFill>
                <a:srgbClr val="000000"/>
              </a:solidFill>
            </a:endParaRPr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Filtering - setup &amp; training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pyspark.ml.evaluation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RegressionEvaluator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pyspark.ml.recommendation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ALS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pyspark.sql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Row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Load Data and Setup Train/Test</a:t>
            </a:r>
            <a:br>
              <a:rPr lang="en">
                <a:solidFill>
                  <a:srgbClr val="333333"/>
                </a:solidFill>
              </a:rPr>
            </a:b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lines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"data/mllib/als/sample_movielens_ratings.txt"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rdd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parts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lines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row: row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split(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"::"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ratingsRDD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parts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p: Row(userId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]), movieId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rating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]), timestamp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(p[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])))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ratings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createDataFrame(ratingsRDD)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(training, test)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ratings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randomSplit([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Filtering - prediction &amp; evaluation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88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 the recommendation model using ALS on the training data</a:t>
            </a:r>
            <a:b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als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ALS(maxIter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regParam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userCol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"userId"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itemCol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"movieId"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ratingCol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"rating"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coldStartStrategy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"drop"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als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fit(training)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889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Evaluate Model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transform(test)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evaluator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RegressionEvaluator(metricName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"rmse"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labelCol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"rating"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predictionCol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"prediction"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rmse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evaluator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evaluate(predictions)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"Root-mean-square error = "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(rmse))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889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Generate Recommendations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userRecs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recommendForAllUsers(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 top 10 movie recommendations for each user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movieRecs 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recommendForAllItems(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 top 10 user recommendations for each movie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MLlib provides some added functionality to support text mining.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Term Frequency-Inverse Document Frequency (TF-IDF)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Reflects the importance of a term to a document in a corpus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Useful in </a:t>
            </a:r>
            <a:r>
              <a:rPr i="1" lang="en">
                <a:solidFill>
                  <a:srgbClr val="000000"/>
                </a:solidFill>
              </a:rPr>
              <a:t>featurizing</a:t>
            </a:r>
            <a:r>
              <a:rPr lang="en">
                <a:solidFill>
                  <a:srgbClr val="000000"/>
                </a:solidFill>
              </a:rPr>
              <a:t> documents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classification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retrieval/search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Word2Vec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Computes a distributed vector representation of words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Similar words are close in vector space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Useful in Named Entity Recognition, Machine Translation, Tagging ...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Non-MLlib...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Neat Spark package: </a:t>
            </a:r>
            <a:r>
              <a:rPr lang="en"/>
              <a:t>spark_sklearn 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linkClick r:id="rId3"/>
              </a:rPr>
              <a:t>https://spark-packages.org/package/databricks/spark-sklearn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Has functions to make some embarrassingly parallel aspects of sklearn easy parallelized on Spark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Some Capabilities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train and evaluate multiple scikit-learn models in parallel.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convert Spark's Dataframes seamlessly into numpy ndarrays or sparse matrices.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(experimental) distribute Scipy's sparse matrices as a dataset of sparse vectors.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Automatically distributes repetitive tasks like model tuning on a Spark cluster, without impacting the workflow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Neat Spark package: spark_sklearn 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b="1"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grid_search, datasets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b="1"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# Use spark_sklearn’s grid search instead: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spark_sklearn </a:t>
            </a:r>
            <a:r>
              <a:rPr b="1"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GridSearchCV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digits = datasets.load_digits()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X, y = digits.data, digits.target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 = {</a:t>
            </a:r>
            <a:r>
              <a:rPr b="1"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"max_depth"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"max_features"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"min_samples_split"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"min_samples_leaf"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"bootstrap"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1"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"criterion"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1"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"gini"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"entropy"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11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"n_estimators"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gs = grid_search.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GridSearchCV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(), param_grid=param_grid)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gs.fit(X, y)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(“sklearn”)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99425"/>
            <a:ext cx="56619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 of the most popular machine learning libraries, across programming languages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Python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Includes all sorts of machine learning and data analysis tools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Open source with a healthy community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869" y="1471325"/>
            <a:ext cx="2813325" cy="1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Supervised ML workflow with sk-learn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914525"/>
            <a:ext cx="79343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with Spark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scikit-learn isn’t distributed and can’t be made easily parallelizable, however, it’s completeness and features make it compelling for us to try.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One of the best things of PySpark is being able to naturally work with Python libraries along with doing large-scale data processing.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with Spark workflow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 Spark do feature engineering: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Load large data set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Filter down data at scale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Cleanse data at scale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Summarize at scale (perhaps to build feature vectors as the summarization of several events)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</a:rPr>
              <a:t>After all this, the data set might be quite small. </a:t>
            </a:r>
            <a:r>
              <a:rPr lang="en" sz="1200">
                <a:solidFill>
                  <a:srgbClr val="000000"/>
                </a:solidFill>
              </a:rPr>
              <a:t>In scikit-learn do the learning: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Train models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Serialize models and store to HDFS / s3 / wherever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 Spark (or a streaming framework, or something else):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Load the model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Apply the same feature engineering from before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Apply the model at scale</a:t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MLlib vs. scikit-learn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MLlib is more scalable and will work on larger data sets.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However, the training data might not be that large after the feature vectors are created.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Also, could sampling lower the size of the data set and yield similar results? In many cases, it can.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scikit-learn has more algorithms, more features, and is more portable so if we can use it, we probably should.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4: Feature Derivation/Engineering with Spark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Dataset: Amazon reviews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Columns: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asin | helpful | overall | reviewText | reviewTime | reviewerID | reviewerName | summary | unixReviewTime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Let’s try to find features that might be indicative of: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whether people react (marked it as helpful/not helpful)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to an Amazon review or not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whether an amazon review is more or less helpful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