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raphframes.github.io/quick-start.html" TargetMode="External"/><Relationship Id="rId3" Type="http://schemas.openxmlformats.org/officeDocument/2006/relationships/hyperlink" Target="https://graphframes.github.io/user-guid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rk.apache.org/docs/latest/api/scala/index.html#org.apache.spark.rdd.RDD" TargetMode="External"/><Relationship Id="rId3" Type="http://schemas.openxmlformats.org/officeDocument/2006/relationships/hyperlink" Target="http://spark.apache.org/docs/latest/graphx-programming-guide.html#property_graph"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mpcamp.berkeley.edu/big-data-mini-course/graph-analytics-with-graphx.html#property_graph"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rk.apache.org/docs/latest/api/scala/index.html#org.apache.spark.graphx.Edg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http://s3.thinkaurelius.com/docs/titan/1.0.0/benefits.html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http://titan.thinkaurelius.com/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http://s3.thinkaurelius.com/docs/titan/1.0.0/getting-started.html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https://spark.apache.org/graphx/</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https://graphframes.github.io/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https://graphframes.github.io/quick-start.html</a:t>
            </a:r>
            <a:endParaRPr/>
          </a:p>
          <a:p>
            <a:pPr indent="0" lvl="0" marL="0">
              <a:spcBef>
                <a:spcPts val="0"/>
              </a:spcBef>
              <a:spcAft>
                <a:spcPts val="0"/>
              </a:spcAft>
              <a:buNone/>
            </a:pPr>
            <a:r>
              <a:rPr lang="en" u="sng">
                <a:solidFill>
                  <a:schemeClr val="hlink"/>
                </a:solidFill>
                <a:hlinkClick r:id="rId3"/>
              </a:rPr>
              <a:t>https://graphframes.github.io/user-guide.html</a:t>
            </a:r>
            <a:endParaRPr/>
          </a:p>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https://en.wikipedia.org/wiki/Neo4j</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GraphX is a new component in Spark for graphs and graph-parallel computation </a:t>
            </a:r>
            <a:endParaRPr/>
          </a:p>
          <a:p>
            <a:pPr indent="-298450" lvl="0" marL="457200" rtl="0">
              <a:spcBef>
                <a:spcPts val="0"/>
              </a:spcBef>
              <a:spcAft>
                <a:spcPts val="0"/>
              </a:spcAft>
              <a:buSzPts val="1100"/>
              <a:buChar char="●"/>
            </a:pPr>
            <a:r>
              <a:rPr lang="en"/>
              <a:t>At a high level, GraphX extends the Spark </a:t>
            </a:r>
            <a:r>
              <a:rPr lang="en" u="sng">
                <a:solidFill>
                  <a:schemeClr val="hlink"/>
                </a:solidFill>
                <a:hlinkClick r:id="rId2"/>
              </a:rPr>
              <a:t>RDD</a:t>
            </a:r>
            <a:r>
              <a:rPr lang="en"/>
              <a:t> by introducing a new </a:t>
            </a:r>
            <a:r>
              <a:rPr lang="en" u="sng">
                <a:solidFill>
                  <a:schemeClr val="hlink"/>
                </a:solidFill>
                <a:hlinkClick r:id="rId3"/>
              </a:rPr>
              <a:t>Graph</a:t>
            </a:r>
            <a:r>
              <a:rPr lang="en"/>
              <a:t> abstraction: a directed multigraph with properties attached to each vertex and edge</a:t>
            </a:r>
            <a:endParaRPr/>
          </a:p>
          <a:p>
            <a:pPr indent="-298450" lvl="0" marL="457200" rtl="0">
              <a:spcBef>
                <a:spcPts val="0"/>
              </a:spcBef>
              <a:spcAft>
                <a:spcPts val="0"/>
              </a:spcAft>
              <a:buSzPts val="1100"/>
              <a:buChar char="●"/>
            </a:pPr>
            <a:r>
              <a:rPr lang="en"/>
              <a:t>GraphX exposes a set of fundamental operators</a:t>
            </a:r>
            <a:endParaRPr/>
          </a:p>
          <a:p>
            <a:pPr indent="-298450" lvl="1" marL="914400" rtl="0">
              <a:spcBef>
                <a:spcPts val="0"/>
              </a:spcBef>
              <a:spcAft>
                <a:spcPts val="0"/>
              </a:spcAft>
              <a:buSzPts val="1100"/>
              <a:buChar char="○"/>
            </a:pPr>
            <a:r>
              <a:rPr lang="en"/>
              <a:t>subgraph</a:t>
            </a:r>
            <a:endParaRPr/>
          </a:p>
          <a:p>
            <a:pPr indent="-298450" lvl="1" marL="914400" rtl="0">
              <a:spcBef>
                <a:spcPts val="0"/>
              </a:spcBef>
              <a:spcAft>
                <a:spcPts val="0"/>
              </a:spcAft>
              <a:buSzPts val="1100"/>
              <a:buChar char="○"/>
            </a:pPr>
            <a:r>
              <a:rPr lang="en"/>
              <a:t>joinVertices</a:t>
            </a:r>
            <a:endParaRPr/>
          </a:p>
          <a:p>
            <a:pPr indent="-298450" lvl="1" marL="914400" rtl="0">
              <a:spcBef>
                <a:spcPts val="0"/>
              </a:spcBef>
              <a:spcAft>
                <a:spcPts val="0"/>
              </a:spcAft>
              <a:buSzPts val="1100"/>
              <a:buChar char="○"/>
            </a:pPr>
            <a:r>
              <a:rPr lang="en"/>
              <a:t>aggregateMessages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Giraph originated as the open-source counterpart to Pregel and used at Facebook to analyze the social graph</a:t>
            </a:r>
            <a:endParaRPr/>
          </a:p>
          <a:p>
            <a:pPr indent="-298450" lvl="0" marL="457200" rtl="0">
              <a:spcBef>
                <a:spcPts val="0"/>
              </a:spcBef>
              <a:spcAft>
                <a:spcPts val="0"/>
              </a:spcAft>
              <a:buSzPts val="1100"/>
              <a:buChar char="●"/>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The GraphX API enables users to view data both as graphs and as collections (i.e., RDDs) without data movement or duplication</a:t>
            </a:r>
            <a:endParaRPr/>
          </a:p>
          <a:p>
            <a:pPr indent="-298450" lvl="0" marL="457200" rtl="0">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Extends the Spark RDD abstraction by introducing the </a:t>
            </a:r>
            <a:r>
              <a:rPr lang="en" u="sng">
                <a:solidFill>
                  <a:schemeClr val="hlink"/>
                </a:solidFill>
                <a:hlinkClick r:id="rId2"/>
              </a:rPr>
              <a:t>Resilient Distributed Property Graph</a:t>
            </a:r>
            <a:r>
              <a:rPr lang="en"/>
              <a:t>:</a:t>
            </a:r>
            <a:endParaRPr/>
          </a:p>
          <a:p>
            <a:pPr indent="-298450" lvl="0" marL="457200" rtl="0">
              <a:spcBef>
                <a:spcPts val="0"/>
              </a:spcBef>
              <a:spcAft>
                <a:spcPts val="0"/>
              </a:spcAft>
              <a:buSzPts val="1100"/>
              <a:buChar char="●"/>
            </a:pPr>
            <a:r>
              <a:rPr lang="en">
                <a:solidFill>
                  <a:schemeClr val="dk1"/>
                </a:solidFill>
              </a:rPr>
              <a:t>Property Graph is a directed multigraph </a:t>
            </a:r>
            <a:r>
              <a:rPr lang="en"/>
              <a:t>Directed multigraph with properties attached to each vertex and edge</a:t>
            </a:r>
            <a:endParaRPr/>
          </a:p>
          <a:p>
            <a:pPr indent="-298450" lvl="0" marL="457200" rtl="0">
              <a:spcBef>
                <a:spcPts val="0"/>
              </a:spcBef>
              <a:spcAft>
                <a:spcPts val="0"/>
              </a:spcAft>
              <a:buSzPts val="1100"/>
              <a:buChar char="●"/>
            </a:pPr>
            <a:r>
              <a:rPr lang="en"/>
              <a:t>Multigraph</a:t>
            </a:r>
            <a:endParaRPr/>
          </a:p>
          <a:p>
            <a:pPr indent="-298450" lvl="1" marL="914400" rtl="0">
              <a:spcBef>
                <a:spcPts val="0"/>
              </a:spcBef>
              <a:spcAft>
                <a:spcPts val="0"/>
              </a:spcAft>
              <a:buSzPts val="1100"/>
              <a:buChar char="○"/>
            </a:pPr>
            <a:r>
              <a:rPr lang="en"/>
              <a:t>a directed graph with potentially multiple parallel edges sharing the same source and destination vertex) </a:t>
            </a:r>
            <a:endParaRPr/>
          </a:p>
          <a:p>
            <a:pPr indent="-298450" lvl="1" marL="914400" rtl="0">
              <a:spcBef>
                <a:spcPts val="0"/>
              </a:spcBef>
              <a:spcAft>
                <a:spcPts val="0"/>
              </a:spcAft>
              <a:buSzPts val="1100"/>
              <a:buChar char="○"/>
            </a:pPr>
            <a:r>
              <a:rPr lang="en"/>
              <a:t>with properties attached to each vertex and edge</a:t>
            </a:r>
            <a:endParaRPr/>
          </a:p>
          <a:p>
            <a:pPr indent="-298450" lvl="0" marL="457200" rtl="0">
              <a:spcBef>
                <a:spcPts val="0"/>
              </a:spcBef>
              <a:spcAft>
                <a:spcPts val="0"/>
              </a:spcAft>
              <a:buSzPts val="1100"/>
              <a:buChar char="●"/>
            </a:pPr>
            <a:r>
              <a:rPr lang="en"/>
              <a:t>Suppose we want to construct a property graph consisting of the various collaborators on the GraphX project</a:t>
            </a:r>
            <a:endParaRPr/>
          </a:p>
          <a:p>
            <a:pPr indent="-298450" lvl="1" marL="914400" rtl="0">
              <a:spcBef>
                <a:spcPts val="0"/>
              </a:spcBef>
              <a:spcAft>
                <a:spcPts val="0"/>
              </a:spcAft>
              <a:buSzPts val="1100"/>
              <a:buChar char="○"/>
            </a:pPr>
            <a:r>
              <a:rPr lang="en"/>
              <a:t>The vertex property might contain the username and occupation</a:t>
            </a:r>
            <a:endParaRPr/>
          </a:p>
          <a:p>
            <a:pPr indent="-298450" lvl="1" marL="914400" rtl="0">
              <a:spcBef>
                <a:spcPts val="0"/>
              </a:spcBef>
              <a:spcAft>
                <a:spcPts val="0"/>
              </a:spcAft>
              <a:buSzPts val="1100"/>
              <a:buChar char="○"/>
            </a:pPr>
            <a:r>
              <a:rPr lang="en"/>
              <a:t>We could annotate edges with a string describing the relationships between collaborators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The classes VertexRDD[VD] and EdgeRDD[ED] extend and are optimized versions of RDD[(VertexID, VD)]and RDD[Edge[ED]] respectively</a:t>
            </a:r>
            <a:endParaRPr/>
          </a:p>
          <a:p>
            <a:pPr indent="-298450" lvl="0" marL="457200" rtl="0">
              <a:spcBef>
                <a:spcPts val="0"/>
              </a:spcBef>
              <a:spcAft>
                <a:spcPts val="0"/>
              </a:spcAft>
              <a:buSzPts val="1100"/>
              <a:buChar char="●"/>
            </a:pPr>
            <a:r>
              <a:rPr lang="en"/>
              <a:t>Both VertexRDD[VD] and EdgeRDD[ED] provide additional functionality built around graph computation and leverage internal optimizations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Steps</a:t>
            </a:r>
            <a:endParaRPr/>
          </a:p>
          <a:p>
            <a:pPr indent="-298450" lvl="1" marL="914400" rtl="0">
              <a:spcBef>
                <a:spcPts val="0"/>
              </a:spcBef>
              <a:spcAft>
                <a:spcPts val="0"/>
              </a:spcAft>
              <a:buSzPts val="1100"/>
              <a:buChar char="○"/>
            </a:pPr>
            <a:r>
              <a:rPr lang="en"/>
              <a:t>Create an RDD for the vertices</a:t>
            </a:r>
            <a:endParaRPr/>
          </a:p>
          <a:p>
            <a:pPr indent="-298450" lvl="2" marL="1371600" rtl="0">
              <a:spcBef>
                <a:spcPts val="0"/>
              </a:spcBef>
              <a:spcAft>
                <a:spcPts val="0"/>
              </a:spcAft>
              <a:buSzPts val="1100"/>
              <a:buChar char="■"/>
            </a:pPr>
            <a:r>
              <a:rPr lang="en"/>
              <a:t>Vertex properties are tuples of (username, position)</a:t>
            </a:r>
            <a:endParaRPr/>
          </a:p>
          <a:p>
            <a:pPr indent="-298450" lvl="1" marL="914400" rtl="0">
              <a:spcBef>
                <a:spcPts val="0"/>
              </a:spcBef>
              <a:spcAft>
                <a:spcPts val="0"/>
              </a:spcAft>
              <a:buSzPts val="1100"/>
              <a:buChar char="○"/>
            </a:pPr>
            <a:r>
              <a:rPr lang="en"/>
              <a:t>Create an RDD for the edges</a:t>
            </a:r>
            <a:endParaRPr/>
          </a:p>
          <a:p>
            <a:pPr indent="-298450" lvl="2" marL="1371600" rtl="0">
              <a:spcBef>
                <a:spcPts val="0"/>
              </a:spcBef>
              <a:spcAft>
                <a:spcPts val="0"/>
              </a:spcAft>
              <a:buSzPts val="1100"/>
              <a:buChar char="■"/>
            </a:pPr>
            <a:r>
              <a:rPr lang="en"/>
              <a:t>Edge properties are the relationships between collaborators</a:t>
            </a:r>
            <a:endParaRPr/>
          </a:p>
          <a:p>
            <a:pPr indent="-298450" lvl="1" marL="914400" rtl="0">
              <a:spcBef>
                <a:spcPts val="0"/>
              </a:spcBef>
              <a:spcAft>
                <a:spcPts val="0"/>
              </a:spcAft>
              <a:buSzPts val="1100"/>
              <a:buChar char="○"/>
            </a:pPr>
            <a:r>
              <a:rPr lang="en"/>
              <a:t>Define a default user</a:t>
            </a:r>
            <a:endParaRPr/>
          </a:p>
          <a:p>
            <a:pPr indent="-298450" lvl="1" marL="914400" rtl="0">
              <a:spcBef>
                <a:spcPts val="0"/>
              </a:spcBef>
              <a:spcAft>
                <a:spcPts val="0"/>
              </a:spcAft>
              <a:buSzPts val="1100"/>
              <a:buChar char="○"/>
            </a:pPr>
            <a:r>
              <a:rPr lang="en"/>
              <a:t>Build the graph</a:t>
            </a:r>
            <a:endParaRPr/>
          </a:p>
          <a:p>
            <a:pPr indent="-298450" lvl="0" marL="457200" rtl="0">
              <a:spcBef>
                <a:spcPts val="0"/>
              </a:spcBef>
              <a:spcAft>
                <a:spcPts val="0"/>
              </a:spcAft>
              <a:buSzPts val="1100"/>
              <a:buChar char="●"/>
            </a:pPr>
            <a:r>
              <a:rPr lang="en"/>
              <a:t>In this example we make use of the </a:t>
            </a:r>
            <a:r>
              <a:rPr lang="en" u="sng">
                <a:solidFill>
                  <a:schemeClr val="hlink"/>
                </a:solidFill>
                <a:hlinkClick r:id="rId2"/>
              </a:rPr>
              <a:t>Edge</a:t>
            </a:r>
            <a:r>
              <a:rPr lang="en"/>
              <a:t> case class</a:t>
            </a:r>
            <a:endParaRPr/>
          </a:p>
          <a:p>
            <a:pPr indent="-298450" lvl="0" marL="457200" rtl="0">
              <a:spcBef>
                <a:spcPts val="0"/>
              </a:spcBef>
              <a:spcAft>
                <a:spcPts val="0"/>
              </a:spcAft>
              <a:buSzPts val="1100"/>
              <a:buChar char="●"/>
            </a:pPr>
            <a:r>
              <a:rPr lang="en"/>
              <a:t>Edges have a srcId and a dstId corresponding to the source and destination vertex identifiers. </a:t>
            </a:r>
            <a:endParaRPr/>
          </a:p>
          <a:p>
            <a:pPr indent="-298450" lvl="0" marL="457200" rtl="0">
              <a:spcBef>
                <a:spcPts val="0"/>
              </a:spcBef>
              <a:spcAft>
                <a:spcPts val="0"/>
              </a:spcAft>
              <a:buSzPts val="1100"/>
              <a:buChar char="●"/>
            </a:pPr>
            <a:r>
              <a:rPr lang="en"/>
              <a:t>In addition, the Edge class has an attr member which stores the edge property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Like RDDs, property graphs are immutable, distributed, and fault-tolerant. </a:t>
            </a:r>
            <a:endParaRPr/>
          </a:p>
          <a:p>
            <a:pPr indent="-298450" lvl="0" marL="457200" rtl="0">
              <a:spcBef>
                <a:spcPts val="0"/>
              </a:spcBef>
              <a:spcAft>
                <a:spcPts val="0"/>
              </a:spcAft>
              <a:buSzPts val="1100"/>
              <a:buChar char="●"/>
            </a:pPr>
            <a:r>
              <a:rPr lang="en"/>
              <a:t>Changes to the values or structure of the graph are accomplished by producing a new graph with the desired changes</a:t>
            </a:r>
            <a:endParaRPr/>
          </a:p>
          <a:p>
            <a:pPr indent="-298450" lvl="0" marL="457200" rtl="0">
              <a:spcBef>
                <a:spcPts val="0"/>
              </a:spcBef>
              <a:spcAft>
                <a:spcPts val="0"/>
              </a:spcAft>
              <a:buSzPts val="1100"/>
              <a:buChar char="●"/>
            </a:pPr>
            <a:r>
              <a:rPr lang="en"/>
              <a:t>Note that substantial parts of the original graph (i.e., unaffected structure, attributes, and indicies) are reused in the new graph reducing the cost of this inherently functional data structure</a:t>
            </a:r>
            <a:endParaRPr/>
          </a:p>
          <a:p>
            <a:pPr indent="-298450" lvl="0" marL="457200" rtl="0">
              <a:spcBef>
                <a:spcPts val="0"/>
              </a:spcBef>
              <a:spcAft>
                <a:spcPts val="0"/>
              </a:spcAft>
              <a:buSzPts val="1100"/>
              <a:buChar char="●"/>
            </a:pPr>
            <a:r>
              <a:rPr lang="en"/>
              <a:t>The graph is partitioned across the executors using a range of vertex partitioning heuristics</a:t>
            </a:r>
            <a:endParaRPr/>
          </a:p>
          <a:p>
            <a:pPr indent="-298450" lvl="0" marL="457200" rtl="0">
              <a:spcBef>
                <a:spcPts val="0"/>
              </a:spcBef>
              <a:spcAft>
                <a:spcPts val="0"/>
              </a:spcAft>
              <a:buSzPts val="1100"/>
              <a:buChar char="●"/>
            </a:pPr>
            <a:r>
              <a:rPr lang="en"/>
              <a:t>As with RDDs, each partition of the graph can be recreated on a different machine in the event of a failure.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run this, perhaps ask them to do this first -  from here on out, all the code is in graphx_walkthrough.scala</a:t>
            </a:r>
            <a:endParaRPr/>
          </a:p>
          <a:p>
            <a:pPr indent="-298450" lvl="0" marL="457200" rtl="0">
              <a:spcBef>
                <a:spcPts val="0"/>
              </a:spcBef>
              <a:spcAft>
                <a:spcPts val="0"/>
              </a:spcAft>
              <a:buSzPts val="1100"/>
              <a:buChar char="●"/>
            </a:pPr>
            <a:r>
              <a:rPr lang="en"/>
              <a:t>Initialize the vertex and edge array</a:t>
            </a:r>
            <a:endParaRPr/>
          </a:p>
          <a:p>
            <a:pPr indent="-298450" lvl="1" marL="914400" rtl="0">
              <a:spcBef>
                <a:spcPts val="0"/>
              </a:spcBef>
              <a:spcAft>
                <a:spcPts val="0"/>
              </a:spcAft>
              <a:buSzPts val="1100"/>
              <a:buChar char="○"/>
            </a:pPr>
            <a:r>
              <a:rPr lang="en"/>
              <a:t>Vertex </a:t>
            </a:r>
            <a:endParaRPr/>
          </a:p>
          <a:p>
            <a:pPr indent="-298450" lvl="2" marL="1371600" rtl="0">
              <a:spcBef>
                <a:spcPts val="0"/>
              </a:spcBef>
              <a:spcAft>
                <a:spcPts val="0"/>
              </a:spcAft>
              <a:buSzPts val="1100"/>
              <a:buChar char="■"/>
            </a:pPr>
            <a:r>
              <a:rPr lang="en"/>
              <a:t>vertex ID</a:t>
            </a:r>
            <a:endParaRPr/>
          </a:p>
          <a:p>
            <a:pPr indent="-298450" lvl="2" marL="1371600" rtl="0">
              <a:spcBef>
                <a:spcPts val="0"/>
              </a:spcBef>
              <a:spcAft>
                <a:spcPts val="0"/>
              </a:spcAft>
              <a:buSzPts val="1100"/>
              <a:buChar char="■"/>
            </a:pPr>
            <a:r>
              <a:rPr lang="en"/>
              <a:t>Property of tuple (name, age)</a:t>
            </a:r>
            <a:endParaRPr/>
          </a:p>
          <a:p>
            <a:pPr indent="-298450" lvl="1" marL="914400" rtl="0">
              <a:spcBef>
                <a:spcPts val="0"/>
              </a:spcBef>
              <a:spcAft>
                <a:spcPts val="0"/>
              </a:spcAft>
              <a:buSzPts val="1100"/>
              <a:buChar char="○"/>
            </a:pPr>
            <a:r>
              <a:rPr lang="en"/>
              <a:t>edge</a:t>
            </a:r>
            <a:endParaRPr/>
          </a:p>
          <a:p>
            <a:pPr indent="-298450" lvl="2" marL="1371600" rtl="0">
              <a:spcBef>
                <a:spcPts val="0"/>
              </a:spcBef>
              <a:spcAft>
                <a:spcPts val="0"/>
              </a:spcAft>
              <a:buSzPts val="1100"/>
              <a:buChar char="■"/>
            </a:pPr>
            <a:r>
              <a:rPr lang="en"/>
              <a:t>Source ID</a:t>
            </a:r>
            <a:endParaRPr/>
          </a:p>
          <a:p>
            <a:pPr indent="-298450" lvl="2" marL="1371600" rtl="0">
              <a:spcBef>
                <a:spcPts val="0"/>
              </a:spcBef>
              <a:spcAft>
                <a:spcPts val="0"/>
              </a:spcAft>
              <a:buSzPts val="1100"/>
              <a:buChar char="■"/>
            </a:pPr>
            <a:r>
              <a:rPr lang="en"/>
              <a:t>Dest ID</a:t>
            </a:r>
            <a:endParaRPr/>
          </a:p>
          <a:p>
            <a:pPr indent="-298450" lvl="2" marL="1371600" rtl="0">
              <a:spcBef>
                <a:spcPts val="0"/>
              </a:spcBef>
              <a:spcAft>
                <a:spcPts val="0"/>
              </a:spcAft>
              <a:buSzPts val="1100"/>
              <a:buChar char="■"/>
            </a:pPr>
            <a:r>
              <a:rPr lang="en"/>
              <a:t>Property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a:solidFill>
                  <a:schemeClr val="dk1"/>
                </a:solidFill>
              </a:rPr>
              <a:t>run this, perhaps ask them to do this first</a:t>
            </a:r>
            <a:endParaRPr>
              <a:solidFill>
                <a:schemeClr val="dk1"/>
              </a:solidFill>
            </a:endParaRPr>
          </a:p>
          <a:p>
            <a:pPr indent="-298450" lvl="0" marL="457200" rtl="0">
              <a:spcBef>
                <a:spcPts val="0"/>
              </a:spcBef>
              <a:spcAft>
                <a:spcPts val="0"/>
              </a:spcAft>
              <a:buSzPts val="1100"/>
              <a:buChar char="●"/>
            </a:pPr>
            <a:r>
              <a:rPr lang="en"/>
              <a:t>Create the Edge and Vertex RDD</a:t>
            </a:r>
            <a:endParaRPr/>
          </a:p>
          <a:p>
            <a:pPr indent="-298450" lvl="1" marL="914400" rtl="0">
              <a:spcBef>
                <a:spcPts val="0"/>
              </a:spcBef>
              <a:spcAft>
                <a:spcPts val="0"/>
              </a:spcAft>
              <a:buSzPts val="1100"/>
              <a:buChar char="○"/>
            </a:pPr>
            <a:r>
              <a:rPr lang="en"/>
              <a:t>We must specify the type because scala can’t infer it</a:t>
            </a:r>
            <a:endParaRPr/>
          </a:p>
          <a:p>
            <a:pPr indent="-298450" lvl="0" marL="457200" rtl="0">
              <a:spcBef>
                <a:spcPts val="0"/>
              </a:spcBef>
              <a:spcAft>
                <a:spcPts val="0"/>
              </a:spcAft>
              <a:buSzPts val="1100"/>
              <a:buChar char="●"/>
            </a:pPr>
            <a:r>
              <a:rPr lang="en"/>
              <a:t>Create the initial graph using the Graph object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Run this</a:t>
            </a:r>
            <a:endParaRPr/>
          </a:p>
          <a:p>
            <a:pPr indent="-298450" lvl="0" marL="457200" rtl="0">
              <a:spcBef>
                <a:spcPts val="0"/>
              </a:spcBef>
              <a:spcAft>
                <a:spcPts val="0"/>
              </a:spcAft>
              <a:buSzPts val="1100"/>
              <a:buChar char="●"/>
            </a:pPr>
            <a:r>
              <a:rPr lang="en" sz="1200">
                <a:solidFill>
                  <a:srgbClr val="333333"/>
                </a:solidFill>
                <a:highlight>
                  <a:srgbClr val="FFFFFF"/>
                </a:highlight>
              </a:rPr>
              <a:t>Note that </a:t>
            </a:r>
            <a:r>
              <a:rPr lang="en" sz="900">
                <a:solidFill>
                  <a:srgbClr val="444444"/>
                </a:solidFill>
                <a:highlight>
                  <a:srgbClr val="FFFFFF"/>
                </a:highlight>
                <a:latin typeface="Verdana"/>
                <a:ea typeface="Verdana"/>
                <a:cs typeface="Verdana"/>
                <a:sym typeface="Verdana"/>
              </a:rPr>
              <a:t>graph.vertices</a:t>
            </a:r>
            <a:r>
              <a:rPr lang="en" sz="1200">
                <a:solidFill>
                  <a:srgbClr val="333333"/>
                </a:solidFill>
                <a:highlight>
                  <a:srgbClr val="FFFFFF"/>
                </a:highlight>
              </a:rPr>
              <a:t> returns an </a:t>
            </a:r>
            <a:r>
              <a:rPr lang="en" sz="900">
                <a:solidFill>
                  <a:srgbClr val="444444"/>
                </a:solidFill>
                <a:highlight>
                  <a:srgbClr val="FFFFFF"/>
                </a:highlight>
                <a:latin typeface="Verdana"/>
                <a:ea typeface="Verdana"/>
                <a:cs typeface="Verdana"/>
                <a:sym typeface="Verdana"/>
              </a:rPr>
              <a:t>VertexRDD[(String, String)]</a:t>
            </a:r>
            <a:r>
              <a:rPr lang="en" sz="1200">
                <a:solidFill>
                  <a:srgbClr val="333333"/>
                </a:solidFill>
                <a:highlight>
                  <a:srgbClr val="FFFFFF"/>
                </a:highlight>
              </a:rPr>
              <a:t> which extends </a:t>
            </a:r>
            <a:r>
              <a:rPr lang="en" sz="900">
                <a:solidFill>
                  <a:srgbClr val="444444"/>
                </a:solidFill>
                <a:highlight>
                  <a:srgbClr val="FFFFFF"/>
                </a:highlight>
                <a:latin typeface="Verdana"/>
                <a:ea typeface="Verdana"/>
                <a:cs typeface="Verdana"/>
                <a:sym typeface="Verdana"/>
              </a:rPr>
              <a:t>RDD[(VertexID, (String, String))]</a:t>
            </a:r>
            <a:r>
              <a:rPr lang="en" sz="1200">
                <a:solidFill>
                  <a:srgbClr val="333333"/>
                </a:solidFill>
                <a:highlight>
                  <a:srgbClr val="FFFFFF"/>
                </a:highlight>
              </a:rPr>
              <a:t> and so we use the scala </a:t>
            </a:r>
            <a:r>
              <a:rPr lang="en" sz="900">
                <a:solidFill>
                  <a:srgbClr val="444444"/>
                </a:solidFill>
                <a:highlight>
                  <a:srgbClr val="FFFFFF"/>
                </a:highlight>
                <a:latin typeface="Verdana"/>
                <a:ea typeface="Verdana"/>
                <a:cs typeface="Verdana"/>
                <a:sym typeface="Verdana"/>
              </a:rPr>
              <a:t>case</a:t>
            </a:r>
            <a:r>
              <a:rPr lang="en" sz="1200">
                <a:solidFill>
                  <a:srgbClr val="333333"/>
                </a:solidFill>
                <a:highlight>
                  <a:srgbClr val="FFFFFF"/>
                </a:highlight>
              </a:rPr>
              <a:t> expression to deconstruct the tuple. </a:t>
            </a:r>
            <a:endParaRPr sz="1200">
              <a:solidFill>
                <a:srgbClr val="333333"/>
              </a:solidFill>
              <a:highlight>
                <a:srgbClr val="FFFFFF"/>
              </a:highlight>
            </a:endParaRPr>
          </a:p>
          <a:p>
            <a:pPr indent="-298450" lvl="0" marL="457200" rtl="0">
              <a:spcBef>
                <a:spcPts val="0"/>
              </a:spcBef>
              <a:spcAft>
                <a:spcPts val="0"/>
              </a:spcAft>
              <a:buSzPts val="1100"/>
              <a:buChar char="●"/>
            </a:pPr>
            <a:r>
              <a:rPr lang="en" sz="1200">
                <a:solidFill>
                  <a:srgbClr val="333333"/>
                </a:solidFill>
                <a:highlight>
                  <a:srgbClr val="FFFFFF"/>
                </a:highlight>
              </a:rPr>
              <a:t>On the other hand, </a:t>
            </a:r>
            <a:r>
              <a:rPr lang="en" sz="900">
                <a:solidFill>
                  <a:srgbClr val="444444"/>
                </a:solidFill>
                <a:highlight>
                  <a:srgbClr val="FFFFFF"/>
                </a:highlight>
                <a:latin typeface="Verdana"/>
                <a:ea typeface="Verdana"/>
                <a:cs typeface="Verdana"/>
                <a:sym typeface="Verdana"/>
              </a:rPr>
              <a:t>graph.edges</a:t>
            </a:r>
            <a:r>
              <a:rPr lang="en" sz="1200">
                <a:solidFill>
                  <a:srgbClr val="333333"/>
                </a:solidFill>
                <a:highlight>
                  <a:srgbClr val="FFFFFF"/>
                </a:highlight>
              </a:rPr>
              <a:t> returns an </a:t>
            </a:r>
            <a:r>
              <a:rPr lang="en" sz="900">
                <a:solidFill>
                  <a:srgbClr val="444444"/>
                </a:solidFill>
                <a:highlight>
                  <a:srgbClr val="FFFFFF"/>
                </a:highlight>
                <a:latin typeface="Verdana"/>
                <a:ea typeface="Verdana"/>
                <a:cs typeface="Verdana"/>
                <a:sym typeface="Verdana"/>
              </a:rPr>
              <a:t>EdgeRDD</a:t>
            </a:r>
            <a:r>
              <a:rPr lang="en" sz="1200">
                <a:solidFill>
                  <a:srgbClr val="333333"/>
                </a:solidFill>
                <a:highlight>
                  <a:srgbClr val="FFFFFF"/>
                </a:highlight>
              </a:rPr>
              <a:t> containing </a:t>
            </a:r>
            <a:r>
              <a:rPr lang="en" sz="900">
                <a:solidFill>
                  <a:srgbClr val="444444"/>
                </a:solidFill>
                <a:highlight>
                  <a:srgbClr val="FFFFFF"/>
                </a:highlight>
                <a:latin typeface="Verdana"/>
                <a:ea typeface="Verdana"/>
                <a:cs typeface="Verdana"/>
                <a:sym typeface="Verdana"/>
              </a:rPr>
              <a:t>Edge[String]</a:t>
            </a:r>
            <a:r>
              <a:rPr lang="en" sz="1200">
                <a:solidFill>
                  <a:srgbClr val="333333"/>
                </a:solidFill>
                <a:highlight>
                  <a:srgbClr val="FFFFFF"/>
                </a:highlight>
              </a:rPr>
              <a:t> objects. </a:t>
            </a:r>
            <a:endParaRPr sz="1200">
              <a:solidFill>
                <a:srgbClr val="333333"/>
              </a:solidFill>
              <a:highlight>
                <a:srgbClr val="FFFFFF"/>
              </a:highlight>
            </a:endParaRPr>
          </a:p>
          <a:p>
            <a:pPr indent="-298450" lvl="0" marL="457200" rtl="0">
              <a:spcBef>
                <a:spcPts val="0"/>
              </a:spcBef>
              <a:spcAft>
                <a:spcPts val="0"/>
              </a:spcAft>
              <a:buSzPts val="1100"/>
              <a:buChar char="●"/>
            </a:pPr>
            <a:r>
              <a:rPr lang="en" sz="1200">
                <a:solidFill>
                  <a:srgbClr val="333333"/>
                </a:solidFill>
                <a:highlight>
                  <a:srgbClr val="FFFFFF"/>
                </a:highlight>
              </a:rPr>
              <a:t>We could have also used the case class type constructor as in the following:</a:t>
            </a:r>
            <a:endParaRPr sz="1200">
              <a:solidFill>
                <a:srgbClr val="333333"/>
              </a:solidFill>
              <a:highlight>
                <a:srgbClr val="FFFFFF"/>
              </a:highlight>
            </a:endParaRPr>
          </a:p>
          <a:p>
            <a:pPr indent="-304800" lvl="0" marL="457200" rtl="0">
              <a:spcBef>
                <a:spcPts val="0"/>
              </a:spcBef>
              <a:spcAft>
                <a:spcPts val="0"/>
              </a:spcAft>
              <a:buClr>
                <a:srgbClr val="333333"/>
              </a:buClr>
              <a:buSzPts val="1200"/>
              <a:buChar char="●"/>
            </a:pPr>
            <a:r>
              <a:rPr lang="en" sz="1200">
                <a:solidFill>
                  <a:srgbClr val="333333"/>
                </a:solidFill>
                <a:highlight>
                  <a:srgbClr val="FFFFFF"/>
                </a:highlight>
              </a:rPr>
              <a:t>Case is used for pattern matching</a:t>
            </a:r>
            <a:endParaRPr sz="1200">
              <a:solidFill>
                <a:srgbClr val="333333"/>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a:p>
            <a:pPr indent="-298450" lvl="0" marL="457200" rtl="0">
              <a:spcBef>
                <a:spcPts val="0"/>
              </a:spcBef>
              <a:spcAft>
                <a:spcPts val="0"/>
              </a:spcAft>
              <a:buSzPts val="1100"/>
              <a:buChar char="●"/>
            </a:pPr>
            <a:r>
              <a:rPr lang="en"/>
              <a:t>graph.inDegrees.collect()</a:t>
            </a:r>
            <a:endParaRPr/>
          </a:p>
          <a:p>
            <a:pPr indent="-298450" lvl="0" marL="457200" rtl="0">
              <a:spcBef>
                <a:spcPts val="0"/>
              </a:spcBef>
              <a:spcAft>
                <a:spcPts val="0"/>
              </a:spcAft>
              <a:buSzPts val="1100"/>
              <a:buChar char="●"/>
            </a:pPr>
            <a:r>
              <a:rPr lang="en"/>
              <a:t>graph.outDegrees.collect()</a:t>
            </a:r>
            <a:endParaRPr/>
          </a:p>
          <a:p>
            <a:pPr indent="-298450" lvl="0" marL="457200" rtl="0">
              <a:spcBef>
                <a:spcPts val="0"/>
              </a:spcBef>
              <a:spcAft>
                <a:spcPts val="0"/>
              </a:spcAft>
              <a:buSzPts val="1100"/>
              <a:buChar char="●"/>
            </a:pPr>
            <a:r>
              <a:rPr lang="en"/>
              <a:t>graph.degrees.collect()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Run this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this</a:t>
            </a:r>
            <a:endParaRPr/>
          </a:p>
          <a:p>
            <a:pPr indent="-298450" lvl="0" marL="457200" rtl="0">
              <a:spcBef>
                <a:spcPts val="0"/>
              </a:spcBef>
              <a:spcAft>
                <a:spcPts val="0"/>
              </a:spcAft>
              <a:buSzPts val="1100"/>
              <a:buChar char="●"/>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thinkaurelius.com/2012/10/25/a-solution-to-the-supernode-problem/" TargetMode="External"/><Relationship Id="rId4" Type="http://schemas.openxmlformats.org/officeDocument/2006/relationships/hyperlink" Target="http://thinkaurelius.com/2012/10/25/a-solution-to-the-supernode-problem/" TargetMode="External"/><Relationship Id="rId5" Type="http://schemas.openxmlformats.org/officeDocument/2006/relationships/hyperlink" Target="http://en.wikipedia.org/wiki/Apache_License" TargetMode="External"/><Relationship Id="rId6" Type="http://schemas.openxmlformats.org/officeDocument/2006/relationships/hyperlink" Target="http://en.wikipedia.org/wiki/Apache_License" TargetMode="External"/></Relationships>
</file>

<file path=ppt/slides/_rels/slide13.xml.rels><?xml version="1.0" encoding="UTF-8" standalone="yes"?><Relationships xmlns="http://schemas.openxmlformats.org/package/2006/relationships"><Relationship Id="rId20" Type="http://schemas.openxmlformats.org/officeDocument/2006/relationships/hyperlink" Target="http://giraph.apache.org/" TargetMode="External"/><Relationship Id="rId22" Type="http://schemas.openxmlformats.org/officeDocument/2006/relationships/hyperlink" Target="http://hadoop.apache.org/" TargetMode="External"/><Relationship Id="rId21" Type="http://schemas.openxmlformats.org/officeDocument/2006/relationships/hyperlink" Target="http://hadoop.apache.org/" TargetMode="External"/><Relationship Id="rId24" Type="http://schemas.openxmlformats.org/officeDocument/2006/relationships/hyperlink" Target="http://www.elasticsearch.org/" TargetMode="External"/><Relationship Id="rId23" Type="http://schemas.openxmlformats.org/officeDocument/2006/relationships/hyperlink" Target="http://www.elasticsearch.org/"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en.wikipedia.org/wiki/ACID" TargetMode="External"/><Relationship Id="rId4" Type="http://schemas.openxmlformats.org/officeDocument/2006/relationships/hyperlink" Target="http://en.wikipedia.org/wiki/ACID" TargetMode="External"/><Relationship Id="rId9" Type="http://schemas.openxmlformats.org/officeDocument/2006/relationships/hyperlink" Target="http://cassandra.apache.org/" TargetMode="External"/><Relationship Id="rId26" Type="http://schemas.openxmlformats.org/officeDocument/2006/relationships/hyperlink" Target="http://lucene.apache.org/solr/" TargetMode="External"/><Relationship Id="rId25" Type="http://schemas.openxmlformats.org/officeDocument/2006/relationships/hyperlink" Target="http://lucene.apache.org/solr/" TargetMode="External"/><Relationship Id="rId28" Type="http://schemas.openxmlformats.org/officeDocument/2006/relationships/hyperlink" Target="http://lucene.apache.org/" TargetMode="External"/><Relationship Id="rId27" Type="http://schemas.openxmlformats.org/officeDocument/2006/relationships/hyperlink" Target="http://lucene.apache.org/" TargetMode="External"/><Relationship Id="rId5" Type="http://schemas.openxmlformats.org/officeDocument/2006/relationships/hyperlink" Target="http://en.wikipedia.org/wiki/Eventual_consistency" TargetMode="External"/><Relationship Id="rId6" Type="http://schemas.openxmlformats.org/officeDocument/2006/relationships/hyperlink" Target="http://en.wikipedia.org/wiki/Eventual_consistency" TargetMode="External"/><Relationship Id="rId29" Type="http://schemas.openxmlformats.org/officeDocument/2006/relationships/hyperlink" Target="http://tinkerpop.incubator.apache.org/" TargetMode="External"/><Relationship Id="rId7" Type="http://schemas.openxmlformats.org/officeDocument/2006/relationships/hyperlink" Target="http://s3.thinkaurelius.com/docs/titan/1.0.0/storage-backends.html" TargetMode="External"/><Relationship Id="rId8" Type="http://schemas.openxmlformats.org/officeDocument/2006/relationships/hyperlink" Target="http://s3.thinkaurelius.com/docs/titan/1.0.0/storage-backends.html" TargetMode="External"/><Relationship Id="rId31" Type="http://schemas.openxmlformats.org/officeDocument/2006/relationships/hyperlink" Target="http://tinkerpop.incubator.apache.org/docs/3.0.1-incubating/#traversal" TargetMode="External"/><Relationship Id="rId30" Type="http://schemas.openxmlformats.org/officeDocument/2006/relationships/hyperlink" Target="http://tinkerpop.incubator.apache.org/" TargetMode="External"/><Relationship Id="rId11" Type="http://schemas.openxmlformats.org/officeDocument/2006/relationships/hyperlink" Target="http://hbase.apache.org/" TargetMode="External"/><Relationship Id="rId33" Type="http://schemas.openxmlformats.org/officeDocument/2006/relationships/hyperlink" Target="http://tinkerpop.incubator.apache.org/docs/3.0.1-incubating/#gremlin-server" TargetMode="External"/><Relationship Id="rId10" Type="http://schemas.openxmlformats.org/officeDocument/2006/relationships/hyperlink" Target="http://cassandra.apache.org/" TargetMode="External"/><Relationship Id="rId32" Type="http://schemas.openxmlformats.org/officeDocument/2006/relationships/hyperlink" Target="http://tinkerpop.incubator.apache.org/docs/3.0.1-incubating/#traversal" TargetMode="External"/><Relationship Id="rId13" Type="http://schemas.openxmlformats.org/officeDocument/2006/relationships/hyperlink" Target="http://www.oracle.com/technetwork/database/berkeleydb/overview/index-093405.html" TargetMode="External"/><Relationship Id="rId35" Type="http://schemas.openxmlformats.org/officeDocument/2006/relationships/hyperlink" Target="http://tinkerpop.incubator.apache.org/docs/3.0.1-incubating/#gremlin-applications" TargetMode="External"/><Relationship Id="rId12" Type="http://schemas.openxmlformats.org/officeDocument/2006/relationships/hyperlink" Target="http://hbase.apache.org/" TargetMode="External"/><Relationship Id="rId34" Type="http://schemas.openxmlformats.org/officeDocument/2006/relationships/hyperlink" Target="http://tinkerpop.incubator.apache.org/docs/3.0.1-incubating/#gremlin-server" TargetMode="External"/><Relationship Id="rId15" Type="http://schemas.openxmlformats.org/officeDocument/2006/relationships/hyperlink" Target="http://tinkerpop.incubator.apache.org/docs/3.0.1-incubating/#graphcomputer" TargetMode="External"/><Relationship Id="rId14" Type="http://schemas.openxmlformats.org/officeDocument/2006/relationships/hyperlink" Target="http://www.oracle.com/technetwork/database/berkeleydb/overview/index-093405.html" TargetMode="External"/><Relationship Id="rId36" Type="http://schemas.openxmlformats.org/officeDocument/2006/relationships/hyperlink" Target="http://tinkerpop.incubator.apache.org/docs/3.0.1-incubating/#gremlin-applications" TargetMode="External"/><Relationship Id="rId17" Type="http://schemas.openxmlformats.org/officeDocument/2006/relationships/hyperlink" Target="http://spark.apache.org/" TargetMode="External"/><Relationship Id="rId16" Type="http://schemas.openxmlformats.org/officeDocument/2006/relationships/hyperlink" Target="http://tinkerpop.incubator.apache.org/docs/3.0.1-incubating/#graphcomputer" TargetMode="External"/><Relationship Id="rId19" Type="http://schemas.openxmlformats.org/officeDocument/2006/relationships/hyperlink" Target="http://giraph.apache.org/" TargetMode="External"/><Relationship Id="rId18" Type="http://schemas.openxmlformats.org/officeDocument/2006/relationships/hyperlink" Target="http://spark.apache.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tinkerpop.incubator.apache.org/" TargetMode="External"/><Relationship Id="rId4" Type="http://schemas.openxmlformats.org/officeDocument/2006/relationships/hyperlink" Target="http://en.wikipedia.org/wiki/Functional_programming" TargetMode="External"/><Relationship Id="rId5" Type="http://schemas.openxmlformats.org/officeDocument/2006/relationships/hyperlink" Target="http://en.wikipedia.org/wiki/Functional_programming" TargetMode="External"/><Relationship Id="rId6" Type="http://schemas.openxmlformats.org/officeDocument/2006/relationships/hyperlink" Target="http://groovy.codehaus.org/" TargetMode="External"/><Relationship Id="rId7" Type="http://schemas.openxmlformats.org/officeDocument/2006/relationships/hyperlink" Target="http://groovy.codehau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park.apache.org/docs/latest/api/scala/index.html#org.apache.spark.rdd.RDD" TargetMode="External"/><Relationship Id="rId4" Type="http://schemas.openxmlformats.org/officeDocument/2006/relationships/hyperlink" Target="https://spark.apache.org/docs/latest/api/scala/index.html#org.apache.spark.rdd.RDD" TargetMode="External"/><Relationship Id="rId5" Type="http://schemas.openxmlformats.org/officeDocument/2006/relationships/hyperlink" Target="https://spark.apache.org/docs/latest/graphx-programming-guide.html#property_graph" TargetMode="External"/><Relationship Id="rId6" Type="http://schemas.openxmlformats.org/officeDocument/2006/relationships/hyperlink" Target="https://spark.apache.org/docs/latest/graphx-programming-guide.html#property_grap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ark-packages.org/package/graphframes/graphframes" TargetMode="External"/><Relationship Id="rId4" Type="http://schemas.openxmlformats.org/officeDocument/2006/relationships/hyperlink" Target="http://spark-packages.org/package/graphframes/graphfram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neo4j.com/product/?ref=product/#basics" TargetMode="External"/><Relationship Id="rId4" Type="http://schemas.openxmlformats.org/officeDocument/2006/relationships/hyperlink" Target="https://neo4j.com/graph-analytics/?ref=product" TargetMode="External"/><Relationship Id="rId5" Type="http://schemas.openxmlformats.org/officeDocument/2006/relationships/hyperlink" Target="https://neo4j.com/data-integration/?ref=product" TargetMode="External"/><Relationship Id="rId6" Type="http://schemas.openxmlformats.org/officeDocument/2006/relationships/hyperlink" Target="https://neo4j.com/cypher-graph-query-language/?ref=product" TargetMode="External"/><Relationship Id="rId7" Type="http://schemas.openxmlformats.org/officeDocument/2006/relationships/hyperlink" Target="https://neo4j.com/graph-visualization-neo4j/?ref=product" TargetMode="External"/><Relationship Id="rId8" Type="http://schemas.openxmlformats.org/officeDocument/2006/relationships/hyperlink" Target="https://neo4j.com/architecture/?ref=produc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en.wikipedia.org/wiki/Java_(programming_language)" TargetMode="External"/><Relationship Id="rId4" Type="http://schemas.openxmlformats.org/officeDocument/2006/relationships/hyperlink" Target="https://en.wikipedia.org/wiki/Java_(programming_language)" TargetMode="External"/><Relationship Id="rId5" Type="http://schemas.openxmlformats.org/officeDocument/2006/relationships/hyperlink" Target="https://en.wikipedia.org/wiki/Cypher_Query_Language" TargetMode="External"/><Relationship Id="rId6" Type="http://schemas.openxmlformats.org/officeDocument/2006/relationships/hyperlink" Target="https://en.wikipedia.org/wiki/Cypher_Query_Languag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ampcamp.berkeley.edu/big-data-mini-course/graph-analytics-with-graphx.html#property_graph"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ark.incubator.apache.org/docs/latest/graphx-programming-guide.html#prege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park.incubator.apache.org/docs/latest/api/graphx/index.html#org.apache.spark.graphx.Graph@subgraph((EdgeTriplet%5BVD,ED%5D)%E2%87%92Boolean,(VertexId,VD)%E2%87%92Boolean):Graph%5BVD,ED%5D"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Graph_theory" TargetMode="External"/><Relationship Id="rId4" Type="http://schemas.openxmlformats.org/officeDocument/2006/relationships/hyperlink" Target="https://en.wikipedia.org/wiki/Path_(graph_theory)" TargetMode="External"/><Relationship Id="rId5" Type="http://schemas.openxmlformats.org/officeDocument/2006/relationships/hyperlink" Target="https://en.wikipedia.org/wiki/Vertex_(graph_theory)" TargetMode="External"/><Relationship Id="rId6" Type="http://schemas.openxmlformats.org/officeDocument/2006/relationships/hyperlink" Target="https://en.wikipedia.org/wiki/Graph_(discrete_mathematics)" TargetMode="External"/><Relationship Id="rId7" Type="http://schemas.openxmlformats.org/officeDocument/2006/relationships/hyperlink" Target="https://en.wikipedia.org/wiki/Glossary_of_graph_theory_terms#weighted_grap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Big Data &amp; Graphs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Graph Technologies</a:t>
            </a:r>
            <a:endParaRPr/>
          </a:p>
        </p:txBody>
      </p:sp>
      <p:sp>
        <p:nvSpPr>
          <p:cNvPr id="109" name="Shape 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 Technologies</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In this section, we’ll go over a survey of different graph-specific technologies</a:t>
            </a:r>
            <a:endParaRPr>
              <a:solidFill>
                <a:schemeClr val="dk1"/>
              </a:solidFill>
            </a:endParaRPr>
          </a:p>
          <a:p>
            <a:pPr indent="-342900" lvl="0" marL="457200" rtl="0">
              <a:spcBef>
                <a:spcPts val="1600"/>
              </a:spcBef>
              <a:spcAft>
                <a:spcPts val="0"/>
              </a:spcAft>
              <a:buClr>
                <a:schemeClr val="dk1"/>
              </a:buClr>
              <a:buSzPts val="1800"/>
              <a:buChar char="●"/>
            </a:pPr>
            <a:r>
              <a:rPr lang="en">
                <a:solidFill>
                  <a:schemeClr val="dk1"/>
                </a:solidFill>
              </a:rPr>
              <a:t>T</a:t>
            </a:r>
            <a:r>
              <a:rPr lang="en">
                <a:solidFill>
                  <a:schemeClr val="dk1"/>
                </a:solidFill>
              </a:rPr>
              <a:t>itan</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GraphX</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GraphFrames</a:t>
            </a:r>
            <a:endParaRPr>
              <a:solidFill>
                <a:schemeClr val="dk1"/>
              </a:solidFill>
            </a:endParaRPr>
          </a:p>
          <a:p>
            <a:pPr indent="-342900" lvl="0" marL="457200">
              <a:spcBef>
                <a:spcPts val="0"/>
              </a:spcBef>
              <a:spcAft>
                <a:spcPts val="0"/>
              </a:spcAft>
              <a:buClr>
                <a:schemeClr val="dk1"/>
              </a:buClr>
              <a:buSzPts val="1800"/>
              <a:buChar char="●"/>
            </a:pPr>
            <a:r>
              <a:rPr lang="en">
                <a:solidFill>
                  <a:schemeClr val="dk1"/>
                </a:solidFill>
              </a:rPr>
              <a:t>Neo4j</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Titan - Introduction</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rPr>
              <a:t>Titan is designed to support the processing of graphs so large that they require storage and computational capacities beyond what a single machine can provide. Scaling graph data processing for real time traversals and analytical queries is Titan’s foundational benefit.</a:t>
            </a:r>
            <a:endParaRPr sz="1400">
              <a:solidFill>
                <a:schemeClr val="dk1"/>
              </a:solidFill>
            </a:endParaRPr>
          </a:p>
          <a:p>
            <a:pPr indent="0" lvl="0" marL="0" rtl="0">
              <a:spcBef>
                <a:spcPts val="0"/>
              </a:spcBef>
              <a:spcAft>
                <a:spcPts val="0"/>
              </a:spcAft>
              <a:buNone/>
            </a:pPr>
            <a:r>
              <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Support for very large graphs. Titan graphs scale with the number of machines in the cluster.</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Support for many concurrent transactions and operational graph processing. </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Support for global graph analytics and batch graph processing through the Hadoop framework.</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Support for geo, numeric range, and full text search for vertices and edges on very large graphs.</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Numerous graph-level configurations provide knobs for tuning performance.</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Vertex-centric indices provide vertex-level querying to alleviate issues with the infamous</a:t>
            </a:r>
            <a:r>
              <a:rPr lang="en" sz="1400">
                <a:solidFill>
                  <a:schemeClr val="dk1"/>
                </a:solidFill>
                <a:hlinkClick r:id="rId3"/>
              </a:rPr>
              <a:t> </a:t>
            </a:r>
            <a:r>
              <a:rPr lang="en" sz="1400" u="sng">
                <a:solidFill>
                  <a:schemeClr val="hlink"/>
                </a:solidFill>
                <a:hlinkClick r:id="rId4"/>
              </a:rPr>
              <a:t>super node problem</a:t>
            </a:r>
            <a:r>
              <a:rPr lang="en" sz="1400">
                <a:solidFill>
                  <a:schemeClr val="dk1"/>
                </a:solidFill>
              </a:rPr>
              <a:t>.</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Provides an optimized disk representation to allow for efficient use of storage and speed of access.</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Open source under the liberal</a:t>
            </a:r>
            <a:r>
              <a:rPr lang="en" sz="1400">
                <a:solidFill>
                  <a:schemeClr val="dk1"/>
                </a:solidFill>
                <a:hlinkClick r:id="rId5"/>
              </a:rPr>
              <a:t> </a:t>
            </a:r>
            <a:r>
              <a:rPr lang="en" sz="1400" u="sng">
                <a:solidFill>
                  <a:schemeClr val="hlink"/>
                </a:solidFill>
                <a:hlinkClick r:id="rId6"/>
              </a:rPr>
              <a:t>Apache 2 license</a:t>
            </a:r>
            <a:r>
              <a:rPr lang="en" sz="1400">
                <a:solidFill>
                  <a:schemeClr val="dk1"/>
                </a:solidFill>
              </a:rPr>
              <a:t>.</a:t>
            </a:r>
            <a:endParaRPr sz="14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Titan - Related Technologies</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sz="1100">
                <a:solidFill>
                  <a:schemeClr val="dk1"/>
                </a:solidFill>
              </a:rPr>
              <a:t>Support for</a:t>
            </a:r>
            <a:r>
              <a:rPr lang="en" sz="1100">
                <a:solidFill>
                  <a:schemeClr val="dk1"/>
                </a:solidFill>
                <a:hlinkClick r:id="rId3"/>
              </a:rPr>
              <a:t> </a:t>
            </a:r>
            <a:r>
              <a:rPr lang="en" sz="1100" u="sng">
                <a:solidFill>
                  <a:schemeClr val="hlink"/>
                </a:solidFill>
                <a:hlinkClick r:id="rId4"/>
              </a:rPr>
              <a:t>ACID</a:t>
            </a:r>
            <a:r>
              <a:rPr lang="en" sz="1100">
                <a:solidFill>
                  <a:schemeClr val="dk1"/>
                </a:solidFill>
              </a:rPr>
              <a:t> and</a:t>
            </a:r>
            <a:r>
              <a:rPr lang="en" sz="1100">
                <a:solidFill>
                  <a:schemeClr val="dk1"/>
                </a:solidFill>
                <a:hlinkClick r:id="rId5"/>
              </a:rPr>
              <a:t> </a:t>
            </a:r>
            <a:r>
              <a:rPr lang="en" sz="1100" u="sng">
                <a:solidFill>
                  <a:schemeClr val="hlink"/>
                </a:solidFill>
                <a:hlinkClick r:id="rId6"/>
              </a:rPr>
              <a:t>eventual consistency</a:t>
            </a:r>
            <a:r>
              <a:rPr lang="en" sz="1100">
                <a:solidFill>
                  <a:schemeClr val="dk1"/>
                </a:solidFill>
              </a:rPr>
              <a:t>.</a:t>
            </a:r>
            <a:endParaRPr sz="1100">
              <a:solidFill>
                <a:schemeClr val="dk1"/>
              </a:solidFill>
            </a:endParaRPr>
          </a:p>
          <a:p>
            <a:pPr indent="-298450" lvl="0" marL="457200" rtl="0">
              <a:spcBef>
                <a:spcPts val="0"/>
              </a:spcBef>
              <a:spcAft>
                <a:spcPts val="0"/>
              </a:spcAft>
              <a:buClr>
                <a:schemeClr val="dk1"/>
              </a:buClr>
              <a:buSzPts val="1100"/>
              <a:buChar char="●"/>
            </a:pPr>
            <a:r>
              <a:rPr lang="en" sz="1100">
                <a:solidFill>
                  <a:schemeClr val="dk1"/>
                </a:solidFill>
              </a:rPr>
              <a:t>Support for various</a:t>
            </a:r>
            <a:r>
              <a:rPr lang="en" sz="1100">
                <a:solidFill>
                  <a:schemeClr val="dk1"/>
                </a:solidFill>
                <a:hlinkClick r:id="rId7"/>
              </a:rPr>
              <a:t> </a:t>
            </a:r>
            <a:r>
              <a:rPr lang="en" sz="1100" u="sng">
                <a:solidFill>
                  <a:schemeClr val="hlink"/>
                </a:solidFill>
                <a:hlinkClick r:id="rId8"/>
              </a:rPr>
              <a:t>storage backends</a:t>
            </a:r>
            <a:r>
              <a:rPr lang="en" sz="1100">
                <a:solidFill>
                  <a:schemeClr val="dk1"/>
                </a:solidFill>
              </a:rPr>
              <a:t>:</a:t>
            </a:r>
            <a:endParaRPr sz="1100">
              <a:solidFill>
                <a:schemeClr val="dk1"/>
              </a:solidFill>
            </a:endParaRPr>
          </a:p>
          <a:p>
            <a:pPr indent="-298450" lvl="1" marL="914400" rtl="0">
              <a:spcBef>
                <a:spcPts val="0"/>
              </a:spcBef>
              <a:spcAft>
                <a:spcPts val="0"/>
              </a:spcAft>
              <a:buClr>
                <a:schemeClr val="dk1"/>
              </a:buClr>
              <a:buSzPts val="1100"/>
              <a:buChar char="○"/>
            </a:pPr>
            <a:r>
              <a:rPr lang="en" sz="1100" u="sng">
                <a:solidFill>
                  <a:schemeClr val="hlink"/>
                </a:solidFill>
                <a:hlinkClick r:id="rId9"/>
              </a:rPr>
              <a:t>Apache Cassandra</a:t>
            </a:r>
            <a:endParaRPr sz="1100" u="sng">
              <a:solidFill>
                <a:schemeClr val="hlink"/>
              </a:solidFill>
              <a:hlinkClick r:id="rId10"/>
            </a:endParaRPr>
          </a:p>
          <a:p>
            <a:pPr indent="-298450" lvl="1" marL="914400" rtl="0">
              <a:spcBef>
                <a:spcPts val="0"/>
              </a:spcBef>
              <a:spcAft>
                <a:spcPts val="0"/>
              </a:spcAft>
              <a:buClr>
                <a:schemeClr val="dk1"/>
              </a:buClr>
              <a:buSzPts val="1100"/>
              <a:buChar char="○"/>
            </a:pPr>
            <a:r>
              <a:rPr lang="en" sz="1100" u="sng">
                <a:solidFill>
                  <a:schemeClr val="hlink"/>
                </a:solidFill>
                <a:hlinkClick r:id="rId11"/>
              </a:rPr>
              <a:t>Apache HBase</a:t>
            </a:r>
            <a:endParaRPr sz="1100" u="sng">
              <a:solidFill>
                <a:schemeClr val="hlink"/>
              </a:solidFill>
              <a:hlinkClick r:id="rId12"/>
            </a:endParaRPr>
          </a:p>
          <a:p>
            <a:pPr indent="-298450" lvl="1" marL="914400" rtl="0">
              <a:spcBef>
                <a:spcPts val="0"/>
              </a:spcBef>
              <a:spcAft>
                <a:spcPts val="0"/>
              </a:spcAft>
              <a:buClr>
                <a:schemeClr val="dk1"/>
              </a:buClr>
              <a:buSzPts val="1100"/>
              <a:buChar char="○"/>
            </a:pPr>
            <a:r>
              <a:rPr lang="en" sz="1100" u="sng">
                <a:solidFill>
                  <a:schemeClr val="hlink"/>
                </a:solidFill>
                <a:hlinkClick r:id="rId13"/>
              </a:rPr>
              <a:t>Oracle BerkeleyDB</a:t>
            </a:r>
            <a:endParaRPr sz="1100" u="sng">
              <a:solidFill>
                <a:schemeClr val="hlink"/>
              </a:solidFill>
              <a:hlinkClick r:id="rId14"/>
            </a:endParaRPr>
          </a:p>
          <a:p>
            <a:pPr indent="-298450" lvl="0" marL="457200" rtl="0">
              <a:spcBef>
                <a:spcPts val="0"/>
              </a:spcBef>
              <a:spcAft>
                <a:spcPts val="0"/>
              </a:spcAft>
              <a:buClr>
                <a:schemeClr val="dk1"/>
              </a:buClr>
              <a:buSzPts val="1100"/>
              <a:buChar char="●"/>
            </a:pPr>
            <a:r>
              <a:rPr lang="en" sz="1100">
                <a:solidFill>
                  <a:schemeClr val="dk1"/>
                </a:solidFill>
              </a:rPr>
              <a:t>Support for global</a:t>
            </a:r>
            <a:r>
              <a:rPr lang="en" sz="1100">
                <a:solidFill>
                  <a:schemeClr val="dk1"/>
                </a:solidFill>
                <a:hlinkClick r:id="rId15"/>
              </a:rPr>
              <a:t> </a:t>
            </a:r>
            <a:r>
              <a:rPr lang="en" sz="1100" u="sng">
                <a:solidFill>
                  <a:schemeClr val="hlink"/>
                </a:solidFill>
                <a:hlinkClick r:id="rId16"/>
              </a:rPr>
              <a:t>graph data analytics</a:t>
            </a:r>
            <a:r>
              <a:rPr lang="en" sz="1100">
                <a:solidFill>
                  <a:schemeClr val="dk1"/>
                </a:solidFill>
              </a:rPr>
              <a:t>, reporting, and ETL through integration with big data platforms:</a:t>
            </a:r>
            <a:endParaRPr sz="1100">
              <a:solidFill>
                <a:schemeClr val="dk1"/>
              </a:solidFill>
            </a:endParaRPr>
          </a:p>
          <a:p>
            <a:pPr indent="-298450" lvl="1" marL="914400" rtl="0">
              <a:spcBef>
                <a:spcPts val="0"/>
              </a:spcBef>
              <a:spcAft>
                <a:spcPts val="0"/>
              </a:spcAft>
              <a:buClr>
                <a:schemeClr val="dk1"/>
              </a:buClr>
              <a:buSzPts val="1100"/>
              <a:buChar char="○"/>
            </a:pPr>
            <a:r>
              <a:rPr lang="en" sz="1100" u="sng">
                <a:solidFill>
                  <a:schemeClr val="hlink"/>
                </a:solidFill>
                <a:hlinkClick r:id="rId17"/>
              </a:rPr>
              <a:t>Apache Spark</a:t>
            </a:r>
            <a:endParaRPr sz="1100" u="sng">
              <a:solidFill>
                <a:schemeClr val="hlink"/>
              </a:solidFill>
              <a:hlinkClick r:id="rId18"/>
            </a:endParaRPr>
          </a:p>
          <a:p>
            <a:pPr indent="-298450" lvl="1" marL="914400" rtl="0">
              <a:spcBef>
                <a:spcPts val="0"/>
              </a:spcBef>
              <a:spcAft>
                <a:spcPts val="0"/>
              </a:spcAft>
              <a:buClr>
                <a:schemeClr val="dk1"/>
              </a:buClr>
              <a:buSzPts val="1100"/>
              <a:buChar char="○"/>
            </a:pPr>
            <a:r>
              <a:rPr lang="en" sz="1100" u="sng">
                <a:solidFill>
                  <a:schemeClr val="hlink"/>
                </a:solidFill>
                <a:hlinkClick r:id="rId19"/>
              </a:rPr>
              <a:t>Apache Giraph</a:t>
            </a:r>
            <a:endParaRPr sz="1100" u="sng">
              <a:solidFill>
                <a:schemeClr val="hlink"/>
              </a:solidFill>
              <a:hlinkClick r:id="rId20"/>
            </a:endParaRPr>
          </a:p>
          <a:p>
            <a:pPr indent="-298450" lvl="1" marL="914400" rtl="0">
              <a:spcBef>
                <a:spcPts val="0"/>
              </a:spcBef>
              <a:spcAft>
                <a:spcPts val="0"/>
              </a:spcAft>
              <a:buClr>
                <a:schemeClr val="dk1"/>
              </a:buClr>
              <a:buSzPts val="1100"/>
              <a:buChar char="○"/>
            </a:pPr>
            <a:r>
              <a:rPr lang="en" sz="1100" u="sng">
                <a:solidFill>
                  <a:schemeClr val="hlink"/>
                </a:solidFill>
                <a:hlinkClick r:id="rId21"/>
              </a:rPr>
              <a:t>Apache Hadoop</a:t>
            </a:r>
            <a:endParaRPr sz="1100" u="sng">
              <a:solidFill>
                <a:schemeClr val="hlink"/>
              </a:solidFill>
              <a:hlinkClick r:id="rId22"/>
            </a:endParaRPr>
          </a:p>
          <a:p>
            <a:pPr indent="-298450" lvl="0" marL="457200" rtl="0">
              <a:spcBef>
                <a:spcPts val="0"/>
              </a:spcBef>
              <a:spcAft>
                <a:spcPts val="0"/>
              </a:spcAft>
              <a:buClr>
                <a:schemeClr val="dk1"/>
              </a:buClr>
              <a:buSzPts val="1100"/>
              <a:buChar char="●"/>
            </a:pPr>
            <a:r>
              <a:rPr lang="en" sz="1100">
                <a:solidFill>
                  <a:schemeClr val="dk1"/>
                </a:solidFill>
              </a:rPr>
              <a:t>Support for geo, numeric range, and full-text search via:</a:t>
            </a:r>
            <a:endParaRPr sz="1100">
              <a:solidFill>
                <a:schemeClr val="dk1"/>
              </a:solidFill>
            </a:endParaRPr>
          </a:p>
          <a:p>
            <a:pPr indent="-298450" lvl="1" marL="914400" rtl="0">
              <a:spcBef>
                <a:spcPts val="0"/>
              </a:spcBef>
              <a:spcAft>
                <a:spcPts val="0"/>
              </a:spcAft>
              <a:buClr>
                <a:schemeClr val="dk1"/>
              </a:buClr>
              <a:buSzPts val="1100"/>
              <a:buChar char="○"/>
            </a:pPr>
            <a:r>
              <a:rPr lang="en" sz="1100" u="sng">
                <a:solidFill>
                  <a:schemeClr val="hlink"/>
                </a:solidFill>
                <a:hlinkClick r:id="rId23"/>
              </a:rPr>
              <a:t>ElasticSearch</a:t>
            </a:r>
            <a:endParaRPr sz="1100" u="sng">
              <a:solidFill>
                <a:schemeClr val="hlink"/>
              </a:solidFill>
              <a:hlinkClick r:id="rId24"/>
            </a:endParaRPr>
          </a:p>
          <a:p>
            <a:pPr indent="-298450" lvl="1" marL="914400" rtl="0">
              <a:spcBef>
                <a:spcPts val="0"/>
              </a:spcBef>
              <a:spcAft>
                <a:spcPts val="0"/>
              </a:spcAft>
              <a:buClr>
                <a:schemeClr val="dk1"/>
              </a:buClr>
              <a:buSzPts val="1100"/>
              <a:buChar char="○"/>
            </a:pPr>
            <a:r>
              <a:rPr lang="en" sz="1100" u="sng">
                <a:solidFill>
                  <a:schemeClr val="hlink"/>
                </a:solidFill>
                <a:hlinkClick r:id="rId25"/>
              </a:rPr>
              <a:t>Solr</a:t>
            </a:r>
            <a:endParaRPr sz="1100" u="sng">
              <a:solidFill>
                <a:schemeClr val="hlink"/>
              </a:solidFill>
              <a:hlinkClick r:id="rId26"/>
            </a:endParaRPr>
          </a:p>
          <a:p>
            <a:pPr indent="-298450" lvl="1" marL="914400" rtl="0">
              <a:spcBef>
                <a:spcPts val="0"/>
              </a:spcBef>
              <a:spcAft>
                <a:spcPts val="0"/>
              </a:spcAft>
              <a:buClr>
                <a:schemeClr val="dk1"/>
              </a:buClr>
              <a:buSzPts val="1100"/>
              <a:buChar char="○"/>
            </a:pPr>
            <a:r>
              <a:rPr lang="en" sz="1100" u="sng">
                <a:solidFill>
                  <a:schemeClr val="hlink"/>
                </a:solidFill>
                <a:hlinkClick r:id="rId27"/>
              </a:rPr>
              <a:t>Lucene</a:t>
            </a:r>
            <a:endParaRPr sz="1100" u="sng">
              <a:solidFill>
                <a:schemeClr val="hlink"/>
              </a:solidFill>
              <a:hlinkClick r:id="rId28"/>
            </a:endParaRPr>
          </a:p>
          <a:p>
            <a:pPr indent="-298450" lvl="0" marL="457200" rtl="0">
              <a:spcBef>
                <a:spcPts val="0"/>
              </a:spcBef>
              <a:spcAft>
                <a:spcPts val="0"/>
              </a:spcAft>
              <a:buClr>
                <a:schemeClr val="dk1"/>
              </a:buClr>
              <a:buSzPts val="1100"/>
              <a:buChar char="●"/>
            </a:pPr>
            <a:r>
              <a:rPr lang="en" sz="1100">
                <a:solidFill>
                  <a:schemeClr val="dk1"/>
                </a:solidFill>
              </a:rPr>
              <a:t>Native integration with the</a:t>
            </a:r>
            <a:r>
              <a:rPr lang="en" sz="1100">
                <a:solidFill>
                  <a:schemeClr val="dk1"/>
                </a:solidFill>
                <a:hlinkClick r:id="rId29"/>
              </a:rPr>
              <a:t> </a:t>
            </a:r>
            <a:r>
              <a:rPr lang="en" sz="1100" u="sng">
                <a:solidFill>
                  <a:schemeClr val="hlink"/>
                </a:solidFill>
                <a:hlinkClick r:id="rId30"/>
              </a:rPr>
              <a:t>TinkerPop</a:t>
            </a:r>
            <a:r>
              <a:rPr lang="en" sz="1100">
                <a:solidFill>
                  <a:schemeClr val="dk1"/>
                </a:solidFill>
              </a:rPr>
              <a:t> graph stack:</a:t>
            </a:r>
            <a:endParaRPr sz="1100">
              <a:solidFill>
                <a:schemeClr val="dk1"/>
              </a:solidFill>
            </a:endParaRPr>
          </a:p>
          <a:p>
            <a:pPr indent="-298450" lvl="1" marL="914400" rtl="0">
              <a:spcBef>
                <a:spcPts val="0"/>
              </a:spcBef>
              <a:spcAft>
                <a:spcPts val="0"/>
              </a:spcAft>
              <a:buClr>
                <a:schemeClr val="dk1"/>
              </a:buClr>
              <a:buSzPts val="1100"/>
              <a:buChar char="○"/>
            </a:pPr>
            <a:r>
              <a:rPr lang="en" sz="1100" u="sng">
                <a:solidFill>
                  <a:schemeClr val="hlink"/>
                </a:solidFill>
                <a:hlinkClick r:id="rId31"/>
              </a:rPr>
              <a:t>Gremlin graph query language</a:t>
            </a:r>
            <a:endParaRPr sz="1100" u="sng">
              <a:solidFill>
                <a:schemeClr val="hlink"/>
              </a:solidFill>
              <a:hlinkClick r:id="rId32"/>
            </a:endParaRPr>
          </a:p>
          <a:p>
            <a:pPr indent="-298450" lvl="1" marL="914400" rtl="0">
              <a:spcBef>
                <a:spcPts val="0"/>
              </a:spcBef>
              <a:spcAft>
                <a:spcPts val="0"/>
              </a:spcAft>
              <a:buClr>
                <a:schemeClr val="dk1"/>
              </a:buClr>
              <a:buSzPts val="1100"/>
              <a:buChar char="○"/>
            </a:pPr>
            <a:r>
              <a:rPr lang="en" sz="1100" u="sng">
                <a:solidFill>
                  <a:schemeClr val="hlink"/>
                </a:solidFill>
                <a:hlinkClick r:id="rId33"/>
              </a:rPr>
              <a:t>Gremlin graph server</a:t>
            </a:r>
            <a:endParaRPr sz="1100" u="sng">
              <a:solidFill>
                <a:schemeClr val="hlink"/>
              </a:solidFill>
              <a:hlinkClick r:id="rId34"/>
            </a:endParaRPr>
          </a:p>
          <a:p>
            <a:pPr indent="-298450" lvl="1" marL="914400" rtl="0">
              <a:spcBef>
                <a:spcPts val="0"/>
              </a:spcBef>
              <a:spcAft>
                <a:spcPts val="0"/>
              </a:spcAft>
              <a:buClr>
                <a:schemeClr val="dk1"/>
              </a:buClr>
              <a:buSzPts val="1100"/>
              <a:buChar char="○"/>
            </a:pPr>
            <a:r>
              <a:rPr lang="en" sz="1100" u="sng">
                <a:solidFill>
                  <a:schemeClr val="hlink"/>
                </a:solidFill>
                <a:hlinkClick r:id="rId35"/>
              </a:rPr>
              <a:t>Gremlin applications</a:t>
            </a:r>
            <a:endParaRPr sz="1100" u="sng">
              <a:solidFill>
                <a:schemeClr val="hlink"/>
              </a:solidFill>
              <a:hlinkClick r:id="rId36"/>
            </a:endParaRPr>
          </a:p>
          <a:p>
            <a:pPr indent="0" lvl="0" marL="0" rtl="0">
              <a:spcBef>
                <a:spcPts val="0"/>
              </a:spcBef>
              <a:spcAft>
                <a:spcPts val="0"/>
              </a:spcAft>
              <a:buNone/>
            </a:pPr>
            <a:r>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Titan - Nature of Code</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u="sng">
                <a:solidFill>
                  <a:schemeClr val="hlink"/>
                </a:solidFill>
                <a:hlinkClick r:id="rId3"/>
              </a:rPr>
              <a:t>Gremlin</a:t>
            </a:r>
            <a:r>
              <a:rPr lang="en" sz="1400">
                <a:solidFill>
                  <a:schemeClr val="dk1"/>
                </a:solidFill>
              </a:rPr>
              <a:t> is Titan’s query language used to retrieve data from and modify data in the graph. Gremlin is a path-oriented language which succinctly expresses complex graph traversals and mutation operations. Gremlin is a</a:t>
            </a:r>
            <a:r>
              <a:rPr lang="en" sz="1400">
                <a:solidFill>
                  <a:schemeClr val="dk1"/>
                </a:solidFill>
                <a:hlinkClick r:id="rId4"/>
              </a:rPr>
              <a:t> </a:t>
            </a:r>
            <a:r>
              <a:rPr lang="en" sz="1400" u="sng">
                <a:solidFill>
                  <a:schemeClr val="hlink"/>
                </a:solidFill>
                <a:hlinkClick r:id="rId5"/>
              </a:rPr>
              <a:t>functional language</a:t>
            </a:r>
            <a:r>
              <a:rPr lang="en" sz="1400">
                <a:solidFill>
                  <a:schemeClr val="dk1"/>
                </a:solidFill>
              </a:rPr>
              <a:t> whereby traversal operators are chained together to form path-like expressions.</a:t>
            </a:r>
            <a:endParaRPr sz="1400">
              <a:solidFill>
                <a:schemeClr val="dk1"/>
              </a:solidFill>
            </a:endParaRPr>
          </a:p>
          <a:p>
            <a:pPr indent="0" lvl="0" marL="0">
              <a:spcBef>
                <a:spcPts val="1600"/>
              </a:spcBef>
              <a:spcAft>
                <a:spcPts val="0"/>
              </a:spcAft>
              <a:buNone/>
            </a:pPr>
            <a:r>
              <a:rPr lang="en" sz="1400">
                <a:solidFill>
                  <a:schemeClr val="dk1"/>
                </a:solidFill>
              </a:rPr>
              <a:t>The Gremlin terminal is a</a:t>
            </a:r>
            <a:r>
              <a:rPr lang="en" sz="1400">
                <a:solidFill>
                  <a:schemeClr val="dk1"/>
                </a:solidFill>
                <a:hlinkClick r:id="rId6"/>
              </a:rPr>
              <a:t> </a:t>
            </a:r>
            <a:r>
              <a:rPr lang="en" sz="1400" u="sng">
                <a:solidFill>
                  <a:schemeClr val="hlink"/>
                </a:solidFill>
                <a:hlinkClick r:id="rId7"/>
              </a:rPr>
              <a:t>Groovy</a:t>
            </a:r>
            <a:r>
              <a:rPr lang="en" sz="1400">
                <a:solidFill>
                  <a:schemeClr val="dk1"/>
                </a:solidFill>
              </a:rPr>
              <a:t> shell. Groovy is a superset of Java that has various shorthand notations that make interactive programming easier. Likewise Gremlin is a superset of Groovy with various shorthand notations that make graph traversals easy. </a:t>
            </a:r>
            <a:endParaRPr sz="1400">
              <a:solidFill>
                <a:schemeClr val="dk1"/>
              </a:solidFill>
            </a:endParaRPr>
          </a:p>
          <a:p>
            <a:pPr indent="0" lvl="0" marL="0">
              <a:spcBef>
                <a:spcPts val="1600"/>
              </a:spcBef>
              <a:spcAft>
                <a:spcPts val="1600"/>
              </a:spcAft>
              <a:buNone/>
            </a:pPr>
            <a:r>
              <a:rPr lang="en" sz="1400">
                <a:solidFill>
                  <a:schemeClr val="dk1"/>
                </a:solidFill>
              </a:rPr>
              <a:t>Titan requires Java 8 (Standard Edition). Oracle Java 8 is recommended.</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Titan - Example Code</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rPr>
              <a:t>Loading the Graph of the Gods Into Titan</a:t>
            </a:r>
            <a:endParaRPr b="1">
              <a:solidFill>
                <a:schemeClr val="dk1"/>
              </a:solidFill>
            </a:endParaRPr>
          </a:p>
          <a:p>
            <a:pPr indent="0" lvl="0" marL="0" rtl="0">
              <a:spcBef>
                <a:spcPts val="400"/>
              </a:spcBef>
              <a:spcAft>
                <a:spcPts val="0"/>
              </a:spcAft>
              <a:buNone/>
            </a:pPr>
            <a:r>
              <a:t/>
            </a:r>
            <a:endParaRPr b="1" sz="1700">
              <a:solidFill>
                <a:schemeClr val="dk1"/>
              </a:solidFill>
            </a:endParaRPr>
          </a:p>
          <a:p>
            <a:pPr indent="0" lvl="0" marL="0" rtl="0">
              <a:spcBef>
                <a:spcPts val="400"/>
              </a:spcBef>
              <a:spcAft>
                <a:spcPts val="0"/>
              </a:spcAft>
              <a:buNone/>
            </a:pPr>
            <a:r>
              <a:t/>
            </a:r>
            <a:endParaRPr b="1" sz="1700">
              <a:solidFill>
                <a:schemeClr val="dk1"/>
              </a:solidFill>
            </a:endParaRPr>
          </a:p>
          <a:p>
            <a:pPr indent="0" lvl="0" marL="0" rtl="0">
              <a:spcBef>
                <a:spcPts val="400"/>
              </a:spcBef>
              <a:spcAft>
                <a:spcPts val="0"/>
              </a:spcAft>
              <a:buNone/>
            </a:pPr>
            <a:r>
              <a:t/>
            </a:r>
            <a:endParaRPr b="1" sz="1700">
              <a:solidFill>
                <a:schemeClr val="dk1"/>
              </a:solidFill>
            </a:endParaRPr>
          </a:p>
          <a:p>
            <a:pPr indent="0" lvl="0" marL="0" rtl="0">
              <a:spcBef>
                <a:spcPts val="400"/>
              </a:spcBef>
              <a:spcAft>
                <a:spcPts val="0"/>
              </a:spcAft>
              <a:buNone/>
            </a:pPr>
            <a:r>
              <a:t/>
            </a:r>
            <a:endParaRPr b="1" sz="1700">
              <a:solidFill>
                <a:schemeClr val="dk1"/>
              </a:solidFill>
            </a:endParaRPr>
          </a:p>
          <a:p>
            <a:pPr indent="0" lvl="0" marL="0" rtl="0">
              <a:spcBef>
                <a:spcPts val="400"/>
              </a:spcBef>
              <a:spcAft>
                <a:spcPts val="0"/>
              </a:spcAft>
              <a:buClr>
                <a:schemeClr val="dk1"/>
              </a:buClr>
              <a:buSzPts val="1100"/>
              <a:buFont typeface="Arial"/>
              <a:buNone/>
            </a:pPr>
            <a:r>
              <a:rPr b="1" lang="en">
                <a:solidFill>
                  <a:schemeClr val="dk1"/>
                </a:solidFill>
              </a:rPr>
              <a:t>Using a Graph Index and Traversals</a:t>
            </a:r>
            <a:endParaRPr b="1">
              <a:solidFill>
                <a:schemeClr val="dk1"/>
              </a:solidFill>
            </a:endParaRPr>
          </a:p>
          <a:p>
            <a:pPr indent="0" lvl="0" marL="0">
              <a:spcBef>
                <a:spcPts val="400"/>
              </a:spcBef>
              <a:spcAft>
                <a:spcPts val="1600"/>
              </a:spcAft>
              <a:buNone/>
            </a:pPr>
            <a:r>
              <a:t/>
            </a:r>
            <a:endParaRPr/>
          </a:p>
        </p:txBody>
      </p:sp>
      <p:pic>
        <p:nvPicPr>
          <p:cNvPr id="140" name="Shape 140"/>
          <p:cNvPicPr preferRelativeResize="0"/>
          <p:nvPr/>
        </p:nvPicPr>
        <p:blipFill>
          <a:blip r:embed="rId3">
            <a:alphaModFix/>
          </a:blip>
          <a:stretch>
            <a:fillRect/>
          </a:stretch>
        </p:blipFill>
        <p:spPr>
          <a:xfrm>
            <a:off x="311700" y="1650238"/>
            <a:ext cx="7029450" cy="1171575"/>
          </a:xfrm>
          <a:prstGeom prst="rect">
            <a:avLst/>
          </a:prstGeom>
          <a:noFill/>
          <a:ln>
            <a:noFill/>
          </a:ln>
        </p:spPr>
      </p:pic>
      <p:pic>
        <p:nvPicPr>
          <p:cNvPr id="141" name="Shape 141"/>
          <p:cNvPicPr preferRelativeResize="0"/>
          <p:nvPr/>
        </p:nvPicPr>
        <p:blipFill>
          <a:blip r:embed="rId4">
            <a:alphaModFix/>
          </a:blip>
          <a:stretch>
            <a:fillRect/>
          </a:stretch>
        </p:blipFill>
        <p:spPr>
          <a:xfrm>
            <a:off x="311700" y="3368725"/>
            <a:ext cx="5657850" cy="120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Titan - Example Code</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a:solidFill>
                  <a:schemeClr val="dk1"/>
                </a:solidFill>
              </a:rPr>
              <a:t>Graph Traversal</a:t>
            </a:r>
            <a:endParaRPr b="1">
              <a:solidFill>
                <a:schemeClr val="dk1"/>
              </a:solidFill>
            </a:endParaRPr>
          </a:p>
          <a:p>
            <a:pPr indent="0" lvl="0" marL="0" rtl="0">
              <a:spcBef>
                <a:spcPts val="400"/>
              </a:spcBef>
              <a:spcAft>
                <a:spcPts val="0"/>
              </a:spcAft>
              <a:buClr>
                <a:schemeClr val="dk1"/>
              </a:buClr>
              <a:buSzPts val="1100"/>
              <a:buFont typeface="Arial"/>
              <a:buNone/>
            </a:pPr>
            <a:r>
              <a:t/>
            </a:r>
            <a:endParaRPr b="1">
              <a:solidFill>
                <a:schemeClr val="dk1"/>
              </a:solidFill>
            </a:endParaRPr>
          </a:p>
          <a:p>
            <a:pPr indent="0" lvl="0" marL="0" rtl="0">
              <a:spcBef>
                <a:spcPts val="400"/>
              </a:spcBef>
              <a:spcAft>
                <a:spcPts val="0"/>
              </a:spcAft>
              <a:buClr>
                <a:schemeClr val="dk1"/>
              </a:buClr>
              <a:buSzPts val="1100"/>
              <a:buFont typeface="Arial"/>
              <a:buNone/>
            </a:pPr>
            <a:r>
              <a:t/>
            </a:r>
            <a:endParaRPr b="1">
              <a:solidFill>
                <a:schemeClr val="dk1"/>
              </a:solidFill>
            </a:endParaRPr>
          </a:p>
          <a:p>
            <a:pPr indent="0" lvl="0" marL="0" rtl="0">
              <a:spcBef>
                <a:spcPts val="400"/>
              </a:spcBef>
              <a:spcAft>
                <a:spcPts val="0"/>
              </a:spcAft>
              <a:buClr>
                <a:schemeClr val="dk1"/>
              </a:buClr>
              <a:buSzPts val="1100"/>
              <a:buFont typeface="Arial"/>
              <a:buNone/>
            </a:pPr>
            <a:r>
              <a:t/>
            </a:r>
            <a:endParaRPr b="1">
              <a:solidFill>
                <a:schemeClr val="dk1"/>
              </a:solidFill>
            </a:endParaRPr>
          </a:p>
          <a:p>
            <a:pPr indent="0" lvl="0" marL="0" rtl="0">
              <a:spcBef>
                <a:spcPts val="400"/>
              </a:spcBef>
              <a:spcAft>
                <a:spcPts val="0"/>
              </a:spcAft>
              <a:buClr>
                <a:schemeClr val="dk1"/>
              </a:buClr>
              <a:buSzPts val="1100"/>
              <a:buFont typeface="Arial"/>
              <a:buNone/>
            </a:pPr>
            <a:r>
              <a:t/>
            </a:r>
            <a:endParaRPr b="1">
              <a:solidFill>
                <a:schemeClr val="dk1"/>
              </a:solidFill>
            </a:endParaRPr>
          </a:p>
          <a:p>
            <a:pPr indent="0" lvl="0" marL="0" rtl="0">
              <a:spcBef>
                <a:spcPts val="400"/>
              </a:spcBef>
              <a:spcAft>
                <a:spcPts val="0"/>
              </a:spcAft>
              <a:buClr>
                <a:schemeClr val="dk1"/>
              </a:buClr>
              <a:buSzPts val="1100"/>
              <a:buFont typeface="Arial"/>
              <a:buNone/>
            </a:pPr>
            <a:r>
              <a:t/>
            </a:r>
            <a:endParaRPr b="1">
              <a:solidFill>
                <a:schemeClr val="dk1"/>
              </a:solidFill>
            </a:endParaRPr>
          </a:p>
          <a:p>
            <a:pPr indent="0" lvl="0" marL="0" rtl="0">
              <a:spcBef>
                <a:spcPts val="400"/>
              </a:spcBef>
              <a:spcAft>
                <a:spcPts val="0"/>
              </a:spcAft>
              <a:buClr>
                <a:schemeClr val="dk1"/>
              </a:buClr>
              <a:buSzPts val="1100"/>
              <a:buFont typeface="Arial"/>
              <a:buNone/>
            </a:pPr>
            <a:r>
              <a:t/>
            </a:r>
            <a:endParaRPr b="1">
              <a:solidFill>
                <a:schemeClr val="dk1"/>
              </a:solidFill>
            </a:endParaRPr>
          </a:p>
          <a:p>
            <a:pPr indent="0" lvl="0" marL="0" rtl="0">
              <a:spcBef>
                <a:spcPts val="400"/>
              </a:spcBef>
              <a:spcAft>
                <a:spcPts val="0"/>
              </a:spcAft>
              <a:buClr>
                <a:schemeClr val="dk1"/>
              </a:buClr>
              <a:buSzPts val="1100"/>
              <a:buFont typeface="Arial"/>
              <a:buNone/>
            </a:pPr>
            <a:r>
              <a:t/>
            </a:r>
            <a:endParaRPr b="1">
              <a:solidFill>
                <a:schemeClr val="dk1"/>
              </a:solidFill>
            </a:endParaRPr>
          </a:p>
          <a:p>
            <a:pPr indent="0" lvl="0" marL="0" rtl="0">
              <a:spcBef>
                <a:spcPts val="400"/>
              </a:spcBef>
              <a:spcAft>
                <a:spcPts val="0"/>
              </a:spcAft>
              <a:buClr>
                <a:schemeClr val="dk1"/>
              </a:buClr>
              <a:buSzPts val="1100"/>
              <a:buFont typeface="Arial"/>
              <a:buNone/>
            </a:pPr>
            <a:r>
              <a:rPr b="1" lang="en">
                <a:solidFill>
                  <a:schemeClr val="dk1"/>
                </a:solidFill>
              </a:rPr>
              <a:t>http://gremlindocs.spmallette.documentup.com/</a:t>
            </a:r>
            <a:endParaRPr b="1">
              <a:solidFill>
                <a:schemeClr val="dk1"/>
              </a:solidFill>
            </a:endParaRPr>
          </a:p>
          <a:p>
            <a:pPr indent="0" lvl="0" marL="0">
              <a:spcBef>
                <a:spcPts val="400"/>
              </a:spcBef>
              <a:spcAft>
                <a:spcPts val="1600"/>
              </a:spcAft>
              <a:buNone/>
            </a:pPr>
            <a:r>
              <a:t/>
            </a:r>
            <a:endParaRPr/>
          </a:p>
        </p:txBody>
      </p:sp>
      <p:pic>
        <p:nvPicPr>
          <p:cNvPr id="148" name="Shape 148"/>
          <p:cNvPicPr preferRelativeResize="0"/>
          <p:nvPr/>
        </p:nvPicPr>
        <p:blipFill>
          <a:blip r:embed="rId3">
            <a:alphaModFix/>
          </a:blip>
          <a:stretch>
            <a:fillRect/>
          </a:stretch>
        </p:blipFill>
        <p:spPr>
          <a:xfrm>
            <a:off x="353650" y="1798625"/>
            <a:ext cx="6877050" cy="212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Titan - from a file</a:t>
            </a:r>
            <a:endParaRPr/>
          </a:p>
        </p:txBody>
      </p:sp>
      <p:sp>
        <p:nvSpPr>
          <p:cNvPr id="154" name="Shape 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Can write </a:t>
            </a:r>
            <a:r>
              <a:rPr b="1" lang="en"/>
              <a:t>groovy</a:t>
            </a:r>
            <a:r>
              <a:rPr lang="en"/>
              <a:t> script and pass into Gremlin shell as an interpreter</a:t>
            </a:r>
            <a:endParaRPr/>
          </a:p>
          <a:p>
            <a:pPr indent="0" lvl="0" marL="0">
              <a:spcBef>
                <a:spcPts val="1600"/>
              </a:spcBef>
              <a:spcAft>
                <a:spcPts val="0"/>
              </a:spcAft>
              <a:buNone/>
            </a:pPr>
            <a:r>
              <a:rPr lang="en"/>
              <a:t>For example, the file </a:t>
            </a:r>
            <a:r>
              <a:rPr i="1" lang="en"/>
              <a:t>test.groovy</a:t>
            </a:r>
            <a:endParaRPr/>
          </a:p>
          <a:p>
            <a:pPr indent="0" lvl="0" marL="76200" marR="76200" rtl="0">
              <a:spcBef>
                <a:spcPts val="1600"/>
              </a:spcBef>
              <a:spcAft>
                <a:spcPts val="0"/>
              </a:spcAft>
              <a:buClr>
                <a:schemeClr val="dk1"/>
              </a:buClr>
              <a:buSzPts val="1100"/>
              <a:buFont typeface="Arial"/>
              <a:buNone/>
            </a:pPr>
            <a:r>
              <a:rPr lang="en" sz="1150">
                <a:solidFill>
                  <a:schemeClr val="dk1"/>
                </a:solidFill>
                <a:highlight>
                  <a:srgbClr val="F8F8F8"/>
                </a:highlight>
              </a:rPr>
              <a:t>g = HadoopFactory.open(</a:t>
            </a:r>
            <a:r>
              <a:rPr lang="en" sz="1150">
                <a:solidFill>
                  <a:srgbClr val="000080"/>
                </a:solidFill>
                <a:highlight>
                  <a:srgbClr val="F8F8F8"/>
                </a:highlight>
              </a:rPr>
              <a:t>'conf/hadoop/titan-graphson.properties'</a:t>
            </a:r>
            <a:r>
              <a:rPr lang="en" sz="1150">
                <a:solidFill>
                  <a:schemeClr val="dk1"/>
                </a:solidFill>
                <a:highlight>
                  <a:srgbClr val="F8F8F8"/>
                </a:highlight>
              </a:rPr>
              <a:t>)</a:t>
            </a:r>
            <a:br>
              <a:rPr lang="en" sz="1150">
                <a:solidFill>
                  <a:schemeClr val="dk1"/>
                </a:solidFill>
                <a:highlight>
                  <a:srgbClr val="F8F8F8"/>
                </a:highlight>
              </a:rPr>
            </a:br>
            <a:r>
              <a:rPr lang="en" sz="1150">
                <a:solidFill>
                  <a:schemeClr val="dk1"/>
                </a:solidFill>
                <a:highlight>
                  <a:srgbClr val="F8F8F8"/>
                </a:highlight>
              </a:rPr>
              <a:t>g.V.out(</a:t>
            </a:r>
            <a:r>
              <a:rPr lang="en" sz="1150">
                <a:solidFill>
                  <a:srgbClr val="000080"/>
                </a:solidFill>
                <a:highlight>
                  <a:srgbClr val="F8F8F8"/>
                </a:highlight>
              </a:rPr>
              <a:t>'father'</a:t>
            </a:r>
            <a:r>
              <a:rPr lang="en" sz="1150">
                <a:solidFill>
                  <a:schemeClr val="dk1"/>
                </a:solidFill>
                <a:highlight>
                  <a:srgbClr val="F8F8F8"/>
                </a:highlight>
              </a:rPr>
              <a:t>).name.submit()</a:t>
            </a:r>
            <a:endParaRPr sz="1150">
              <a:solidFill>
                <a:schemeClr val="dk1"/>
              </a:solidFill>
              <a:highlight>
                <a:srgbClr val="F8F8F8"/>
              </a:highlight>
            </a:endParaRPr>
          </a:p>
          <a:p>
            <a:pPr indent="0" lvl="0" marL="0">
              <a:spcBef>
                <a:spcPts val="0"/>
              </a:spcBef>
              <a:spcAft>
                <a:spcPts val="0"/>
              </a:spcAft>
              <a:buNone/>
            </a:pPr>
            <a:r>
              <a:t/>
            </a:r>
            <a:endParaRPr/>
          </a:p>
          <a:p>
            <a:pPr indent="0" lvl="0" marL="0">
              <a:spcBef>
                <a:spcPts val="1600"/>
              </a:spcBef>
              <a:spcAft>
                <a:spcPts val="0"/>
              </a:spcAft>
              <a:buNone/>
            </a:pPr>
            <a:r>
              <a:rPr lang="en"/>
              <a:t>Can be executed through the gremlin shell:</a:t>
            </a:r>
            <a:endParaRPr/>
          </a:p>
          <a:p>
            <a:pPr indent="0" lvl="0" marL="76200" marR="76200" rtl="0">
              <a:spcBef>
                <a:spcPts val="1600"/>
              </a:spcBef>
              <a:spcAft>
                <a:spcPts val="0"/>
              </a:spcAft>
              <a:buClr>
                <a:schemeClr val="dk1"/>
              </a:buClr>
              <a:buSzPts val="1100"/>
              <a:buFont typeface="Arial"/>
              <a:buNone/>
            </a:pPr>
            <a:r>
              <a:rPr lang="en" sz="1150">
                <a:solidFill>
                  <a:schemeClr val="dk1"/>
                </a:solidFill>
                <a:highlight>
                  <a:srgbClr val="F8F8F8"/>
                </a:highlight>
              </a:rPr>
              <a:t>bin/gremlin.sh -e </a:t>
            </a:r>
            <a:r>
              <a:rPr b="1" lang="en" sz="1150">
                <a:solidFill>
                  <a:srgbClr val="A02050"/>
                </a:solidFill>
                <a:highlight>
                  <a:srgbClr val="F8F8F8"/>
                </a:highlight>
              </a:rPr>
              <a:t>test</a:t>
            </a:r>
            <a:r>
              <a:rPr lang="en" sz="1150">
                <a:solidFill>
                  <a:schemeClr val="dk1"/>
                </a:solidFill>
                <a:highlight>
                  <a:srgbClr val="F8F8F8"/>
                </a:highlight>
              </a:rPr>
              <a:t>.groovy</a:t>
            </a:r>
            <a:endParaRPr sz="1150">
              <a:solidFill>
                <a:schemeClr val="dk1"/>
              </a:solidFill>
              <a:highlight>
                <a:srgbClr val="F8F8F8"/>
              </a:highlight>
            </a:endParaRPr>
          </a:p>
          <a:p>
            <a:pPr indent="0" lvl="0" marL="0">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state of Titan project</a:t>
            </a:r>
            <a:endParaRPr/>
          </a:p>
        </p:txBody>
      </p:sp>
      <p:sp>
        <p:nvSpPr>
          <p:cNvPr id="160" name="Shape 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Titan as of recently has been forked in two directions:</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Datastax (Cassandra vendor) Enterprise Graph, a proprietary version that is being built by the original developers</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JanusGraph, an open source fork of Titan that looks for the most part to be the same.</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GraphX - Introduction</a:t>
            </a:r>
            <a:endParaRPr/>
          </a:p>
        </p:txBody>
      </p:sp>
      <p:sp>
        <p:nvSpPr>
          <p:cNvPr id="166" name="Shape 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rPr>
              <a:t>GraphX is a component in Spark for graphs and graph-parallel computation. At a high level, GraphX extends the Spark</a:t>
            </a:r>
            <a:r>
              <a:rPr lang="en" sz="1400">
                <a:solidFill>
                  <a:schemeClr val="dk1"/>
                </a:solidFill>
                <a:hlinkClick r:id="rId3"/>
              </a:rPr>
              <a:t> </a:t>
            </a:r>
            <a:r>
              <a:rPr lang="en" sz="1400" u="sng">
                <a:solidFill>
                  <a:schemeClr val="hlink"/>
                </a:solidFill>
                <a:hlinkClick r:id="rId4"/>
              </a:rPr>
              <a:t>RDD</a:t>
            </a:r>
            <a:r>
              <a:rPr lang="en" sz="1400">
                <a:solidFill>
                  <a:schemeClr val="dk1"/>
                </a:solidFill>
              </a:rPr>
              <a:t> by introducing a new</a:t>
            </a:r>
            <a:r>
              <a:rPr lang="en" sz="1400">
                <a:solidFill>
                  <a:schemeClr val="dk1"/>
                </a:solidFill>
                <a:hlinkClick r:id="rId5"/>
              </a:rPr>
              <a:t> </a:t>
            </a:r>
            <a:r>
              <a:rPr lang="en" sz="1400" u="sng">
                <a:solidFill>
                  <a:schemeClr val="hlink"/>
                </a:solidFill>
                <a:hlinkClick r:id="rId6"/>
              </a:rPr>
              <a:t>Graph</a:t>
            </a:r>
            <a:r>
              <a:rPr lang="en" sz="1400">
                <a:solidFill>
                  <a:schemeClr val="dk1"/>
                </a:solidFill>
              </a:rPr>
              <a:t> abstraction: a directed multigraph with properties attached to each vertex and edge</a:t>
            </a:r>
            <a:endParaRPr b="1" sz="1400">
              <a:solidFill>
                <a:schemeClr val="dk1"/>
              </a:solidFill>
            </a:endParaRPr>
          </a:p>
          <a:p>
            <a:pPr indent="0" lvl="0" marL="0">
              <a:spcBef>
                <a:spcPts val="1600"/>
              </a:spcBef>
              <a:spcAft>
                <a:spcPts val="0"/>
              </a:spcAft>
              <a:buClr>
                <a:schemeClr val="dk1"/>
              </a:buClr>
              <a:buSzPts val="1100"/>
              <a:buFont typeface="Arial"/>
              <a:buNone/>
            </a:pPr>
            <a:r>
              <a:rPr b="1" lang="en" sz="1400">
                <a:solidFill>
                  <a:schemeClr val="dk1"/>
                </a:solidFill>
              </a:rPr>
              <a:t>GraphX</a:t>
            </a:r>
            <a:r>
              <a:rPr lang="en" sz="1400">
                <a:solidFill>
                  <a:schemeClr val="dk1"/>
                </a:solidFill>
              </a:rPr>
              <a:t> is Apache Spark's API for graphs and graph-parallel computation (using RDDs). </a:t>
            </a:r>
            <a:endParaRPr sz="1400">
              <a:solidFill>
                <a:schemeClr val="dk1"/>
              </a:solidFill>
            </a:endParaRPr>
          </a:p>
          <a:p>
            <a:pPr indent="-317500" lvl="0" marL="457200" rtl="0">
              <a:spcBef>
                <a:spcPts val="1600"/>
              </a:spcBef>
              <a:spcAft>
                <a:spcPts val="0"/>
              </a:spcAft>
              <a:buClr>
                <a:schemeClr val="dk1"/>
              </a:buClr>
              <a:buSzPts val="1400"/>
              <a:buChar char="●"/>
            </a:pPr>
            <a:r>
              <a:rPr lang="en" sz="1400">
                <a:solidFill>
                  <a:schemeClr val="dk1"/>
                </a:solidFill>
              </a:rPr>
              <a:t>Seamlessly work with both graphs and collections. </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Comparable performance to the fastest specialized graph processing systems. </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Choose from a growing library of graph algorithms. </a:t>
            </a:r>
            <a:endParaRPr sz="1400">
              <a:solidFill>
                <a:schemeClr val="dk1"/>
              </a:solidFill>
            </a:endParaRPr>
          </a:p>
          <a:p>
            <a:pPr indent="0" lvl="0" marL="0">
              <a:spcBef>
                <a:spcPts val="1600"/>
              </a:spcBef>
              <a:spcAft>
                <a:spcPts val="0"/>
              </a:spcAft>
              <a:buNone/>
            </a:pPr>
            <a:r>
              <a:rPr lang="en" sz="1400">
                <a:solidFill>
                  <a:schemeClr val="dk1"/>
                </a:solidFill>
              </a:rPr>
              <a:t>GraphX is developed as part of the Apache Spark project. It thus gets tested and updated with each Spark release.</a:t>
            </a:r>
            <a:endParaRPr sz="1400">
              <a:solidFill>
                <a:schemeClr val="dk1"/>
              </a:solidFill>
            </a:endParaRPr>
          </a:p>
          <a:p>
            <a:pPr indent="0" lvl="0" marL="0">
              <a:spcBef>
                <a:spcPts val="1600"/>
              </a:spcBef>
              <a:spcAft>
                <a:spcPts val="0"/>
              </a:spcAft>
              <a:buClr>
                <a:schemeClr val="dk1"/>
              </a:buClr>
              <a:buSzPts val="1100"/>
              <a:buFont typeface="Arial"/>
              <a:buNone/>
            </a:pPr>
            <a:r>
              <a:rPr lang="en" sz="1400">
                <a:solidFill>
                  <a:schemeClr val="dk1"/>
                </a:solidFill>
              </a:rPr>
              <a:t>GraphX is available for Scala.</a:t>
            </a:r>
            <a:endParaRPr sz="1400">
              <a:solidFill>
                <a:schemeClr val="dk1"/>
              </a:solidFill>
            </a:endParaRPr>
          </a:p>
          <a:p>
            <a:pPr indent="0" lvl="0" marL="0" rtl="0">
              <a:spcBef>
                <a:spcPts val="1600"/>
              </a:spcBef>
              <a:spcAft>
                <a:spcPts val="0"/>
              </a:spcAft>
              <a:buNone/>
            </a:pPr>
            <a:r>
              <a:t/>
            </a:r>
            <a:endParaRPr sz="1400">
              <a:solidFill>
                <a:schemeClr val="dk1"/>
              </a:solidFill>
            </a:endParaRPr>
          </a:p>
          <a:p>
            <a:pPr indent="0" lvl="0" marL="0" rtl="0">
              <a:spcBef>
                <a:spcPts val="1600"/>
              </a:spcBef>
              <a:spcAft>
                <a:spcPts val="0"/>
              </a:spcAft>
              <a:buNone/>
            </a:pPr>
            <a:r>
              <a:t/>
            </a:r>
            <a:endParaRPr sz="1400">
              <a:solidFill>
                <a:schemeClr val="dk1"/>
              </a:solidFill>
            </a:endParaRPr>
          </a:p>
          <a:p>
            <a:pPr indent="0" lvl="0" marL="0" rtl="0">
              <a:spcBef>
                <a:spcPts val="1600"/>
              </a:spcBef>
              <a:spcAft>
                <a:spcPts val="1600"/>
              </a:spcAft>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Shape 60"/>
          <p:cNvPicPr preferRelativeResize="0"/>
          <p:nvPr/>
        </p:nvPicPr>
        <p:blipFill>
          <a:blip r:embed="rId3">
            <a:alphaModFix/>
          </a:blip>
          <a:stretch>
            <a:fillRect/>
          </a:stretch>
        </p:blipFill>
        <p:spPr>
          <a:xfrm>
            <a:off x="3806550" y="735700"/>
            <a:ext cx="4762500" cy="3933825"/>
          </a:xfrm>
          <a:prstGeom prst="rect">
            <a:avLst/>
          </a:prstGeom>
          <a:noFill/>
          <a:ln>
            <a:noFill/>
          </a:ln>
        </p:spPr>
      </p:pic>
      <p:sp>
        <p:nvSpPr>
          <p:cNvPr id="61" name="Shape 61"/>
          <p:cNvSpPr txBox="1"/>
          <p:nvPr>
            <p:ph idx="4294967295" type="body"/>
          </p:nvPr>
        </p:nvSpPr>
        <p:spPr>
          <a:xfrm>
            <a:off x="294550" y="863550"/>
            <a:ext cx="3265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Graphs organize data in a way that emphasizes the relationship (edges) between entities (nodes). </a:t>
            </a:r>
            <a:endParaRPr>
              <a:solidFill>
                <a:schemeClr val="dk1"/>
              </a:solidFill>
            </a:endParaRPr>
          </a:p>
          <a:p>
            <a:pPr indent="0" lvl="0" marL="0" rtl="0">
              <a:spcBef>
                <a:spcPts val="1600"/>
              </a:spcBef>
              <a:spcAft>
                <a:spcPts val="1600"/>
              </a:spcAft>
              <a:buNone/>
            </a:pPr>
            <a:r>
              <a:rPr lang="en">
                <a:solidFill>
                  <a:schemeClr val="dk1"/>
                </a:solidFill>
              </a:rPr>
              <a:t>Nodes are connected through edges. Patterns emerge by seeing e.g. how densely connected groups of nodes are.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GraphX - Example Code</a:t>
            </a:r>
            <a:endParaRPr/>
          </a:p>
        </p:txBody>
      </p:sp>
      <p:sp>
        <p:nvSpPr>
          <p:cNvPr id="172" name="Shape 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a:solidFill>
                  <a:schemeClr val="dk1"/>
                </a:solidFill>
              </a:rPr>
              <a:t>C</a:t>
            </a:r>
            <a:r>
              <a:rPr b="1" lang="en">
                <a:solidFill>
                  <a:schemeClr val="dk1"/>
                </a:solidFill>
              </a:rPr>
              <a:t>onstruct a graph from a collection of RDDs:</a:t>
            </a:r>
            <a:endParaRPr b="1">
              <a:solidFill>
                <a:schemeClr val="dk1"/>
              </a:solidFill>
            </a:endParaRPr>
          </a:p>
        </p:txBody>
      </p:sp>
      <p:pic>
        <p:nvPicPr>
          <p:cNvPr id="173" name="Shape 173"/>
          <p:cNvPicPr preferRelativeResize="0"/>
          <p:nvPr/>
        </p:nvPicPr>
        <p:blipFill>
          <a:blip r:embed="rId3">
            <a:alphaModFix/>
          </a:blip>
          <a:stretch>
            <a:fillRect/>
          </a:stretch>
        </p:blipFill>
        <p:spPr>
          <a:xfrm>
            <a:off x="311700" y="1816138"/>
            <a:ext cx="5391150" cy="275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GraphFrames - Introduction</a:t>
            </a:r>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rPr>
              <a:t>GraphFrames is a package for Apache Spark which provides DataFrame-based Graphs. </a:t>
            </a:r>
            <a:endParaRPr sz="1400">
              <a:solidFill>
                <a:schemeClr val="dk1"/>
              </a:solidFill>
            </a:endParaRPr>
          </a:p>
          <a:p>
            <a:pPr indent="0" lvl="0" marL="0">
              <a:spcBef>
                <a:spcPts val="1600"/>
              </a:spcBef>
              <a:spcAft>
                <a:spcPts val="0"/>
              </a:spcAft>
              <a:buNone/>
            </a:pPr>
            <a:r>
              <a:rPr lang="en" sz="1400">
                <a:solidFill>
                  <a:schemeClr val="dk1"/>
                </a:solidFill>
              </a:rPr>
              <a:t>GraphFrames are to DataFrames as GraphX is to RDDs.</a:t>
            </a:r>
            <a:endParaRPr sz="1400">
              <a:solidFill>
                <a:schemeClr val="dk1"/>
              </a:solidFill>
            </a:endParaRPr>
          </a:p>
          <a:p>
            <a:pPr indent="0" lvl="0" marL="0">
              <a:spcBef>
                <a:spcPts val="1600"/>
              </a:spcBef>
              <a:spcAft>
                <a:spcPts val="0"/>
              </a:spcAft>
              <a:buClr>
                <a:schemeClr val="dk1"/>
              </a:buClr>
              <a:buSzPts val="1100"/>
              <a:buFont typeface="Arial"/>
              <a:buNone/>
            </a:pPr>
            <a:r>
              <a:rPr lang="en" sz="1400">
                <a:solidFill>
                  <a:schemeClr val="dk1"/>
                </a:solidFill>
              </a:rPr>
              <a:t>GraphFrames is a package for Apache Spark which provides DataFrame-based Graphs. The current plan is to keep GraphFrames separate from core Apache Spark for the time being.</a:t>
            </a:r>
            <a:endParaRPr sz="1400">
              <a:solidFill>
                <a:schemeClr val="dk1"/>
              </a:solidFill>
            </a:endParaRPr>
          </a:p>
          <a:p>
            <a:pPr indent="0" lvl="0" marL="0">
              <a:spcBef>
                <a:spcPts val="1600"/>
              </a:spcBef>
              <a:spcAft>
                <a:spcPts val="0"/>
              </a:spcAft>
              <a:buNone/>
            </a:pPr>
            <a:r>
              <a:rPr lang="en" sz="1400">
                <a:solidFill>
                  <a:schemeClr val="dk1"/>
                </a:solidFill>
              </a:rPr>
              <a:t>Get GraphFrames from the</a:t>
            </a:r>
            <a:r>
              <a:rPr lang="en" sz="1400">
                <a:solidFill>
                  <a:schemeClr val="dk1"/>
                </a:solidFill>
                <a:hlinkClick r:id="rId3"/>
              </a:rPr>
              <a:t> </a:t>
            </a:r>
            <a:r>
              <a:rPr lang="en" sz="1400" u="sng">
                <a:solidFill>
                  <a:schemeClr val="dk1"/>
                </a:solidFill>
                <a:hlinkClick r:id="rId4"/>
              </a:rPr>
              <a:t>Spark Packages website</a:t>
            </a:r>
            <a:r>
              <a:rPr lang="en" sz="1400">
                <a:solidFill>
                  <a:schemeClr val="dk1"/>
                </a:solidFill>
              </a:rPr>
              <a:t>. GraphFrames should be compatible with any platform which runs Spark.</a:t>
            </a:r>
            <a:endParaRPr sz="1400">
              <a:solidFill>
                <a:schemeClr val="dk1"/>
              </a:solidFill>
            </a:endParaRPr>
          </a:p>
          <a:p>
            <a:pPr indent="0" lvl="0" marL="0">
              <a:spcBef>
                <a:spcPts val="1600"/>
              </a:spcBef>
              <a:spcAft>
                <a:spcPts val="0"/>
              </a:spcAft>
              <a:buNone/>
            </a:pPr>
            <a:r>
              <a:rPr lang="en" sz="1400">
                <a:solidFill>
                  <a:schemeClr val="dk1"/>
                </a:solidFill>
              </a:rPr>
              <a:t>High-level APIs in Scala, Java, and Python.</a:t>
            </a:r>
            <a:endParaRPr sz="1400">
              <a:solidFill>
                <a:schemeClr val="dk1"/>
              </a:solidFill>
            </a:endParaRPr>
          </a:p>
          <a:p>
            <a:pPr indent="0" lvl="0" marL="0">
              <a:spcBef>
                <a:spcPts val="1600"/>
              </a:spcBef>
              <a:spcAft>
                <a:spcPts val="1600"/>
              </a:spcAft>
              <a:buClr>
                <a:schemeClr val="dk1"/>
              </a:buClr>
              <a:buSzPts val="1100"/>
              <a:buFont typeface="Arial"/>
              <a:buNone/>
            </a:pPr>
            <a:r>
              <a:rPr lang="en" sz="1400">
                <a:solidFill>
                  <a:schemeClr val="dk1"/>
                </a:solidFill>
              </a:rPr>
              <a:t>GraphFrames is tested with Java 7, Python 2 and 3, and running against Spark 1.6+ (Scala 2.10) and Spark 2.0+ (Scala 2.11).</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GraphFrames - Example Code</a:t>
            </a:r>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6" name="Shape 186"/>
          <p:cNvPicPr preferRelativeResize="0"/>
          <p:nvPr/>
        </p:nvPicPr>
        <p:blipFill>
          <a:blip r:embed="rId3">
            <a:alphaModFix/>
          </a:blip>
          <a:stretch>
            <a:fillRect/>
          </a:stretch>
        </p:blipFill>
        <p:spPr>
          <a:xfrm>
            <a:off x="404525" y="1210725"/>
            <a:ext cx="2888975" cy="3299900"/>
          </a:xfrm>
          <a:prstGeom prst="rect">
            <a:avLst/>
          </a:prstGeom>
          <a:noFill/>
          <a:ln>
            <a:noFill/>
          </a:ln>
        </p:spPr>
      </p:pic>
      <p:sp>
        <p:nvSpPr>
          <p:cNvPr id="187" name="Shape 187"/>
          <p:cNvSpPr txBox="1"/>
          <p:nvPr/>
        </p:nvSpPr>
        <p:spPr>
          <a:xfrm>
            <a:off x="3401350" y="1327350"/>
            <a:ext cx="5002500" cy="106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H</a:t>
            </a:r>
            <a:r>
              <a:rPr b="1" lang="en" sz="1800"/>
              <a:t>ow to create a GraphFrame, query it, and run the PageRank algorithm.</a:t>
            </a:r>
            <a:endParaRPr b="1"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Neo4j - Introduction</a:t>
            </a:r>
            <a:endParaRPr/>
          </a:p>
        </p:txBody>
      </p:sp>
      <p:sp>
        <p:nvSpPr>
          <p:cNvPr id="193" name="Shape 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rPr>
              <a:t>Neo4j’s Graph Platform is built around the Neo4j native graph database.</a:t>
            </a:r>
            <a:endParaRPr sz="1400">
              <a:solidFill>
                <a:schemeClr val="dk1"/>
              </a:solidFill>
            </a:endParaRPr>
          </a:p>
          <a:p>
            <a:pPr indent="0" lvl="0" marL="0" rtl="0">
              <a:spcBef>
                <a:spcPts val="1600"/>
              </a:spcBef>
              <a:spcAft>
                <a:spcPts val="0"/>
              </a:spcAft>
              <a:buNone/>
            </a:pPr>
            <a:r>
              <a:rPr lang="en" sz="1400">
                <a:solidFill>
                  <a:schemeClr val="dk1"/>
                </a:solidFill>
              </a:rPr>
              <a:t>It is an open source software that stores and queries data as nodes and relationships using the Cypher query language with index free adjacency.</a:t>
            </a:r>
            <a:endParaRPr sz="1400">
              <a:solidFill>
                <a:schemeClr val="dk1"/>
              </a:solidFill>
            </a:endParaRPr>
          </a:p>
          <a:p>
            <a:pPr indent="0" lvl="0" marL="0" rtl="0">
              <a:spcBef>
                <a:spcPts val="0"/>
              </a:spcBef>
              <a:spcAft>
                <a:spcPts val="0"/>
              </a:spcAft>
              <a:buClr>
                <a:srgbClr val="000000"/>
              </a:buClr>
              <a:buSzPts val="1100"/>
              <a:buFont typeface="Arial"/>
              <a:buNone/>
            </a:pPr>
            <a:r>
              <a:t/>
            </a:r>
            <a:endParaRPr sz="1400">
              <a:solidFill>
                <a:schemeClr val="dk1"/>
              </a:solidFill>
            </a:endParaRPr>
          </a:p>
          <a:p>
            <a:pPr indent="-317500" lvl="0" marL="457200">
              <a:spcBef>
                <a:spcPts val="0"/>
              </a:spcBef>
              <a:spcAft>
                <a:spcPts val="0"/>
              </a:spcAft>
              <a:buSzPts val="1400"/>
              <a:buChar char="●"/>
            </a:pPr>
            <a:r>
              <a:rPr lang="en" sz="1400" u="sng">
                <a:solidFill>
                  <a:schemeClr val="hlink"/>
                </a:solidFill>
                <a:hlinkClick r:id="rId3"/>
              </a:rPr>
              <a:t>The Neo4j native graph database</a:t>
            </a:r>
            <a:r>
              <a:rPr lang="en" sz="1400">
                <a:solidFill>
                  <a:schemeClr val="dk1"/>
                </a:solidFill>
              </a:rPr>
              <a:t> supports transactional applications and graph analytics</a:t>
            </a:r>
            <a:endParaRPr sz="1400">
              <a:solidFill>
                <a:schemeClr val="dk1"/>
              </a:solidFill>
            </a:endParaRPr>
          </a:p>
          <a:p>
            <a:pPr indent="-317500" lvl="0" marL="457200">
              <a:spcBef>
                <a:spcPts val="0"/>
              </a:spcBef>
              <a:spcAft>
                <a:spcPts val="0"/>
              </a:spcAft>
              <a:buSzPts val="1400"/>
              <a:buChar char="●"/>
            </a:pPr>
            <a:r>
              <a:rPr lang="en" sz="1400" u="sng">
                <a:solidFill>
                  <a:schemeClr val="hlink"/>
                </a:solidFill>
                <a:hlinkClick r:id="rId4"/>
              </a:rPr>
              <a:t>Graph analytics</a:t>
            </a:r>
            <a:r>
              <a:rPr lang="en" sz="1400">
                <a:solidFill>
                  <a:schemeClr val="dk1"/>
                </a:solidFill>
              </a:rPr>
              <a:t> help data scientists gain new perspectives on data</a:t>
            </a:r>
            <a:endParaRPr sz="1400">
              <a:solidFill>
                <a:schemeClr val="dk1"/>
              </a:solidFill>
            </a:endParaRPr>
          </a:p>
          <a:p>
            <a:pPr indent="-317500" lvl="0" marL="457200">
              <a:spcBef>
                <a:spcPts val="0"/>
              </a:spcBef>
              <a:spcAft>
                <a:spcPts val="0"/>
              </a:spcAft>
              <a:buSzPts val="1400"/>
              <a:buChar char="●"/>
            </a:pPr>
            <a:r>
              <a:rPr lang="en" sz="1400" u="sng">
                <a:solidFill>
                  <a:schemeClr val="hlink"/>
                </a:solidFill>
                <a:hlinkClick r:id="rId5"/>
              </a:rPr>
              <a:t>Data integration</a:t>
            </a:r>
            <a:r>
              <a:rPr lang="en" sz="1400">
                <a:solidFill>
                  <a:schemeClr val="dk1"/>
                </a:solidFill>
              </a:rPr>
              <a:t> expedites distilling tabular data and big data into graphs</a:t>
            </a:r>
            <a:endParaRPr sz="1400">
              <a:solidFill>
                <a:schemeClr val="dk1"/>
              </a:solidFill>
            </a:endParaRPr>
          </a:p>
          <a:p>
            <a:pPr indent="-317500" lvl="0" marL="457200">
              <a:spcBef>
                <a:spcPts val="0"/>
              </a:spcBef>
              <a:spcAft>
                <a:spcPts val="0"/>
              </a:spcAft>
              <a:buSzPts val="1400"/>
              <a:buChar char="●"/>
            </a:pPr>
            <a:r>
              <a:rPr lang="en" sz="1400" u="sng">
                <a:solidFill>
                  <a:schemeClr val="hlink"/>
                </a:solidFill>
                <a:hlinkClick r:id="rId6"/>
              </a:rPr>
              <a:t>The Cypher graph query language</a:t>
            </a:r>
            <a:r>
              <a:rPr lang="en" sz="1400">
                <a:solidFill>
                  <a:schemeClr val="dk1"/>
                </a:solidFill>
              </a:rPr>
              <a:t> is the bridge to big data analytic tooling</a:t>
            </a:r>
            <a:endParaRPr sz="1400">
              <a:solidFill>
                <a:schemeClr val="dk1"/>
              </a:solidFill>
            </a:endParaRPr>
          </a:p>
          <a:p>
            <a:pPr indent="-317500" lvl="0" marL="457200">
              <a:spcBef>
                <a:spcPts val="0"/>
              </a:spcBef>
              <a:spcAft>
                <a:spcPts val="0"/>
              </a:spcAft>
              <a:buSzPts val="1400"/>
              <a:buChar char="●"/>
            </a:pPr>
            <a:r>
              <a:rPr lang="en" sz="1400" u="sng">
                <a:solidFill>
                  <a:schemeClr val="hlink"/>
                </a:solidFill>
                <a:hlinkClick r:id="rId7"/>
              </a:rPr>
              <a:t>Graph visualization and discovery</a:t>
            </a:r>
            <a:r>
              <a:rPr lang="en" sz="1400">
                <a:solidFill>
                  <a:schemeClr val="dk1"/>
                </a:solidFill>
              </a:rPr>
              <a:t> help communicate graph technology benefits throughout the organization</a:t>
            </a:r>
            <a:endParaRPr sz="1400">
              <a:solidFill>
                <a:schemeClr val="dk1"/>
              </a:solidFill>
            </a:endParaRPr>
          </a:p>
          <a:p>
            <a:pPr indent="-317500" lvl="0" marL="457200" rtl="0">
              <a:spcBef>
                <a:spcPts val="0"/>
              </a:spcBef>
              <a:spcAft>
                <a:spcPts val="0"/>
              </a:spcAft>
              <a:buSzPts val="1400"/>
              <a:buChar char="●"/>
            </a:pPr>
            <a:r>
              <a:rPr lang="en" sz="1400" u="sng">
                <a:solidFill>
                  <a:schemeClr val="hlink"/>
                </a:solidFill>
                <a:hlinkClick r:id="rId8"/>
              </a:rPr>
              <a:t>Enterprise architecture</a:t>
            </a:r>
            <a:r>
              <a:rPr lang="en" sz="1400">
                <a:solidFill>
                  <a:schemeClr val="dk1"/>
                </a:solidFill>
              </a:rPr>
              <a:t> underlies and supports massive graph data</a:t>
            </a:r>
            <a:endParaRPr sz="14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Neo4j - Related Technologies</a:t>
            </a:r>
            <a:endParaRPr/>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rPr>
              <a:t>The Graph Platform fits seamlessly into enterprise data architectures, alongside, around and above relational warehouses, data lakes, cloud and legacy systems. Many customers have deployed Neo4j to augment their existing infrastructures without interrupting everyday operations. </a:t>
            </a:r>
            <a:endParaRPr sz="1400">
              <a:solidFill>
                <a:schemeClr val="dk1"/>
              </a:solidFill>
            </a:endParaRPr>
          </a:p>
          <a:p>
            <a:pPr indent="0" lvl="0" marL="0">
              <a:spcBef>
                <a:spcPts val="1600"/>
              </a:spcBef>
              <a:spcAft>
                <a:spcPts val="0"/>
              </a:spcAft>
              <a:buNone/>
            </a:pPr>
            <a:r>
              <a:rPr lang="en" sz="1400">
                <a:solidFill>
                  <a:schemeClr val="dk1"/>
                </a:solidFill>
              </a:rPr>
              <a:t>Cypher query language can be used on Apache Spark.</a:t>
            </a:r>
            <a:endParaRPr sz="1400">
              <a:solidFill>
                <a:schemeClr val="dk1"/>
              </a:solidFill>
            </a:endParaRPr>
          </a:p>
          <a:p>
            <a:pPr indent="0" lvl="0" marL="0">
              <a:spcBef>
                <a:spcPts val="1600"/>
              </a:spcBef>
              <a:spcAft>
                <a:spcPts val="1600"/>
              </a:spcAft>
              <a:buNone/>
            </a:pPr>
            <a:r>
              <a:t/>
            </a:r>
            <a:endParaRPr sz="1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Neo4j - Nature of Code</a:t>
            </a:r>
            <a:endParaRPr/>
          </a:p>
        </p:txBody>
      </p:sp>
      <p:sp>
        <p:nvSpPr>
          <p:cNvPr id="205" name="Shape 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rPr>
              <a:t>Neo4j is implemented in</a:t>
            </a:r>
            <a:r>
              <a:rPr lang="en" sz="1400">
                <a:solidFill>
                  <a:schemeClr val="dk1"/>
                </a:solidFill>
                <a:hlinkClick r:id="rId3"/>
              </a:rPr>
              <a:t> </a:t>
            </a:r>
            <a:r>
              <a:rPr lang="en" sz="1400" u="sng">
                <a:solidFill>
                  <a:schemeClr val="hlink"/>
                </a:solidFill>
                <a:hlinkClick r:id="rId4"/>
              </a:rPr>
              <a:t>Java</a:t>
            </a:r>
            <a:r>
              <a:rPr lang="en" sz="1400">
                <a:solidFill>
                  <a:schemeClr val="dk1"/>
                </a:solidFill>
              </a:rPr>
              <a:t> and accessible from software written in other languages using the</a:t>
            </a:r>
            <a:r>
              <a:rPr lang="en" sz="1400">
                <a:solidFill>
                  <a:schemeClr val="dk1"/>
                </a:solidFill>
                <a:hlinkClick r:id="rId5"/>
              </a:rPr>
              <a:t> </a:t>
            </a:r>
            <a:r>
              <a:rPr lang="en" sz="1400" u="sng">
                <a:solidFill>
                  <a:schemeClr val="hlink"/>
                </a:solidFill>
                <a:hlinkClick r:id="rId6"/>
              </a:rPr>
              <a:t>Cypher Query Language</a:t>
            </a:r>
            <a:r>
              <a:rPr lang="en" sz="1400">
                <a:solidFill>
                  <a:schemeClr val="dk1"/>
                </a:solidFill>
              </a:rPr>
              <a:t> through a transactional HTTP endpoint, or through the binary "bolt" protocol. JavaScript driver can connect to create web applications.</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Neo4j - Example Code</a:t>
            </a:r>
            <a:endParaRPr/>
          </a:p>
          <a:p>
            <a:pPr indent="0" lvl="0" marL="0">
              <a:spcBef>
                <a:spcPts val="0"/>
              </a:spcBef>
              <a:spcAft>
                <a:spcPts val="0"/>
              </a:spcAft>
              <a:buNone/>
            </a:pPr>
            <a:r>
              <a:t/>
            </a:r>
            <a:endParaRPr/>
          </a:p>
        </p:txBody>
      </p:sp>
      <p:sp>
        <p:nvSpPr>
          <p:cNvPr id="211" name="Shape 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2" name="Shape 212"/>
          <p:cNvPicPr preferRelativeResize="0"/>
          <p:nvPr/>
        </p:nvPicPr>
        <p:blipFill>
          <a:blip r:embed="rId3">
            <a:alphaModFix/>
          </a:blip>
          <a:stretch>
            <a:fillRect/>
          </a:stretch>
        </p:blipFill>
        <p:spPr>
          <a:xfrm>
            <a:off x="311696" y="1114963"/>
            <a:ext cx="4367524" cy="3491425"/>
          </a:xfrm>
          <a:prstGeom prst="rect">
            <a:avLst/>
          </a:prstGeom>
          <a:noFill/>
          <a:ln>
            <a:noFill/>
          </a:ln>
        </p:spPr>
      </p:pic>
      <p:sp>
        <p:nvSpPr>
          <p:cNvPr id="213" name="Shape 213"/>
          <p:cNvSpPr txBox="1"/>
          <p:nvPr/>
        </p:nvSpPr>
        <p:spPr>
          <a:xfrm>
            <a:off x="4869725" y="1418600"/>
            <a:ext cx="3658500" cy="105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Data loading query</a:t>
            </a:r>
            <a:endParaRPr b="1"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GraphX</a:t>
            </a:r>
            <a:endParaRPr/>
          </a:p>
        </p:txBody>
      </p:sp>
      <p:sp>
        <p:nvSpPr>
          <p:cNvPr id="219" name="Shape 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New Spark API for graphs (e.g., Web-Graphs and Social Networks) and graph-parallel computation (e.g., PageRank and Collaborative Filtering)</a:t>
            </a:r>
            <a:endParaRPr>
              <a:solidFill>
                <a:srgbClr val="333333"/>
              </a:solidFill>
              <a:highlight>
                <a:srgbClr val="FFFFFF"/>
              </a:highlight>
            </a:endParaRPr>
          </a:p>
          <a:p>
            <a:pPr indent="0" lvl="0" marL="0" marR="0" rtl="0" algn="l">
              <a:lnSpc>
                <a:spcPct val="100000"/>
              </a:lnSpc>
              <a:spcBef>
                <a:spcPts val="500"/>
              </a:spcBef>
              <a:spcAft>
                <a:spcPts val="0"/>
              </a:spcAft>
              <a:buNone/>
            </a:pPr>
            <a:r>
              <a:t/>
            </a:r>
            <a:endParaRPr sz="1800"/>
          </a:p>
          <a:p>
            <a:pPr indent="0" lvl="0" marL="0" rtl="0">
              <a:spcBef>
                <a:spcPts val="500"/>
              </a:spcBef>
              <a:spcAft>
                <a:spcPts val="1600"/>
              </a:spcAft>
              <a:buNone/>
            </a:pPr>
            <a:r>
              <a:t/>
            </a:r>
            <a:endParaRPr/>
          </a:p>
        </p:txBody>
      </p:sp>
      <p:pic>
        <p:nvPicPr>
          <p:cNvPr id="220" name="Shape 220"/>
          <p:cNvPicPr preferRelativeResize="0"/>
          <p:nvPr/>
        </p:nvPicPr>
        <p:blipFill>
          <a:blip r:embed="rId3">
            <a:alphaModFix/>
          </a:blip>
          <a:stretch>
            <a:fillRect/>
          </a:stretch>
        </p:blipFill>
        <p:spPr>
          <a:xfrm>
            <a:off x="653300" y="2248125"/>
            <a:ext cx="7701651" cy="2638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GraphX?</a:t>
            </a:r>
            <a:endParaRPr/>
          </a:p>
        </p:txBody>
      </p:sp>
      <p:sp>
        <p:nvSpPr>
          <p:cNvPr id="226" name="Shape 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Growing scale and importance of graph data has driven the development of numerous new </a:t>
            </a:r>
            <a:r>
              <a:rPr lang="en">
                <a:solidFill>
                  <a:schemeClr val="accent5"/>
                </a:solidFill>
              </a:rPr>
              <a:t>graph-parallel </a:t>
            </a:r>
            <a:r>
              <a:rPr lang="en"/>
              <a:t>systems </a:t>
            </a:r>
            <a:endParaRPr/>
          </a:p>
          <a:p>
            <a:pPr indent="-342900" lvl="0" marL="457200" rtl="0">
              <a:spcBef>
                <a:spcPts val="500"/>
              </a:spcBef>
              <a:spcAft>
                <a:spcPts val="0"/>
              </a:spcAft>
              <a:buSzPts val="1800"/>
              <a:buChar char="●"/>
            </a:pPr>
            <a:r>
              <a:rPr lang="en"/>
              <a:t>Same restrictions that enable these graph-parallel systems to achieve substantial performance gains also limit their ability to express many of the important stages in a typical graph-analytics pipeline</a:t>
            </a:r>
            <a:endParaRPr/>
          </a:p>
          <a:p>
            <a:pPr indent="-342900" lvl="0" marL="457200" rtl="0">
              <a:spcBef>
                <a:spcPts val="500"/>
              </a:spcBef>
              <a:spcAft>
                <a:spcPts val="0"/>
              </a:spcAft>
              <a:buSzPts val="1800"/>
              <a:buChar char="●"/>
            </a:pPr>
            <a:r>
              <a:rPr lang="en"/>
              <a:t>They are also not well suited to more basic tasks like constructing the graph, modifying its structure, or expressing computation that spans multiple graphs</a:t>
            </a:r>
            <a:endParaRPr/>
          </a:p>
          <a:p>
            <a:pPr indent="-342900" lvl="1" marL="914400" rtl="0">
              <a:spcBef>
                <a:spcPts val="500"/>
              </a:spcBef>
              <a:spcAft>
                <a:spcPts val="0"/>
              </a:spcAft>
              <a:buSzPts val="1800"/>
              <a:buChar char="○"/>
            </a:pPr>
            <a:r>
              <a:rPr lang="en" sz="1800"/>
              <a:t>These tasks typically require data-movement outside of the graph topology and are often more naturally expressed as operations on tables in more traditional data-parallel systems like Map-Reduce</a:t>
            </a:r>
            <a:endParaRPr sz="1800"/>
          </a:p>
          <a:p>
            <a:pPr indent="0" lvl="0" marL="0" rtl="0">
              <a:spcBef>
                <a:spcPts val="1600"/>
              </a:spcBef>
              <a:spcAft>
                <a:spcPts val="0"/>
              </a:spcAft>
              <a:buNone/>
            </a:pPr>
            <a:r>
              <a:t/>
            </a:r>
            <a:endParaRPr/>
          </a:p>
          <a:p>
            <a:pPr indent="0" lvl="0" marL="0" rtl="0">
              <a:spcBef>
                <a:spcPts val="1600"/>
              </a:spcBef>
              <a:spcAft>
                <a:spcPts val="1600"/>
              </a:spcAft>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GraphX?</a:t>
            </a:r>
            <a:endParaRPr/>
          </a:p>
        </p:txBody>
      </p:sp>
      <p:sp>
        <p:nvSpPr>
          <p:cNvPr id="232" name="Shape 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goal of the GraphX project is to unify graph-parallel and data-parallel computation in one system with a single composable API.</a:t>
            </a:r>
            <a:endParaRPr/>
          </a:p>
          <a:p>
            <a:pPr indent="-342900" lvl="0" marL="457200" rtl="0">
              <a:spcBef>
                <a:spcPts val="500"/>
              </a:spcBef>
              <a:spcAft>
                <a:spcPts val="500"/>
              </a:spcAft>
              <a:buSzPts val="1800"/>
              <a:buChar char="●"/>
            </a:pPr>
            <a:r>
              <a:rPr lang="en"/>
              <a:t>GraphX API enables users </a:t>
            </a:r>
            <a:br>
              <a:rPr lang="en"/>
            </a:br>
            <a:r>
              <a:rPr lang="en"/>
              <a:t>to view data both as graphs </a:t>
            </a:r>
            <a:br>
              <a:rPr lang="en"/>
            </a:br>
            <a:r>
              <a:rPr lang="en"/>
              <a:t>and as collections (i.e., RDDs)</a:t>
            </a:r>
            <a:br>
              <a:rPr lang="en"/>
            </a:br>
            <a:r>
              <a:rPr lang="en"/>
              <a:t>without data movement or </a:t>
            </a:r>
            <a:br>
              <a:rPr lang="en"/>
            </a:br>
            <a:r>
              <a:rPr lang="en"/>
              <a:t>duplication.</a:t>
            </a:r>
            <a:endParaRPr/>
          </a:p>
        </p:txBody>
      </p:sp>
      <p:pic>
        <p:nvPicPr>
          <p:cNvPr id="233" name="Shape 233"/>
          <p:cNvPicPr preferRelativeResize="0"/>
          <p:nvPr/>
        </p:nvPicPr>
        <p:blipFill>
          <a:blip r:embed="rId3">
            <a:alphaModFix/>
          </a:blip>
          <a:stretch>
            <a:fillRect/>
          </a:stretch>
        </p:blipFill>
        <p:spPr>
          <a:xfrm>
            <a:off x="4002800" y="2099625"/>
            <a:ext cx="5097425" cy="3033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Graphs on Big Data</a:t>
            </a:r>
            <a:endParaRPr/>
          </a:p>
        </p:txBody>
      </p:sp>
      <p:sp>
        <p:nvSpPr>
          <p:cNvPr id="67" name="Shape 67"/>
          <p:cNvSpPr txBox="1"/>
          <p:nvPr>
            <p:ph idx="1" type="body"/>
          </p:nvPr>
        </p:nvSpPr>
        <p:spPr>
          <a:xfrm>
            <a:off x="311700" y="11267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Graph is a great paradigm for modeling any sort of network or relationship data:</a:t>
            </a:r>
            <a:endParaRPr>
              <a:solidFill>
                <a:schemeClr val="dk1"/>
              </a:solidFill>
            </a:endParaRPr>
          </a:p>
          <a:p>
            <a:pPr indent="-342900" lvl="0" marL="457200" rtl="0">
              <a:spcBef>
                <a:spcPts val="1600"/>
              </a:spcBef>
              <a:spcAft>
                <a:spcPts val="0"/>
              </a:spcAft>
              <a:buClr>
                <a:schemeClr val="dk1"/>
              </a:buClr>
              <a:buSzPts val="1800"/>
              <a:buChar char="●"/>
            </a:pPr>
            <a:r>
              <a:rPr lang="en">
                <a:solidFill>
                  <a:schemeClr val="dk1"/>
                </a:solidFill>
              </a:rPr>
              <a:t>Social networks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Computer networks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Customers purchasing/downloading items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People visiting locations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Companies paying other companies</a:t>
            </a:r>
            <a:endParaRPr>
              <a:solidFill>
                <a:schemeClr val="dk1"/>
              </a:solidFill>
            </a:endParaRPr>
          </a:p>
          <a:p>
            <a:pPr indent="0" lvl="0" marL="0" rtl="0">
              <a:spcBef>
                <a:spcPts val="1600"/>
              </a:spcBef>
              <a:spcAft>
                <a:spcPts val="1600"/>
              </a:spcAft>
              <a:buNone/>
            </a:pPr>
            <a:r>
              <a:rPr lang="en">
                <a:solidFill>
                  <a:schemeClr val="dk1"/>
                </a:solidFill>
              </a:rPr>
              <a:t>It’s easy to see how these data sets on a large scale can amount to a Big Data problem</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40" name="Shape 24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Table and Graph Analytics</a:t>
            </a:r>
            <a:endParaRPr/>
          </a:p>
        </p:txBody>
      </p:sp>
      <p:sp>
        <p:nvSpPr>
          <p:cNvPr id="246" name="Shape 2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47" name="Shape 247"/>
          <p:cNvPicPr preferRelativeResize="0"/>
          <p:nvPr/>
        </p:nvPicPr>
        <p:blipFill>
          <a:blip r:embed="rId3">
            <a:alphaModFix/>
          </a:blip>
          <a:stretch>
            <a:fillRect/>
          </a:stretch>
        </p:blipFill>
        <p:spPr>
          <a:xfrm>
            <a:off x="409213" y="1114413"/>
            <a:ext cx="7820025" cy="4029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GraphX API</a:t>
            </a:r>
            <a:endParaRPr/>
          </a:p>
        </p:txBody>
      </p:sp>
      <p:sp>
        <p:nvSpPr>
          <p:cNvPr id="253" name="Shape 2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Char char="●"/>
            </a:pPr>
            <a:r>
              <a:rPr lang="en"/>
              <a:t>Extends the Spark RDD abstraction by introducing the </a:t>
            </a:r>
            <a:endParaRPr/>
          </a:p>
          <a:p>
            <a:pPr indent="457200" lvl="0" marL="0" rtl="0">
              <a:lnSpc>
                <a:spcPct val="100000"/>
              </a:lnSpc>
              <a:spcBef>
                <a:spcPts val="500"/>
              </a:spcBef>
              <a:spcAft>
                <a:spcPts val="0"/>
              </a:spcAft>
              <a:buNone/>
            </a:pPr>
            <a:r>
              <a:rPr lang="en" u="sng">
                <a:solidFill>
                  <a:schemeClr val="accent5"/>
                </a:solidFill>
                <a:hlinkClick r:id="rId3"/>
              </a:rPr>
              <a:t>Resilient Distributed Property Graph</a:t>
            </a:r>
            <a:r>
              <a:rPr lang="en"/>
              <a:t>:</a:t>
            </a:r>
            <a:endParaRPr/>
          </a:p>
          <a:p>
            <a:pPr indent="-342900" lvl="0" marL="457200" rtl="0">
              <a:spcBef>
                <a:spcPts val="500"/>
              </a:spcBef>
              <a:spcAft>
                <a:spcPts val="0"/>
              </a:spcAft>
              <a:buSzPts val="1800"/>
              <a:buChar char="●"/>
            </a:pPr>
            <a:r>
              <a:rPr lang="en"/>
              <a:t>Directed multigraph with </a:t>
            </a:r>
            <a:br>
              <a:rPr lang="en"/>
            </a:br>
            <a:r>
              <a:rPr lang="en"/>
              <a:t>properties attached to each </a:t>
            </a:r>
            <a:br>
              <a:rPr lang="en"/>
            </a:br>
            <a:r>
              <a:rPr lang="en"/>
              <a:t>vertex and edge</a:t>
            </a:r>
            <a:endParaRPr/>
          </a:p>
          <a:p>
            <a:pPr indent="-342900" lvl="0" marL="457200" rtl="0">
              <a:spcBef>
                <a:spcPts val="0"/>
              </a:spcBef>
              <a:spcAft>
                <a:spcPts val="0"/>
              </a:spcAft>
              <a:buSzPts val="1800"/>
              <a:buChar char="●"/>
            </a:pPr>
            <a:r>
              <a:rPr lang="en"/>
              <a:t>Each vertex is keyed by a </a:t>
            </a:r>
            <a:br>
              <a:rPr lang="en"/>
            </a:br>
            <a:r>
              <a:rPr lang="en"/>
              <a:t>unique 64-bit long identifier </a:t>
            </a:r>
            <a:r>
              <a:rPr lang="en" sz="1400"/>
              <a:t>(VertexID)</a:t>
            </a:r>
            <a:endParaRPr sz="1400"/>
          </a:p>
          <a:p>
            <a:pPr indent="-342900" lvl="0" marL="457200" rtl="0">
              <a:spcBef>
                <a:spcPts val="0"/>
              </a:spcBef>
              <a:spcAft>
                <a:spcPts val="0"/>
              </a:spcAft>
              <a:buSzPts val="1800"/>
              <a:buChar char="●"/>
            </a:pPr>
            <a:r>
              <a:rPr lang="en"/>
              <a:t>Edges have corresponding source</a:t>
            </a:r>
            <a:br>
              <a:rPr lang="en"/>
            </a:br>
            <a:r>
              <a:rPr lang="en"/>
              <a:t>and destination vertex identifiers</a:t>
            </a:r>
            <a:endParaRPr/>
          </a:p>
          <a:p>
            <a:pPr indent="-342900" lvl="0" marL="457200" rtl="0">
              <a:spcBef>
                <a:spcPts val="0"/>
              </a:spcBef>
              <a:spcAft>
                <a:spcPts val="0"/>
              </a:spcAft>
              <a:buSzPts val="1800"/>
              <a:buChar char="●"/>
            </a:pPr>
            <a:r>
              <a:rPr lang="en"/>
              <a:t>Properties are stored as Scala </a:t>
            </a:r>
            <a:br>
              <a:rPr lang="en"/>
            </a:br>
            <a:r>
              <a:rPr lang="en"/>
              <a:t>objects with each edge and vertex in the graph</a:t>
            </a:r>
            <a:endParaRPr/>
          </a:p>
        </p:txBody>
      </p:sp>
      <p:pic>
        <p:nvPicPr>
          <p:cNvPr id="254" name="Shape 254"/>
          <p:cNvPicPr preferRelativeResize="0"/>
          <p:nvPr/>
        </p:nvPicPr>
        <p:blipFill>
          <a:blip r:embed="rId4">
            <a:alphaModFix/>
          </a:blip>
          <a:stretch>
            <a:fillRect/>
          </a:stretch>
        </p:blipFill>
        <p:spPr>
          <a:xfrm>
            <a:off x="4686300" y="1565875"/>
            <a:ext cx="4298399" cy="27920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GraphX API</a:t>
            </a:r>
            <a:endParaRPr/>
          </a:p>
        </p:txBody>
      </p:sp>
      <p:sp>
        <p:nvSpPr>
          <p:cNvPr id="260" name="Shape 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GraphX exposes a set of fundamental operators </a:t>
            </a:r>
            <a:endParaRPr/>
          </a:p>
          <a:p>
            <a:pPr indent="-342900" lvl="1" marL="914400" rtl="0">
              <a:spcBef>
                <a:spcPts val="500"/>
              </a:spcBef>
              <a:spcAft>
                <a:spcPts val="0"/>
              </a:spcAft>
              <a:buSzPts val="1800"/>
              <a:buChar char="○"/>
            </a:pPr>
            <a:r>
              <a:rPr lang="en" sz="1800"/>
              <a:t>e.g., </a:t>
            </a:r>
            <a:r>
              <a:rPr lang="en" sz="1800">
                <a:solidFill>
                  <a:schemeClr val="accent5"/>
                </a:solidFill>
              </a:rPr>
              <a:t>subgraph</a:t>
            </a:r>
            <a:r>
              <a:rPr lang="en" sz="1800"/>
              <a:t>, </a:t>
            </a:r>
            <a:r>
              <a:rPr lang="en" sz="1800">
                <a:solidFill>
                  <a:schemeClr val="accent5"/>
                </a:solidFill>
              </a:rPr>
              <a:t>joinVertices</a:t>
            </a:r>
            <a:r>
              <a:rPr lang="en" sz="1800"/>
              <a:t>, and </a:t>
            </a:r>
            <a:r>
              <a:rPr lang="en" sz="1800">
                <a:solidFill>
                  <a:schemeClr val="accent5"/>
                </a:solidFill>
              </a:rPr>
              <a:t>mapReduceTriplets</a:t>
            </a:r>
            <a:r>
              <a:rPr lang="en" sz="1800"/>
              <a:t> </a:t>
            </a:r>
            <a:endParaRPr sz="1800"/>
          </a:p>
          <a:p>
            <a:pPr indent="-342900" lvl="0" marL="457200" rtl="0">
              <a:spcBef>
                <a:spcPts val="500"/>
              </a:spcBef>
              <a:spcAft>
                <a:spcPts val="0"/>
              </a:spcAft>
              <a:buSzPts val="1800"/>
              <a:buChar char="●"/>
            </a:pPr>
            <a:r>
              <a:rPr lang="en"/>
              <a:t>and an optimized variant of the </a:t>
            </a:r>
            <a:r>
              <a:rPr lang="en" u="sng">
                <a:solidFill>
                  <a:schemeClr val="hlink"/>
                </a:solidFill>
                <a:hlinkClick r:id="rId3"/>
              </a:rPr>
              <a:t>Pregel</a:t>
            </a:r>
            <a:r>
              <a:rPr lang="en"/>
              <a:t> API</a:t>
            </a:r>
            <a:endParaRPr/>
          </a:p>
          <a:p>
            <a:pPr indent="-342900" lvl="1" marL="914400" rtl="0">
              <a:spcBef>
                <a:spcPts val="500"/>
              </a:spcBef>
              <a:spcAft>
                <a:spcPts val="0"/>
              </a:spcAft>
              <a:buSzPts val="1800"/>
              <a:buChar char="○"/>
            </a:pPr>
            <a:r>
              <a:rPr lang="en" sz="1800"/>
              <a:t>graph-parallel abstractions to express iterative algorithms that re-compute the properties of each vertex until a fixed-point condition is reached (common approach in graph algorithms)</a:t>
            </a:r>
            <a:endParaRPr sz="1800"/>
          </a:p>
          <a:p>
            <a:pPr indent="-342900" lvl="0" marL="457200" rtl="0">
              <a:spcBef>
                <a:spcPts val="500"/>
              </a:spcBef>
              <a:spcAft>
                <a:spcPts val="0"/>
              </a:spcAft>
              <a:buSzPts val="1800"/>
              <a:buChar char="●"/>
            </a:pPr>
            <a:r>
              <a:rPr lang="en"/>
              <a:t>Includes growing collection of graph </a:t>
            </a:r>
            <a:r>
              <a:rPr lang="en">
                <a:solidFill>
                  <a:schemeClr val="accent5"/>
                </a:solidFill>
              </a:rPr>
              <a:t>algorithms</a:t>
            </a:r>
            <a:r>
              <a:rPr lang="en"/>
              <a:t> and </a:t>
            </a:r>
            <a:r>
              <a:rPr lang="en">
                <a:solidFill>
                  <a:schemeClr val="accent5"/>
                </a:solidFill>
              </a:rPr>
              <a:t>builders</a:t>
            </a:r>
            <a:r>
              <a:rPr lang="en"/>
              <a:t> to simplify graph analytics tasks.</a:t>
            </a:r>
            <a:endParaRPr/>
          </a:p>
          <a:p>
            <a:pPr indent="-342900" lvl="0" marL="457200" rtl="0">
              <a:spcBef>
                <a:spcPts val="500"/>
              </a:spcBef>
              <a:spcAft>
                <a:spcPts val="1600"/>
              </a:spcAft>
              <a:buSzPts val="1800"/>
              <a:buChar char="●"/>
            </a:pPr>
            <a:r>
              <a:rPr lang="en"/>
              <a:t>GraphX API is currently only available in Scala but Java and Python bindings anticipated in the future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Property Graph</a:t>
            </a:r>
            <a:endParaRPr/>
          </a:p>
        </p:txBody>
      </p:sp>
      <p:sp>
        <p:nvSpPr>
          <p:cNvPr id="266" name="Shape 2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property graph is parameterized over the vertex (VD) and edge (ED) types </a:t>
            </a:r>
            <a:endParaRPr/>
          </a:p>
          <a:p>
            <a:pPr indent="-342900" lvl="0" marL="457200" rtl="0">
              <a:spcBef>
                <a:spcPts val="0"/>
              </a:spcBef>
              <a:spcAft>
                <a:spcPts val="0"/>
              </a:spcAft>
              <a:buSzPts val="1800"/>
              <a:buChar char="●"/>
            </a:pPr>
            <a:r>
              <a:rPr lang="en"/>
              <a:t>These are the types of the objects associated with each vertex and edge respectively.</a:t>
            </a:r>
            <a:endParaRPr/>
          </a:p>
          <a:p>
            <a:pPr indent="0" lvl="0" marL="0" rtl="0">
              <a:lnSpc>
                <a:spcPct val="150000"/>
              </a:lnSpc>
              <a:spcBef>
                <a:spcPts val="1600"/>
              </a:spcBef>
              <a:spcAft>
                <a:spcPts val="0"/>
              </a:spcAft>
              <a:buNone/>
            </a:pPr>
            <a:r>
              <a:rPr b="1" lang="en" sz="1200">
                <a:solidFill>
                  <a:srgbClr val="007020"/>
                </a:solidFill>
                <a:highlight>
                  <a:srgbClr val="F5F5F5"/>
                </a:highlight>
                <a:latin typeface="Verdana"/>
                <a:ea typeface="Verdana"/>
                <a:cs typeface="Verdana"/>
                <a:sym typeface="Verdana"/>
              </a:rPr>
              <a:t>class</a:t>
            </a:r>
            <a:r>
              <a:rPr lang="en" sz="1200">
                <a:solidFill>
                  <a:srgbClr val="333333"/>
                </a:solidFill>
                <a:highlight>
                  <a:srgbClr val="F5F5F5"/>
                </a:highlight>
                <a:latin typeface="Verdana"/>
                <a:ea typeface="Verdana"/>
                <a:cs typeface="Verdana"/>
                <a:sym typeface="Verdana"/>
              </a:rPr>
              <a:t> </a:t>
            </a:r>
            <a:r>
              <a:rPr b="1" lang="en" sz="1200">
                <a:solidFill>
                  <a:srgbClr val="0E84B5"/>
                </a:solidFill>
                <a:highlight>
                  <a:srgbClr val="F5F5F5"/>
                </a:highlight>
                <a:latin typeface="Verdana"/>
                <a:ea typeface="Verdana"/>
                <a:cs typeface="Verdana"/>
                <a:sym typeface="Verdana"/>
              </a:rPr>
              <a:t>Graph</a:t>
            </a:r>
            <a:r>
              <a:rPr lang="en" sz="1200">
                <a:solidFill>
                  <a:srgbClr val="666666"/>
                </a:solidFill>
                <a:highlight>
                  <a:srgbClr val="F5F5F5"/>
                </a:highlight>
                <a:latin typeface="Verdana"/>
                <a:ea typeface="Verdana"/>
                <a:cs typeface="Verdana"/>
                <a:sym typeface="Verdana"/>
              </a:rPr>
              <a:t>[</a:t>
            </a:r>
            <a:r>
              <a:rPr lang="en" sz="1200">
                <a:solidFill>
                  <a:srgbClr val="902000"/>
                </a:solidFill>
                <a:highlight>
                  <a:srgbClr val="F5F5F5"/>
                </a:highlight>
                <a:latin typeface="Verdana"/>
                <a:ea typeface="Verdana"/>
                <a:cs typeface="Verdana"/>
                <a:sym typeface="Verdana"/>
              </a:rPr>
              <a:t>VD</a:t>
            </a:r>
            <a:r>
              <a:rPr lang="en" sz="1200">
                <a:solidFill>
                  <a:srgbClr val="333333"/>
                </a:solidFill>
                <a:highlight>
                  <a:srgbClr val="F5F5F5"/>
                </a:highlight>
                <a:latin typeface="Verdana"/>
                <a:ea typeface="Verdana"/>
                <a:cs typeface="Verdana"/>
                <a:sym typeface="Verdana"/>
              </a:rPr>
              <a:t>, </a:t>
            </a:r>
            <a:r>
              <a:rPr lang="en" sz="1200">
                <a:solidFill>
                  <a:srgbClr val="902000"/>
                </a:solidFill>
                <a:highlight>
                  <a:srgbClr val="F5F5F5"/>
                </a:highlight>
                <a:latin typeface="Verdana"/>
                <a:ea typeface="Verdana"/>
                <a:cs typeface="Verdana"/>
                <a:sym typeface="Verdana"/>
              </a:rPr>
              <a:t>ED</a:t>
            </a:r>
            <a:r>
              <a:rPr lang="en" sz="1200">
                <a:solidFill>
                  <a:srgbClr val="666666"/>
                </a:solidFill>
                <a:highlight>
                  <a:srgbClr val="F5F5F5"/>
                </a:highlight>
                <a:latin typeface="Verdana"/>
                <a:ea typeface="Verdana"/>
                <a:cs typeface="Verdana"/>
                <a:sym typeface="Verdana"/>
              </a:rPr>
              <a:t>]</a:t>
            </a:r>
            <a:r>
              <a:rPr lang="en" sz="1200">
                <a:solidFill>
                  <a:srgbClr val="333333"/>
                </a:solidFill>
                <a:highlight>
                  <a:srgbClr val="F5F5F5"/>
                </a:highlight>
                <a:latin typeface="Verdana"/>
                <a:ea typeface="Verdana"/>
                <a:cs typeface="Verdana"/>
                <a:sym typeface="Verdana"/>
              </a:rPr>
              <a:t> </a:t>
            </a:r>
            <a:r>
              <a:rPr lang="en" sz="1200">
                <a:solidFill>
                  <a:srgbClr val="666666"/>
                </a:solidFill>
                <a:highlight>
                  <a:srgbClr val="F5F5F5"/>
                </a:highlight>
                <a:latin typeface="Verdana"/>
                <a:ea typeface="Verdana"/>
                <a:cs typeface="Verdana"/>
                <a:sym typeface="Verdana"/>
              </a:rPr>
              <a:t>{</a:t>
            </a:r>
            <a:br>
              <a:rPr lang="en" sz="1200">
                <a:solidFill>
                  <a:srgbClr val="333333"/>
                </a:solidFill>
                <a:highlight>
                  <a:srgbClr val="F5F5F5"/>
                </a:highlight>
                <a:latin typeface="Verdana"/>
                <a:ea typeface="Verdana"/>
                <a:cs typeface="Verdana"/>
                <a:sym typeface="Verdana"/>
              </a:rPr>
            </a:br>
            <a:r>
              <a:rPr lang="en" sz="1200">
                <a:solidFill>
                  <a:srgbClr val="333333"/>
                </a:solidFill>
                <a:highlight>
                  <a:srgbClr val="F5F5F5"/>
                </a:highlight>
                <a:latin typeface="Verdana"/>
                <a:ea typeface="Verdana"/>
                <a:cs typeface="Verdana"/>
                <a:sym typeface="Verdana"/>
              </a:rPr>
              <a:t>  </a:t>
            </a:r>
            <a:r>
              <a:rPr b="1" lang="en" sz="1200">
                <a:solidFill>
                  <a:srgbClr val="007020"/>
                </a:solidFill>
                <a:highlight>
                  <a:srgbClr val="F5F5F5"/>
                </a:highlight>
                <a:latin typeface="Verdana"/>
                <a:ea typeface="Verdana"/>
                <a:cs typeface="Verdana"/>
                <a:sym typeface="Verdana"/>
              </a:rPr>
              <a:t>val</a:t>
            </a:r>
            <a:r>
              <a:rPr lang="en" sz="1200">
                <a:solidFill>
                  <a:srgbClr val="333333"/>
                </a:solidFill>
                <a:highlight>
                  <a:srgbClr val="F5F5F5"/>
                </a:highlight>
                <a:latin typeface="Verdana"/>
                <a:ea typeface="Verdana"/>
                <a:cs typeface="Verdana"/>
                <a:sym typeface="Verdana"/>
              </a:rPr>
              <a:t> vertices</a:t>
            </a:r>
            <a:r>
              <a:rPr b="1" lang="en" sz="1200">
                <a:solidFill>
                  <a:srgbClr val="007020"/>
                </a:solidFill>
                <a:highlight>
                  <a:srgbClr val="F5F5F5"/>
                </a:highlight>
                <a:latin typeface="Verdana"/>
                <a:ea typeface="Verdana"/>
                <a:cs typeface="Verdana"/>
                <a:sym typeface="Verdana"/>
              </a:rPr>
              <a:t>:</a:t>
            </a:r>
            <a:r>
              <a:rPr lang="en" sz="1200">
                <a:solidFill>
                  <a:srgbClr val="333333"/>
                </a:solidFill>
                <a:highlight>
                  <a:srgbClr val="F5F5F5"/>
                </a:highlight>
                <a:latin typeface="Verdana"/>
                <a:ea typeface="Verdana"/>
                <a:cs typeface="Verdana"/>
                <a:sym typeface="Verdana"/>
              </a:rPr>
              <a:t> </a:t>
            </a:r>
            <a:r>
              <a:rPr lang="en" sz="1200">
                <a:solidFill>
                  <a:srgbClr val="902000"/>
                </a:solidFill>
                <a:highlight>
                  <a:srgbClr val="F5F5F5"/>
                </a:highlight>
                <a:latin typeface="Verdana"/>
                <a:ea typeface="Verdana"/>
                <a:cs typeface="Verdana"/>
                <a:sym typeface="Verdana"/>
              </a:rPr>
              <a:t>VertexRDD</a:t>
            </a:r>
            <a:r>
              <a:rPr lang="en" sz="1200">
                <a:solidFill>
                  <a:srgbClr val="666666"/>
                </a:solidFill>
                <a:highlight>
                  <a:srgbClr val="F5F5F5"/>
                </a:highlight>
                <a:latin typeface="Verdana"/>
                <a:ea typeface="Verdana"/>
                <a:cs typeface="Verdana"/>
                <a:sym typeface="Verdana"/>
              </a:rPr>
              <a:t>[</a:t>
            </a:r>
            <a:r>
              <a:rPr lang="en" sz="1200">
                <a:solidFill>
                  <a:srgbClr val="902000"/>
                </a:solidFill>
                <a:highlight>
                  <a:srgbClr val="F5F5F5"/>
                </a:highlight>
                <a:latin typeface="Verdana"/>
                <a:ea typeface="Verdana"/>
                <a:cs typeface="Verdana"/>
                <a:sym typeface="Verdana"/>
              </a:rPr>
              <a:t>VD</a:t>
            </a:r>
            <a:r>
              <a:rPr lang="en" sz="1200">
                <a:solidFill>
                  <a:srgbClr val="666666"/>
                </a:solidFill>
                <a:highlight>
                  <a:srgbClr val="F5F5F5"/>
                </a:highlight>
                <a:latin typeface="Verdana"/>
                <a:ea typeface="Verdana"/>
                <a:cs typeface="Verdana"/>
                <a:sym typeface="Verdana"/>
              </a:rPr>
              <a:t>]</a:t>
            </a:r>
            <a:br>
              <a:rPr lang="en" sz="1200">
                <a:solidFill>
                  <a:srgbClr val="333333"/>
                </a:solidFill>
                <a:highlight>
                  <a:srgbClr val="F5F5F5"/>
                </a:highlight>
                <a:latin typeface="Verdana"/>
                <a:ea typeface="Verdana"/>
                <a:cs typeface="Verdana"/>
                <a:sym typeface="Verdana"/>
              </a:rPr>
            </a:br>
            <a:r>
              <a:rPr lang="en" sz="1200">
                <a:solidFill>
                  <a:srgbClr val="333333"/>
                </a:solidFill>
                <a:highlight>
                  <a:srgbClr val="F5F5F5"/>
                </a:highlight>
                <a:latin typeface="Verdana"/>
                <a:ea typeface="Verdana"/>
                <a:cs typeface="Verdana"/>
                <a:sym typeface="Verdana"/>
              </a:rPr>
              <a:t>  </a:t>
            </a:r>
            <a:r>
              <a:rPr b="1" lang="en" sz="1200">
                <a:solidFill>
                  <a:srgbClr val="007020"/>
                </a:solidFill>
                <a:highlight>
                  <a:srgbClr val="F5F5F5"/>
                </a:highlight>
                <a:latin typeface="Verdana"/>
                <a:ea typeface="Verdana"/>
                <a:cs typeface="Verdana"/>
                <a:sym typeface="Verdana"/>
              </a:rPr>
              <a:t>val</a:t>
            </a:r>
            <a:r>
              <a:rPr lang="en" sz="1200">
                <a:solidFill>
                  <a:srgbClr val="333333"/>
                </a:solidFill>
                <a:highlight>
                  <a:srgbClr val="F5F5F5"/>
                </a:highlight>
                <a:latin typeface="Verdana"/>
                <a:ea typeface="Verdana"/>
                <a:cs typeface="Verdana"/>
                <a:sym typeface="Verdana"/>
              </a:rPr>
              <a:t> edges</a:t>
            </a:r>
            <a:r>
              <a:rPr b="1" lang="en" sz="1200">
                <a:solidFill>
                  <a:srgbClr val="007020"/>
                </a:solidFill>
                <a:highlight>
                  <a:srgbClr val="F5F5F5"/>
                </a:highlight>
                <a:latin typeface="Verdana"/>
                <a:ea typeface="Verdana"/>
                <a:cs typeface="Verdana"/>
                <a:sym typeface="Verdana"/>
              </a:rPr>
              <a:t>:</a:t>
            </a:r>
            <a:r>
              <a:rPr lang="en" sz="1200">
                <a:solidFill>
                  <a:srgbClr val="333333"/>
                </a:solidFill>
                <a:highlight>
                  <a:srgbClr val="F5F5F5"/>
                </a:highlight>
                <a:latin typeface="Verdana"/>
                <a:ea typeface="Verdana"/>
                <a:cs typeface="Verdana"/>
                <a:sym typeface="Verdana"/>
              </a:rPr>
              <a:t> </a:t>
            </a:r>
            <a:r>
              <a:rPr lang="en" sz="1200">
                <a:solidFill>
                  <a:srgbClr val="902000"/>
                </a:solidFill>
                <a:highlight>
                  <a:srgbClr val="F5F5F5"/>
                </a:highlight>
                <a:latin typeface="Verdana"/>
                <a:ea typeface="Verdana"/>
                <a:cs typeface="Verdana"/>
                <a:sym typeface="Verdana"/>
              </a:rPr>
              <a:t>EdgeRDD</a:t>
            </a:r>
            <a:r>
              <a:rPr lang="en" sz="1200">
                <a:solidFill>
                  <a:srgbClr val="666666"/>
                </a:solidFill>
                <a:highlight>
                  <a:srgbClr val="F5F5F5"/>
                </a:highlight>
                <a:latin typeface="Verdana"/>
                <a:ea typeface="Verdana"/>
                <a:cs typeface="Verdana"/>
                <a:sym typeface="Verdana"/>
              </a:rPr>
              <a:t>[</a:t>
            </a:r>
            <a:r>
              <a:rPr lang="en" sz="1200">
                <a:solidFill>
                  <a:srgbClr val="902000"/>
                </a:solidFill>
                <a:highlight>
                  <a:srgbClr val="F5F5F5"/>
                </a:highlight>
                <a:latin typeface="Verdana"/>
                <a:ea typeface="Verdana"/>
                <a:cs typeface="Verdana"/>
                <a:sym typeface="Verdana"/>
              </a:rPr>
              <a:t>ED</a:t>
            </a:r>
            <a:r>
              <a:rPr lang="en" sz="1200">
                <a:solidFill>
                  <a:srgbClr val="666666"/>
                </a:solidFill>
                <a:highlight>
                  <a:srgbClr val="F5F5F5"/>
                </a:highlight>
                <a:latin typeface="Verdana"/>
                <a:ea typeface="Verdana"/>
                <a:cs typeface="Verdana"/>
                <a:sym typeface="Verdana"/>
              </a:rPr>
              <a:t>]</a:t>
            </a:r>
            <a:br>
              <a:rPr lang="en" sz="1200">
                <a:solidFill>
                  <a:srgbClr val="333333"/>
                </a:solidFill>
                <a:highlight>
                  <a:srgbClr val="F5F5F5"/>
                </a:highlight>
                <a:latin typeface="Verdana"/>
                <a:ea typeface="Verdana"/>
                <a:cs typeface="Verdana"/>
                <a:sym typeface="Verdana"/>
              </a:rPr>
            </a:br>
            <a:r>
              <a:rPr lang="en" sz="1200">
                <a:solidFill>
                  <a:srgbClr val="666666"/>
                </a:solidFill>
                <a:highlight>
                  <a:srgbClr val="F5F5F5"/>
                </a:highlight>
                <a:latin typeface="Verdana"/>
                <a:ea typeface="Verdana"/>
                <a:cs typeface="Verdana"/>
                <a:sym typeface="Verdana"/>
              </a:rPr>
              <a:t>}</a:t>
            </a:r>
            <a:endParaRPr sz="1200"/>
          </a:p>
          <a:p>
            <a:pPr indent="0" lvl="0" marL="0" rtl="0">
              <a:lnSpc>
                <a:spcPct val="115000"/>
              </a:lnSpc>
              <a:spcBef>
                <a:spcPts val="800"/>
              </a:spcBef>
              <a:spcAft>
                <a:spcPts val="0"/>
              </a:spcAft>
              <a:buClr>
                <a:schemeClr val="dk1"/>
              </a:buClr>
              <a:buSzPts val="1100"/>
              <a:buFont typeface="Arial"/>
              <a:buNone/>
            </a:pPr>
            <a:r>
              <a:rPr lang="en"/>
              <a:t>VertexRDD[VD] = RDD[(VertexID, VD)] </a:t>
            </a:r>
            <a:br>
              <a:rPr lang="en"/>
            </a:br>
            <a:r>
              <a:rPr lang="en"/>
              <a:t>EdgeRDD[ED] = RDD[Edge[ED]] </a:t>
            </a:r>
            <a:endParaRPr/>
          </a:p>
          <a:p>
            <a:pPr indent="0" lvl="0" marL="0" rtl="0">
              <a:lnSpc>
                <a:spcPct val="150000"/>
              </a:lnSpc>
              <a:spcBef>
                <a:spcPts val="800"/>
              </a:spcBef>
              <a:spcAft>
                <a:spcPts val="0"/>
              </a:spcAft>
              <a:buClr>
                <a:schemeClr val="dk1"/>
              </a:buClr>
              <a:buSzPts val="1100"/>
              <a:buFont typeface="Arial"/>
              <a:buNone/>
            </a:pPr>
            <a:r>
              <a:t/>
            </a:r>
            <a:endParaRPr/>
          </a:p>
          <a:p>
            <a:pPr indent="0" lvl="0" marL="0" rtl="0">
              <a:lnSpc>
                <a:spcPct val="150000"/>
              </a:lnSpc>
              <a:spcBef>
                <a:spcPts val="800"/>
              </a:spcBef>
              <a:spcAft>
                <a:spcPts val="0"/>
              </a:spcAft>
              <a:buNone/>
            </a:pPr>
            <a:r>
              <a:t/>
            </a:r>
            <a:endParaRPr/>
          </a:p>
          <a:p>
            <a:pPr indent="0" lvl="0" marL="0" rtl="0">
              <a:spcBef>
                <a:spcPts val="800"/>
              </a:spcBef>
              <a:spcAft>
                <a:spcPts val="0"/>
              </a:spcAft>
              <a:buNone/>
            </a:pPr>
            <a:r>
              <a:t/>
            </a:r>
            <a:endParaRPr/>
          </a:p>
          <a:p>
            <a:pPr indent="0" lvl="0" marL="0" rtl="0">
              <a:spcBef>
                <a:spcPts val="1600"/>
              </a:spcBef>
              <a:spcAft>
                <a:spcPts val="1600"/>
              </a:spcAft>
              <a:buNone/>
            </a:pPr>
            <a:r>
              <a:t/>
            </a:r>
            <a:endParaRPr/>
          </a:p>
        </p:txBody>
      </p:sp>
      <p:pic>
        <p:nvPicPr>
          <p:cNvPr id="267" name="Shape 267"/>
          <p:cNvPicPr preferRelativeResize="0"/>
          <p:nvPr/>
        </p:nvPicPr>
        <p:blipFill>
          <a:blip r:embed="rId3">
            <a:alphaModFix/>
          </a:blip>
          <a:stretch>
            <a:fillRect/>
          </a:stretch>
        </p:blipFill>
        <p:spPr>
          <a:xfrm>
            <a:off x="4581975" y="2129250"/>
            <a:ext cx="4298399" cy="2792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Graph Construction</a:t>
            </a:r>
            <a:endParaRPr/>
          </a:p>
        </p:txBody>
      </p:sp>
      <p:sp>
        <p:nvSpPr>
          <p:cNvPr id="273" name="Shape 2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most general way to construct a graph is using the Graph object</a:t>
            </a:r>
            <a:endParaRPr i="1" sz="900">
              <a:solidFill>
                <a:srgbClr val="60A0B0"/>
              </a:solidFill>
              <a:highlight>
                <a:srgbClr val="F5F5F5"/>
              </a:highlight>
              <a:latin typeface="Verdana"/>
              <a:ea typeface="Verdana"/>
              <a:cs typeface="Verdana"/>
              <a:sym typeface="Verdana"/>
            </a:endParaRPr>
          </a:p>
          <a:p>
            <a:pPr indent="0" lvl="0" marL="0" rtl="0">
              <a:lnSpc>
                <a:spcPct val="150000"/>
              </a:lnSpc>
              <a:spcBef>
                <a:spcPts val="1600"/>
              </a:spcBef>
              <a:spcAft>
                <a:spcPts val="0"/>
              </a:spcAft>
              <a:buClr>
                <a:schemeClr val="dk1"/>
              </a:buClr>
              <a:buSzPts val="1100"/>
              <a:buFont typeface="Arial"/>
              <a:buNone/>
            </a:pPr>
            <a:r>
              <a:rPr i="1" lang="en" sz="900">
                <a:solidFill>
                  <a:srgbClr val="60A0B0"/>
                </a:solidFill>
                <a:latin typeface="Verdana"/>
                <a:ea typeface="Verdana"/>
                <a:cs typeface="Verdana"/>
                <a:sym typeface="Verdana"/>
              </a:rPr>
              <a:t>// Assume the SparkContext has already been constructed</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sc</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902000"/>
                </a:solidFill>
                <a:latin typeface="Verdana"/>
                <a:ea typeface="Verdana"/>
                <a:cs typeface="Verdana"/>
                <a:sym typeface="Verdana"/>
              </a:rPr>
              <a:t>SparkContext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Create an RDD for the vertices</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users</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902000"/>
                </a:solidFill>
                <a:latin typeface="Verdana"/>
                <a:ea typeface="Verdana"/>
                <a:cs typeface="Verdana"/>
                <a:sym typeface="Verdana"/>
              </a:rPr>
              <a:t>RDD</a:t>
            </a:r>
            <a:r>
              <a:rPr lang="en" sz="900">
                <a:solidFill>
                  <a:srgbClr val="666666"/>
                </a:solidFill>
                <a:latin typeface="Verdana"/>
                <a:ea typeface="Verdana"/>
                <a:cs typeface="Verdana"/>
                <a:sym typeface="Verdana"/>
              </a:rPr>
              <a:t>[(</a:t>
            </a:r>
            <a:r>
              <a:rPr lang="en" sz="900">
                <a:solidFill>
                  <a:srgbClr val="902000"/>
                </a:solidFill>
                <a:latin typeface="Verdana"/>
                <a:ea typeface="Verdana"/>
                <a:cs typeface="Verdana"/>
                <a:sym typeface="Verdana"/>
              </a:rPr>
              <a:t>VertexId</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902000"/>
                </a:solidFill>
                <a:latin typeface="Verdana"/>
                <a:ea typeface="Verdana"/>
                <a:cs typeface="Verdana"/>
                <a:sym typeface="Verdana"/>
              </a:rPr>
              <a:t>String</a:t>
            </a:r>
            <a:r>
              <a:rPr lang="en" sz="900">
                <a:solidFill>
                  <a:srgbClr val="333333"/>
                </a:solidFill>
                <a:latin typeface="Verdana"/>
                <a:ea typeface="Verdana"/>
                <a:cs typeface="Verdana"/>
                <a:sym typeface="Verdana"/>
              </a:rPr>
              <a:t>, </a:t>
            </a:r>
            <a:r>
              <a:rPr lang="en" sz="900">
                <a:solidFill>
                  <a:srgbClr val="902000"/>
                </a:solidFill>
                <a:latin typeface="Verdana"/>
                <a:ea typeface="Verdana"/>
                <a:cs typeface="Verdana"/>
                <a:sym typeface="Verdana"/>
              </a:rPr>
              <a:t>String</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sc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parallelize</a:t>
            </a:r>
            <a:r>
              <a:rPr lang="en" sz="900">
                <a:solidFill>
                  <a:srgbClr val="666666"/>
                </a:solidFill>
                <a:latin typeface="Verdana"/>
                <a:ea typeface="Verdana"/>
                <a:cs typeface="Verdana"/>
                <a:sym typeface="Verdana"/>
              </a:rPr>
              <a:t>(</a:t>
            </a:r>
            <a:r>
              <a:rPr b="1" lang="en" sz="900">
                <a:solidFill>
                  <a:srgbClr val="0E84B5"/>
                </a:solidFill>
                <a:latin typeface="Verdana"/>
                <a:ea typeface="Verdana"/>
                <a:cs typeface="Verdana"/>
                <a:sym typeface="Verdana"/>
              </a:rPr>
              <a:t>Array</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3L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"rxin"</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"student"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7L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"jgonzal"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"postdoc"</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5L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"franklin"</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"prof"</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2L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"istoica"</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"prof"</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Create an RDD for edges</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relationships</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902000"/>
                </a:solidFill>
                <a:latin typeface="Verdana"/>
                <a:ea typeface="Verdana"/>
                <a:cs typeface="Verdana"/>
                <a:sym typeface="Verdana"/>
              </a:rPr>
              <a:t>RDD</a:t>
            </a:r>
            <a:r>
              <a:rPr lang="en" sz="900">
                <a:solidFill>
                  <a:srgbClr val="666666"/>
                </a:solidFill>
                <a:latin typeface="Verdana"/>
                <a:ea typeface="Verdana"/>
                <a:cs typeface="Verdana"/>
                <a:sym typeface="Verdana"/>
              </a:rPr>
              <a:t>[</a:t>
            </a:r>
            <a:r>
              <a:rPr lang="en" sz="900">
                <a:solidFill>
                  <a:srgbClr val="902000"/>
                </a:solidFill>
                <a:latin typeface="Verdana"/>
                <a:ea typeface="Verdana"/>
                <a:cs typeface="Verdana"/>
                <a:sym typeface="Verdana"/>
              </a:rPr>
              <a:t>Edge</a:t>
            </a:r>
            <a:r>
              <a:rPr lang="en" sz="900">
                <a:solidFill>
                  <a:srgbClr val="666666"/>
                </a:solidFill>
                <a:latin typeface="Verdana"/>
                <a:ea typeface="Verdana"/>
                <a:cs typeface="Verdana"/>
                <a:sym typeface="Verdana"/>
              </a:rPr>
              <a:t>[</a:t>
            </a:r>
            <a:r>
              <a:rPr lang="en" sz="900">
                <a:solidFill>
                  <a:srgbClr val="902000"/>
                </a:solidFill>
                <a:latin typeface="Verdana"/>
                <a:ea typeface="Verdana"/>
                <a:cs typeface="Verdana"/>
                <a:sym typeface="Verdana"/>
              </a:rPr>
              <a:t>String</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sc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parallelize</a:t>
            </a:r>
            <a:r>
              <a:rPr lang="en" sz="900">
                <a:solidFill>
                  <a:srgbClr val="666666"/>
                </a:solidFill>
                <a:latin typeface="Verdana"/>
                <a:ea typeface="Verdana"/>
                <a:cs typeface="Verdana"/>
                <a:sym typeface="Verdana"/>
              </a:rPr>
              <a:t>(</a:t>
            </a:r>
            <a:r>
              <a:rPr b="1" lang="en" sz="900">
                <a:solidFill>
                  <a:srgbClr val="0E84B5"/>
                </a:solidFill>
                <a:latin typeface="Verdana"/>
                <a:ea typeface="Verdana"/>
                <a:cs typeface="Verdana"/>
                <a:sym typeface="Verdana"/>
              </a:rPr>
              <a:t>Array</a:t>
            </a:r>
            <a:r>
              <a:rPr lang="en" sz="900">
                <a:solidFill>
                  <a:srgbClr val="666666"/>
                </a:solidFill>
                <a:latin typeface="Verdana"/>
                <a:ea typeface="Verdana"/>
                <a:cs typeface="Verdana"/>
                <a:sym typeface="Verdana"/>
              </a:rPr>
              <a:t>(</a:t>
            </a:r>
            <a:r>
              <a:rPr b="1" lang="en" sz="900">
                <a:solidFill>
                  <a:srgbClr val="0E84B5"/>
                </a:solidFill>
                <a:latin typeface="Verdana"/>
                <a:ea typeface="Verdana"/>
                <a:cs typeface="Verdana"/>
                <a:sym typeface="Verdana"/>
              </a:rPr>
              <a:t>Edge</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3L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A070"/>
                </a:solidFill>
                <a:latin typeface="Verdana"/>
                <a:ea typeface="Verdana"/>
                <a:cs typeface="Verdana"/>
                <a:sym typeface="Verdana"/>
              </a:rPr>
              <a:t>7L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"collab"</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Edge</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5L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A070"/>
                </a:solidFill>
                <a:latin typeface="Verdana"/>
                <a:ea typeface="Verdana"/>
                <a:cs typeface="Verdana"/>
                <a:sym typeface="Verdana"/>
              </a:rPr>
              <a:t>3L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"advisor"</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Edge</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2L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A070"/>
                </a:solidFill>
                <a:latin typeface="Verdana"/>
                <a:ea typeface="Verdana"/>
                <a:cs typeface="Verdana"/>
                <a:sym typeface="Verdana"/>
              </a:rPr>
              <a:t>5L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"colleague"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Edge</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5L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A070"/>
                </a:solidFill>
                <a:latin typeface="Verdana"/>
                <a:ea typeface="Verdana"/>
                <a:cs typeface="Verdana"/>
                <a:sym typeface="Verdana"/>
              </a:rPr>
              <a:t>7L</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"pi"</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Define a default user in case there are relationship with missing user</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defaultUser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"John Doe"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"Missing"</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Build the initial Graph</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graph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Graph</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users</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relationships</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defaultUser</a:t>
            </a:r>
            <a:r>
              <a:rPr lang="en" sz="900">
                <a:solidFill>
                  <a:srgbClr val="666666"/>
                </a:solidFill>
                <a:latin typeface="Verdana"/>
                <a:ea typeface="Verdana"/>
                <a:cs typeface="Verdana"/>
                <a:sym typeface="Verdana"/>
              </a:rPr>
              <a:t>)</a:t>
            </a:r>
            <a:endParaRPr sz="900">
              <a:solidFill>
                <a:srgbClr val="666666"/>
              </a:solidFill>
              <a:latin typeface="Verdana"/>
              <a:ea typeface="Verdana"/>
              <a:cs typeface="Verdana"/>
              <a:sym typeface="Verdana"/>
            </a:endParaRPr>
          </a:p>
          <a:p>
            <a:pPr indent="0" lvl="0" marL="0" rtl="0">
              <a:lnSpc>
                <a:spcPct val="160000"/>
              </a:lnSpc>
              <a:spcBef>
                <a:spcPts val="800"/>
              </a:spcBef>
              <a:spcAft>
                <a:spcPts val="0"/>
              </a:spcAft>
              <a:buClr>
                <a:schemeClr val="dk1"/>
              </a:buClr>
              <a:buSzPts val="1100"/>
              <a:buFont typeface="Arial"/>
              <a:buNone/>
            </a:pPr>
            <a:r>
              <a:t/>
            </a:r>
            <a:endParaRPr sz="900">
              <a:solidFill>
                <a:srgbClr val="666666"/>
              </a:solidFill>
              <a:highlight>
                <a:srgbClr val="F5F5F5"/>
              </a:highlight>
              <a:latin typeface="Verdana"/>
              <a:ea typeface="Verdana"/>
              <a:cs typeface="Verdana"/>
              <a:sym typeface="Verdana"/>
            </a:endParaRPr>
          </a:p>
          <a:p>
            <a:pPr indent="0" lvl="0" marL="0" rtl="0">
              <a:spcBef>
                <a:spcPts val="0"/>
              </a:spcBef>
              <a:spcAft>
                <a:spcPts val="1600"/>
              </a:spcAft>
              <a:buNone/>
            </a:pPr>
            <a:r>
              <a:t/>
            </a:r>
            <a:endParaRPr/>
          </a:p>
        </p:txBody>
      </p:sp>
      <p:pic>
        <p:nvPicPr>
          <p:cNvPr id="274" name="Shape 274"/>
          <p:cNvPicPr preferRelativeResize="0"/>
          <p:nvPr/>
        </p:nvPicPr>
        <p:blipFill>
          <a:blip r:embed="rId3">
            <a:alphaModFix/>
          </a:blip>
          <a:stretch>
            <a:fillRect/>
          </a:stretch>
        </p:blipFill>
        <p:spPr>
          <a:xfrm>
            <a:off x="4845600" y="2298600"/>
            <a:ext cx="4298399" cy="2792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Views</a:t>
            </a:r>
            <a:endParaRPr/>
          </a:p>
        </p:txBody>
      </p:sp>
      <p:sp>
        <p:nvSpPr>
          <p:cNvPr id="280" name="Shape 2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can deconstruct a graph into the respective vertex and edge views by using the graph.vertices and graph.edges members respectively.</a:t>
            </a:r>
            <a:endParaRPr b="1" sz="900">
              <a:solidFill>
                <a:srgbClr val="007020"/>
              </a:solidFill>
              <a:highlight>
                <a:srgbClr val="F5F5F5"/>
              </a:highlight>
              <a:latin typeface="Verdana"/>
              <a:ea typeface="Verdana"/>
              <a:cs typeface="Verdana"/>
              <a:sym typeface="Verdana"/>
            </a:endParaRPr>
          </a:p>
          <a:p>
            <a:pPr indent="0" lvl="0" marL="0" rtl="0">
              <a:lnSpc>
                <a:spcPct val="150000"/>
              </a:lnSpc>
              <a:spcBef>
                <a:spcPts val="1600"/>
              </a:spcBef>
              <a:spcAft>
                <a:spcPts val="0"/>
              </a:spcAft>
              <a:buClr>
                <a:schemeClr val="dk1"/>
              </a:buClr>
              <a:buSzPts val="1100"/>
              <a:buFont typeface="Arial"/>
              <a:buNone/>
            </a:pPr>
            <a:r>
              <a:rPr b="1" lang="en" sz="1200">
                <a:solidFill>
                  <a:srgbClr val="007020"/>
                </a:solidFill>
                <a:latin typeface="Verdana"/>
                <a:ea typeface="Verdana"/>
                <a:cs typeface="Verdana"/>
                <a:sym typeface="Verdana"/>
              </a:rPr>
              <a:t>val</a:t>
            </a:r>
            <a:r>
              <a:rPr lang="en" sz="1200">
                <a:solidFill>
                  <a:srgbClr val="333333"/>
                </a:solidFill>
                <a:latin typeface="Verdana"/>
                <a:ea typeface="Verdana"/>
                <a:cs typeface="Verdana"/>
                <a:sym typeface="Verdana"/>
              </a:rPr>
              <a:t> graph</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a:t>
            </a:r>
            <a:r>
              <a:rPr i="1" lang="en" sz="1200">
                <a:solidFill>
                  <a:srgbClr val="60A0B0"/>
                </a:solidFill>
                <a:latin typeface="Verdana"/>
                <a:ea typeface="Verdana"/>
                <a:cs typeface="Verdana"/>
                <a:sym typeface="Verdana"/>
              </a:rPr>
              <a:t>// Constructed from above</a:t>
            </a:r>
            <a:br>
              <a:rPr lang="en" sz="1200">
                <a:solidFill>
                  <a:srgbClr val="333333"/>
                </a:solidFill>
                <a:latin typeface="Verdana"/>
                <a:ea typeface="Verdana"/>
                <a:cs typeface="Verdana"/>
                <a:sym typeface="Verdana"/>
              </a:rPr>
            </a:br>
            <a:r>
              <a:rPr i="1" lang="en" sz="1200">
                <a:solidFill>
                  <a:srgbClr val="60A0B0"/>
                </a:solidFill>
                <a:latin typeface="Verdana"/>
                <a:ea typeface="Verdana"/>
                <a:cs typeface="Verdana"/>
                <a:sym typeface="Verdana"/>
              </a:rPr>
              <a:t>// Count all users which are postdocs</a:t>
            </a:r>
            <a:br>
              <a:rPr lang="en" sz="1200">
                <a:solidFill>
                  <a:srgbClr val="333333"/>
                </a:solidFill>
                <a:latin typeface="Verdana"/>
                <a:ea typeface="Verdana"/>
                <a:cs typeface="Verdana"/>
                <a:sym typeface="Verdana"/>
              </a:rPr>
            </a:br>
            <a:r>
              <a:rPr lang="en" sz="1200">
                <a:solidFill>
                  <a:srgbClr val="333333"/>
                </a:solidFill>
                <a:latin typeface="Verdana"/>
                <a:ea typeface="Verdana"/>
                <a:cs typeface="Verdana"/>
                <a:sym typeface="Verdana"/>
              </a:rPr>
              <a:t>graph</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vertices</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filter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case</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id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name</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pos</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=&gt;</a:t>
            </a:r>
            <a:r>
              <a:rPr lang="en" sz="1200">
                <a:solidFill>
                  <a:srgbClr val="333333"/>
                </a:solidFill>
                <a:latin typeface="Verdana"/>
                <a:ea typeface="Verdana"/>
                <a:cs typeface="Verdana"/>
                <a:sym typeface="Verdana"/>
              </a:rPr>
              <a:t> pos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4070A0"/>
                </a:solidFill>
                <a:latin typeface="Verdana"/>
                <a:ea typeface="Verdana"/>
                <a:cs typeface="Verdana"/>
                <a:sym typeface="Verdana"/>
              </a:rPr>
              <a:t>"postdoc"</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count</a:t>
            </a:r>
            <a:br>
              <a:rPr lang="en" sz="1200">
                <a:solidFill>
                  <a:srgbClr val="333333"/>
                </a:solidFill>
                <a:latin typeface="Verdana"/>
                <a:ea typeface="Verdana"/>
                <a:cs typeface="Verdana"/>
                <a:sym typeface="Verdana"/>
              </a:rPr>
            </a:br>
            <a:r>
              <a:rPr i="1" lang="en" sz="1200">
                <a:solidFill>
                  <a:srgbClr val="60A0B0"/>
                </a:solidFill>
                <a:latin typeface="Verdana"/>
                <a:ea typeface="Verdana"/>
                <a:cs typeface="Verdana"/>
                <a:sym typeface="Verdana"/>
              </a:rPr>
              <a:t>// Count all the edges where srcID &gt; dstID</a:t>
            </a:r>
            <a:br>
              <a:rPr lang="en" sz="1200">
                <a:solidFill>
                  <a:srgbClr val="333333"/>
                </a:solidFill>
                <a:latin typeface="Verdana"/>
                <a:ea typeface="Verdana"/>
                <a:cs typeface="Verdana"/>
                <a:sym typeface="Verdana"/>
              </a:rPr>
            </a:br>
            <a:r>
              <a:rPr lang="en" sz="1200">
                <a:solidFill>
                  <a:srgbClr val="333333"/>
                </a:solidFill>
                <a:latin typeface="Verdana"/>
                <a:ea typeface="Verdana"/>
                <a:cs typeface="Verdana"/>
                <a:sym typeface="Verdana"/>
              </a:rPr>
              <a:t>graph</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edges</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filter</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e </a:t>
            </a:r>
            <a:r>
              <a:rPr b="1" lang="en" sz="1200">
                <a:solidFill>
                  <a:srgbClr val="007020"/>
                </a:solidFill>
                <a:latin typeface="Verdana"/>
                <a:ea typeface="Verdana"/>
                <a:cs typeface="Verdana"/>
                <a:sym typeface="Verdana"/>
              </a:rPr>
              <a:t>=&gt;</a:t>
            </a:r>
            <a:r>
              <a:rPr lang="en" sz="1200">
                <a:solidFill>
                  <a:srgbClr val="333333"/>
                </a:solidFill>
                <a:latin typeface="Verdana"/>
                <a:ea typeface="Verdana"/>
                <a:cs typeface="Verdana"/>
                <a:sym typeface="Verdana"/>
              </a:rPr>
              <a:t> e</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srcId </a:t>
            </a:r>
            <a:r>
              <a:rPr lang="en" sz="1200">
                <a:solidFill>
                  <a:srgbClr val="666666"/>
                </a:solidFill>
                <a:latin typeface="Verdana"/>
                <a:ea typeface="Verdana"/>
                <a:cs typeface="Verdana"/>
                <a:sym typeface="Verdana"/>
              </a:rPr>
              <a:t>&gt;</a:t>
            </a:r>
            <a:r>
              <a:rPr lang="en" sz="1200">
                <a:solidFill>
                  <a:srgbClr val="333333"/>
                </a:solidFill>
                <a:latin typeface="Verdana"/>
                <a:ea typeface="Verdana"/>
                <a:cs typeface="Verdana"/>
                <a:sym typeface="Verdana"/>
              </a:rPr>
              <a:t> e</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dstId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count</a:t>
            </a:r>
            <a:endParaRPr sz="1200">
              <a:solidFill>
                <a:srgbClr val="333333"/>
              </a:solidFill>
              <a:latin typeface="Verdana"/>
              <a:ea typeface="Verdana"/>
              <a:cs typeface="Verdana"/>
              <a:sym typeface="Verdana"/>
            </a:endParaRPr>
          </a:p>
          <a:p>
            <a:pPr indent="0" lvl="0" marL="0" rtl="0">
              <a:spcBef>
                <a:spcPts val="800"/>
              </a:spcBef>
              <a:spcAft>
                <a:spcPts val="1600"/>
              </a:spcAft>
              <a:buNone/>
            </a:pPr>
            <a:r>
              <a:t/>
            </a:r>
            <a:endParaRPr/>
          </a:p>
        </p:txBody>
      </p:sp>
      <p:pic>
        <p:nvPicPr>
          <p:cNvPr id="281" name="Shape 281"/>
          <p:cNvPicPr preferRelativeResize="0"/>
          <p:nvPr/>
        </p:nvPicPr>
        <p:blipFill>
          <a:blip r:embed="rId3">
            <a:alphaModFix/>
          </a:blip>
          <a:stretch>
            <a:fillRect/>
          </a:stretch>
        </p:blipFill>
        <p:spPr>
          <a:xfrm>
            <a:off x="5759050" y="2891950"/>
            <a:ext cx="3384950" cy="2198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Triplet View</a:t>
            </a:r>
            <a:endParaRPr/>
          </a:p>
        </p:txBody>
      </p:sp>
      <p:sp>
        <p:nvSpPr>
          <p:cNvPr id="287" name="Shape 2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addition to the vertex and edge views of the property graph, GraphX also exposes a triplet view. </a:t>
            </a:r>
            <a:endParaRPr/>
          </a:p>
          <a:p>
            <a:pPr indent="-342900" lvl="0" marL="457200">
              <a:spcBef>
                <a:spcPts val="0"/>
              </a:spcBef>
              <a:spcAft>
                <a:spcPts val="0"/>
              </a:spcAft>
              <a:buSzPts val="1800"/>
              <a:buChar char="●"/>
            </a:pPr>
            <a:r>
              <a:rPr lang="en"/>
              <a:t>The triplet view logically joins the vertex and edge properties yielding an RDD[EdgeTriplet[VD, ED]] containing instances of the EdgeTriplet class.</a:t>
            </a:r>
            <a:endParaRPr/>
          </a:p>
        </p:txBody>
      </p:sp>
      <p:pic>
        <p:nvPicPr>
          <p:cNvPr id="288" name="Shape 288"/>
          <p:cNvPicPr preferRelativeResize="0"/>
          <p:nvPr/>
        </p:nvPicPr>
        <p:blipFill>
          <a:blip r:embed="rId3">
            <a:alphaModFix/>
          </a:blip>
          <a:stretch>
            <a:fillRect/>
          </a:stretch>
        </p:blipFill>
        <p:spPr>
          <a:xfrm>
            <a:off x="422025" y="2824550"/>
            <a:ext cx="8007600" cy="912250"/>
          </a:xfrm>
          <a:prstGeom prst="rect">
            <a:avLst/>
          </a:prstGeom>
          <a:noFill/>
          <a:ln>
            <a:noFill/>
          </a:ln>
        </p:spPr>
      </p:pic>
      <p:sp>
        <p:nvSpPr>
          <p:cNvPr id="289" name="Shape 289"/>
          <p:cNvSpPr txBox="1"/>
          <p:nvPr/>
        </p:nvSpPr>
        <p:spPr>
          <a:xfrm>
            <a:off x="4451100" y="2527800"/>
            <a:ext cx="87900" cy="120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Triplet View</a:t>
            </a:r>
            <a:endParaRPr/>
          </a:p>
        </p:txBody>
      </p:sp>
      <p:sp>
        <p:nvSpPr>
          <p:cNvPr id="295" name="Shape 2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EdgeTriplet class extends the Edge class by adding the srcAttr and dstAttr members which contain the source and destination properties respectively. </a:t>
            </a:r>
            <a:endParaRPr/>
          </a:p>
          <a:p>
            <a:pPr indent="-342900" lvl="0" marL="457200" rtl="0">
              <a:spcBef>
                <a:spcPts val="0"/>
              </a:spcBef>
              <a:spcAft>
                <a:spcPts val="0"/>
              </a:spcAft>
              <a:buSzPts val="1800"/>
              <a:buChar char="●"/>
            </a:pPr>
            <a:r>
              <a:rPr lang="en"/>
              <a:t>We can use the triplet view of a graph to render a collection of strings describing relationships between users.</a:t>
            </a:r>
            <a:endParaRPr/>
          </a:p>
          <a:p>
            <a:pPr indent="457200" lvl="0" marL="457200" rtl="0">
              <a:spcBef>
                <a:spcPts val="1600"/>
              </a:spcBef>
              <a:spcAft>
                <a:spcPts val="0"/>
              </a:spcAft>
              <a:buNone/>
            </a:pPr>
            <a:br>
              <a:rPr lang="en" sz="1200"/>
            </a:br>
            <a:r>
              <a:rPr b="1" lang="en" sz="1200">
                <a:solidFill>
                  <a:srgbClr val="007020"/>
                </a:solidFill>
                <a:latin typeface="Verdana"/>
                <a:ea typeface="Verdana"/>
                <a:cs typeface="Verdana"/>
                <a:sym typeface="Verdana"/>
              </a:rPr>
              <a:t>val</a:t>
            </a:r>
            <a:r>
              <a:rPr lang="en" sz="1200">
                <a:solidFill>
                  <a:srgbClr val="333333"/>
                </a:solidFill>
                <a:latin typeface="Verdana"/>
                <a:ea typeface="Verdana"/>
                <a:cs typeface="Verdana"/>
                <a:sym typeface="Verdana"/>
              </a:rPr>
              <a:t> graph</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Graph</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String</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String</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String</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i="1" lang="en" sz="1200">
                <a:solidFill>
                  <a:srgbClr val="60A0B0"/>
                </a:solidFill>
                <a:latin typeface="Verdana"/>
                <a:ea typeface="Verdana"/>
                <a:cs typeface="Verdana"/>
                <a:sym typeface="Verdana"/>
              </a:rPr>
              <a:t>// Constructed from above</a:t>
            </a:r>
            <a:br>
              <a:rPr lang="en" sz="1200">
                <a:solidFill>
                  <a:srgbClr val="333333"/>
                </a:solidFill>
                <a:latin typeface="Verdana"/>
                <a:ea typeface="Verdana"/>
                <a:cs typeface="Verdana"/>
                <a:sym typeface="Verdana"/>
              </a:rPr>
            </a:br>
            <a:r>
              <a:rPr i="1" lang="en" sz="1200">
                <a:solidFill>
                  <a:srgbClr val="60A0B0"/>
                </a:solidFill>
                <a:latin typeface="Verdana"/>
                <a:ea typeface="Verdana"/>
                <a:cs typeface="Verdana"/>
                <a:sym typeface="Verdana"/>
              </a:rPr>
              <a:t>// Use the triplets view to create an RDD of facts.</a:t>
            </a:r>
            <a:br>
              <a:rPr lang="en" sz="1200">
                <a:solidFill>
                  <a:srgbClr val="333333"/>
                </a:solidFill>
                <a:latin typeface="Verdana"/>
                <a:ea typeface="Verdana"/>
                <a:cs typeface="Verdana"/>
                <a:sym typeface="Verdana"/>
              </a:rPr>
            </a:br>
            <a:r>
              <a:rPr b="1" lang="en" sz="1200">
                <a:solidFill>
                  <a:srgbClr val="007020"/>
                </a:solidFill>
                <a:latin typeface="Verdana"/>
                <a:ea typeface="Verdana"/>
                <a:cs typeface="Verdana"/>
                <a:sym typeface="Verdana"/>
              </a:rPr>
              <a:t>val</a:t>
            </a:r>
            <a:r>
              <a:rPr lang="en" sz="1200">
                <a:solidFill>
                  <a:srgbClr val="333333"/>
                </a:solidFill>
                <a:latin typeface="Verdana"/>
                <a:ea typeface="Verdana"/>
                <a:cs typeface="Verdana"/>
                <a:sym typeface="Verdana"/>
              </a:rPr>
              <a:t> facts</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RDD</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String</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a:t>
            </a:r>
            <a:br>
              <a:rPr lang="en" sz="1200">
                <a:solidFill>
                  <a:srgbClr val="333333"/>
                </a:solidFill>
                <a:latin typeface="Verdana"/>
                <a:ea typeface="Verdana"/>
                <a:cs typeface="Verdana"/>
                <a:sym typeface="Verdana"/>
              </a:rPr>
            </a:br>
            <a:r>
              <a:rPr lang="en" sz="1200">
                <a:solidFill>
                  <a:srgbClr val="333333"/>
                </a:solidFill>
                <a:latin typeface="Verdana"/>
                <a:ea typeface="Verdana"/>
                <a:cs typeface="Verdana"/>
                <a:sym typeface="Verdana"/>
              </a:rPr>
              <a:t>  graph</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triplets</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map</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triplet </a:t>
            </a:r>
            <a:r>
              <a:rPr b="1" lang="en" sz="1200">
                <a:solidFill>
                  <a:srgbClr val="007020"/>
                </a:solidFill>
                <a:latin typeface="Verdana"/>
                <a:ea typeface="Verdana"/>
                <a:cs typeface="Verdana"/>
                <a:sym typeface="Verdana"/>
              </a:rPr>
              <a:t>=&gt;</a:t>
            </a:r>
            <a:br>
              <a:rPr lang="en" sz="1200">
                <a:solidFill>
                  <a:srgbClr val="333333"/>
                </a:solidFill>
                <a:latin typeface="Verdana"/>
                <a:ea typeface="Verdana"/>
                <a:cs typeface="Verdana"/>
                <a:sym typeface="Verdana"/>
              </a:rPr>
            </a:br>
            <a:r>
              <a:rPr lang="en" sz="1200">
                <a:solidFill>
                  <a:srgbClr val="333333"/>
                </a:solidFill>
                <a:latin typeface="Verdana"/>
                <a:ea typeface="Verdana"/>
                <a:cs typeface="Verdana"/>
                <a:sym typeface="Verdana"/>
              </a:rPr>
              <a:t>    triplet</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srcAttr</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_1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4070A0"/>
                </a:solidFill>
                <a:latin typeface="Verdana"/>
                <a:ea typeface="Verdana"/>
                <a:cs typeface="Verdana"/>
                <a:sym typeface="Verdana"/>
              </a:rPr>
              <a:t>" is the "</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triplet</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attr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4070A0"/>
                </a:solidFill>
                <a:latin typeface="Verdana"/>
                <a:ea typeface="Verdana"/>
                <a:cs typeface="Verdana"/>
                <a:sym typeface="Verdana"/>
              </a:rPr>
              <a:t>" of "</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triplet</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dstAttr</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_1</a:t>
            </a:r>
            <a:r>
              <a:rPr lang="en" sz="1200">
                <a:solidFill>
                  <a:srgbClr val="666666"/>
                </a:solidFill>
                <a:latin typeface="Verdana"/>
                <a:ea typeface="Verdana"/>
                <a:cs typeface="Verdana"/>
                <a:sym typeface="Verdana"/>
              </a:rPr>
              <a:t>)</a:t>
            </a:r>
            <a:br>
              <a:rPr lang="en" sz="1200">
                <a:solidFill>
                  <a:srgbClr val="333333"/>
                </a:solidFill>
                <a:latin typeface="Verdana"/>
                <a:ea typeface="Verdana"/>
                <a:cs typeface="Verdana"/>
                <a:sym typeface="Verdana"/>
              </a:rPr>
            </a:br>
            <a:r>
              <a:rPr lang="en" sz="1200">
                <a:solidFill>
                  <a:srgbClr val="333333"/>
                </a:solidFill>
                <a:latin typeface="Verdana"/>
                <a:ea typeface="Verdana"/>
                <a:cs typeface="Verdana"/>
                <a:sym typeface="Verdana"/>
              </a:rPr>
              <a:t>facts</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collect</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foreach</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println</a:t>
            </a:r>
            <a:r>
              <a:rPr lang="en" sz="1200">
                <a:solidFill>
                  <a:srgbClr val="666666"/>
                </a:solidFill>
                <a:latin typeface="Verdana"/>
                <a:ea typeface="Verdana"/>
                <a:cs typeface="Verdana"/>
                <a:sym typeface="Verdana"/>
              </a:rPr>
              <a:t>(</a:t>
            </a:r>
            <a:r>
              <a:rPr b="1" lang="en" sz="1200">
                <a:solidFill>
                  <a:srgbClr val="007020"/>
                </a:solidFill>
                <a:latin typeface="Verdana"/>
                <a:ea typeface="Verdana"/>
                <a:cs typeface="Verdana"/>
                <a:sym typeface="Verdana"/>
              </a:rPr>
              <a:t>_</a:t>
            </a:r>
            <a:r>
              <a:rPr lang="en" sz="1200">
                <a:solidFill>
                  <a:srgbClr val="666666"/>
                </a:solidFill>
                <a:latin typeface="Verdana"/>
                <a:ea typeface="Verdana"/>
                <a:cs typeface="Verdana"/>
                <a:sym typeface="Verdana"/>
              </a:rPr>
              <a:t>))</a:t>
            </a:r>
            <a:endParaRPr sz="1200">
              <a:solidFill>
                <a:srgbClr val="666666"/>
              </a:solidFill>
              <a:latin typeface="Verdana"/>
              <a:ea typeface="Verdana"/>
              <a:cs typeface="Verdana"/>
              <a:sym typeface="Verdana"/>
            </a:endParaRPr>
          </a:p>
          <a:p>
            <a:pPr indent="0" lvl="0" mar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Resilient Distributed Graphs</a:t>
            </a:r>
            <a:endParaRPr/>
          </a:p>
        </p:txBody>
      </p:sp>
      <p:sp>
        <p:nvSpPr>
          <p:cNvPr id="301" name="Shape 3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Like RDDs, </a:t>
            </a:r>
            <a:r>
              <a:rPr lang="en">
                <a:solidFill>
                  <a:schemeClr val="accent5"/>
                </a:solidFill>
              </a:rPr>
              <a:t>property graphs</a:t>
            </a:r>
            <a:r>
              <a:rPr lang="en"/>
              <a:t> are immutable, distributed, and fault-tolerant. </a:t>
            </a:r>
            <a:endParaRPr/>
          </a:p>
          <a:p>
            <a:pPr indent="-342900" lvl="0" marL="457200" rtl="0">
              <a:spcBef>
                <a:spcPts val="500"/>
              </a:spcBef>
              <a:spcAft>
                <a:spcPts val="0"/>
              </a:spcAft>
              <a:buSzPts val="1800"/>
              <a:buChar char="●"/>
            </a:pPr>
            <a:r>
              <a:rPr lang="en"/>
              <a:t>Changes to the values or structure of the graph are accomplished by producing a new graph with the desired changes</a:t>
            </a:r>
            <a:endParaRPr/>
          </a:p>
          <a:p>
            <a:pPr indent="-342900" lvl="0" marL="457200" rtl="0">
              <a:spcBef>
                <a:spcPts val="500"/>
              </a:spcBef>
              <a:spcAft>
                <a:spcPts val="500"/>
              </a:spcAft>
              <a:buSzPts val="1800"/>
              <a:buChar char="●"/>
            </a:pPr>
            <a:r>
              <a:rPr lang="en"/>
              <a:t>As with RDDs, each partition of the graph can be recreated on a different machine in the event of a failure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Data</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Data often doesn’t come naturally as a graph. Graphs are a data organization paradigm which facilitates querying the data in ways that cares about relationships.</a:t>
            </a:r>
            <a:endParaRPr>
              <a:solidFill>
                <a:schemeClr val="dk1"/>
              </a:solidFill>
            </a:endParaRPr>
          </a:p>
          <a:p>
            <a:pPr indent="0" lvl="0" marL="0" rtl="0">
              <a:spcBef>
                <a:spcPts val="1600"/>
              </a:spcBef>
              <a:spcAft>
                <a:spcPts val="0"/>
              </a:spcAft>
              <a:buNone/>
            </a:pPr>
            <a:r>
              <a:rPr lang="en">
                <a:solidFill>
                  <a:schemeClr val="dk1"/>
                </a:solidFill>
              </a:rPr>
              <a:t>Some sort of transformation process has to move the data into a graph format of </a:t>
            </a:r>
            <a:r>
              <a:rPr b="1" lang="en">
                <a:solidFill>
                  <a:schemeClr val="dk1"/>
                </a:solidFill>
              </a:rPr>
              <a:t>nodes</a:t>
            </a:r>
            <a:r>
              <a:rPr lang="en">
                <a:solidFill>
                  <a:schemeClr val="dk1"/>
                </a:solidFill>
              </a:rPr>
              <a:t> and </a:t>
            </a:r>
            <a:r>
              <a:rPr b="1" lang="en">
                <a:solidFill>
                  <a:schemeClr val="dk1"/>
                </a:solidFill>
              </a:rPr>
              <a:t>edges</a:t>
            </a:r>
            <a:r>
              <a:rPr lang="en">
                <a:solidFill>
                  <a:schemeClr val="dk1"/>
                </a:solidFill>
              </a:rPr>
              <a:t>.</a:t>
            </a:r>
            <a:endParaRPr>
              <a:solidFill>
                <a:schemeClr val="dk1"/>
              </a:solidFill>
            </a:endParaRPr>
          </a:p>
          <a:p>
            <a:pPr indent="0" lvl="0" marL="0" rtl="0">
              <a:spcBef>
                <a:spcPts val="1600"/>
              </a:spcBef>
              <a:spcAft>
                <a:spcPts val="1600"/>
              </a:spcAft>
              <a:buNone/>
            </a:pPr>
            <a:r>
              <a:rPr lang="en">
                <a:solidFill>
                  <a:schemeClr val="dk1"/>
                </a:solidFill>
              </a:rPr>
              <a:t>Big Data platforms and/or streaming technologies can convert data at scale, if necessary.</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Property Graphs - New example we will work with</a:t>
            </a:r>
            <a:endParaRPr/>
          </a:p>
        </p:txBody>
      </p:sp>
      <p:sp>
        <p:nvSpPr>
          <p:cNvPr id="307" name="Shape 3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4A86E8"/>
                </a:solidFill>
                <a:latin typeface="Verdana"/>
                <a:ea typeface="Verdana"/>
                <a:cs typeface="Verdana"/>
                <a:sym typeface="Verdana"/>
              </a:rPr>
              <a:t>import org.apache.spark.graphx._</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import org.apache.spark.rdd.RDD</a:t>
            </a:r>
            <a:br>
              <a:rPr lang="en" sz="1000">
                <a:solidFill>
                  <a:srgbClr val="4A86E8"/>
                </a:solidFill>
                <a:latin typeface="Verdana"/>
                <a:ea typeface="Verdana"/>
                <a:cs typeface="Verdana"/>
                <a:sym typeface="Verdana"/>
              </a:rPr>
            </a:b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val vertexArray = Array(</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(1L, ("Alice", 28)),</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(2L, ("Bob", 27)),</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(3L, ("Charlie", 65)),</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(4L, ("David", 42)),</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(5L, ("Ed", 55)),</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(6L, ("Fran", 50))</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a:t>
            </a:r>
            <a:br>
              <a:rPr lang="en" sz="1000">
                <a:solidFill>
                  <a:srgbClr val="4A86E8"/>
                </a:solidFill>
                <a:latin typeface="Verdana"/>
                <a:ea typeface="Verdana"/>
                <a:cs typeface="Verdana"/>
                <a:sym typeface="Verdana"/>
              </a:rPr>
            </a:b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val edgeArray = Array(</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Edge(2L, 1L, 7),</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Edge(2L, 4L, 2),</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Edge(3L, 2L, 4),</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Edge(3L, 6L, 3),</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Edge(4L, 1L, 1),</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Edge(5L, 2L, 2),</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Edge(5L, 3L, 8),</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Edge(5L, 6L, 3)</a:t>
            </a:r>
            <a:br>
              <a:rPr lang="en" sz="1000">
                <a:solidFill>
                  <a:srgbClr val="4A86E8"/>
                </a:solidFill>
                <a:latin typeface="Verdana"/>
                <a:ea typeface="Verdana"/>
                <a:cs typeface="Verdana"/>
                <a:sym typeface="Verdana"/>
              </a:rPr>
            </a:br>
            <a:r>
              <a:rPr lang="en" sz="1000">
                <a:solidFill>
                  <a:srgbClr val="4A86E8"/>
                </a:solidFill>
                <a:latin typeface="Verdana"/>
                <a:ea typeface="Verdana"/>
                <a:cs typeface="Verdana"/>
                <a:sym typeface="Verdana"/>
              </a:rPr>
              <a:t>  )</a:t>
            </a:r>
            <a:endParaRPr sz="1000">
              <a:solidFill>
                <a:srgbClr val="4A86E8"/>
              </a:solidFill>
              <a:latin typeface="Verdana"/>
              <a:ea typeface="Verdana"/>
              <a:cs typeface="Verdana"/>
              <a:sym typeface="Verdana"/>
            </a:endParaRPr>
          </a:p>
          <a:p>
            <a:pPr indent="0" lvl="0" marL="0" rtl="0">
              <a:spcBef>
                <a:spcPts val="1600"/>
              </a:spcBef>
              <a:spcAft>
                <a:spcPts val="0"/>
              </a:spcAft>
              <a:buClr>
                <a:schemeClr val="dk1"/>
              </a:buClr>
              <a:buSzPts val="1100"/>
              <a:buFont typeface="Arial"/>
              <a:buNone/>
            </a:pPr>
            <a:r>
              <a:t/>
            </a:r>
            <a:endParaRPr b="1"/>
          </a:p>
          <a:p>
            <a:pPr indent="0" lvl="0" marL="0" rtl="0">
              <a:spcBef>
                <a:spcPts val="1600"/>
              </a:spcBef>
              <a:spcAft>
                <a:spcPts val="1600"/>
              </a:spcAft>
              <a:buNone/>
            </a:pPr>
            <a:r>
              <a:t/>
            </a:r>
            <a:endParaRPr b="1"/>
          </a:p>
        </p:txBody>
      </p:sp>
      <p:pic>
        <p:nvPicPr>
          <p:cNvPr id="308" name="Shape 308"/>
          <p:cNvPicPr preferRelativeResize="0"/>
          <p:nvPr/>
        </p:nvPicPr>
        <p:blipFill>
          <a:blip r:embed="rId3">
            <a:alphaModFix/>
          </a:blip>
          <a:stretch>
            <a:fillRect/>
          </a:stretch>
        </p:blipFill>
        <p:spPr>
          <a:xfrm>
            <a:off x="3211525" y="1545125"/>
            <a:ext cx="5202899" cy="33494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Property Graphs</a:t>
            </a:r>
            <a:endParaRPr/>
          </a:p>
          <a:p>
            <a:pPr indent="0" lvl="0" marL="0" rtl="0">
              <a:spcBef>
                <a:spcPts val="0"/>
              </a:spcBef>
              <a:spcAft>
                <a:spcPts val="0"/>
              </a:spcAft>
              <a:buNone/>
            </a:pPr>
            <a:r>
              <a:t/>
            </a:r>
            <a:endParaRPr/>
          </a:p>
        </p:txBody>
      </p:sp>
      <p:sp>
        <p:nvSpPr>
          <p:cNvPr id="314" name="Shape 3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Again, need an RDD of vertices (with type RDD[(VertexId, V)]) and an RDD of edges (with type RDD[Edge[E]]) to build a graph (with type Graph[V, E])</a:t>
            </a:r>
            <a:endParaRPr b="1" sz="1200">
              <a:solidFill>
                <a:schemeClr val="accent5"/>
              </a:solidFill>
              <a:latin typeface="Courier New"/>
              <a:ea typeface="Courier New"/>
              <a:cs typeface="Courier New"/>
              <a:sym typeface="Courier New"/>
            </a:endParaRPr>
          </a:p>
          <a:p>
            <a:pPr indent="0" lvl="0" marL="0" rtl="0">
              <a:spcBef>
                <a:spcPts val="1600"/>
              </a:spcBef>
              <a:spcAft>
                <a:spcPts val="0"/>
              </a:spcAft>
              <a:buNone/>
            </a:pPr>
            <a:r>
              <a:t/>
            </a:r>
            <a:endParaRPr sz="1200">
              <a:solidFill>
                <a:srgbClr val="4A86E8"/>
              </a:solidFill>
              <a:latin typeface="Verdana"/>
              <a:ea typeface="Verdana"/>
              <a:cs typeface="Verdana"/>
              <a:sym typeface="Verdana"/>
            </a:endParaRPr>
          </a:p>
          <a:p>
            <a:pPr indent="0" lvl="0" marL="0" rtl="0">
              <a:spcBef>
                <a:spcPts val="1600"/>
              </a:spcBef>
              <a:spcAft>
                <a:spcPts val="0"/>
              </a:spcAft>
              <a:buNone/>
            </a:pPr>
            <a:r>
              <a:rPr lang="en" sz="1200">
                <a:solidFill>
                  <a:srgbClr val="4A86E8"/>
                </a:solidFill>
                <a:latin typeface="Verdana"/>
                <a:ea typeface="Verdana"/>
                <a:cs typeface="Verdana"/>
                <a:sym typeface="Verdana"/>
              </a:rPr>
              <a:t>val vertexRDD: RDD[(Long, (String, Int))]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sc.parallelize(vertexArray)</a:t>
            </a:r>
            <a:br>
              <a:rPr lang="en" sz="1200">
                <a:solidFill>
                  <a:srgbClr val="4A86E8"/>
                </a:solidFill>
                <a:latin typeface="Verdana"/>
                <a:ea typeface="Verdana"/>
                <a:cs typeface="Verdana"/>
                <a:sym typeface="Verdana"/>
              </a:rPr>
            </a:b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val edgeRDD: RDD[Edge[Int]] =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sc.parallelize(edgeArray)</a:t>
            </a:r>
            <a:endParaRPr sz="1200">
              <a:solidFill>
                <a:srgbClr val="4A86E8"/>
              </a:solidFill>
              <a:latin typeface="Verdana"/>
              <a:ea typeface="Verdana"/>
              <a:cs typeface="Verdana"/>
              <a:sym typeface="Verdana"/>
            </a:endParaRPr>
          </a:p>
          <a:p>
            <a:pPr indent="0" lvl="0" marL="0" rtl="0">
              <a:spcBef>
                <a:spcPts val="1600"/>
              </a:spcBef>
              <a:spcAft>
                <a:spcPts val="0"/>
              </a:spcAft>
              <a:buClr>
                <a:schemeClr val="dk1"/>
              </a:buClr>
              <a:buSzPts val="1100"/>
              <a:buFont typeface="Arial"/>
              <a:buNone/>
            </a:pPr>
            <a:r>
              <a:rPr lang="en" sz="1200">
                <a:solidFill>
                  <a:srgbClr val="4A86E8"/>
                </a:solidFill>
                <a:latin typeface="Verdana"/>
                <a:ea typeface="Verdana"/>
                <a:cs typeface="Verdana"/>
                <a:sym typeface="Verdana"/>
              </a:rPr>
              <a:t>val graph: Graph[(String, Int), Int] =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Graph(vertexRDD, edgeRDD)</a:t>
            </a:r>
            <a:endParaRPr sz="1200">
              <a:solidFill>
                <a:srgbClr val="4A86E8"/>
              </a:solidFill>
              <a:latin typeface="Verdana"/>
              <a:ea typeface="Verdana"/>
              <a:cs typeface="Verdana"/>
              <a:sym typeface="Verdana"/>
            </a:endParaRPr>
          </a:p>
          <a:p>
            <a:pPr indent="0" lvl="0" marL="0" rtl="0">
              <a:spcBef>
                <a:spcPts val="1600"/>
              </a:spcBef>
              <a:spcAft>
                <a:spcPts val="1600"/>
              </a:spcAft>
              <a:buNone/>
            </a:pPr>
            <a:r>
              <a:t/>
            </a:r>
            <a:endParaRPr/>
          </a:p>
        </p:txBody>
      </p:sp>
      <p:pic>
        <p:nvPicPr>
          <p:cNvPr id="315" name="Shape 315"/>
          <p:cNvPicPr preferRelativeResize="0"/>
          <p:nvPr/>
        </p:nvPicPr>
        <p:blipFill>
          <a:blip r:embed="rId3">
            <a:alphaModFix/>
          </a:blip>
          <a:stretch>
            <a:fillRect/>
          </a:stretch>
        </p:blipFill>
        <p:spPr>
          <a:xfrm>
            <a:off x="4770175" y="2220325"/>
            <a:ext cx="4394975" cy="28293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Views</a:t>
            </a:r>
            <a:endParaRPr/>
          </a:p>
        </p:txBody>
      </p:sp>
      <p:sp>
        <p:nvSpPr>
          <p:cNvPr id="321" name="Shape 3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Use graph.vertices to display the names of the users that are at least 30 years old:</a:t>
            </a:r>
            <a:endParaRPr/>
          </a:p>
          <a:p>
            <a:pPr indent="457200" lvl="0" marL="0" rtl="0">
              <a:spcBef>
                <a:spcPts val="1600"/>
              </a:spcBef>
              <a:spcAft>
                <a:spcPts val="0"/>
              </a:spcAft>
              <a:buNone/>
            </a:pPr>
            <a:r>
              <a:rPr lang="en" sz="1200">
                <a:solidFill>
                  <a:srgbClr val="4A86E8"/>
                </a:solidFill>
                <a:latin typeface="Verdana"/>
                <a:ea typeface="Verdana"/>
                <a:cs typeface="Verdana"/>
                <a:sym typeface="Verdana"/>
              </a:rPr>
              <a:t>graph.vertices.filter { case (id, (name, age)) =&gt; age &gt; 30 }.collect().foreach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case (id, (name, age)) =&gt; println(s"$name is $age")</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a:t>
            </a:r>
            <a:endParaRPr sz="1000">
              <a:solidFill>
                <a:srgbClr val="4A86E8"/>
              </a:solidFill>
              <a:latin typeface="Verdana"/>
              <a:ea typeface="Verdana"/>
              <a:cs typeface="Verdana"/>
              <a:sym typeface="Verdana"/>
            </a:endParaRPr>
          </a:p>
          <a:p>
            <a:pPr indent="457200" lvl="0" marL="0" rtl="0">
              <a:spcBef>
                <a:spcPts val="500"/>
              </a:spcBef>
              <a:spcAft>
                <a:spcPts val="0"/>
              </a:spcAft>
              <a:buNone/>
            </a:pPr>
            <a:r>
              <a:rPr lang="en"/>
              <a:t>or another way:</a:t>
            </a:r>
            <a:br>
              <a:rPr lang="en"/>
            </a:br>
            <a:endParaRPr sz="1000"/>
          </a:p>
          <a:p>
            <a:pPr indent="457200" lvl="0" marL="0" rtl="0">
              <a:spcBef>
                <a:spcPts val="500"/>
              </a:spcBef>
              <a:spcAft>
                <a:spcPts val="500"/>
              </a:spcAft>
              <a:buNone/>
            </a:pPr>
            <a:r>
              <a:rPr lang="en" sz="1200">
                <a:solidFill>
                  <a:srgbClr val="4A86E8"/>
                </a:solidFill>
                <a:latin typeface="Verdana"/>
                <a:ea typeface="Verdana"/>
                <a:cs typeface="Verdana"/>
                <a:sym typeface="Verdana"/>
              </a:rPr>
              <a:t>for ((id,(name,age)) &lt;- graph.vertices.filter { case (id,(name,age)) =&gt; age &gt; 30 }.collect)</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println(s"$name is $age")</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a:t>
            </a:r>
            <a:endParaRPr sz="1200">
              <a:solidFill>
                <a:srgbClr val="4A86E8"/>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Operators</a:t>
            </a:r>
            <a:endParaRPr/>
          </a:p>
        </p:txBody>
      </p:sp>
      <p:sp>
        <p:nvSpPr>
          <p:cNvPr id="327" name="Shape 3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Just as RDDs have basic operations like </a:t>
            </a:r>
            <a:r>
              <a:rPr lang="en">
                <a:solidFill>
                  <a:schemeClr val="accent5"/>
                </a:solidFill>
              </a:rPr>
              <a:t>count</a:t>
            </a:r>
            <a:r>
              <a:rPr lang="en"/>
              <a:t>, </a:t>
            </a:r>
            <a:r>
              <a:rPr lang="en">
                <a:solidFill>
                  <a:schemeClr val="accent5"/>
                </a:solidFill>
              </a:rPr>
              <a:t>map</a:t>
            </a:r>
            <a:r>
              <a:rPr lang="en"/>
              <a:t>, </a:t>
            </a:r>
            <a:r>
              <a:rPr lang="en">
                <a:solidFill>
                  <a:schemeClr val="accent5"/>
                </a:solidFill>
              </a:rPr>
              <a:t>filter</a:t>
            </a:r>
            <a:r>
              <a:rPr lang="en"/>
              <a:t>, and </a:t>
            </a:r>
            <a:r>
              <a:rPr lang="en">
                <a:solidFill>
                  <a:schemeClr val="accent5"/>
                </a:solidFill>
              </a:rPr>
              <a:t>reduceByKey</a:t>
            </a:r>
            <a:r>
              <a:rPr lang="en"/>
              <a:t>, property graphs also have a collection of basic operations</a:t>
            </a:r>
            <a:endParaRPr/>
          </a:p>
          <a:p>
            <a:pPr indent="-342900" lvl="0" marL="457200" rtl="0">
              <a:spcBef>
                <a:spcPts val="500"/>
              </a:spcBef>
              <a:spcAft>
                <a:spcPts val="0"/>
              </a:spcAft>
              <a:buSzPts val="1800"/>
              <a:buChar char="●"/>
            </a:pPr>
            <a:r>
              <a:rPr lang="en"/>
              <a:t>e.g.: functions to transform vertex and edge attributes</a:t>
            </a:r>
            <a:endParaRPr/>
          </a:p>
          <a:p>
            <a:pPr indent="457200" lvl="0" marL="457200" rtl="0">
              <a:lnSpc>
                <a:spcPct val="150000"/>
              </a:lnSpc>
              <a:spcBef>
                <a:spcPts val="500"/>
              </a:spcBef>
              <a:spcAft>
                <a:spcPts val="0"/>
              </a:spcAft>
              <a:buNone/>
            </a:pPr>
            <a:r>
              <a:rPr b="1" lang="en" sz="1200">
                <a:solidFill>
                  <a:srgbClr val="007020"/>
                </a:solidFill>
                <a:latin typeface="Verdana"/>
                <a:ea typeface="Verdana"/>
                <a:cs typeface="Verdana"/>
                <a:sym typeface="Verdana"/>
              </a:rPr>
              <a:t>class</a:t>
            </a:r>
            <a:r>
              <a:rPr lang="en" sz="1200">
                <a:solidFill>
                  <a:srgbClr val="333333"/>
                </a:solidFill>
                <a:latin typeface="Verdana"/>
                <a:ea typeface="Verdana"/>
                <a:cs typeface="Verdana"/>
                <a:sym typeface="Verdana"/>
              </a:rPr>
              <a:t> </a:t>
            </a:r>
            <a:r>
              <a:rPr b="1" lang="en" sz="1200">
                <a:solidFill>
                  <a:srgbClr val="0E84B5"/>
                </a:solidFill>
                <a:latin typeface="Verdana"/>
                <a:ea typeface="Verdana"/>
                <a:cs typeface="Verdana"/>
                <a:sym typeface="Verdana"/>
              </a:rPr>
              <a:t>Graph</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VD</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ED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br>
              <a:rPr lang="en" sz="1200">
                <a:solidFill>
                  <a:srgbClr val="333333"/>
                </a:solidFill>
                <a:latin typeface="Verdana"/>
                <a:ea typeface="Verdana"/>
                <a:cs typeface="Verdana"/>
                <a:sym typeface="Verdana"/>
              </a:rPr>
            </a:b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def</a:t>
            </a:r>
            <a:r>
              <a:rPr lang="en" sz="1200">
                <a:solidFill>
                  <a:srgbClr val="333333"/>
                </a:solidFill>
                <a:latin typeface="Verdana"/>
                <a:ea typeface="Verdana"/>
                <a:cs typeface="Verdana"/>
                <a:sym typeface="Verdana"/>
              </a:rPr>
              <a:t> mapVertices</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VD2</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map</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VertexId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VD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=&gt;</a:t>
            </a:r>
            <a:r>
              <a:rPr lang="en" sz="1200">
                <a:solidFill>
                  <a:srgbClr val="333333"/>
                </a:solidFill>
                <a:latin typeface="Verdana"/>
                <a:ea typeface="Verdana"/>
                <a:cs typeface="Verdana"/>
                <a:sym typeface="Verdana"/>
              </a:rPr>
              <a:t> </a:t>
            </a:r>
            <a:r>
              <a:rPr b="1" lang="en" sz="1200">
                <a:solidFill>
                  <a:srgbClr val="0E84B5"/>
                </a:solidFill>
                <a:latin typeface="Verdana"/>
                <a:ea typeface="Verdana"/>
                <a:cs typeface="Verdana"/>
                <a:sym typeface="Verdana"/>
              </a:rPr>
              <a:t>VD2</a:t>
            </a:r>
            <a:r>
              <a:rPr lang="en" sz="1200">
                <a:solidFill>
                  <a:srgbClr val="666666"/>
                </a:solidFill>
                <a:latin typeface="Verdana"/>
                <a:ea typeface="Verdana"/>
                <a:cs typeface="Verdana"/>
                <a:sym typeface="Verdana"/>
              </a:rPr>
              <a:t>)</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Graph</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VD2</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ED</a:t>
            </a:r>
            <a:r>
              <a:rPr lang="en" sz="1200">
                <a:solidFill>
                  <a:srgbClr val="666666"/>
                </a:solidFill>
                <a:latin typeface="Verdana"/>
                <a:ea typeface="Verdana"/>
                <a:cs typeface="Verdana"/>
                <a:sym typeface="Verdana"/>
              </a:rPr>
              <a:t>]</a:t>
            </a:r>
            <a:br>
              <a:rPr lang="en" sz="1200">
                <a:solidFill>
                  <a:srgbClr val="333333"/>
                </a:solidFill>
                <a:latin typeface="Verdana"/>
                <a:ea typeface="Verdana"/>
                <a:cs typeface="Verdana"/>
                <a:sym typeface="Verdana"/>
              </a:rPr>
            </a:b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def</a:t>
            </a:r>
            <a:r>
              <a:rPr lang="en" sz="1200">
                <a:solidFill>
                  <a:srgbClr val="333333"/>
                </a:solidFill>
                <a:latin typeface="Verdana"/>
                <a:ea typeface="Verdana"/>
                <a:cs typeface="Verdana"/>
                <a:sym typeface="Verdana"/>
              </a:rPr>
              <a:t> mapEdges</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ED2</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map</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Edge</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ED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=&gt;</a:t>
            </a:r>
            <a:r>
              <a:rPr lang="en" sz="1200">
                <a:solidFill>
                  <a:srgbClr val="333333"/>
                </a:solidFill>
                <a:latin typeface="Verdana"/>
                <a:ea typeface="Verdana"/>
                <a:cs typeface="Verdana"/>
                <a:sym typeface="Verdana"/>
              </a:rPr>
              <a:t> </a:t>
            </a:r>
            <a:r>
              <a:rPr b="1" lang="en" sz="1200">
                <a:solidFill>
                  <a:srgbClr val="0E84B5"/>
                </a:solidFill>
                <a:latin typeface="Verdana"/>
                <a:ea typeface="Verdana"/>
                <a:cs typeface="Verdana"/>
                <a:sym typeface="Verdana"/>
              </a:rPr>
              <a:t>ED2</a:t>
            </a:r>
            <a:r>
              <a:rPr lang="en" sz="1200">
                <a:solidFill>
                  <a:srgbClr val="666666"/>
                </a:solidFill>
                <a:latin typeface="Verdana"/>
                <a:ea typeface="Verdana"/>
                <a:cs typeface="Verdana"/>
                <a:sym typeface="Verdana"/>
              </a:rPr>
              <a:t>)</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Graph</a:t>
            </a:r>
            <a:r>
              <a:rPr lang="en" sz="1200">
                <a:solidFill>
                  <a:srgbClr val="666666"/>
                </a:solidFill>
                <a:latin typeface="Verdana"/>
                <a:ea typeface="Verdana"/>
                <a:cs typeface="Verdana"/>
                <a:sym typeface="Verdana"/>
              </a:rPr>
              <a:t>[</a:t>
            </a:r>
            <a:r>
              <a:rPr lang="en" sz="1200">
                <a:solidFill>
                  <a:srgbClr val="902000"/>
                </a:solidFill>
                <a:latin typeface="Verdana"/>
                <a:ea typeface="Verdana"/>
                <a:cs typeface="Verdana"/>
                <a:sym typeface="Verdana"/>
              </a:rPr>
              <a:t>VD</a:t>
            </a:r>
            <a:r>
              <a:rPr lang="en" sz="1200">
                <a:solidFill>
                  <a:srgbClr val="333333"/>
                </a:solidFill>
                <a:latin typeface="Verdana"/>
                <a:ea typeface="Verdana"/>
                <a:cs typeface="Verdana"/>
                <a:sym typeface="Verdana"/>
              </a:rPr>
              <a:t>, </a:t>
            </a:r>
            <a:r>
              <a:rPr lang="en" sz="1200">
                <a:solidFill>
                  <a:srgbClr val="902000"/>
                </a:solidFill>
                <a:latin typeface="Verdana"/>
                <a:ea typeface="Verdana"/>
                <a:cs typeface="Verdana"/>
                <a:sym typeface="Verdana"/>
              </a:rPr>
              <a:t>ED2</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endParaRPr sz="1200">
              <a:solidFill>
                <a:srgbClr val="666666"/>
              </a:solidFill>
              <a:latin typeface="Verdana"/>
              <a:ea typeface="Verdana"/>
              <a:cs typeface="Verdana"/>
              <a:sym typeface="Verdana"/>
            </a:endParaRPr>
          </a:p>
          <a:p>
            <a:pPr indent="-342900" lvl="0" marL="457200" rtl="0">
              <a:spcBef>
                <a:spcPts val="800"/>
              </a:spcBef>
              <a:spcAft>
                <a:spcPts val="0"/>
              </a:spcAft>
              <a:buSzPts val="1800"/>
              <a:buChar char="●"/>
            </a:pPr>
            <a:r>
              <a:rPr lang="en"/>
              <a:t>Each of these operators yields a new graph with the vertex or edge properties modified by the user defined map function</a:t>
            </a:r>
            <a:endParaRPr/>
          </a:p>
          <a:p>
            <a:pPr indent="-342900" lvl="0" marL="457200" rtl="0">
              <a:spcBef>
                <a:spcPts val="0"/>
              </a:spcBef>
              <a:spcAft>
                <a:spcPts val="0"/>
              </a:spcAft>
              <a:buSzPts val="1800"/>
              <a:buChar char="●"/>
            </a:pPr>
            <a:r>
              <a:rPr lang="en"/>
              <a:t>These operators are often used to initialize the graph for a particular computation or project away unnecessary properties.</a:t>
            </a:r>
            <a:endParaRPr/>
          </a:p>
          <a:p>
            <a:pPr indent="0" lvl="0" marL="0" rtl="0">
              <a:spcBef>
                <a:spcPts val="16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Operators</a:t>
            </a:r>
            <a:endParaRPr/>
          </a:p>
        </p:txBody>
      </p:sp>
      <p:sp>
        <p:nvSpPr>
          <p:cNvPr id="333" name="Shape 3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Note that in each case the graph structure is unaffected. </a:t>
            </a:r>
            <a:endParaRPr/>
          </a:p>
          <a:p>
            <a:pPr indent="-342900" lvl="0" marL="457200" rtl="0">
              <a:spcBef>
                <a:spcPts val="0"/>
              </a:spcBef>
              <a:spcAft>
                <a:spcPts val="0"/>
              </a:spcAft>
              <a:buSzPts val="1800"/>
              <a:buChar char="●"/>
            </a:pPr>
            <a:r>
              <a:rPr lang="en"/>
              <a:t>This is a key feature of these operators which allows the resulting graph to reuse the structural indices of the original graph. </a:t>
            </a:r>
            <a:endParaRPr/>
          </a:p>
          <a:p>
            <a:pPr indent="-342900" lvl="0" marL="457200" rtl="0">
              <a:spcBef>
                <a:spcPts val="0"/>
              </a:spcBef>
              <a:spcAft>
                <a:spcPts val="0"/>
              </a:spcAft>
              <a:buSzPts val="1800"/>
              <a:buChar char="●"/>
            </a:pPr>
            <a:r>
              <a:rPr lang="en"/>
              <a:t>The following snippets are logically equivalent, but the first one does not preserve the structural indices and would not benefit from the GraphX system optimizations:</a:t>
            </a:r>
            <a:endParaRPr/>
          </a:p>
          <a:p>
            <a:pPr indent="457200" lvl="0" marL="0" rtl="0">
              <a:lnSpc>
                <a:spcPct val="150000"/>
              </a:lnSpc>
              <a:spcBef>
                <a:spcPts val="1600"/>
              </a:spcBef>
              <a:spcAft>
                <a:spcPts val="0"/>
              </a:spcAft>
              <a:buNone/>
            </a:pPr>
            <a:r>
              <a:rPr b="1" lang="en" sz="1200">
                <a:solidFill>
                  <a:srgbClr val="007020"/>
                </a:solidFill>
                <a:latin typeface="Verdana"/>
                <a:ea typeface="Verdana"/>
                <a:cs typeface="Verdana"/>
                <a:sym typeface="Verdana"/>
              </a:rPr>
              <a:t>val</a:t>
            </a:r>
            <a:r>
              <a:rPr lang="en" sz="1200">
                <a:solidFill>
                  <a:srgbClr val="333333"/>
                </a:solidFill>
                <a:latin typeface="Verdana"/>
                <a:ea typeface="Verdana"/>
                <a:cs typeface="Verdana"/>
                <a:sym typeface="Verdana"/>
              </a:rPr>
              <a:t> newVertices </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graph</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vertices</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map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case</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id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attr</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=&gt;</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id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mapUdf</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id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attr</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lang="en" sz="1200">
                <a:solidFill>
                  <a:srgbClr val="666666"/>
                </a:solidFill>
                <a:latin typeface="Verdana"/>
                <a:ea typeface="Verdana"/>
                <a:cs typeface="Verdana"/>
                <a:sym typeface="Verdana"/>
              </a:rPr>
              <a:t>}</a:t>
            </a:r>
            <a:br>
              <a:rPr lang="en" sz="1200">
                <a:solidFill>
                  <a:srgbClr val="333333"/>
                </a:solidFill>
                <a:latin typeface="Verdana"/>
                <a:ea typeface="Verdana"/>
                <a:cs typeface="Verdana"/>
                <a:sym typeface="Verdana"/>
              </a:rPr>
            </a:b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val</a:t>
            </a:r>
            <a:r>
              <a:rPr lang="en" sz="1200">
                <a:solidFill>
                  <a:srgbClr val="333333"/>
                </a:solidFill>
                <a:latin typeface="Verdana"/>
                <a:ea typeface="Verdana"/>
                <a:cs typeface="Verdana"/>
                <a:sym typeface="Verdana"/>
              </a:rPr>
              <a:t> newGraph </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E84B5"/>
                </a:solidFill>
                <a:latin typeface="Verdana"/>
                <a:ea typeface="Verdana"/>
                <a:cs typeface="Verdana"/>
                <a:sym typeface="Verdana"/>
              </a:rPr>
              <a:t>Graph</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newVertices</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graph</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edges</a:t>
            </a:r>
            <a:r>
              <a:rPr lang="en" sz="1200">
                <a:solidFill>
                  <a:srgbClr val="666666"/>
                </a:solidFill>
                <a:latin typeface="Verdana"/>
                <a:ea typeface="Verdana"/>
                <a:cs typeface="Verdana"/>
                <a:sym typeface="Verdana"/>
              </a:rPr>
              <a:t>)</a:t>
            </a:r>
            <a:br>
              <a:rPr lang="en" sz="1200">
                <a:solidFill>
                  <a:srgbClr val="666666"/>
                </a:solidFill>
                <a:latin typeface="Verdana"/>
                <a:ea typeface="Verdana"/>
                <a:cs typeface="Verdana"/>
                <a:sym typeface="Verdana"/>
              </a:rPr>
            </a:br>
            <a:r>
              <a:rPr lang="en" sz="1200">
                <a:solidFill>
                  <a:srgbClr val="666666"/>
                </a:solidFill>
                <a:latin typeface="Verdana"/>
                <a:ea typeface="Verdana"/>
                <a:cs typeface="Verdana"/>
                <a:sym typeface="Verdana"/>
              </a:rPr>
              <a:t>	</a:t>
            </a:r>
            <a:r>
              <a:rPr lang="en"/>
              <a:t>OR</a:t>
            </a:r>
            <a:endParaRPr sz="1200">
              <a:solidFill>
                <a:srgbClr val="666666"/>
              </a:solidFill>
              <a:latin typeface="Verdana"/>
              <a:ea typeface="Verdana"/>
              <a:cs typeface="Verdana"/>
              <a:sym typeface="Verdana"/>
            </a:endParaRPr>
          </a:p>
          <a:p>
            <a:pPr indent="0" lvl="0" marL="0" rtl="0">
              <a:spcBef>
                <a:spcPts val="800"/>
              </a:spcBef>
              <a:spcAft>
                <a:spcPts val="0"/>
              </a:spcAft>
              <a:buNone/>
            </a:pPr>
            <a:r>
              <a:rPr lang="en" sz="1200">
                <a:latin typeface="Verdana"/>
                <a:ea typeface="Verdana"/>
                <a:cs typeface="Verdana"/>
                <a:sym typeface="Verdana"/>
              </a:rPr>
              <a:t>	</a:t>
            </a:r>
            <a:r>
              <a:rPr b="1" lang="en" sz="1200">
                <a:solidFill>
                  <a:srgbClr val="007020"/>
                </a:solidFill>
                <a:latin typeface="Verdana"/>
                <a:ea typeface="Verdana"/>
                <a:cs typeface="Verdana"/>
                <a:sym typeface="Verdana"/>
              </a:rPr>
              <a:t>val</a:t>
            </a:r>
            <a:r>
              <a:rPr lang="en" sz="1200">
                <a:solidFill>
                  <a:srgbClr val="333333"/>
                </a:solidFill>
                <a:latin typeface="Verdana"/>
                <a:ea typeface="Verdana"/>
                <a:cs typeface="Verdana"/>
                <a:sym typeface="Verdana"/>
              </a:rPr>
              <a:t> newGraph </a:t>
            </a:r>
            <a:r>
              <a:rPr b="1" lang="en" sz="1200">
                <a:solidFill>
                  <a:srgbClr val="007020"/>
                </a:solidFill>
                <a:latin typeface="Verdana"/>
                <a:ea typeface="Verdana"/>
                <a:cs typeface="Verdana"/>
                <a:sym typeface="Verdana"/>
              </a:rPr>
              <a:t>=</a:t>
            </a:r>
            <a:r>
              <a:rPr lang="en" sz="1200">
                <a:solidFill>
                  <a:srgbClr val="333333"/>
                </a:solidFill>
                <a:latin typeface="Verdana"/>
                <a:ea typeface="Verdana"/>
                <a:cs typeface="Verdana"/>
                <a:sym typeface="Verdana"/>
              </a:rPr>
              <a:t> graph</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mapVertices</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id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attr</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
            </a:r>
            <a:r>
              <a:rPr b="1" lang="en" sz="1200">
                <a:solidFill>
                  <a:srgbClr val="007020"/>
                </a:solidFill>
                <a:latin typeface="Verdana"/>
                <a:ea typeface="Verdana"/>
                <a:cs typeface="Verdana"/>
                <a:sym typeface="Verdana"/>
              </a:rPr>
              <a:t>=&gt;</a:t>
            </a:r>
            <a:r>
              <a:rPr lang="en" sz="1200">
                <a:solidFill>
                  <a:srgbClr val="333333"/>
                </a:solidFill>
                <a:latin typeface="Verdana"/>
                <a:ea typeface="Verdana"/>
                <a:cs typeface="Verdana"/>
                <a:sym typeface="Verdana"/>
              </a:rPr>
              <a:t> mapUdf</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id</a:t>
            </a:r>
            <a:r>
              <a:rPr lang="en" sz="1200">
                <a:solidFill>
                  <a:srgbClr val="666666"/>
                </a:solidFill>
                <a:latin typeface="Verdana"/>
                <a:ea typeface="Verdana"/>
                <a:cs typeface="Verdana"/>
                <a:sym typeface="Verdana"/>
              </a:rPr>
              <a:t>,</a:t>
            </a:r>
            <a:r>
              <a:rPr lang="en" sz="1200">
                <a:solidFill>
                  <a:srgbClr val="333333"/>
                </a:solidFill>
                <a:latin typeface="Verdana"/>
                <a:ea typeface="Verdana"/>
                <a:cs typeface="Verdana"/>
                <a:sym typeface="Verdana"/>
              </a:rPr>
              <a:t> attr</a:t>
            </a:r>
            <a:r>
              <a:rPr lang="en" sz="1200">
                <a:solidFill>
                  <a:srgbClr val="666666"/>
                </a:solidFill>
                <a:latin typeface="Verdana"/>
                <a:ea typeface="Verdana"/>
                <a:cs typeface="Verdana"/>
                <a:sym typeface="Verdana"/>
              </a:rPr>
              <a:t>))  </a:t>
            </a:r>
            <a:r>
              <a:rPr lang="en" sz="1200">
                <a:solidFill>
                  <a:srgbClr val="666666"/>
                </a:solidFill>
                <a:highlight>
                  <a:srgbClr val="F5F5F5"/>
                </a:highlight>
                <a:latin typeface="Verdana"/>
                <a:ea typeface="Verdana"/>
                <a:cs typeface="Verdana"/>
                <a:sym typeface="Verdana"/>
              </a:rPr>
              <a:t>  </a:t>
            </a:r>
            <a:endParaRPr/>
          </a:p>
          <a:p>
            <a:pPr indent="0" lvl="0" marL="0" rtl="0">
              <a:spcBef>
                <a:spcPts val="1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Operators</a:t>
            </a:r>
            <a:endParaRPr/>
          </a:p>
        </p:txBody>
      </p:sp>
      <p:sp>
        <p:nvSpPr>
          <p:cNvPr id="339" name="Shape 3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There are many functions exposed by the Graph API (take a look)</a:t>
            </a:r>
            <a:endParaRPr/>
          </a:p>
          <a:p>
            <a:pPr indent="-317500" lvl="1" marL="914400" rtl="0">
              <a:spcBef>
                <a:spcPts val="1000"/>
              </a:spcBef>
              <a:spcAft>
                <a:spcPts val="0"/>
              </a:spcAft>
              <a:buSzPts val="1400"/>
              <a:buChar char="○"/>
            </a:pPr>
            <a:r>
              <a:rPr lang="en"/>
              <a:t>https://spark.apache.org/docs/latest/api/scala/index.html#org.apache.spark.graphx.GraphOps</a:t>
            </a:r>
            <a:endParaRPr/>
          </a:p>
          <a:p>
            <a:pPr indent="-342900" lvl="0" marL="457200" rtl="0">
              <a:spcBef>
                <a:spcPts val="1000"/>
              </a:spcBef>
              <a:spcAft>
                <a:spcPts val="0"/>
              </a:spcAft>
              <a:buSzPts val="1800"/>
              <a:buChar char="●"/>
            </a:pPr>
            <a:r>
              <a:rPr lang="en"/>
              <a:t>Thanks to the “magic” of Scala implicits the operators are automatically available as members of Graph</a:t>
            </a:r>
            <a:endParaRPr/>
          </a:p>
          <a:p>
            <a:pPr indent="-342900" lvl="0" marL="457200" rtl="0">
              <a:spcBef>
                <a:spcPts val="1000"/>
              </a:spcBef>
              <a:spcAft>
                <a:spcPts val="0"/>
              </a:spcAft>
              <a:buSzPts val="1800"/>
              <a:buChar char="●"/>
            </a:pPr>
            <a:r>
              <a:rPr lang="en"/>
              <a:t>For example, we can compute the in-degree of each vertex (defined in GraphOps) by the following:</a:t>
            </a:r>
            <a:endParaRPr/>
          </a:p>
          <a:p>
            <a:pPr indent="457200" lvl="0" marL="457200" rtl="0">
              <a:spcBef>
                <a:spcPts val="1000"/>
              </a:spcBef>
              <a:spcAft>
                <a:spcPts val="0"/>
              </a:spcAft>
              <a:buNone/>
            </a:pPr>
            <a:r>
              <a:rPr lang="en" sz="1200">
                <a:solidFill>
                  <a:srgbClr val="4A86E8"/>
                </a:solidFill>
                <a:latin typeface="Verdana"/>
                <a:ea typeface="Verdana"/>
                <a:cs typeface="Verdana"/>
                <a:sym typeface="Verdana"/>
              </a:rPr>
              <a:t>val inDegrees: VertexRDD[Int] = graph.inDegrees</a:t>
            </a:r>
            <a:endParaRPr sz="1200">
              <a:solidFill>
                <a:srgbClr val="4A86E8"/>
              </a:solidFill>
              <a:latin typeface="Verdana"/>
              <a:ea typeface="Verdana"/>
              <a:cs typeface="Verdana"/>
              <a:sym typeface="Verdana"/>
            </a:endParaRPr>
          </a:p>
          <a:p>
            <a:pPr indent="0" lvl="0" marL="0" rtl="0">
              <a:spcBef>
                <a:spcPts val="1000"/>
              </a:spcBef>
              <a:spcAft>
                <a:spcPts val="0"/>
              </a:spcAft>
              <a:buNone/>
            </a:pPr>
            <a:r>
              <a:t/>
            </a:r>
            <a:endParaRPr/>
          </a:p>
          <a:p>
            <a:pPr indent="0" lvl="0" marL="0" rtl="0">
              <a:spcBef>
                <a:spcPts val="1600"/>
              </a:spcBef>
              <a:spcAft>
                <a:spcPts val="1600"/>
              </a:spcAft>
              <a:buNone/>
            </a:pPr>
            <a:r>
              <a:t/>
            </a:r>
            <a:endParaRPr>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Operators</a:t>
            </a:r>
            <a:endParaRPr/>
          </a:p>
        </p:txBody>
      </p:sp>
      <p:sp>
        <p:nvSpPr>
          <p:cNvPr id="345" name="Shape 3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compute the max in, out, and total degrees by defining our own reduce operation:</a:t>
            </a:r>
            <a:endParaRPr/>
          </a:p>
          <a:p>
            <a:pPr indent="457200" lvl="0" marL="0" rtl="0">
              <a:spcBef>
                <a:spcPts val="1600"/>
              </a:spcBef>
              <a:spcAft>
                <a:spcPts val="0"/>
              </a:spcAft>
              <a:buNone/>
            </a:pPr>
            <a:r>
              <a:rPr lang="en" sz="1200">
                <a:solidFill>
                  <a:srgbClr val="4A86E8"/>
                </a:solidFill>
                <a:latin typeface="Verdana"/>
                <a:ea typeface="Verdana"/>
                <a:cs typeface="Verdana"/>
                <a:sym typeface="Verdana"/>
              </a:rPr>
              <a:t>// Define a reduce operation to compute the highest degree vertex</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def max(a: (VertexId, Int), b: (VertexId, Int)): (VertexId, Int) =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if (a._2 &gt; b._2) a else b</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a:t>
            </a:r>
            <a:br>
              <a:rPr lang="en" sz="1200">
                <a:solidFill>
                  <a:srgbClr val="4A86E8"/>
                </a:solidFill>
                <a:latin typeface="Verdana"/>
                <a:ea typeface="Verdana"/>
                <a:cs typeface="Verdana"/>
                <a:sym typeface="Verdana"/>
              </a:rPr>
            </a:b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 Compute the max degrees</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val maxInDegree: (VertexId, Int)  = graph.inDegrees.reduce(max)</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val maxOutDegree: (VertexId, Int) = graph.outDegrees.reduce(max)</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val maxDegrees: (VertexId, Int)   = graph.degrees.reduce(max)</a:t>
            </a:r>
            <a:endParaRPr sz="1200">
              <a:solidFill>
                <a:srgbClr val="4A86E8"/>
              </a:solidFill>
              <a:highlight>
                <a:srgbClr val="F5F5F5"/>
              </a:highlight>
              <a:latin typeface="Verdana"/>
              <a:ea typeface="Verdana"/>
              <a:cs typeface="Verdana"/>
              <a:sym typeface="Verdana"/>
            </a:endParaRPr>
          </a:p>
          <a:p>
            <a:pPr indent="0" lvl="0" marL="0" rtl="0">
              <a:spcBef>
                <a:spcPts val="1600"/>
              </a:spcBef>
              <a:spcAft>
                <a:spcPts val="0"/>
              </a:spcAft>
              <a:buNone/>
            </a:pPr>
            <a:r>
              <a:t/>
            </a:r>
            <a:endParaRPr/>
          </a:p>
          <a:p>
            <a:pPr indent="0" lvl="0" marL="0" rtl="0">
              <a:spcBef>
                <a:spcPts val="16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Graph Operators</a:t>
            </a:r>
            <a:endParaRPr/>
          </a:p>
          <a:p>
            <a:pPr indent="0" lvl="0" marL="0" rtl="0">
              <a:spcBef>
                <a:spcPts val="0"/>
              </a:spcBef>
              <a:spcAft>
                <a:spcPts val="0"/>
              </a:spcAft>
              <a:buNone/>
            </a:pPr>
            <a:r>
              <a:t/>
            </a:r>
            <a:endParaRPr/>
          </a:p>
        </p:txBody>
      </p:sp>
      <p:sp>
        <p:nvSpPr>
          <p:cNvPr id="351" name="Shape 3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What if we wanted to incorporate the in and out degree of each vertex into the vertex property?</a:t>
            </a:r>
            <a:endParaRPr/>
          </a:p>
          <a:p>
            <a:pPr indent="-342900" lvl="0" marL="457200" rtl="0">
              <a:spcBef>
                <a:spcPts val="0"/>
              </a:spcBef>
              <a:spcAft>
                <a:spcPts val="0"/>
              </a:spcAft>
              <a:buSzPts val="1800"/>
              <a:buChar char="●"/>
            </a:pPr>
            <a:r>
              <a:rPr lang="en"/>
              <a:t>First we define a User class to better organize the vertex property and build a new graph with the user property</a:t>
            </a:r>
            <a:endParaRPr/>
          </a:p>
          <a:p>
            <a:pPr indent="0" lvl="0" marL="457200" rtl="0">
              <a:spcBef>
                <a:spcPts val="1600"/>
              </a:spcBef>
              <a:spcAft>
                <a:spcPts val="0"/>
              </a:spcAft>
              <a:buNone/>
            </a:pPr>
            <a:r>
              <a:rPr lang="en" sz="1200">
                <a:solidFill>
                  <a:srgbClr val="4A86E8"/>
                </a:solidFill>
                <a:latin typeface="Verdana"/>
                <a:ea typeface="Verdana"/>
                <a:cs typeface="Verdana"/>
                <a:sym typeface="Verdana"/>
              </a:rPr>
              <a:t>// Define a class to more clearly model the user property</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case class User(name: String, age: Int, inDeg: Int, outDeg: Int)</a:t>
            </a:r>
            <a:endParaRPr sz="1200">
              <a:solidFill>
                <a:srgbClr val="4A86E8"/>
              </a:solidFill>
              <a:latin typeface="Verdana"/>
              <a:ea typeface="Verdana"/>
              <a:cs typeface="Verdana"/>
              <a:sym typeface="Verdana"/>
            </a:endParaRPr>
          </a:p>
          <a:p>
            <a:pPr indent="0" lvl="0" marL="457200" rtl="0">
              <a:spcBef>
                <a:spcPts val="1600"/>
              </a:spcBef>
              <a:spcAft>
                <a:spcPts val="0"/>
              </a:spcAft>
              <a:buNone/>
            </a:pPr>
            <a:r>
              <a:rPr lang="en" sz="1200">
                <a:solidFill>
                  <a:srgbClr val="4A86E8"/>
                </a:solidFill>
                <a:latin typeface="Verdana"/>
                <a:ea typeface="Verdana"/>
                <a:cs typeface="Verdana"/>
                <a:sym typeface="Verdana"/>
              </a:rPr>
              <a:t>// Create a user Graph</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val initialUserGraph: Graph[User, Int] =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graph.mapVertices{ case (id, (name, age)) =&gt; User(name, age, 0, 0) }</a:t>
            </a:r>
            <a:endParaRPr sz="1200">
              <a:solidFill>
                <a:srgbClr val="4A86E8"/>
              </a:solidFill>
              <a:latin typeface="Verdana"/>
              <a:ea typeface="Verdana"/>
              <a:cs typeface="Verdana"/>
              <a:sym typeface="Verdana"/>
            </a:endParaRPr>
          </a:p>
          <a:p>
            <a:pPr indent="-342900" lvl="0" marL="457200" rtl="0">
              <a:spcBef>
                <a:spcPts val="1600"/>
              </a:spcBef>
              <a:spcAft>
                <a:spcPts val="1600"/>
              </a:spcAft>
              <a:buSzPts val="1800"/>
              <a:buChar char="●"/>
            </a:pPr>
            <a:r>
              <a:rPr lang="en"/>
              <a:t>Notice that we initialized each vertex with 0 in and out degree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Graph Operators </a:t>
            </a:r>
            <a:endParaRPr/>
          </a:p>
          <a:p>
            <a:pPr indent="0" lvl="0" marL="0" rtl="0">
              <a:spcBef>
                <a:spcPts val="0"/>
              </a:spcBef>
              <a:spcAft>
                <a:spcPts val="0"/>
              </a:spcAft>
              <a:buNone/>
            </a:pPr>
            <a:r>
              <a:t/>
            </a:r>
            <a:endParaRPr/>
          </a:p>
        </p:txBody>
      </p:sp>
      <p:sp>
        <p:nvSpPr>
          <p:cNvPr id="357" name="Shape 3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Now we join the in and out degree information with each vertex building the new vertex property</a:t>
            </a:r>
            <a:endParaRPr/>
          </a:p>
          <a:p>
            <a:pPr indent="-342900" lvl="0" marL="457200" rtl="0">
              <a:spcBef>
                <a:spcPts val="0"/>
              </a:spcBef>
              <a:spcAft>
                <a:spcPts val="0"/>
              </a:spcAft>
              <a:buSzPts val="1800"/>
              <a:buChar char="●"/>
            </a:pPr>
            <a:r>
              <a:rPr lang="en"/>
              <a:t>Note not all vertices have incoming and outgoing edges (hence outer join)</a:t>
            </a:r>
            <a:endParaRPr/>
          </a:p>
          <a:p>
            <a:pPr indent="0" lvl="0" marL="457200" rtl="0">
              <a:spcBef>
                <a:spcPts val="1600"/>
              </a:spcBef>
              <a:spcAft>
                <a:spcPts val="0"/>
              </a:spcAft>
              <a:buNone/>
            </a:pPr>
            <a:r>
              <a:rPr lang="en" sz="1200">
                <a:solidFill>
                  <a:srgbClr val="4A86E8"/>
                </a:solidFill>
                <a:latin typeface="Verdana"/>
                <a:ea typeface="Verdana"/>
                <a:cs typeface="Verdana"/>
                <a:sym typeface="Verdana"/>
              </a:rPr>
              <a:t>val userGraph = initialUserGraph.outerJoinVertices(initialUserGraph.inDegrees)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case (id, u, inDegOpt) =&gt; User(u.name, u.age, inDegOpt.getOrElse(0), u.outDeg)</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}.outerJoinVertices(initialUserGraph.outDegrees) {</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  case (id, u, outDegOpt) =&gt; User(u.name, u.age, u.inDeg, outDegOpt.getOrElse(0))</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a:t>
            </a:r>
            <a:endParaRPr sz="1200">
              <a:solidFill>
                <a:srgbClr val="4A86E8"/>
              </a:solidFill>
              <a:latin typeface="Verdana"/>
              <a:ea typeface="Verdana"/>
              <a:cs typeface="Verdana"/>
              <a:sym typeface="Verdana"/>
            </a:endParaRPr>
          </a:p>
          <a:p>
            <a:pPr indent="0" lvl="0" marL="0" rtl="0">
              <a:spcBef>
                <a:spcPts val="0"/>
              </a:spcBef>
              <a:spcAft>
                <a:spcPts val="0"/>
              </a:spcAft>
              <a:buNone/>
            </a:pPr>
            <a:r>
              <a:t/>
            </a:r>
            <a:endParaRPr b="1" sz="1200">
              <a:solidFill>
                <a:schemeClr val="accent5"/>
              </a:solidFill>
              <a:latin typeface="Courier New"/>
              <a:ea typeface="Courier New"/>
              <a:cs typeface="Courier New"/>
              <a:sym typeface="Courier New"/>
            </a:endParaRPr>
          </a:p>
          <a:p>
            <a:pPr indent="-342900" lvl="0" marL="457200" marR="0" rtl="0" algn="l">
              <a:lnSpc>
                <a:spcPct val="115000"/>
              </a:lnSpc>
              <a:spcBef>
                <a:spcPts val="0"/>
              </a:spcBef>
              <a:spcAft>
                <a:spcPts val="0"/>
              </a:spcAft>
              <a:buSzPts val="1800"/>
              <a:buChar char="●"/>
            </a:pPr>
            <a:r>
              <a:rPr lang="en"/>
              <a:t>The two joins for in and out degree are simply chained together</a:t>
            </a:r>
            <a:endParaRPr/>
          </a:p>
          <a:p>
            <a:pPr indent="-342900" lvl="0" marL="457200" marR="0" rtl="0" algn="l">
              <a:lnSpc>
                <a:spcPct val="115000"/>
              </a:lnSpc>
              <a:spcBef>
                <a:spcPts val="0"/>
              </a:spcBef>
              <a:spcAft>
                <a:spcPts val="0"/>
              </a:spcAft>
              <a:buSzPts val="1800"/>
              <a:buChar char="●"/>
            </a:pPr>
            <a:r>
              <a:rPr lang="en"/>
              <a:t>More explanation on next slide...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Operators</a:t>
            </a:r>
            <a:endParaRPr/>
          </a:p>
        </p:txBody>
      </p:sp>
      <p:sp>
        <p:nvSpPr>
          <p:cNvPr id="363" name="Shape 3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4A86E8"/>
                </a:solidFill>
                <a:latin typeface="Verdana"/>
                <a:ea typeface="Verdana"/>
                <a:cs typeface="Verdana"/>
                <a:sym typeface="Verdana"/>
              </a:rPr>
              <a:t>val userGraph = initialUserGraph.outerJoinVertices(initialUserGraph.inDegrees) {</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case (id, u, inDegOpt) =&gt; User(u.name, u.age, inDegOpt.getOrElse(0), u.outDeg)</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}.outerJoinVertices(initialUserGraph.outDegrees) {</a:t>
            </a:r>
            <a:endParaRPr sz="1200">
              <a:solidFill>
                <a:srgbClr val="4A86E8"/>
              </a:solidFill>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en" sz="1200">
                <a:solidFill>
                  <a:srgbClr val="4A86E8"/>
                </a:solidFill>
                <a:latin typeface="Verdana"/>
                <a:ea typeface="Verdana"/>
                <a:cs typeface="Verdana"/>
                <a:sym typeface="Verdana"/>
              </a:rPr>
              <a:t>  case (id, u, outDegOpt) =&gt; User(u.name, u.age, u.inDeg, outDegOpt.getOrElse(0))</a:t>
            </a:r>
            <a:endParaRPr sz="1200">
              <a:solidFill>
                <a:srgbClr val="4A86E8"/>
              </a:solidFill>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en" sz="1200">
                <a:solidFill>
                  <a:schemeClr val="accent5"/>
                </a:solidFill>
                <a:latin typeface="Courier New"/>
                <a:ea typeface="Courier New"/>
                <a:cs typeface="Courier New"/>
                <a:sym typeface="Courier New"/>
              </a:rPr>
              <a:t>}</a:t>
            </a:r>
            <a:endParaRPr b="1" sz="1200">
              <a:solidFill>
                <a:schemeClr val="accent5"/>
              </a:solidFill>
              <a:latin typeface="Courier New"/>
              <a:ea typeface="Courier New"/>
              <a:cs typeface="Courier New"/>
              <a:sym typeface="Courier New"/>
            </a:endParaRPr>
          </a:p>
          <a:p>
            <a:pPr indent="-342900" lvl="0" marL="457200" rtl="0">
              <a:spcBef>
                <a:spcPts val="0"/>
              </a:spcBef>
              <a:spcAft>
                <a:spcPts val="0"/>
              </a:spcAft>
              <a:buSzPts val="1800"/>
              <a:buChar char="●"/>
            </a:pPr>
            <a:r>
              <a:rPr lang="en" sz="1200">
                <a:solidFill>
                  <a:srgbClr val="4A86E8"/>
                </a:solidFill>
                <a:latin typeface="Verdana"/>
                <a:ea typeface="Verdana"/>
                <a:cs typeface="Verdana"/>
                <a:sym typeface="Verdana"/>
              </a:rPr>
              <a:t>outerJoinVertices</a:t>
            </a:r>
            <a:r>
              <a:rPr lang="en"/>
              <a:t> has the following (confusing) type signature:</a:t>
            </a:r>
            <a:br>
              <a:rPr lang="en"/>
            </a:br>
            <a:r>
              <a:rPr lang="en" sz="1200">
                <a:solidFill>
                  <a:srgbClr val="4A86E8"/>
                </a:solidFill>
                <a:latin typeface="Verdana"/>
                <a:ea typeface="Verdana"/>
                <a:cs typeface="Verdana"/>
                <a:sym typeface="Verdana"/>
              </a:rPr>
              <a:t>def outerJoinVertices[U, VD2](other: RDD[(VertexID, U)])</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(mapFunc: (VertexID, VD, Option[U]) =&gt; VD2)</a:t>
            </a:r>
            <a:br>
              <a:rPr lang="en" sz="1200">
                <a:solidFill>
                  <a:srgbClr val="4A86E8"/>
                </a:solidFill>
                <a:latin typeface="Verdana"/>
                <a:ea typeface="Verdana"/>
                <a:cs typeface="Verdana"/>
                <a:sym typeface="Verdana"/>
              </a:rPr>
            </a:br>
            <a:r>
              <a:rPr lang="en" sz="1200">
                <a:solidFill>
                  <a:srgbClr val="4A86E8"/>
                </a:solidFill>
                <a:latin typeface="Verdana"/>
                <a:ea typeface="Verdana"/>
                <a:cs typeface="Verdana"/>
                <a:sym typeface="Verdana"/>
              </a:rPr>
              <a:t>	 				: Graph[VD2, ED]</a:t>
            </a:r>
            <a:br>
              <a:rPr b="1" lang="en" sz="1200">
                <a:solidFill>
                  <a:schemeClr val="accent5"/>
                </a:solidFill>
                <a:latin typeface="Courier New"/>
                <a:ea typeface="Courier New"/>
                <a:cs typeface="Courier New"/>
                <a:sym typeface="Courier New"/>
              </a:rPr>
            </a:br>
            <a:r>
              <a:rPr lang="en">
                <a:solidFill>
                  <a:schemeClr val="dk1"/>
                </a:solidFill>
              </a:rPr>
              <a:t>takes t</a:t>
            </a:r>
            <a:r>
              <a:rPr i="1" lang="en">
                <a:solidFill>
                  <a:srgbClr val="333333"/>
                </a:solidFill>
                <a:highlight>
                  <a:srgbClr val="FFFFFF"/>
                </a:highlight>
              </a:rPr>
              <a:t>wo</a:t>
            </a:r>
            <a:r>
              <a:rPr lang="en">
                <a:solidFill>
                  <a:srgbClr val="333333"/>
                </a:solidFill>
                <a:highlight>
                  <a:srgbClr val="FFFFFF"/>
                </a:highlight>
              </a:rPr>
              <a:t> argument lists: </a:t>
            </a:r>
            <a:endParaRPr>
              <a:solidFill>
                <a:srgbClr val="333333"/>
              </a:solidFill>
              <a:highlight>
                <a:srgbClr val="FFFFFF"/>
              </a:highlight>
            </a:endParaRPr>
          </a:p>
          <a:p>
            <a:pPr indent="-317500" lvl="1" marL="914400" rtl="0">
              <a:spcBef>
                <a:spcPts val="0"/>
              </a:spcBef>
              <a:spcAft>
                <a:spcPts val="0"/>
              </a:spcAft>
              <a:buSzPts val="1400"/>
              <a:buChar char="○"/>
            </a:pPr>
            <a:r>
              <a:rPr lang="en">
                <a:solidFill>
                  <a:srgbClr val="333333"/>
                </a:solidFill>
                <a:highlight>
                  <a:srgbClr val="FFFFFF"/>
                </a:highlight>
              </a:rPr>
              <a:t>an </a:t>
            </a:r>
            <a:r>
              <a:rPr lang="en">
                <a:solidFill>
                  <a:srgbClr val="444444"/>
                </a:solidFill>
                <a:highlight>
                  <a:srgbClr val="FFFFFF"/>
                </a:highlight>
              </a:rPr>
              <a:t>RDD</a:t>
            </a:r>
            <a:r>
              <a:rPr lang="en">
                <a:solidFill>
                  <a:srgbClr val="333333"/>
                </a:solidFill>
                <a:highlight>
                  <a:srgbClr val="FFFFFF"/>
                </a:highlight>
              </a:rPr>
              <a:t> of vertex values </a:t>
            </a:r>
            <a:endParaRPr>
              <a:solidFill>
                <a:srgbClr val="333333"/>
              </a:solidFill>
              <a:highlight>
                <a:srgbClr val="FFFFFF"/>
              </a:highlight>
            </a:endParaRPr>
          </a:p>
          <a:p>
            <a:pPr indent="-317500" lvl="1" marL="914400" rtl="0">
              <a:spcBef>
                <a:spcPts val="0"/>
              </a:spcBef>
              <a:spcAft>
                <a:spcPts val="0"/>
              </a:spcAft>
              <a:buSzPts val="1400"/>
              <a:buChar char="○"/>
            </a:pPr>
            <a:r>
              <a:rPr lang="en">
                <a:solidFill>
                  <a:srgbClr val="333333"/>
                </a:solidFill>
                <a:highlight>
                  <a:srgbClr val="FFFFFF"/>
                </a:highlight>
              </a:rPr>
              <a:t>a function from the id, attribute, and Optional matching value in the </a:t>
            </a:r>
            <a:r>
              <a:rPr lang="en">
                <a:solidFill>
                  <a:srgbClr val="444444"/>
                </a:solidFill>
                <a:highlight>
                  <a:srgbClr val="FFFFFF"/>
                </a:highlight>
              </a:rPr>
              <a:t>RDD</a:t>
            </a:r>
            <a:r>
              <a:rPr lang="en">
                <a:solidFill>
                  <a:srgbClr val="333333"/>
                </a:solidFill>
                <a:highlight>
                  <a:srgbClr val="FFFFFF"/>
                </a:highlight>
              </a:rPr>
              <a:t> to a new vertex value</a:t>
            </a:r>
            <a:endParaRPr>
              <a:solidFill>
                <a:srgbClr val="333333"/>
              </a:solidFill>
              <a:highlight>
                <a:srgbClr val="FFFFFF"/>
              </a:highlight>
            </a:endParaRPr>
          </a:p>
          <a:p>
            <a:pPr indent="-317500" lvl="2" marL="1371600" rtl="0">
              <a:spcBef>
                <a:spcPts val="0"/>
              </a:spcBef>
              <a:spcAft>
                <a:spcPts val="0"/>
              </a:spcAft>
              <a:buSzPts val="1400"/>
              <a:buChar char="■"/>
            </a:pPr>
            <a:r>
              <a:rPr lang="en">
                <a:solidFill>
                  <a:srgbClr val="333333"/>
                </a:solidFill>
                <a:highlight>
                  <a:srgbClr val="FFFFFF"/>
                </a:highlight>
              </a:rPr>
              <a:t>If input </a:t>
            </a:r>
            <a:r>
              <a:rPr lang="en">
                <a:solidFill>
                  <a:srgbClr val="444444"/>
                </a:solidFill>
                <a:highlight>
                  <a:srgbClr val="FFFFFF"/>
                </a:highlight>
              </a:rPr>
              <a:t>RDD</a:t>
            </a:r>
            <a:r>
              <a:rPr lang="en">
                <a:solidFill>
                  <a:srgbClr val="333333"/>
                </a:solidFill>
                <a:highlight>
                  <a:srgbClr val="FFFFFF"/>
                </a:highlight>
              </a:rPr>
              <a:t> does not contain values for some of the vertices in the graph, </a:t>
            </a:r>
            <a:br>
              <a:rPr lang="en">
                <a:solidFill>
                  <a:srgbClr val="333333"/>
                </a:solidFill>
                <a:highlight>
                  <a:srgbClr val="FFFFFF"/>
                </a:highlight>
              </a:rPr>
            </a:br>
            <a:r>
              <a:rPr lang="en">
                <a:solidFill>
                  <a:srgbClr val="333333"/>
                </a:solidFill>
                <a:highlight>
                  <a:srgbClr val="FFFFFF"/>
                </a:highlight>
              </a:rPr>
              <a:t>the </a:t>
            </a:r>
            <a:r>
              <a:rPr lang="en">
                <a:solidFill>
                  <a:srgbClr val="444444"/>
                </a:solidFill>
                <a:highlight>
                  <a:srgbClr val="FFFFFF"/>
                </a:highlight>
              </a:rPr>
              <a:t>Option</a:t>
            </a:r>
            <a:r>
              <a:rPr lang="en">
                <a:solidFill>
                  <a:srgbClr val="333333"/>
                </a:solidFill>
                <a:highlight>
                  <a:srgbClr val="FFFFFF"/>
                </a:highlight>
              </a:rPr>
              <a:t> argument is empty and </a:t>
            </a:r>
            <a:r>
              <a:rPr lang="en">
                <a:solidFill>
                  <a:srgbClr val="444444"/>
                </a:solidFill>
                <a:highlight>
                  <a:srgbClr val="FFFFFF"/>
                </a:highlight>
              </a:rPr>
              <a:t>optOutDeg.getOrElse(0)</a:t>
            </a:r>
            <a:r>
              <a:rPr lang="en">
                <a:solidFill>
                  <a:srgbClr val="333333"/>
                </a:solidFill>
                <a:highlight>
                  <a:srgbClr val="FFFFFF"/>
                </a:highlight>
              </a:rPr>
              <a:t> returns 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Analyzing Graphs</a:t>
            </a:r>
            <a:endParaRPr/>
          </a:p>
        </p:txBody>
      </p:sp>
      <p:sp>
        <p:nvSpPr>
          <p:cNvPr id="79" name="Shape 79"/>
          <p:cNvSpPr txBox="1"/>
          <p:nvPr>
            <p:ph idx="1" type="body"/>
          </p:nvPr>
        </p:nvSpPr>
        <p:spPr>
          <a:xfrm>
            <a:off x="311700" y="1232175"/>
            <a:ext cx="8520600" cy="378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000000"/>
                </a:solidFill>
              </a:rPr>
              <a:t>You can take a graph mentality by writing basic Spark or Python code. However, several graph databases and frameworks exist for making working with graphs easier and more efficient.</a:t>
            </a:r>
            <a:endParaRPr sz="1600">
              <a:solidFill>
                <a:srgbClr val="000000"/>
              </a:solidFill>
            </a:endParaRPr>
          </a:p>
          <a:p>
            <a:pPr indent="0" lvl="0" marL="0">
              <a:spcBef>
                <a:spcPts val="1600"/>
              </a:spcBef>
              <a:spcAft>
                <a:spcPts val="0"/>
              </a:spcAft>
              <a:buNone/>
            </a:pPr>
            <a:r>
              <a:rPr lang="en" sz="1600">
                <a:solidFill>
                  <a:srgbClr val="000000"/>
                </a:solidFill>
              </a:rPr>
              <a:t>At scale, though, most technologies fall into two camps and no technology can do both:</a:t>
            </a:r>
            <a:endParaRPr sz="1600">
              <a:solidFill>
                <a:srgbClr val="000000"/>
              </a:solidFill>
            </a:endParaRPr>
          </a:p>
          <a:p>
            <a:pPr indent="-330200" lvl="0" marL="457200" rtl="0">
              <a:spcBef>
                <a:spcPts val="1600"/>
              </a:spcBef>
              <a:spcAft>
                <a:spcPts val="0"/>
              </a:spcAft>
              <a:buClr>
                <a:srgbClr val="000000"/>
              </a:buClr>
              <a:buSzPts val="1600"/>
              <a:buChar char="●"/>
            </a:pPr>
            <a:r>
              <a:rPr lang="en" sz="1600">
                <a:solidFill>
                  <a:srgbClr val="000000"/>
                </a:solidFill>
              </a:rPr>
              <a:t>Retrieving individual pieces of data (i.e., </a:t>
            </a:r>
            <a:r>
              <a:rPr b="1" lang="en" sz="1600">
                <a:solidFill>
                  <a:srgbClr val="000000"/>
                </a:solidFill>
              </a:rPr>
              <a:t>fetching</a:t>
            </a:r>
            <a:r>
              <a:rPr lang="en" sz="1600">
                <a:solidFill>
                  <a:srgbClr val="000000"/>
                </a:solidFill>
              </a:rPr>
              <a:t>) from a large data set quickly</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Analyzing and summarizing the data set as a whole (i.e., </a:t>
            </a:r>
            <a:r>
              <a:rPr b="1" lang="en" sz="1600">
                <a:solidFill>
                  <a:srgbClr val="000000"/>
                </a:solidFill>
              </a:rPr>
              <a:t>batch</a:t>
            </a:r>
            <a:r>
              <a:rPr lang="en" sz="1600">
                <a:solidFill>
                  <a:srgbClr val="000000"/>
                </a:solidFill>
              </a:rPr>
              <a:t>)</a:t>
            </a:r>
            <a:endParaRPr sz="1600">
              <a:solidFill>
                <a:srgbClr val="000000"/>
              </a:solidFill>
            </a:endParaRPr>
          </a:p>
          <a:p>
            <a:pPr indent="0" lvl="0" marL="0" rtl="0">
              <a:spcBef>
                <a:spcPts val="1600"/>
              </a:spcBef>
              <a:spcAft>
                <a:spcPts val="0"/>
              </a:spcAft>
              <a:buNone/>
            </a:pPr>
            <a:r>
              <a:rPr lang="en" sz="1600">
                <a:solidFill>
                  <a:srgbClr val="000000"/>
                </a:solidFill>
              </a:rPr>
              <a:t>It’s important to realize which type of technology you are using and what it’s good at. </a:t>
            </a:r>
            <a:endParaRPr sz="1600">
              <a:solidFill>
                <a:srgbClr val="000000"/>
              </a:solidFill>
            </a:endParaRPr>
          </a:p>
          <a:p>
            <a:pPr indent="0" lvl="0" marL="0" rtl="0">
              <a:spcBef>
                <a:spcPts val="1600"/>
              </a:spcBef>
              <a:spcAft>
                <a:spcPts val="1600"/>
              </a:spcAft>
              <a:buNone/>
            </a:pPr>
            <a:r>
              <a:rPr lang="en" sz="1600">
                <a:solidFill>
                  <a:srgbClr val="000000"/>
                </a:solidFill>
              </a:rPr>
              <a:t>For example, Titan uses an HBase back end to handle the fetch use case, and uses Spark to handle the batch use case.</a:t>
            </a:r>
            <a:endParaRPr sz="16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Graph Operators</a:t>
            </a:r>
            <a:endParaRPr/>
          </a:p>
          <a:p>
            <a:pPr indent="0" lvl="0" marL="0" rtl="0">
              <a:spcBef>
                <a:spcPts val="0"/>
              </a:spcBef>
              <a:spcAft>
                <a:spcPts val="0"/>
              </a:spcAft>
              <a:buNone/>
            </a:pPr>
            <a:r>
              <a:t/>
            </a:r>
            <a:endParaRPr/>
          </a:p>
        </p:txBody>
      </p:sp>
      <p:sp>
        <p:nvSpPr>
          <p:cNvPr id="369" name="Shape 3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Using our new graph, print the number of people who like each user:</a:t>
            </a:r>
            <a:endParaRPr/>
          </a:p>
          <a:p>
            <a:pPr indent="0" lvl="0" marL="457200" rtl="0">
              <a:spcBef>
                <a:spcPts val="1600"/>
              </a:spcBef>
              <a:spcAft>
                <a:spcPts val="0"/>
              </a:spcAft>
              <a:buNone/>
            </a:pPr>
            <a:r>
              <a:rPr lang="en" sz="1200">
                <a:solidFill>
                  <a:srgbClr val="4A86E8"/>
                </a:solidFill>
                <a:latin typeface="Verdana"/>
                <a:ea typeface="Verdana"/>
                <a:cs typeface="Verdana"/>
                <a:sym typeface="Verdana"/>
              </a:rPr>
              <a:t>for ((id, property) &lt;- userGraph.vertices.collect) {</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  	println(s"User $id is called ${property.name} and is liked by ${property.inDeg} people.")</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a:t>
            </a:r>
            <a:br>
              <a:rPr lang="en" sz="1200">
                <a:solidFill>
                  <a:srgbClr val="4A86E8"/>
                </a:solidFill>
                <a:latin typeface="Verdana"/>
                <a:ea typeface="Verdana"/>
                <a:cs typeface="Verdana"/>
                <a:sym typeface="Verdana"/>
              </a:rPr>
            </a:br>
            <a:endParaRPr>
              <a:solidFill>
                <a:srgbClr val="4A86E8"/>
              </a:solidFill>
              <a:latin typeface="Verdana"/>
              <a:ea typeface="Verdana"/>
              <a:cs typeface="Verdana"/>
              <a:sym typeface="Verdana"/>
            </a:endParaRPr>
          </a:p>
          <a:p>
            <a:pPr indent="-342900" lvl="0" marL="457200" rtl="0">
              <a:spcBef>
                <a:spcPts val="0"/>
              </a:spcBef>
              <a:spcAft>
                <a:spcPts val="0"/>
              </a:spcAft>
              <a:buSzPts val="1800"/>
              <a:buChar char="●"/>
            </a:pPr>
            <a:r>
              <a:rPr lang="en"/>
              <a:t>Print the names of the users who are liked by the same number of people they like:</a:t>
            </a:r>
            <a:endParaRPr/>
          </a:p>
          <a:p>
            <a:pPr indent="0" lvl="0" marL="457200" rtl="0">
              <a:spcBef>
                <a:spcPts val="1600"/>
              </a:spcBef>
              <a:spcAft>
                <a:spcPts val="0"/>
              </a:spcAft>
              <a:buNone/>
            </a:pPr>
            <a:r>
              <a:rPr lang="en" sz="1200">
                <a:solidFill>
                  <a:srgbClr val="4A86E8"/>
                </a:solidFill>
                <a:latin typeface="Verdana"/>
                <a:ea typeface="Verdana"/>
                <a:cs typeface="Verdana"/>
                <a:sym typeface="Verdana"/>
              </a:rPr>
              <a:t>userGraph.vertices.filter {</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  	case (id, u) =&gt; u.inDeg == u.outDeg</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}.collect.foreach {</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  	case (id, property) =&gt; println(property.name)</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a:t>
            </a:r>
            <a:endParaRPr sz="1200">
              <a:solidFill>
                <a:srgbClr val="4A86E8"/>
              </a:solidFill>
              <a:latin typeface="Verdana"/>
              <a:ea typeface="Verdana"/>
              <a:cs typeface="Verdana"/>
              <a:sym typeface="Verdana"/>
            </a:endParaRPr>
          </a:p>
          <a:p>
            <a:pPr indent="0" lvl="0" marL="0" rtl="0">
              <a:spcBef>
                <a:spcPts val="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Subgraph</a:t>
            </a:r>
            <a:endParaRPr/>
          </a:p>
        </p:txBody>
      </p:sp>
      <p:sp>
        <p:nvSpPr>
          <p:cNvPr id="375" name="Shape 3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Suppose we want to study the community structure of users that are 30 or older</a:t>
            </a:r>
            <a:endParaRPr/>
          </a:p>
          <a:p>
            <a:pPr indent="-342900" lvl="0" marL="457200" rtl="0">
              <a:spcBef>
                <a:spcPts val="0"/>
              </a:spcBef>
              <a:spcAft>
                <a:spcPts val="0"/>
              </a:spcAft>
              <a:buSzPts val="1800"/>
              <a:buChar char="●"/>
            </a:pPr>
            <a:r>
              <a:rPr lang="en"/>
              <a:t>To support this type of analysis GraphX includes the </a:t>
            </a:r>
            <a:r>
              <a:rPr lang="en" u="sng">
                <a:solidFill>
                  <a:srgbClr val="4A86E8"/>
                </a:solidFill>
                <a:hlinkClick r:id="rId3"/>
              </a:rPr>
              <a:t>subgraph</a:t>
            </a:r>
            <a:r>
              <a:rPr lang="en"/>
              <a:t> operator</a:t>
            </a:r>
            <a:endParaRPr/>
          </a:p>
          <a:p>
            <a:pPr indent="-317500" lvl="1" marL="914400" rtl="0">
              <a:spcBef>
                <a:spcPts val="0"/>
              </a:spcBef>
              <a:spcAft>
                <a:spcPts val="0"/>
              </a:spcAft>
              <a:buSzPts val="1400"/>
              <a:buChar char="○"/>
            </a:pPr>
            <a:r>
              <a:rPr lang="en"/>
              <a:t>takes vertex and edge predicates and returns the graph containing only the vertices that satisfy the vertex predicate (evaluate to true) and edges that satisfy the edge predicate and connect vertices that satisfy the vertex predicate</a:t>
            </a:r>
            <a:endParaRPr/>
          </a:p>
          <a:p>
            <a:pPr indent="-342900" lvl="0" marL="457200" rtl="0">
              <a:spcBef>
                <a:spcPts val="0"/>
              </a:spcBef>
              <a:spcAft>
                <a:spcPts val="0"/>
              </a:spcAft>
              <a:buSzPts val="1800"/>
              <a:buChar char="●"/>
            </a:pPr>
            <a:r>
              <a:rPr lang="en"/>
              <a:t>To restrict our graph to the users that are 30 or older:</a:t>
            </a:r>
            <a:endParaRPr/>
          </a:p>
          <a:p>
            <a:pPr indent="0" lvl="0" marL="457200" rtl="0">
              <a:spcBef>
                <a:spcPts val="1600"/>
              </a:spcBef>
              <a:spcAft>
                <a:spcPts val="1600"/>
              </a:spcAft>
              <a:buNone/>
            </a:pPr>
            <a:r>
              <a:rPr lang="en" sz="1200">
                <a:solidFill>
                  <a:srgbClr val="4A86E8"/>
                </a:solidFill>
                <a:latin typeface="Verdana"/>
                <a:ea typeface="Verdana"/>
                <a:cs typeface="Verdana"/>
                <a:sym typeface="Verdana"/>
              </a:rPr>
              <a:t>val olderGraph = userGraph.subgraph(vpred = (id, user) =&gt; user.age &gt;= 30)</a:t>
            </a:r>
            <a:endParaRPr sz="1200">
              <a:solidFill>
                <a:srgbClr val="4A86E8"/>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Subgraph</a:t>
            </a:r>
            <a:endParaRPr/>
          </a:p>
        </p:txBody>
      </p:sp>
      <p:sp>
        <p:nvSpPr>
          <p:cNvPr id="381" name="Shape 3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Examine communities in our restricted subgraph:</a:t>
            </a:r>
            <a:endParaRPr b="1" sz="1200">
              <a:solidFill>
                <a:schemeClr val="accent5"/>
              </a:solidFill>
              <a:latin typeface="Courier New"/>
              <a:ea typeface="Courier New"/>
              <a:cs typeface="Courier New"/>
              <a:sym typeface="Courier New"/>
            </a:endParaRPr>
          </a:p>
          <a:p>
            <a:pPr indent="0" lvl="0" marL="457200" rtl="0">
              <a:spcBef>
                <a:spcPts val="1600"/>
              </a:spcBef>
              <a:spcAft>
                <a:spcPts val="0"/>
              </a:spcAft>
              <a:buClr>
                <a:schemeClr val="dk1"/>
              </a:buClr>
              <a:buSzPts val="1100"/>
              <a:buFont typeface="Arial"/>
              <a:buNone/>
            </a:pPr>
            <a:r>
              <a:rPr lang="en" sz="1200">
                <a:solidFill>
                  <a:srgbClr val="4A86E8"/>
                </a:solidFill>
                <a:latin typeface="Verdana"/>
                <a:ea typeface="Verdana"/>
                <a:cs typeface="Verdana"/>
                <a:sym typeface="Verdana"/>
              </a:rPr>
              <a:t>// compute the connected components</a:t>
            </a:r>
            <a:endParaRPr sz="1200">
              <a:solidFill>
                <a:srgbClr val="4A86E8"/>
              </a:solidFill>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en" sz="1200">
                <a:solidFill>
                  <a:srgbClr val="4A86E8"/>
                </a:solidFill>
                <a:latin typeface="Verdana"/>
                <a:ea typeface="Verdana"/>
                <a:cs typeface="Verdana"/>
                <a:sym typeface="Verdana"/>
              </a:rPr>
              <a:t>val cc = olderGraph.connectedComponents</a:t>
            </a:r>
            <a:endParaRPr sz="1200">
              <a:solidFill>
                <a:srgbClr val="4A86E8"/>
              </a:solidFill>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200">
              <a:solidFill>
                <a:srgbClr val="4A86E8"/>
              </a:solidFill>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en" sz="1200">
                <a:solidFill>
                  <a:srgbClr val="4A86E8"/>
                </a:solidFill>
                <a:latin typeface="Verdana"/>
                <a:ea typeface="Verdana"/>
                <a:cs typeface="Verdana"/>
                <a:sym typeface="Verdana"/>
              </a:rPr>
              <a:t>// display the component id of each user:</a:t>
            </a:r>
            <a:endParaRPr sz="1200">
              <a:solidFill>
                <a:srgbClr val="4A86E8"/>
              </a:solidFill>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en" sz="1200">
                <a:solidFill>
                  <a:srgbClr val="4A86E8"/>
                </a:solidFill>
                <a:latin typeface="Verdana"/>
                <a:ea typeface="Verdana"/>
                <a:cs typeface="Verdana"/>
                <a:sym typeface="Verdana"/>
              </a:rPr>
              <a:t>olderGraph.vertices.leftJoin(cc.vertices) {</a:t>
            </a:r>
            <a:endParaRPr sz="1200">
              <a:solidFill>
                <a:srgbClr val="4A86E8"/>
              </a:solidFill>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en" sz="1200">
                <a:solidFill>
                  <a:srgbClr val="4A86E8"/>
                </a:solidFill>
                <a:latin typeface="Verdana"/>
                <a:ea typeface="Verdana"/>
                <a:cs typeface="Verdana"/>
                <a:sym typeface="Verdana"/>
              </a:rPr>
              <a:t>  case (id, user, comp) =&gt; s"${user.name} is in component ${comp.get}"</a:t>
            </a:r>
            <a:endParaRPr sz="1200">
              <a:solidFill>
                <a:srgbClr val="4A86E8"/>
              </a:solidFill>
              <a:latin typeface="Verdana"/>
              <a:ea typeface="Verdana"/>
              <a:cs typeface="Verdana"/>
              <a:sym typeface="Verdana"/>
            </a:endParaRPr>
          </a:p>
          <a:p>
            <a:pPr indent="0" lvl="0" marL="457200" rtl="0">
              <a:spcBef>
                <a:spcPts val="0"/>
              </a:spcBef>
              <a:spcAft>
                <a:spcPts val="0"/>
              </a:spcAft>
              <a:buNone/>
            </a:pPr>
            <a:r>
              <a:rPr lang="en" sz="1200">
                <a:solidFill>
                  <a:srgbClr val="4A86E8"/>
                </a:solidFill>
                <a:latin typeface="Verdana"/>
                <a:ea typeface="Verdana"/>
                <a:cs typeface="Verdana"/>
                <a:sym typeface="Verdana"/>
              </a:rPr>
              <a:t>}.collect.foreach{ case (id, str) =&gt; println(str) }</a:t>
            </a:r>
            <a:br>
              <a:rPr lang="en"/>
            </a:br>
            <a:endParaRPr/>
          </a:p>
          <a:p>
            <a:pPr indent="-342900" lvl="0" marL="457200" rtl="0">
              <a:spcBef>
                <a:spcPts val="0"/>
              </a:spcBef>
              <a:spcAft>
                <a:spcPts val="0"/>
              </a:spcAft>
              <a:buSzPts val="1800"/>
              <a:buChar char="●"/>
            </a:pPr>
            <a:r>
              <a:rPr lang="en"/>
              <a:t>Connected components are labeled (numbered) by the lowest vertex Id in that component. </a:t>
            </a:r>
            <a:endParaRPr/>
          </a:p>
          <a:p>
            <a:pPr indent="0" lvl="0" marL="0" rtl="0">
              <a:spcBef>
                <a:spcPts val="0"/>
              </a:spcBef>
              <a:spcAft>
                <a:spcPts val="0"/>
              </a:spcAft>
              <a:buClr>
                <a:schemeClr val="dk1"/>
              </a:buClr>
              <a:buSzPts val="1100"/>
              <a:buFont typeface="Arial"/>
              <a:buNone/>
            </a:pPr>
            <a:r>
              <a:t/>
            </a:r>
            <a:endParaRPr sz="1050">
              <a:solidFill>
                <a:srgbClr val="333333"/>
              </a:solidFill>
              <a:highlight>
                <a:srgbClr val="FFFFFF"/>
              </a:highlight>
            </a:endParaRPr>
          </a:p>
          <a:p>
            <a:pPr indent="0" lvl="0" marL="0" rtl="0">
              <a:spcBef>
                <a:spcPts val="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Partitioning</a:t>
            </a:r>
            <a:endParaRPr/>
          </a:p>
        </p:txBody>
      </p:sp>
      <p:sp>
        <p:nvSpPr>
          <p:cNvPr id="387" name="Shape 3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GraphX adopts a vertex-cut approach to distributed graph partitioning</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Rather than splitting graphs along edges, GraphX partitions the graph along vertices which can reduce both the communication and storage overhead. </a:t>
            </a:r>
            <a:endParaRPr/>
          </a:p>
        </p:txBody>
      </p:sp>
      <p:pic>
        <p:nvPicPr>
          <p:cNvPr id="388" name="Shape 388"/>
          <p:cNvPicPr preferRelativeResize="0"/>
          <p:nvPr/>
        </p:nvPicPr>
        <p:blipFill>
          <a:blip r:embed="rId3">
            <a:alphaModFix/>
          </a:blip>
          <a:stretch>
            <a:fillRect/>
          </a:stretch>
        </p:blipFill>
        <p:spPr>
          <a:xfrm>
            <a:off x="846275" y="1977075"/>
            <a:ext cx="3494951" cy="1646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 Algorithms</a:t>
            </a:r>
            <a:endParaRPr/>
          </a:p>
        </p:txBody>
      </p:sp>
      <p:sp>
        <p:nvSpPr>
          <p:cNvPr id="394" name="Shape 3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We’ll be looking at some graph algorithms that come with Graphx using the following files as toy examples:</a:t>
            </a:r>
            <a:endParaRPr/>
          </a:p>
          <a:p>
            <a:pPr indent="0" lvl="0" marL="0">
              <a:spcBef>
                <a:spcPts val="1600"/>
              </a:spcBef>
              <a:spcAft>
                <a:spcPts val="0"/>
              </a:spcAft>
              <a:buNone/>
            </a:pPr>
            <a:r>
              <a:t/>
            </a:r>
            <a:endParaRPr/>
          </a:p>
          <a:p>
            <a:pPr indent="0" lvl="0" marL="0">
              <a:spcBef>
                <a:spcPts val="1600"/>
              </a:spcBef>
              <a:spcAft>
                <a:spcPts val="0"/>
              </a:spcAft>
              <a:buClr>
                <a:schemeClr val="dk1"/>
              </a:buClr>
              <a:buSzPts val="1100"/>
              <a:buFont typeface="Arial"/>
              <a:buNone/>
            </a:pPr>
            <a:r>
              <a:rPr lang="en" sz="1200"/>
              <a:t>users.txt</a:t>
            </a:r>
            <a:endParaRPr sz="1200"/>
          </a:p>
          <a:p>
            <a:pPr indent="0" lvl="0" marL="0" rtl="0">
              <a:spcBef>
                <a:spcPts val="1600"/>
              </a:spcBef>
              <a:spcAft>
                <a:spcPts val="0"/>
              </a:spcAft>
              <a:buClr>
                <a:schemeClr val="dk1"/>
              </a:buClr>
              <a:buSzPts val="1100"/>
              <a:buFont typeface="Arial"/>
              <a:buNone/>
            </a:pPr>
            <a:r>
              <a:rPr lang="en" sz="1200"/>
              <a:t>1,BarackObama,Barack Obama</a:t>
            </a:r>
            <a:endParaRPr sz="1200"/>
          </a:p>
          <a:p>
            <a:pPr indent="0" lvl="0" marL="0" rtl="0">
              <a:spcBef>
                <a:spcPts val="0"/>
              </a:spcBef>
              <a:spcAft>
                <a:spcPts val="0"/>
              </a:spcAft>
              <a:buClr>
                <a:schemeClr val="dk1"/>
              </a:buClr>
              <a:buSzPts val="1100"/>
              <a:buFont typeface="Arial"/>
              <a:buNone/>
            </a:pPr>
            <a:r>
              <a:rPr lang="en" sz="1200"/>
              <a:t>2,ladygaga,Goddess of Love</a:t>
            </a:r>
            <a:endParaRPr sz="1200"/>
          </a:p>
          <a:p>
            <a:pPr indent="0" lvl="0" marL="0" rtl="0">
              <a:spcBef>
                <a:spcPts val="0"/>
              </a:spcBef>
              <a:spcAft>
                <a:spcPts val="0"/>
              </a:spcAft>
              <a:buClr>
                <a:schemeClr val="dk1"/>
              </a:buClr>
              <a:buSzPts val="1100"/>
              <a:buFont typeface="Arial"/>
              <a:buNone/>
            </a:pPr>
            <a:r>
              <a:rPr lang="en" sz="1200"/>
              <a:t>3,jeresig,John Resig</a:t>
            </a:r>
            <a:endParaRPr sz="1200"/>
          </a:p>
          <a:p>
            <a:pPr indent="0" lvl="0" marL="0" rtl="0">
              <a:spcBef>
                <a:spcPts val="0"/>
              </a:spcBef>
              <a:spcAft>
                <a:spcPts val="0"/>
              </a:spcAft>
              <a:buClr>
                <a:schemeClr val="dk1"/>
              </a:buClr>
              <a:buSzPts val="1100"/>
              <a:buFont typeface="Arial"/>
              <a:buNone/>
            </a:pPr>
            <a:r>
              <a:rPr lang="en" sz="1200"/>
              <a:t>4,justinbieber,Justin Bieber</a:t>
            </a:r>
            <a:endParaRPr sz="1200"/>
          </a:p>
          <a:p>
            <a:pPr indent="0" lvl="0" marL="0" rtl="0">
              <a:spcBef>
                <a:spcPts val="0"/>
              </a:spcBef>
              <a:spcAft>
                <a:spcPts val="0"/>
              </a:spcAft>
              <a:buClr>
                <a:schemeClr val="dk1"/>
              </a:buClr>
              <a:buSzPts val="1100"/>
              <a:buFont typeface="Arial"/>
              <a:buNone/>
            </a:pPr>
            <a:r>
              <a:rPr lang="en" sz="1200"/>
              <a:t>6,matei_zaharia,Matei Zaharia</a:t>
            </a:r>
            <a:endParaRPr sz="1200"/>
          </a:p>
          <a:p>
            <a:pPr indent="0" lvl="0" marL="0" rtl="0">
              <a:spcBef>
                <a:spcPts val="0"/>
              </a:spcBef>
              <a:spcAft>
                <a:spcPts val="0"/>
              </a:spcAft>
              <a:buClr>
                <a:schemeClr val="dk1"/>
              </a:buClr>
              <a:buSzPts val="1100"/>
              <a:buFont typeface="Arial"/>
              <a:buNone/>
            </a:pPr>
            <a:r>
              <a:rPr lang="en" sz="1200"/>
              <a:t>7,odersky,Martin Odersky</a:t>
            </a:r>
            <a:endParaRPr sz="1200"/>
          </a:p>
          <a:p>
            <a:pPr indent="0" lvl="0" marL="0" rtl="0">
              <a:spcBef>
                <a:spcPts val="0"/>
              </a:spcBef>
              <a:spcAft>
                <a:spcPts val="0"/>
              </a:spcAft>
              <a:buClr>
                <a:schemeClr val="dk1"/>
              </a:buClr>
              <a:buSzPts val="1100"/>
              <a:buFont typeface="Arial"/>
              <a:buNone/>
            </a:pPr>
            <a:r>
              <a:rPr lang="en" sz="1200"/>
              <a:t>8,anonsys</a:t>
            </a:r>
            <a:endParaRPr sz="1200"/>
          </a:p>
          <a:p>
            <a:pPr indent="0" lvl="0" marL="0">
              <a:spcBef>
                <a:spcPts val="0"/>
              </a:spcBef>
              <a:spcAft>
                <a:spcPts val="1600"/>
              </a:spcAft>
              <a:buNone/>
            </a:pPr>
            <a:r>
              <a:t/>
            </a:r>
            <a:endParaRPr/>
          </a:p>
        </p:txBody>
      </p:sp>
      <p:sp>
        <p:nvSpPr>
          <p:cNvPr id="395" name="Shape 395"/>
          <p:cNvSpPr txBox="1"/>
          <p:nvPr/>
        </p:nvSpPr>
        <p:spPr>
          <a:xfrm>
            <a:off x="4355375" y="2562200"/>
            <a:ext cx="3209400" cy="206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95959"/>
                </a:solidFill>
              </a:rPr>
              <a:t>followers.txt</a:t>
            </a:r>
            <a:endParaRPr sz="1200">
              <a:solidFill>
                <a:srgbClr val="595959"/>
              </a:solidFill>
            </a:endParaRPr>
          </a:p>
          <a:p>
            <a:pPr indent="0" lvl="0" marL="0" rtl="0">
              <a:spcBef>
                <a:spcPts val="0"/>
              </a:spcBef>
              <a:spcAft>
                <a:spcPts val="0"/>
              </a:spcAft>
              <a:buNone/>
            </a:pPr>
            <a:r>
              <a:t/>
            </a:r>
            <a:endParaRPr sz="1200">
              <a:solidFill>
                <a:srgbClr val="595959"/>
              </a:solidFill>
            </a:endParaRPr>
          </a:p>
          <a:p>
            <a:pPr indent="0" lvl="0" marL="0" rtl="0">
              <a:spcBef>
                <a:spcPts val="0"/>
              </a:spcBef>
              <a:spcAft>
                <a:spcPts val="0"/>
              </a:spcAft>
              <a:buClr>
                <a:srgbClr val="000000"/>
              </a:buClr>
              <a:buSzPts val="1100"/>
              <a:buFont typeface="Arial"/>
              <a:buNone/>
            </a:pPr>
            <a:r>
              <a:rPr lang="en" sz="1200">
                <a:solidFill>
                  <a:srgbClr val="595959"/>
                </a:solidFill>
              </a:rPr>
              <a:t>2 1</a:t>
            </a:r>
            <a:endParaRPr sz="1200">
              <a:solidFill>
                <a:srgbClr val="595959"/>
              </a:solidFill>
            </a:endParaRPr>
          </a:p>
          <a:p>
            <a:pPr indent="0" lvl="0" marL="0" rtl="0">
              <a:spcBef>
                <a:spcPts val="0"/>
              </a:spcBef>
              <a:spcAft>
                <a:spcPts val="0"/>
              </a:spcAft>
              <a:buClr>
                <a:srgbClr val="000000"/>
              </a:buClr>
              <a:buSzPts val="1100"/>
              <a:buFont typeface="Arial"/>
              <a:buNone/>
            </a:pPr>
            <a:r>
              <a:rPr lang="en" sz="1200">
                <a:solidFill>
                  <a:srgbClr val="595959"/>
                </a:solidFill>
              </a:rPr>
              <a:t>4 1</a:t>
            </a:r>
            <a:endParaRPr sz="1200">
              <a:solidFill>
                <a:srgbClr val="595959"/>
              </a:solidFill>
            </a:endParaRPr>
          </a:p>
          <a:p>
            <a:pPr indent="0" lvl="0" marL="0" rtl="0">
              <a:spcBef>
                <a:spcPts val="0"/>
              </a:spcBef>
              <a:spcAft>
                <a:spcPts val="0"/>
              </a:spcAft>
              <a:buClr>
                <a:srgbClr val="000000"/>
              </a:buClr>
              <a:buSzPts val="1100"/>
              <a:buFont typeface="Arial"/>
              <a:buNone/>
            </a:pPr>
            <a:r>
              <a:rPr lang="en" sz="1200">
                <a:solidFill>
                  <a:srgbClr val="595959"/>
                </a:solidFill>
              </a:rPr>
              <a:t>1 2</a:t>
            </a:r>
            <a:endParaRPr sz="1200">
              <a:solidFill>
                <a:srgbClr val="595959"/>
              </a:solidFill>
            </a:endParaRPr>
          </a:p>
          <a:p>
            <a:pPr indent="0" lvl="0" marL="0" rtl="0">
              <a:spcBef>
                <a:spcPts val="0"/>
              </a:spcBef>
              <a:spcAft>
                <a:spcPts val="0"/>
              </a:spcAft>
              <a:buClr>
                <a:srgbClr val="000000"/>
              </a:buClr>
              <a:buSzPts val="1100"/>
              <a:buFont typeface="Arial"/>
              <a:buNone/>
            </a:pPr>
            <a:r>
              <a:rPr lang="en" sz="1200">
                <a:solidFill>
                  <a:srgbClr val="595959"/>
                </a:solidFill>
              </a:rPr>
              <a:t>6 3</a:t>
            </a:r>
            <a:endParaRPr sz="1200">
              <a:solidFill>
                <a:srgbClr val="595959"/>
              </a:solidFill>
            </a:endParaRPr>
          </a:p>
          <a:p>
            <a:pPr indent="0" lvl="0" marL="0" rtl="0">
              <a:spcBef>
                <a:spcPts val="0"/>
              </a:spcBef>
              <a:spcAft>
                <a:spcPts val="0"/>
              </a:spcAft>
              <a:buClr>
                <a:srgbClr val="000000"/>
              </a:buClr>
              <a:buSzPts val="1100"/>
              <a:buFont typeface="Arial"/>
              <a:buNone/>
            </a:pPr>
            <a:r>
              <a:rPr lang="en" sz="1200">
                <a:solidFill>
                  <a:srgbClr val="595959"/>
                </a:solidFill>
              </a:rPr>
              <a:t>7 3</a:t>
            </a:r>
            <a:endParaRPr sz="1200">
              <a:solidFill>
                <a:srgbClr val="595959"/>
              </a:solidFill>
            </a:endParaRPr>
          </a:p>
          <a:p>
            <a:pPr indent="0" lvl="0" marL="0" rtl="0">
              <a:spcBef>
                <a:spcPts val="0"/>
              </a:spcBef>
              <a:spcAft>
                <a:spcPts val="0"/>
              </a:spcAft>
              <a:buClr>
                <a:srgbClr val="000000"/>
              </a:buClr>
              <a:buSzPts val="1100"/>
              <a:buFont typeface="Arial"/>
              <a:buNone/>
            </a:pPr>
            <a:r>
              <a:rPr lang="en" sz="1200">
                <a:solidFill>
                  <a:srgbClr val="595959"/>
                </a:solidFill>
              </a:rPr>
              <a:t>7 6</a:t>
            </a:r>
            <a:endParaRPr sz="1200">
              <a:solidFill>
                <a:srgbClr val="595959"/>
              </a:solidFill>
            </a:endParaRPr>
          </a:p>
          <a:p>
            <a:pPr indent="0" lvl="0" marL="0" rtl="0">
              <a:spcBef>
                <a:spcPts val="0"/>
              </a:spcBef>
              <a:spcAft>
                <a:spcPts val="0"/>
              </a:spcAft>
              <a:buClr>
                <a:srgbClr val="000000"/>
              </a:buClr>
              <a:buSzPts val="1100"/>
              <a:buFont typeface="Arial"/>
              <a:buNone/>
            </a:pPr>
            <a:r>
              <a:rPr lang="en" sz="1200">
                <a:solidFill>
                  <a:srgbClr val="595959"/>
                </a:solidFill>
              </a:rPr>
              <a:t>6 7</a:t>
            </a:r>
            <a:endParaRPr sz="1200">
              <a:solidFill>
                <a:srgbClr val="595959"/>
              </a:solidFill>
            </a:endParaRPr>
          </a:p>
          <a:p>
            <a:pPr indent="0" lvl="0" marL="0" rtl="0">
              <a:spcBef>
                <a:spcPts val="0"/>
              </a:spcBef>
              <a:spcAft>
                <a:spcPts val="0"/>
              </a:spcAft>
              <a:buClr>
                <a:srgbClr val="000000"/>
              </a:buClr>
              <a:buSzPts val="1100"/>
              <a:buFont typeface="Arial"/>
              <a:buNone/>
            </a:pPr>
            <a:r>
              <a:rPr lang="en" sz="1200">
                <a:solidFill>
                  <a:srgbClr val="595959"/>
                </a:solidFill>
              </a:rPr>
              <a:t>3 7</a:t>
            </a:r>
            <a:endParaRPr sz="1200">
              <a:solidFill>
                <a:srgbClr val="595959"/>
              </a:solidFill>
            </a:endParaRPr>
          </a:p>
          <a:p>
            <a:pPr indent="0" lvl="0" marL="0" rtl="0">
              <a:spcBef>
                <a:spcPts val="0"/>
              </a:spcBef>
              <a:spcAft>
                <a:spcPts val="0"/>
              </a:spcAft>
              <a:buClr>
                <a:srgbClr val="000000"/>
              </a:buClr>
              <a:buSzPts val="1100"/>
              <a:buFont typeface="Arial"/>
              <a:buNone/>
            </a:pPr>
            <a:r>
              <a:t/>
            </a:r>
            <a:endParaRPr sz="1200"/>
          </a:p>
          <a:p>
            <a:pPr indent="0" lvl="0" marL="0" rtl="0">
              <a:spcBef>
                <a:spcPts val="0"/>
              </a:spcBef>
              <a:spcAft>
                <a:spcPts val="0"/>
              </a:spcAft>
              <a:buNone/>
            </a:pPr>
            <a:r>
              <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Page Rank</a:t>
            </a:r>
            <a:endParaRPr/>
          </a:p>
        </p:txBody>
      </p:sp>
      <p:sp>
        <p:nvSpPr>
          <p:cNvPr id="401" name="Shape 4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88900" marR="88900" rtl="0">
              <a:lnSpc>
                <a:spcPct val="166666"/>
              </a:lnSpc>
              <a:spcBef>
                <a:spcPts val="0"/>
              </a:spcBef>
              <a:spcAft>
                <a:spcPts val="0"/>
              </a:spcAft>
              <a:buClr>
                <a:schemeClr val="dk1"/>
              </a:buClr>
              <a:buSzPts val="1100"/>
              <a:buFont typeface="Arial"/>
              <a:buNone/>
            </a:pPr>
            <a:r>
              <a:rPr b="1" lang="en" sz="900">
                <a:solidFill>
                  <a:srgbClr val="007020"/>
                </a:solidFill>
                <a:latin typeface="Verdana"/>
                <a:ea typeface="Verdana"/>
                <a:cs typeface="Verdana"/>
                <a:sym typeface="Verdana"/>
              </a:rPr>
              <a:t>import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org.apache.spark.graphx.GraphLoader</a:t>
            </a:r>
            <a:br>
              <a:rPr lang="en" sz="900">
                <a:solidFill>
                  <a:srgbClr val="333333"/>
                </a:solidFill>
                <a:latin typeface="Verdana"/>
                <a:ea typeface="Verdana"/>
                <a:cs typeface="Verdana"/>
                <a:sym typeface="Verdana"/>
              </a:rPr>
            </a:b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Load the edges as a graph</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graph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GraphLoader</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edgeListFile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sc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"data/graphx/followers.txt"</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Run PageRank</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ranks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graph</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pageRank</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0.0001</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vertices</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Join the ranks with the usernames</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users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sc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textFile</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"data/graphx/users.txt"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map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line </a:t>
            </a:r>
            <a:r>
              <a:rPr b="1" lang="en" sz="900">
                <a:solidFill>
                  <a:srgbClr val="007020"/>
                </a:solidFill>
                <a:latin typeface="Verdana"/>
                <a:ea typeface="Verdana"/>
                <a:cs typeface="Verdana"/>
                <a:sym typeface="Verdana"/>
              </a:rPr>
              <a:t>=&gt;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fields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line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split</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fields</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0</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toLong</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fields</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1</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ranksByUsername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users</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join</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ranks</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map </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case</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id</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rank</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=&gt;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rank</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Print the result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println</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ranksByUsername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collect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mkString</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"\n"</a:t>
            </a:r>
            <a:r>
              <a:rPr lang="en" sz="900">
                <a:solidFill>
                  <a:srgbClr val="666666"/>
                </a:solidFill>
                <a:latin typeface="Verdana"/>
                <a:ea typeface="Verdana"/>
                <a:cs typeface="Verdana"/>
                <a:sym typeface="Verdana"/>
              </a:rPr>
              <a:t>))</a:t>
            </a:r>
            <a:endParaRPr sz="900">
              <a:solidFill>
                <a:srgbClr val="666666"/>
              </a:solidFill>
              <a:latin typeface="Verdana"/>
              <a:ea typeface="Verdana"/>
              <a:cs typeface="Verdana"/>
              <a:sym typeface="Verdana"/>
            </a:endParaRPr>
          </a:p>
          <a:p>
            <a:pPr indent="0" lvl="0" marL="0">
              <a:spcBef>
                <a:spcPts val="8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Connected Components</a:t>
            </a:r>
            <a:endParaRPr/>
          </a:p>
        </p:txBody>
      </p:sp>
      <p:sp>
        <p:nvSpPr>
          <p:cNvPr id="407" name="Shape 4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88900" marR="88900" rtl="0">
              <a:lnSpc>
                <a:spcPct val="166666"/>
              </a:lnSpc>
              <a:spcBef>
                <a:spcPts val="0"/>
              </a:spcBef>
              <a:spcAft>
                <a:spcPts val="0"/>
              </a:spcAft>
              <a:buClr>
                <a:schemeClr val="dk1"/>
              </a:buClr>
              <a:buSzPts val="1100"/>
              <a:buFont typeface="Arial"/>
              <a:buNone/>
            </a:pPr>
            <a:r>
              <a:rPr b="1" lang="en" sz="900">
                <a:solidFill>
                  <a:srgbClr val="007020"/>
                </a:solidFill>
                <a:latin typeface="Verdana"/>
                <a:ea typeface="Verdana"/>
                <a:cs typeface="Verdana"/>
                <a:sym typeface="Verdana"/>
              </a:rPr>
              <a:t>import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org.apache.spark.graphx.GraphLoader</a:t>
            </a:r>
            <a:br>
              <a:rPr lang="en" sz="900">
                <a:solidFill>
                  <a:srgbClr val="333333"/>
                </a:solidFill>
                <a:latin typeface="Verdana"/>
                <a:ea typeface="Verdana"/>
                <a:cs typeface="Verdana"/>
                <a:sym typeface="Verdana"/>
              </a:rPr>
            </a:b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Load the graph as in the PageRank example</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graph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GraphLoader</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edgeListFile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sc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"data/graphx/followers.txt"</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Find the connected components</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cc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graph</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connectedComponents</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vertices</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Join the connected components with the usernames</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users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sc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textFile</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"data/graphx/users.txt"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map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line </a:t>
            </a:r>
            <a:r>
              <a:rPr b="1" lang="en" sz="900">
                <a:solidFill>
                  <a:srgbClr val="007020"/>
                </a:solidFill>
                <a:latin typeface="Verdana"/>
                <a:ea typeface="Verdana"/>
                <a:cs typeface="Verdana"/>
                <a:sym typeface="Verdana"/>
              </a:rPr>
              <a:t>=&gt;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fields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line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split</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fields</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0</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toLong</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fields</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1</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ccByUsername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users</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join</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cc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map </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case</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id</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cc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=&gt;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cc</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Print the result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println</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ccByUsername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collect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mkString</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"\n"</a:t>
            </a:r>
            <a:r>
              <a:rPr lang="en" sz="900">
                <a:solidFill>
                  <a:srgbClr val="666666"/>
                </a:solidFill>
                <a:latin typeface="Verdana"/>
                <a:ea typeface="Verdana"/>
                <a:cs typeface="Verdana"/>
                <a:sym typeface="Verdana"/>
              </a:rPr>
              <a:t>))</a:t>
            </a:r>
            <a:endParaRPr sz="900">
              <a:solidFill>
                <a:srgbClr val="666666"/>
              </a:solidFill>
              <a:latin typeface="Verdana"/>
              <a:ea typeface="Verdana"/>
              <a:cs typeface="Verdana"/>
              <a:sym typeface="Verdana"/>
            </a:endParaRPr>
          </a:p>
          <a:p>
            <a:pPr indent="0" lvl="0" marL="0">
              <a:spcBef>
                <a:spcPts val="8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Triangle Counting</a:t>
            </a:r>
            <a:endParaRPr/>
          </a:p>
        </p:txBody>
      </p:sp>
      <p:sp>
        <p:nvSpPr>
          <p:cNvPr id="413" name="Shape 4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88900" marR="88900" rtl="0">
              <a:lnSpc>
                <a:spcPct val="166666"/>
              </a:lnSpc>
              <a:spcBef>
                <a:spcPts val="0"/>
              </a:spcBef>
              <a:spcAft>
                <a:spcPts val="0"/>
              </a:spcAft>
              <a:buClr>
                <a:schemeClr val="dk1"/>
              </a:buClr>
              <a:buSzPts val="1100"/>
              <a:buFont typeface="Arial"/>
              <a:buNone/>
            </a:pPr>
            <a:r>
              <a:rPr b="1" lang="en" sz="900">
                <a:solidFill>
                  <a:srgbClr val="007020"/>
                </a:solidFill>
                <a:latin typeface="Verdana"/>
                <a:ea typeface="Verdana"/>
                <a:cs typeface="Verdana"/>
                <a:sym typeface="Verdana"/>
              </a:rPr>
              <a:t>import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org.apache.spark.graphx.</a:t>
            </a:r>
            <a:r>
              <a:rPr lang="en" sz="900">
                <a:solidFill>
                  <a:srgbClr val="666666"/>
                </a:solidFill>
                <a:latin typeface="Verdana"/>
                <a:ea typeface="Verdana"/>
                <a:cs typeface="Verdana"/>
                <a:sym typeface="Verdana"/>
              </a:rPr>
              <a:t>{</a:t>
            </a:r>
            <a:r>
              <a:rPr b="1" lang="en" sz="900">
                <a:solidFill>
                  <a:srgbClr val="0E84B5"/>
                </a:solidFill>
                <a:latin typeface="Verdana"/>
                <a:ea typeface="Verdana"/>
                <a:cs typeface="Verdana"/>
                <a:sym typeface="Verdana"/>
              </a:rPr>
              <a:t>GraphLoader</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PartitionStrategy</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Load the edges in canonical order and partition the graph for triangle count</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graph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E84B5"/>
                </a:solidFill>
                <a:latin typeface="Verdana"/>
                <a:ea typeface="Verdana"/>
                <a:cs typeface="Verdana"/>
                <a:sym typeface="Verdana"/>
              </a:rPr>
              <a:t>GraphLoader</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edgeListFile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sc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4070A0"/>
                </a:solidFill>
                <a:latin typeface="Verdana"/>
                <a:ea typeface="Verdana"/>
                <a:cs typeface="Verdana"/>
                <a:sym typeface="Verdana"/>
              </a:rPr>
              <a:t>"data/graphx/followers.txt"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true</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partitionBy</a:t>
            </a:r>
            <a:r>
              <a:rPr lang="en" sz="900">
                <a:solidFill>
                  <a:srgbClr val="666666"/>
                </a:solidFill>
                <a:latin typeface="Verdana"/>
                <a:ea typeface="Verdana"/>
                <a:cs typeface="Verdana"/>
                <a:sym typeface="Verdana"/>
              </a:rPr>
              <a:t>(</a:t>
            </a:r>
            <a:r>
              <a:rPr b="1" lang="en" sz="900">
                <a:solidFill>
                  <a:srgbClr val="0E84B5"/>
                </a:solidFill>
                <a:latin typeface="Verdana"/>
                <a:ea typeface="Verdana"/>
                <a:cs typeface="Verdana"/>
                <a:sym typeface="Verdana"/>
              </a:rPr>
              <a:t>PartitionStrategy</a:t>
            </a:r>
            <a:r>
              <a:rPr lang="en" sz="900">
                <a:solidFill>
                  <a:srgbClr val="666666"/>
                </a:solidFill>
                <a:latin typeface="Verdana"/>
                <a:ea typeface="Verdana"/>
                <a:cs typeface="Verdana"/>
                <a:sym typeface="Verdana"/>
              </a:rPr>
              <a:t>.</a:t>
            </a:r>
            <a:r>
              <a:rPr b="1" lang="en" sz="900">
                <a:solidFill>
                  <a:srgbClr val="0E84B5"/>
                </a:solidFill>
                <a:latin typeface="Verdana"/>
                <a:ea typeface="Verdana"/>
                <a:cs typeface="Verdana"/>
                <a:sym typeface="Verdana"/>
              </a:rPr>
              <a:t>RandomVertexCut</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Find the triangle count for each vertex</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triCounts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graph</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triangleCount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vertices</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Join the triangle counts with the usernames</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users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sc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textFile</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"data/graphx/users.txt"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map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line </a:t>
            </a:r>
            <a:r>
              <a:rPr b="1" lang="en" sz="900">
                <a:solidFill>
                  <a:srgbClr val="007020"/>
                </a:solidFill>
                <a:latin typeface="Verdana"/>
                <a:ea typeface="Verdana"/>
                <a:cs typeface="Verdana"/>
                <a:sym typeface="Verdana"/>
              </a:rPr>
              <a:t>=&gt;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fields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line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split</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fields</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0</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toLong</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fields</a:t>
            </a:r>
            <a:r>
              <a:rPr lang="en" sz="900">
                <a:solidFill>
                  <a:srgbClr val="666666"/>
                </a:solidFill>
                <a:latin typeface="Verdana"/>
                <a:ea typeface="Verdana"/>
                <a:cs typeface="Verdana"/>
                <a:sym typeface="Verdana"/>
              </a:rPr>
              <a:t>(</a:t>
            </a:r>
            <a:r>
              <a:rPr lang="en" sz="900">
                <a:solidFill>
                  <a:srgbClr val="40A070"/>
                </a:solidFill>
                <a:latin typeface="Verdana"/>
                <a:ea typeface="Verdana"/>
                <a:cs typeface="Verdana"/>
                <a:sym typeface="Verdana"/>
              </a:rPr>
              <a:t>1</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b="1" lang="en" sz="900">
                <a:solidFill>
                  <a:srgbClr val="007020"/>
                </a:solidFill>
                <a:latin typeface="Verdana"/>
                <a:ea typeface="Verdana"/>
                <a:cs typeface="Verdana"/>
                <a:sym typeface="Verdana"/>
              </a:rPr>
              <a:t>val</a:t>
            </a:r>
            <a:r>
              <a:rPr lang="en" sz="900">
                <a:solidFill>
                  <a:srgbClr val="333333"/>
                </a:solidFill>
                <a:latin typeface="Verdana"/>
                <a:ea typeface="Verdana"/>
                <a:cs typeface="Verdana"/>
                <a:sym typeface="Verdana"/>
              </a:rPr>
              <a:t> triCountByUsername </a:t>
            </a:r>
            <a:r>
              <a:rPr b="1" lang="en" sz="900">
                <a:solidFill>
                  <a:srgbClr val="007020"/>
                </a:solidFill>
                <a:latin typeface="Verdana"/>
                <a:ea typeface="Verdana"/>
                <a:cs typeface="Verdana"/>
                <a:sym typeface="Verdana"/>
              </a:rPr>
              <a:t>=</a:t>
            </a:r>
            <a:r>
              <a:rPr lang="en" sz="900">
                <a:solidFill>
                  <a:srgbClr val="333333"/>
                </a:solidFill>
                <a:latin typeface="Verdana"/>
                <a:ea typeface="Verdana"/>
                <a:cs typeface="Verdana"/>
                <a:sym typeface="Verdana"/>
              </a:rPr>
              <a:t> users</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join</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triCounts</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map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case</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id</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tc</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a:t>
            </a:r>
            <a:r>
              <a:rPr b="1" lang="en" sz="900">
                <a:solidFill>
                  <a:srgbClr val="007020"/>
                </a:solidFill>
                <a:latin typeface="Verdana"/>
                <a:ea typeface="Verdana"/>
                <a:cs typeface="Verdana"/>
                <a:sym typeface="Verdana"/>
              </a:rPr>
              <a:t>=&gt;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  </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 tc</a:t>
            </a: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lang="en" sz="900">
                <a:solidFill>
                  <a:srgbClr val="666666"/>
                </a:solidFill>
                <a:latin typeface="Verdana"/>
                <a:ea typeface="Verdana"/>
                <a:cs typeface="Verdana"/>
                <a:sym typeface="Verdana"/>
              </a:rPr>
              <a:t>}</a:t>
            </a:r>
            <a:br>
              <a:rPr lang="en" sz="900">
                <a:solidFill>
                  <a:srgbClr val="333333"/>
                </a:solidFill>
                <a:latin typeface="Verdana"/>
                <a:ea typeface="Verdana"/>
                <a:cs typeface="Verdana"/>
                <a:sym typeface="Verdana"/>
              </a:rPr>
            </a:br>
            <a:r>
              <a:rPr i="1" lang="en" sz="900">
                <a:solidFill>
                  <a:srgbClr val="60A0B0"/>
                </a:solidFill>
                <a:latin typeface="Verdana"/>
                <a:ea typeface="Verdana"/>
                <a:cs typeface="Verdana"/>
                <a:sym typeface="Verdana"/>
              </a:rPr>
              <a:t>// Print the result</a:t>
            </a:r>
            <a:br>
              <a:rPr lang="en" sz="900">
                <a:solidFill>
                  <a:srgbClr val="333333"/>
                </a:solidFill>
                <a:latin typeface="Verdana"/>
                <a:ea typeface="Verdana"/>
                <a:cs typeface="Verdana"/>
                <a:sym typeface="Verdana"/>
              </a:rPr>
            </a:br>
            <a:r>
              <a:rPr lang="en" sz="900">
                <a:solidFill>
                  <a:srgbClr val="333333"/>
                </a:solidFill>
                <a:latin typeface="Verdana"/>
                <a:ea typeface="Verdana"/>
                <a:cs typeface="Verdana"/>
                <a:sym typeface="Verdana"/>
              </a:rPr>
              <a:t>println</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triCountByUsername</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collect</a:t>
            </a:r>
            <a:r>
              <a:rPr lang="en" sz="900">
                <a:solidFill>
                  <a:srgbClr val="666666"/>
                </a:solidFill>
                <a:latin typeface="Verdana"/>
                <a:ea typeface="Verdana"/>
                <a:cs typeface="Verdana"/>
                <a:sym typeface="Verdana"/>
              </a:rPr>
              <a:t>().</a:t>
            </a:r>
            <a:r>
              <a:rPr lang="en" sz="900">
                <a:solidFill>
                  <a:srgbClr val="333333"/>
                </a:solidFill>
                <a:latin typeface="Verdana"/>
                <a:ea typeface="Verdana"/>
                <a:cs typeface="Verdana"/>
                <a:sym typeface="Verdana"/>
              </a:rPr>
              <a:t>mkString</a:t>
            </a:r>
            <a:r>
              <a:rPr lang="en" sz="900">
                <a:solidFill>
                  <a:srgbClr val="666666"/>
                </a:solidFill>
                <a:latin typeface="Verdana"/>
                <a:ea typeface="Verdana"/>
                <a:cs typeface="Verdana"/>
                <a:sym typeface="Verdana"/>
              </a:rPr>
              <a:t>(</a:t>
            </a:r>
            <a:r>
              <a:rPr lang="en" sz="900">
                <a:solidFill>
                  <a:srgbClr val="4070A0"/>
                </a:solidFill>
                <a:latin typeface="Verdana"/>
                <a:ea typeface="Verdana"/>
                <a:cs typeface="Verdana"/>
                <a:sym typeface="Verdana"/>
              </a:rPr>
              <a:t>"\n"</a:t>
            </a:r>
            <a:r>
              <a:rPr lang="en" sz="900">
                <a:solidFill>
                  <a:srgbClr val="666666"/>
                </a:solidFill>
                <a:latin typeface="Verdana"/>
                <a:ea typeface="Verdana"/>
                <a:cs typeface="Verdana"/>
                <a:sym typeface="Verdana"/>
              </a:rPr>
              <a:t>))</a:t>
            </a:r>
            <a:endParaRPr sz="900">
              <a:solidFill>
                <a:srgbClr val="666666"/>
              </a:solidFill>
              <a:latin typeface="Verdana"/>
              <a:ea typeface="Verdana"/>
              <a:cs typeface="Verdana"/>
              <a:sym typeface="Verdana"/>
            </a:endParaRPr>
          </a:p>
          <a:p>
            <a:pPr indent="0" lvl="0" marL="0">
              <a:spcBef>
                <a:spcPts val="8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Shortest Path</a:t>
            </a:r>
            <a:endParaRPr/>
          </a:p>
        </p:txBody>
      </p:sp>
      <p:sp>
        <p:nvSpPr>
          <p:cNvPr id="419" name="Shape 4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434343"/>
                </a:solidFill>
              </a:rPr>
              <a:t>The ShortestPaths GraphX algorithm returns a graph where the vertices RDD contains tuples in the format (vertexId, Map(target -&gt; shortestPath). </a:t>
            </a:r>
            <a:endParaRPr sz="1400">
              <a:solidFill>
                <a:srgbClr val="434343"/>
              </a:solidFill>
            </a:endParaRPr>
          </a:p>
          <a:p>
            <a:pPr indent="0" lvl="0" marL="0">
              <a:spcBef>
                <a:spcPts val="1600"/>
              </a:spcBef>
              <a:spcAft>
                <a:spcPts val="0"/>
              </a:spcAft>
              <a:buNone/>
            </a:pPr>
            <a:r>
              <a:rPr lang="en" sz="1400">
                <a:solidFill>
                  <a:srgbClr val="434343"/>
                </a:solidFill>
              </a:rPr>
              <a:t>This graph will contain all vertices of the original graph, and their shortest paths to all target vertices passed in the Seq argument of the algorithm.</a:t>
            </a:r>
            <a:endParaRPr sz="1400">
              <a:solidFill>
                <a:srgbClr val="434343"/>
              </a:solidFill>
            </a:endParaRPr>
          </a:p>
          <a:p>
            <a:pPr indent="0" lvl="0" marL="0">
              <a:spcBef>
                <a:spcPts val="1600"/>
              </a:spcBef>
              <a:spcAft>
                <a:spcPts val="0"/>
              </a:spcAft>
              <a:buNone/>
            </a:pPr>
            <a:r>
              <a:rPr lang="en" sz="1400">
                <a:solidFill>
                  <a:srgbClr val="434343"/>
                </a:solidFill>
              </a:rPr>
              <a:t>Assuming you have a GraphX graph in g and you want to find the shortest path between the vertices with ids v1 and v2, you can do the following:</a:t>
            </a:r>
            <a:endParaRPr sz="1400">
              <a:solidFill>
                <a:srgbClr val="434343"/>
              </a:solidFill>
            </a:endParaRPr>
          </a:p>
          <a:p>
            <a:pPr indent="0" lvl="0" marL="50800" marR="50800" rtl="0">
              <a:spcBef>
                <a:spcPts val="1600"/>
              </a:spcBef>
              <a:spcAft>
                <a:spcPts val="0"/>
              </a:spcAft>
              <a:buClr>
                <a:schemeClr val="dk1"/>
              </a:buClr>
              <a:buSzPts val="1100"/>
              <a:buFont typeface="Arial"/>
              <a:buNone/>
            </a:pPr>
            <a:r>
              <a:rPr lang="en" sz="1000">
                <a:solidFill>
                  <a:srgbClr val="101094"/>
                </a:solidFill>
                <a:latin typeface="Consolas"/>
                <a:ea typeface="Consolas"/>
                <a:cs typeface="Consolas"/>
                <a:sym typeface="Consolas"/>
              </a:rPr>
              <a:t>import</a:t>
            </a:r>
            <a:r>
              <a:rPr lang="en" sz="1000">
                <a:solidFill>
                  <a:srgbClr val="303336"/>
                </a:solidFill>
                <a:latin typeface="Consolas"/>
                <a:ea typeface="Consolas"/>
                <a:cs typeface="Consolas"/>
                <a:sym typeface="Consolas"/>
              </a:rPr>
              <a:t> org.apache.spark.graphx.lib.</a:t>
            </a:r>
            <a:r>
              <a:rPr lang="en" sz="1000">
                <a:solidFill>
                  <a:srgbClr val="2B91AF"/>
                </a:solidFill>
                <a:latin typeface="Consolas"/>
                <a:ea typeface="Consolas"/>
                <a:cs typeface="Consolas"/>
                <a:sym typeface="Consolas"/>
              </a:rPr>
              <a:t>ShortestPaths</a:t>
            </a:r>
            <a:r>
              <a:rPr lang="en" sz="1000">
                <a:solidFill>
                  <a:srgbClr val="303336"/>
                </a:solidFill>
                <a:latin typeface="Consolas"/>
                <a:ea typeface="Consolas"/>
                <a:cs typeface="Consolas"/>
                <a:sym typeface="Consolas"/>
              </a:rPr>
              <a:t> </a:t>
            </a:r>
            <a:br>
              <a:rPr lang="en" sz="1000">
                <a:solidFill>
                  <a:srgbClr val="303336"/>
                </a:solidFill>
                <a:latin typeface="Consolas"/>
                <a:ea typeface="Consolas"/>
                <a:cs typeface="Consolas"/>
                <a:sym typeface="Consolas"/>
              </a:rPr>
            </a:br>
            <a:r>
              <a:rPr lang="en" sz="1000">
                <a:solidFill>
                  <a:srgbClr val="101094"/>
                </a:solidFill>
                <a:latin typeface="Consolas"/>
                <a:ea typeface="Consolas"/>
                <a:cs typeface="Consolas"/>
                <a:sym typeface="Consolas"/>
              </a:rPr>
              <a:t>val</a:t>
            </a:r>
            <a:r>
              <a:rPr lang="en" sz="1000">
                <a:solidFill>
                  <a:srgbClr val="303336"/>
                </a:solidFill>
                <a:latin typeface="Consolas"/>
                <a:ea typeface="Consolas"/>
                <a:cs typeface="Consolas"/>
                <a:sym typeface="Consolas"/>
              </a:rPr>
              <a:t> result = </a:t>
            </a:r>
            <a:r>
              <a:rPr lang="en" sz="1000">
                <a:solidFill>
                  <a:srgbClr val="2B91AF"/>
                </a:solidFill>
                <a:latin typeface="Consolas"/>
                <a:ea typeface="Consolas"/>
                <a:cs typeface="Consolas"/>
                <a:sym typeface="Consolas"/>
              </a:rPr>
              <a:t>ShortestPaths</a:t>
            </a:r>
            <a:r>
              <a:rPr lang="en" sz="1000">
                <a:solidFill>
                  <a:srgbClr val="303336"/>
                </a:solidFill>
                <a:latin typeface="Consolas"/>
                <a:ea typeface="Consolas"/>
                <a:cs typeface="Consolas"/>
                <a:sym typeface="Consolas"/>
              </a:rPr>
              <a:t>.run(g, </a:t>
            </a:r>
            <a:r>
              <a:rPr lang="en" sz="1000">
                <a:solidFill>
                  <a:srgbClr val="2B91AF"/>
                </a:solidFill>
                <a:latin typeface="Consolas"/>
                <a:ea typeface="Consolas"/>
                <a:cs typeface="Consolas"/>
                <a:sym typeface="Consolas"/>
              </a:rPr>
              <a:t>Seq</a:t>
            </a:r>
            <a:r>
              <a:rPr lang="en" sz="1000">
                <a:solidFill>
                  <a:srgbClr val="303336"/>
                </a:solidFill>
                <a:latin typeface="Consolas"/>
                <a:ea typeface="Consolas"/>
                <a:cs typeface="Consolas"/>
                <a:sym typeface="Consolas"/>
              </a:rPr>
              <a:t>(v2)) </a:t>
            </a:r>
            <a:br>
              <a:rPr lang="en" sz="1000">
                <a:solidFill>
                  <a:srgbClr val="303336"/>
                </a:solidFill>
                <a:latin typeface="Consolas"/>
                <a:ea typeface="Consolas"/>
                <a:cs typeface="Consolas"/>
                <a:sym typeface="Consolas"/>
              </a:rPr>
            </a:br>
            <a:r>
              <a:rPr lang="en" sz="1000">
                <a:solidFill>
                  <a:srgbClr val="101094"/>
                </a:solidFill>
                <a:latin typeface="Consolas"/>
                <a:ea typeface="Consolas"/>
                <a:cs typeface="Consolas"/>
                <a:sym typeface="Consolas"/>
              </a:rPr>
              <a:t>val</a:t>
            </a:r>
            <a:r>
              <a:rPr lang="en" sz="1000">
                <a:solidFill>
                  <a:srgbClr val="303336"/>
                </a:solidFill>
                <a:latin typeface="Consolas"/>
                <a:ea typeface="Consolas"/>
                <a:cs typeface="Consolas"/>
                <a:sym typeface="Consolas"/>
              </a:rPr>
              <a:t> shortestPath = result 		</a:t>
            </a:r>
            <a:r>
              <a:rPr lang="en" sz="1000">
                <a:solidFill>
                  <a:srgbClr val="858C93"/>
                </a:solidFill>
                <a:latin typeface="Consolas"/>
                <a:ea typeface="Consolas"/>
                <a:cs typeface="Consolas"/>
                <a:sym typeface="Consolas"/>
              </a:rPr>
              <a:t>// result is a graph</a:t>
            </a:r>
            <a:r>
              <a:rPr lang="en" sz="1000">
                <a:solidFill>
                  <a:srgbClr val="303336"/>
                </a:solidFill>
                <a:latin typeface="Consolas"/>
                <a:ea typeface="Consolas"/>
                <a:cs typeface="Consolas"/>
                <a:sym typeface="Consolas"/>
              </a:rPr>
              <a:t> </a:t>
            </a:r>
            <a:br>
              <a:rPr lang="en" sz="1000">
                <a:solidFill>
                  <a:srgbClr val="303336"/>
                </a:solidFill>
                <a:latin typeface="Consolas"/>
                <a:ea typeface="Consolas"/>
                <a:cs typeface="Consolas"/>
                <a:sym typeface="Consolas"/>
              </a:rPr>
            </a:br>
            <a:r>
              <a:rPr lang="en" sz="1000">
                <a:solidFill>
                  <a:srgbClr val="303336"/>
                </a:solidFill>
                <a:latin typeface="Consolas"/>
                <a:ea typeface="Consolas"/>
                <a:cs typeface="Consolas"/>
                <a:sym typeface="Consolas"/>
              </a:rPr>
              <a:t>.vertices 					</a:t>
            </a:r>
            <a:r>
              <a:rPr lang="en" sz="1000">
                <a:solidFill>
                  <a:srgbClr val="858C93"/>
                </a:solidFill>
                <a:latin typeface="Consolas"/>
                <a:ea typeface="Consolas"/>
                <a:cs typeface="Consolas"/>
                <a:sym typeface="Consolas"/>
              </a:rPr>
              <a:t>// we get the vertices RDD</a:t>
            </a:r>
            <a:r>
              <a:rPr lang="en" sz="1000">
                <a:solidFill>
                  <a:srgbClr val="303336"/>
                </a:solidFill>
                <a:latin typeface="Consolas"/>
                <a:ea typeface="Consolas"/>
                <a:cs typeface="Consolas"/>
                <a:sym typeface="Consolas"/>
              </a:rPr>
              <a:t> </a:t>
            </a:r>
            <a:br>
              <a:rPr lang="en" sz="1000">
                <a:solidFill>
                  <a:srgbClr val="303336"/>
                </a:solidFill>
                <a:latin typeface="Consolas"/>
                <a:ea typeface="Consolas"/>
                <a:cs typeface="Consolas"/>
                <a:sym typeface="Consolas"/>
              </a:rPr>
            </a:br>
            <a:r>
              <a:rPr lang="en" sz="1000">
                <a:solidFill>
                  <a:srgbClr val="303336"/>
                </a:solidFill>
                <a:latin typeface="Consolas"/>
                <a:ea typeface="Consolas"/>
                <a:cs typeface="Consolas"/>
                <a:sym typeface="Consolas"/>
              </a:rPr>
              <a:t>.filter({</a:t>
            </a:r>
            <a:r>
              <a:rPr lang="en" sz="1000">
                <a:solidFill>
                  <a:srgbClr val="101094"/>
                </a:solidFill>
                <a:latin typeface="Consolas"/>
                <a:ea typeface="Consolas"/>
                <a:cs typeface="Consolas"/>
                <a:sym typeface="Consolas"/>
              </a:rPr>
              <a:t>case</a:t>
            </a:r>
            <a:r>
              <a:rPr lang="en" sz="1000">
                <a:solidFill>
                  <a:srgbClr val="303336"/>
                </a:solidFill>
                <a:latin typeface="Consolas"/>
                <a:ea typeface="Consolas"/>
                <a:cs typeface="Consolas"/>
                <a:sym typeface="Consolas"/>
              </a:rPr>
              <a:t>(vId, _) =&gt; vId == v1}) 	</a:t>
            </a:r>
            <a:r>
              <a:rPr lang="en" sz="1000">
                <a:solidFill>
                  <a:srgbClr val="858C93"/>
                </a:solidFill>
                <a:latin typeface="Consolas"/>
                <a:ea typeface="Consolas"/>
                <a:cs typeface="Consolas"/>
                <a:sym typeface="Consolas"/>
              </a:rPr>
              <a:t>// we filter to get only the shortest path from v1</a:t>
            </a:r>
            <a:r>
              <a:rPr lang="en" sz="1000">
                <a:solidFill>
                  <a:srgbClr val="303336"/>
                </a:solidFill>
                <a:latin typeface="Consolas"/>
                <a:ea typeface="Consolas"/>
                <a:cs typeface="Consolas"/>
                <a:sym typeface="Consolas"/>
              </a:rPr>
              <a:t> </a:t>
            </a:r>
            <a:br>
              <a:rPr lang="en" sz="1000">
                <a:solidFill>
                  <a:srgbClr val="303336"/>
                </a:solidFill>
                <a:latin typeface="Consolas"/>
                <a:ea typeface="Consolas"/>
                <a:cs typeface="Consolas"/>
                <a:sym typeface="Consolas"/>
              </a:rPr>
            </a:br>
            <a:r>
              <a:rPr lang="en" sz="1000">
                <a:solidFill>
                  <a:srgbClr val="303336"/>
                </a:solidFill>
                <a:latin typeface="Consolas"/>
                <a:ea typeface="Consolas"/>
                <a:cs typeface="Consolas"/>
                <a:sym typeface="Consolas"/>
              </a:rPr>
              <a:t>.first 					</a:t>
            </a:r>
            <a:r>
              <a:rPr lang="en" sz="1000">
                <a:solidFill>
                  <a:srgbClr val="858C93"/>
                </a:solidFill>
                <a:latin typeface="Consolas"/>
                <a:ea typeface="Consolas"/>
                <a:cs typeface="Consolas"/>
                <a:sym typeface="Consolas"/>
              </a:rPr>
              <a:t>// there's only one value</a:t>
            </a:r>
            <a:r>
              <a:rPr lang="en" sz="1000">
                <a:solidFill>
                  <a:srgbClr val="303336"/>
                </a:solidFill>
                <a:latin typeface="Consolas"/>
                <a:ea typeface="Consolas"/>
                <a:cs typeface="Consolas"/>
                <a:sym typeface="Consolas"/>
              </a:rPr>
              <a:t> </a:t>
            </a:r>
            <a:br>
              <a:rPr lang="en" sz="1000">
                <a:solidFill>
                  <a:srgbClr val="303336"/>
                </a:solidFill>
                <a:latin typeface="Consolas"/>
                <a:ea typeface="Consolas"/>
                <a:cs typeface="Consolas"/>
                <a:sym typeface="Consolas"/>
              </a:rPr>
            </a:br>
            <a:r>
              <a:rPr lang="en" sz="1000">
                <a:solidFill>
                  <a:srgbClr val="303336"/>
                </a:solidFill>
                <a:latin typeface="Consolas"/>
                <a:ea typeface="Consolas"/>
                <a:cs typeface="Consolas"/>
                <a:sym typeface="Consolas"/>
              </a:rPr>
              <a:t>._2 						</a:t>
            </a:r>
            <a:r>
              <a:rPr lang="en" sz="1000">
                <a:solidFill>
                  <a:srgbClr val="858C93"/>
                </a:solidFill>
                <a:latin typeface="Consolas"/>
                <a:ea typeface="Consolas"/>
                <a:cs typeface="Consolas"/>
                <a:sym typeface="Consolas"/>
              </a:rPr>
              <a:t>// the result is a tuple (v1, Map)</a:t>
            </a:r>
            <a:r>
              <a:rPr lang="en" sz="1000">
                <a:solidFill>
                  <a:srgbClr val="303336"/>
                </a:solidFill>
                <a:latin typeface="Consolas"/>
                <a:ea typeface="Consolas"/>
                <a:cs typeface="Consolas"/>
                <a:sym typeface="Consolas"/>
              </a:rPr>
              <a:t> </a:t>
            </a:r>
            <a:br>
              <a:rPr lang="en" sz="1000">
                <a:solidFill>
                  <a:srgbClr val="303336"/>
                </a:solidFill>
                <a:latin typeface="Consolas"/>
                <a:ea typeface="Consolas"/>
                <a:cs typeface="Consolas"/>
                <a:sym typeface="Consolas"/>
              </a:rPr>
            </a:br>
            <a:r>
              <a:rPr lang="en" sz="1000">
                <a:solidFill>
                  <a:srgbClr val="303336"/>
                </a:solidFill>
                <a:latin typeface="Consolas"/>
                <a:ea typeface="Consolas"/>
                <a:cs typeface="Consolas"/>
                <a:sym typeface="Consolas"/>
              </a:rPr>
              <a:t>.get(v2) 					</a:t>
            </a:r>
            <a:r>
              <a:rPr lang="en" sz="1000">
                <a:solidFill>
                  <a:srgbClr val="858C93"/>
                </a:solidFill>
                <a:latin typeface="Consolas"/>
                <a:ea typeface="Consolas"/>
                <a:cs typeface="Consolas"/>
                <a:sym typeface="Consolas"/>
              </a:rPr>
              <a:t>// we get its shortest path to v2 as an Option object</a:t>
            </a:r>
            <a:endParaRPr sz="1000">
              <a:solidFill>
                <a:srgbClr val="858C93"/>
              </a:solidFill>
              <a:latin typeface="Consolas"/>
              <a:ea typeface="Consolas"/>
              <a:cs typeface="Consolas"/>
              <a:sym typeface="Consolas"/>
            </a:endParaRPr>
          </a:p>
          <a:p>
            <a:pPr indent="0" lvl="0" marL="0">
              <a:spcBef>
                <a:spcPts val="1100"/>
              </a:spcBef>
              <a:spcAft>
                <a:spcPts val="1600"/>
              </a:spcAft>
              <a:buNone/>
            </a:pPr>
            <a:r>
              <a:t/>
            </a:r>
            <a:endParaRPr sz="1400">
              <a:solidFill>
                <a:srgbClr val="43434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run some of the above in our scala shell.</a:t>
            </a:r>
            <a:endParaRPr/>
          </a:p>
        </p:txBody>
      </p:sp>
      <p:sp>
        <p:nvSpPr>
          <p:cNvPr id="425" name="Shape 4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run </a:t>
            </a:r>
            <a:r>
              <a:rPr lang="en">
                <a:latin typeface="Courier New"/>
                <a:ea typeface="Courier New"/>
                <a:cs typeface="Courier New"/>
                <a:sym typeface="Courier New"/>
              </a:rPr>
              <a:t>spark-shell </a:t>
            </a:r>
            <a:r>
              <a:rPr lang="en"/>
              <a:t>in our Docker image from the command 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 Algorithms: PageRank</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PageRank was an algorithm originally developed by Google to rank the importance of websites. It uses the assumption that more important pages are linked to, specifically if an important page links to it.</a:t>
            </a:r>
            <a:endParaRPr>
              <a:solidFill>
                <a:srgbClr val="000000"/>
              </a:solidFill>
            </a:endParaRPr>
          </a:p>
          <a:p>
            <a:pPr indent="0" lvl="0" marL="0">
              <a:spcBef>
                <a:spcPts val="1600"/>
              </a:spcBef>
              <a:spcAft>
                <a:spcPts val="0"/>
              </a:spcAft>
              <a:buNone/>
            </a:pPr>
            <a:r>
              <a:rPr lang="en">
                <a:solidFill>
                  <a:srgbClr val="000000"/>
                </a:solidFill>
              </a:rPr>
              <a:t>PageRank is a graph-wide operation and will operate in batch. The way it works is it calculates the probability distribution that you will land on a particular site if you just randomly click links on pages.</a:t>
            </a:r>
            <a:endParaRPr>
              <a:solidFill>
                <a:srgbClr val="000000"/>
              </a:solidFill>
            </a:endParaRPr>
          </a:p>
          <a:p>
            <a:pPr indent="0" lvl="0" marL="0">
              <a:spcBef>
                <a:spcPts val="1600"/>
              </a:spcBef>
              <a:spcAft>
                <a:spcPts val="0"/>
              </a:spcAft>
              <a:buNone/>
            </a:pPr>
            <a:r>
              <a:rPr lang="en">
                <a:solidFill>
                  <a:srgbClr val="000000"/>
                </a:solidFill>
              </a:rPr>
              <a:t>Can be used to find important nodes in any network, not just websites.</a:t>
            </a:r>
            <a:endParaRPr>
              <a:solidFill>
                <a:srgbClr val="000000"/>
              </a:solidFill>
            </a:endParaRPr>
          </a:p>
          <a:p>
            <a:pPr indent="0" lvl="0" marL="0">
              <a:spcBef>
                <a:spcPts val="1600"/>
              </a:spcBef>
              <a:spcAft>
                <a:spcPts val="1600"/>
              </a:spcAft>
              <a:buNone/>
            </a:pPr>
            <a:r>
              <a:rPr lang="en">
                <a:solidFill>
                  <a:srgbClr val="000000"/>
                </a:solidFill>
              </a:rPr>
              <a:t>For example, it can be used to find important people in social networks or important devices in a computer network.</a:t>
            </a:r>
            <a:endParaRPr>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Notes</a:t>
            </a:r>
            <a:endParaRPr/>
          </a:p>
        </p:txBody>
      </p:sp>
      <p:sp>
        <p:nvSpPr>
          <p:cNvPr id="431" name="Shape 4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Char char="●"/>
            </a:pPr>
            <a:r>
              <a:rPr lang="en">
                <a:solidFill>
                  <a:srgbClr val="666666"/>
                </a:solidFill>
              </a:rPr>
              <a:t>Can join new graph by unioning together edges and vertices from other graphs</a:t>
            </a:r>
            <a:endParaRPr>
              <a:solidFill>
                <a:srgbClr val="666666"/>
              </a:solidFill>
            </a:endParaRPr>
          </a:p>
          <a:p>
            <a:pPr indent="-317500" lvl="1" marL="914400" rtl="0">
              <a:spcBef>
                <a:spcPts val="0"/>
              </a:spcBef>
              <a:spcAft>
                <a:spcPts val="0"/>
              </a:spcAft>
              <a:buClr>
                <a:srgbClr val="666666"/>
              </a:buClr>
              <a:buSzPts val="1400"/>
              <a:buChar char="○"/>
            </a:pPr>
            <a:r>
              <a:rPr lang="en">
                <a:solidFill>
                  <a:srgbClr val="666666"/>
                </a:solidFill>
              </a:rPr>
              <a:t>This could be a good way to construct huge graphs where data is loaded from multiple files/partitions</a:t>
            </a:r>
            <a:endParaRPr>
              <a:solidFill>
                <a:srgbClr val="666666"/>
              </a:solidFill>
            </a:endParaRPr>
          </a:p>
          <a:p>
            <a:pPr indent="-317500" lvl="1" marL="914400" rtl="0">
              <a:spcBef>
                <a:spcPts val="0"/>
              </a:spcBef>
              <a:spcAft>
                <a:spcPts val="0"/>
              </a:spcAft>
              <a:buClr>
                <a:srgbClr val="666666"/>
              </a:buClr>
              <a:buSzPts val="1400"/>
              <a:buChar char="○"/>
            </a:pPr>
            <a:r>
              <a:rPr lang="en">
                <a:solidFill>
                  <a:srgbClr val="666666"/>
                </a:solidFill>
              </a:rPr>
              <a:t>Then could crepartition</a:t>
            </a:r>
            <a:endParaRPr>
              <a:solidFill>
                <a:srgbClr val="666666"/>
              </a:solidFill>
            </a:endParaRPr>
          </a:p>
          <a:p>
            <a:pPr indent="-342900" lvl="0" marL="457200" marR="76200" rtl="0">
              <a:lnSpc>
                <a:spcPct val="115000"/>
              </a:lnSpc>
              <a:spcBef>
                <a:spcPts val="1000"/>
              </a:spcBef>
              <a:spcAft>
                <a:spcPts val="0"/>
              </a:spcAft>
              <a:buClr>
                <a:srgbClr val="666666"/>
              </a:buClr>
              <a:buSzPts val="1800"/>
              <a:buChar char="●"/>
            </a:pPr>
            <a:r>
              <a:rPr lang="en">
                <a:solidFill>
                  <a:srgbClr val="666666"/>
                </a:solidFill>
              </a:rPr>
              <a:t>GraphX requires Kyro serialization for optimal performance, make sure you have that set up </a:t>
            </a:r>
            <a:endParaRPr>
              <a:solidFill>
                <a:srgbClr val="666666"/>
              </a:solidFill>
            </a:endParaRPr>
          </a:p>
          <a:p>
            <a:pPr indent="0" lvl="0" marL="76200" marR="76200" rtl="0">
              <a:lnSpc>
                <a:spcPct val="150000"/>
              </a:lnSpc>
              <a:spcBef>
                <a:spcPts val="1500"/>
              </a:spcBef>
              <a:spcAft>
                <a:spcPts val="0"/>
              </a:spcAft>
              <a:buNone/>
            </a:pPr>
            <a:r>
              <a:rPr lang="en" sz="1000">
                <a:solidFill>
                  <a:schemeClr val="dk1"/>
                </a:solidFill>
                <a:highlight>
                  <a:srgbClr val="F5F5F5"/>
                </a:highlight>
                <a:latin typeface="Verdana"/>
                <a:ea typeface="Verdana"/>
                <a:cs typeface="Verdana"/>
                <a:sym typeface="Verdana"/>
              </a:rPr>
              <a:t>SPARK_JAVA_OPTS</a:t>
            </a:r>
            <a:r>
              <a:rPr lang="en" sz="1000">
                <a:solidFill>
                  <a:srgbClr val="93A1A1"/>
                </a:solidFill>
                <a:highlight>
                  <a:srgbClr val="F5F5F5"/>
                </a:highlight>
                <a:latin typeface="Verdana"/>
                <a:ea typeface="Verdana"/>
                <a:cs typeface="Verdana"/>
                <a:sym typeface="Verdana"/>
              </a:rPr>
              <a:t>+=</a:t>
            </a:r>
            <a:r>
              <a:rPr lang="en" sz="1000">
                <a:solidFill>
                  <a:srgbClr val="DD1144"/>
                </a:solidFill>
                <a:highlight>
                  <a:srgbClr val="F5F5F5"/>
                </a:highlight>
                <a:latin typeface="Verdana"/>
                <a:ea typeface="Verdana"/>
                <a:cs typeface="Verdana"/>
                <a:sym typeface="Verdana"/>
              </a:rPr>
              <a:t>'</a:t>
            </a:r>
            <a:br>
              <a:rPr lang="en" sz="1000">
                <a:solidFill>
                  <a:srgbClr val="DD1144"/>
                </a:solidFill>
                <a:highlight>
                  <a:srgbClr val="F5F5F5"/>
                </a:highlight>
                <a:latin typeface="Verdana"/>
                <a:ea typeface="Verdana"/>
                <a:cs typeface="Verdana"/>
                <a:sym typeface="Verdana"/>
              </a:rPr>
            </a:br>
            <a:r>
              <a:rPr lang="en" sz="1000">
                <a:solidFill>
                  <a:srgbClr val="DD1144"/>
                </a:solidFill>
                <a:highlight>
                  <a:srgbClr val="F5F5F5"/>
                </a:highlight>
                <a:latin typeface="Verdana"/>
                <a:ea typeface="Verdana"/>
                <a:cs typeface="Verdana"/>
                <a:sym typeface="Verdana"/>
              </a:rPr>
              <a:t> -Dspark.serializer=org.apache.spark.serializer.KryoSerializer</a:t>
            </a:r>
            <a:br>
              <a:rPr lang="en" sz="1000">
                <a:solidFill>
                  <a:srgbClr val="DD1144"/>
                </a:solidFill>
                <a:highlight>
                  <a:srgbClr val="F5F5F5"/>
                </a:highlight>
                <a:latin typeface="Verdana"/>
                <a:ea typeface="Verdana"/>
                <a:cs typeface="Verdana"/>
                <a:sym typeface="Verdana"/>
              </a:rPr>
            </a:br>
            <a:r>
              <a:rPr lang="en" sz="1000">
                <a:solidFill>
                  <a:srgbClr val="DD1144"/>
                </a:solidFill>
                <a:highlight>
                  <a:srgbClr val="F5F5F5"/>
                </a:highlight>
                <a:latin typeface="Verdana"/>
                <a:ea typeface="Verdana"/>
                <a:cs typeface="Verdana"/>
                <a:sym typeface="Verdana"/>
              </a:rPr>
              <a:t> -Dspark.kryo.registrator=org.apache.spark.graphx.GraphKryoRegistrator '</a:t>
            </a:r>
            <a:br>
              <a:rPr lang="en" sz="1000">
                <a:solidFill>
                  <a:schemeClr val="dk1"/>
                </a:solidFill>
                <a:highlight>
                  <a:srgbClr val="F5F5F5"/>
                </a:highlight>
                <a:latin typeface="Verdana"/>
                <a:ea typeface="Verdana"/>
                <a:cs typeface="Verdana"/>
                <a:sym typeface="Verdana"/>
              </a:rPr>
            </a:br>
            <a:r>
              <a:rPr lang="en" sz="1000">
                <a:solidFill>
                  <a:schemeClr val="dk1"/>
                </a:solidFill>
                <a:highlight>
                  <a:srgbClr val="F5F5F5"/>
                </a:highlight>
                <a:latin typeface="Verdana"/>
                <a:ea typeface="Verdana"/>
                <a:cs typeface="Verdana"/>
                <a:sym typeface="Verdana"/>
              </a:rPr>
              <a:t>export SPARK_JAVA_OPTS</a:t>
            </a:r>
            <a:endParaRPr sz="1000">
              <a:solidFill>
                <a:schemeClr val="dk1"/>
              </a:solidFill>
              <a:highlight>
                <a:srgbClr val="F5F5F5"/>
              </a:highlight>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 Algorithms: Connected Components</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highlight>
                  <a:srgbClr val="FFFFFF"/>
                </a:highlight>
              </a:rPr>
              <a:t>A </a:t>
            </a:r>
            <a:r>
              <a:rPr b="1" lang="en">
                <a:solidFill>
                  <a:srgbClr val="000000"/>
                </a:solidFill>
              </a:rPr>
              <a:t>connected component</a:t>
            </a:r>
            <a:r>
              <a:rPr lang="en">
                <a:solidFill>
                  <a:srgbClr val="000000"/>
                </a:solidFill>
                <a:highlight>
                  <a:srgbClr val="FFFFFF"/>
                </a:highlight>
              </a:rPr>
              <a:t> of an undirected graph is a maximal set of nodes such that each pair of nodes is connected by a path.</a:t>
            </a:r>
            <a:endParaRPr>
              <a:solidFill>
                <a:srgbClr val="000000"/>
              </a:solidFill>
              <a:highlight>
                <a:srgbClr val="FFFFFF"/>
              </a:highlight>
            </a:endParaRPr>
          </a:p>
          <a:p>
            <a:pPr indent="0" lvl="0" marL="0">
              <a:spcBef>
                <a:spcPts val="1600"/>
              </a:spcBef>
              <a:spcAft>
                <a:spcPts val="0"/>
              </a:spcAft>
              <a:buNone/>
            </a:pPr>
            <a:r>
              <a:rPr lang="en">
                <a:solidFill>
                  <a:srgbClr val="000000"/>
                </a:solidFill>
                <a:highlight>
                  <a:srgbClr val="FFFFFF"/>
                </a:highlight>
              </a:rPr>
              <a:t>Finding connected components can be computationally expensive on very large graphs.</a:t>
            </a:r>
            <a:endParaRPr>
              <a:solidFill>
                <a:srgbClr val="000000"/>
              </a:solidFill>
              <a:highlight>
                <a:srgbClr val="FFFFFF"/>
              </a:highlight>
            </a:endParaRPr>
          </a:p>
          <a:p>
            <a:pPr indent="0" lvl="0" marL="0">
              <a:spcBef>
                <a:spcPts val="1600"/>
              </a:spcBef>
              <a:spcAft>
                <a:spcPts val="1600"/>
              </a:spcAft>
              <a:buNone/>
            </a:pPr>
            <a:r>
              <a:rPr lang="en">
                <a:solidFill>
                  <a:srgbClr val="000000"/>
                </a:solidFill>
              </a:rPr>
              <a:t>Can be used to find large subsections of the data set, that perhaps can get segmented</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 </a:t>
            </a:r>
            <a:r>
              <a:rPr lang="en"/>
              <a:t>Algorithms</a:t>
            </a:r>
            <a:r>
              <a:rPr lang="en"/>
              <a:t>: Shortest path traversal</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highlight>
                  <a:srgbClr val="FFFFFF"/>
                </a:highlight>
              </a:rPr>
              <a:t>In </a:t>
            </a:r>
            <a:r>
              <a:rPr lang="en">
                <a:solidFill>
                  <a:srgbClr val="000000"/>
                </a:solidFill>
                <a:hlinkClick r:id="rId3"/>
              </a:rPr>
              <a:t>graph theory</a:t>
            </a:r>
            <a:r>
              <a:rPr lang="en">
                <a:solidFill>
                  <a:srgbClr val="000000"/>
                </a:solidFill>
                <a:highlight>
                  <a:srgbClr val="FFFFFF"/>
                </a:highlight>
              </a:rPr>
              <a:t>, the </a:t>
            </a:r>
            <a:r>
              <a:rPr b="1" lang="en">
                <a:solidFill>
                  <a:srgbClr val="000000"/>
                </a:solidFill>
              </a:rPr>
              <a:t>shortest path problem</a:t>
            </a:r>
            <a:r>
              <a:rPr lang="en">
                <a:solidFill>
                  <a:srgbClr val="000000"/>
                </a:solidFill>
                <a:highlight>
                  <a:srgbClr val="FFFFFF"/>
                </a:highlight>
              </a:rPr>
              <a:t> is the problem of finding a </a:t>
            </a:r>
            <a:r>
              <a:rPr lang="en">
                <a:solidFill>
                  <a:srgbClr val="000000"/>
                </a:solidFill>
                <a:hlinkClick r:id="rId4"/>
              </a:rPr>
              <a:t>path</a:t>
            </a:r>
            <a:r>
              <a:rPr lang="en">
                <a:solidFill>
                  <a:srgbClr val="000000"/>
                </a:solidFill>
                <a:highlight>
                  <a:srgbClr val="FFFFFF"/>
                </a:highlight>
              </a:rPr>
              <a:t> between two </a:t>
            </a:r>
            <a:r>
              <a:rPr lang="en">
                <a:solidFill>
                  <a:srgbClr val="000000"/>
                </a:solidFill>
                <a:hlinkClick r:id="rId5"/>
              </a:rPr>
              <a:t>vertices</a:t>
            </a:r>
            <a:r>
              <a:rPr lang="en">
                <a:solidFill>
                  <a:srgbClr val="000000"/>
                </a:solidFill>
                <a:highlight>
                  <a:srgbClr val="FFFFFF"/>
                </a:highlight>
              </a:rPr>
              <a:t> (or nodes) in a </a:t>
            </a:r>
            <a:r>
              <a:rPr lang="en">
                <a:solidFill>
                  <a:srgbClr val="000000"/>
                </a:solidFill>
                <a:hlinkClick r:id="rId6"/>
              </a:rPr>
              <a:t>graph</a:t>
            </a:r>
            <a:r>
              <a:rPr lang="en">
                <a:solidFill>
                  <a:srgbClr val="000000"/>
                </a:solidFill>
                <a:highlight>
                  <a:srgbClr val="FFFFFF"/>
                </a:highlight>
              </a:rPr>
              <a:t> such that the sum of the </a:t>
            </a:r>
            <a:r>
              <a:rPr lang="en">
                <a:solidFill>
                  <a:srgbClr val="000000"/>
                </a:solidFill>
                <a:hlinkClick r:id="rId7"/>
              </a:rPr>
              <a:t>weights</a:t>
            </a:r>
            <a:r>
              <a:rPr lang="en">
                <a:solidFill>
                  <a:srgbClr val="000000"/>
                </a:solidFill>
                <a:highlight>
                  <a:srgbClr val="FFFFFF"/>
                </a:highlight>
              </a:rPr>
              <a:t> of its constituent edges is minimized.</a:t>
            </a:r>
            <a:endParaRPr>
              <a:solidFill>
                <a:srgbClr val="000000"/>
              </a:solidFill>
              <a:highlight>
                <a:srgbClr val="FFFFFF"/>
              </a:highlight>
            </a:endParaRPr>
          </a:p>
          <a:p>
            <a:pPr indent="0" lvl="0" marL="0">
              <a:spcBef>
                <a:spcPts val="1600"/>
              </a:spcBef>
              <a:spcAft>
                <a:spcPts val="0"/>
              </a:spcAft>
              <a:buNone/>
            </a:pPr>
            <a:r>
              <a:rPr lang="en">
                <a:solidFill>
                  <a:srgbClr val="000000"/>
                </a:solidFill>
                <a:highlight>
                  <a:srgbClr val="FFFFFF"/>
                </a:highlight>
              </a:rPr>
              <a:t>This is typically done with Breadth First Search and can be computationally expensive if the potential path is very far. In practice, only good for 3-4 hops out in most data sets.</a:t>
            </a:r>
            <a:endParaRPr>
              <a:solidFill>
                <a:srgbClr val="000000"/>
              </a:solidFill>
              <a:highlight>
                <a:srgbClr val="FFFFFF"/>
              </a:highlight>
            </a:endParaRPr>
          </a:p>
          <a:p>
            <a:pPr indent="0" lvl="0" marL="0">
              <a:spcBef>
                <a:spcPts val="1600"/>
              </a:spcBef>
              <a:spcAft>
                <a:spcPts val="1600"/>
              </a:spcAft>
              <a:buNone/>
            </a:pPr>
            <a:r>
              <a:rPr lang="en">
                <a:solidFill>
                  <a:srgbClr val="000000"/>
                </a:solidFill>
              </a:rPr>
              <a:t>Could be useful for determining how one node is related to another node or which shared connections two nodes have.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 Algorithms: Recommendation Engines</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Graphs can be the foundation for a number of different types of recommendation engines.</a:t>
            </a:r>
            <a:endParaRPr>
              <a:solidFill>
                <a:srgbClr val="000000"/>
              </a:solidFill>
            </a:endParaRPr>
          </a:p>
          <a:p>
            <a:pPr indent="0" lvl="0" marL="0">
              <a:spcBef>
                <a:spcPts val="1600"/>
              </a:spcBef>
              <a:spcAft>
                <a:spcPts val="0"/>
              </a:spcAft>
              <a:buNone/>
            </a:pPr>
            <a:r>
              <a:rPr lang="en">
                <a:solidFill>
                  <a:srgbClr val="000000"/>
                </a:solidFill>
              </a:rPr>
              <a:t>To recommend connections that should be there (such as recommending friends in a social network) you can use missing edge prediction, or just simply find who has the most shared connections.</a:t>
            </a:r>
            <a:endParaRPr>
              <a:solidFill>
                <a:srgbClr val="000000"/>
              </a:solidFill>
            </a:endParaRPr>
          </a:p>
          <a:p>
            <a:pPr indent="0" lvl="0" marL="0">
              <a:spcBef>
                <a:spcPts val="1600"/>
              </a:spcBef>
              <a:spcAft>
                <a:spcPts val="1600"/>
              </a:spcAft>
              <a:buNone/>
            </a:pPr>
            <a:r>
              <a:rPr lang="en">
                <a:solidFill>
                  <a:srgbClr val="000000"/>
                </a:solidFill>
              </a:rPr>
              <a:t>Users buying items can be modeled as a bipartite graph between customers and items. Collaborative filtering recommendations for a user can be calculated quickly by looking at that user’s purchases, then using the graph to find the users who purchased that same item, and then the items they purchased.</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