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embeddedFontLst>
    <p:embeddedFont>
      <p:font typeface="Helvetica Neue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Josh Jon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EE0C2E9-BC4F-47FF-B575-C21D0DBBA718}">
  <a:tblStyle styleId="{0EE0C2E9-BC4F-47FF-B575-C21D0DBBA7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5EE741D-1E37-46A8-A875-1EF7F58EB1B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HelveticaNeue-bold.fntdata"/><Relationship Id="rId30" Type="http://schemas.openxmlformats.org/officeDocument/2006/relationships/slide" Target="slides/slide24.xml"/><Relationship Id="rId74" Type="http://schemas.openxmlformats.org/officeDocument/2006/relationships/font" Target="fonts/HelveticaNeue-regular.fntdata"/><Relationship Id="rId33" Type="http://schemas.openxmlformats.org/officeDocument/2006/relationships/slide" Target="slides/slide27.xml"/><Relationship Id="rId77" Type="http://schemas.openxmlformats.org/officeDocument/2006/relationships/font" Target="fonts/HelveticaNeue-boldItalic.fntdata"/><Relationship Id="rId32" Type="http://schemas.openxmlformats.org/officeDocument/2006/relationships/slide" Target="slides/slide26.xml"/><Relationship Id="rId76" Type="http://schemas.openxmlformats.org/officeDocument/2006/relationships/font" Target="fonts/HelveticaNeue-italic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1-23T21:59:49.036">
    <p:pos x="1911" y="586"/>
    <p:text>If there's time, it might be good to make these slides consistent -- some of the function slides have this line showing parameters &amp; defaults, but many don't. It might also be good to note which are actions vs. transformations. Probably not a huge deal, but if there's time.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and find SparkSession and or SparkContext and take a look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Parallelized collections are created by calling SparkContext’s parallelize method on an existing iterable or collection in your driver program. 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marR="889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The elements of the collection are copied to a distributed dataset that can be operated on in parallel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you can also add parameter for partitioning e.g. minPartitions=</a:t>
            </a:r>
            <a:r>
              <a:rPr lang="en" sz="1000">
                <a:solidFill>
                  <a:srgbClr val="7D2727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128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types of Operations are supported on RDDs </a:t>
            </a:r>
            <a:endParaRPr sz="1800">
              <a:solidFill>
                <a:srgbClr val="1D1F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transformations are only computed when an action requires a result to be returned to the driver program.</a:t>
            </a:r>
            <a:endParaRPr sz="1050">
              <a:solidFill>
                <a:srgbClr val="1D1F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design enables Spark to run more efficiently. For example, we can realize that a dataset created through </a:t>
            </a:r>
            <a:r>
              <a:rPr lang="en" sz="9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map</a:t>
            </a:r>
            <a:r>
              <a:rPr lang="en" sz="1050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will be used in a </a:t>
            </a:r>
            <a:r>
              <a:rPr lang="en" sz="9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reduce</a:t>
            </a:r>
            <a:r>
              <a:rPr lang="en" sz="1050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return only the result of the </a:t>
            </a:r>
            <a:r>
              <a:rPr lang="en" sz="9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reduce</a:t>
            </a:r>
            <a:r>
              <a:rPr lang="en" sz="1050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the driver, rather than the larger mapped dataset.</a:t>
            </a:r>
            <a:endParaRPr sz="1050">
              <a:solidFill>
                <a:srgbClr val="1D1F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1D1F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985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Environments: </a:t>
            </a:r>
            <a:r>
              <a:rPr b="1"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Yarn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Docker, EC2, </a:t>
            </a:r>
            <a:r>
              <a:rPr b="1"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Mesos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OpenStack, </a:t>
            </a:r>
            <a:r>
              <a:rPr b="1"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Databricks (our favorite)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Digital Ocean, and much more...</a:t>
            </a:r>
            <a:endParaRPr sz="12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6985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Sources: </a:t>
            </a:r>
            <a:r>
              <a:rPr b="1"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Hadoop HDFS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Casandra, </a:t>
            </a:r>
            <a:r>
              <a:rPr b="1"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Kafka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Apache Hive, HBase, </a:t>
            </a:r>
            <a:r>
              <a:rPr b="1"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JDBC (PostgreSQL, MySQL, etc)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CSV, JSON, </a:t>
            </a:r>
            <a:r>
              <a:rPr b="1"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Amazon S3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ElasticSearch, </a:t>
            </a:r>
            <a:r>
              <a:rPr b="1"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Parquet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much, much more...</a:t>
            </a:r>
            <a:endParaRPr sz="12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Compare to MapReduce where: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0. Data is read from disk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0. A single transformation takes place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0. Data is written to disk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0. Repeat steps 1-3 until all transformations are completed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RDDs are like a building block higher level things work with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concat</a:t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u="none" cap="none" strike="noStrike">
                <a:solidFill>
                  <a:schemeClr val="dk1"/>
                </a:solidFill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i="0" sz="1500" u="none" cap="none" strike="noStrike">
                <a:solidFill>
                  <a:schemeClr val="dk1"/>
                </a:solidFill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i="0" sz="1400" u="none" cap="none" strike="noStrike">
                <a:solidFill>
                  <a:schemeClr val="dk1"/>
                </a:solidFill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i="0" sz="1400" u="none" cap="none" strike="noStrike">
                <a:solidFill>
                  <a:schemeClr val="dk1"/>
                </a:solidFill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i="0" sz="1400" u="none" cap="none" strike="noStrike">
                <a:solidFill>
                  <a:schemeClr val="dk1"/>
                </a:solidFill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i="0" sz="1400" u="none" cap="none" strike="noStrike">
                <a:solidFill>
                  <a:schemeClr val="dk1"/>
                </a:solidFill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i="0" sz="1400" u="none" cap="none" strike="noStrike">
                <a:solidFill>
                  <a:schemeClr val="dk1"/>
                </a:solidFill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•"/>
              <a:defRPr i="0" sz="14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park.apache.org/docs/latest/api.html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MinerKasch/training-docker-pyspark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spark.apache.org/docs/2.2.0/api/python/pyspark.sql.html?highlight=sparksession#pyspark.sql.DataFrame" TargetMode="External"/><Relationship Id="rId4" Type="http://schemas.openxmlformats.org/officeDocument/2006/relationships/hyperlink" Target="https://spark.apache.org/docs/2.2.0/api/python/pyspark.sql.html?highlight=sparksession#pyspark.sql.DataFram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spark.apache.org/docs/latest/api/python/pyspark.html#pyspark.RDD.takeSample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comments" Target="../comments/comment1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github.com/MinerKasch/training-docker-pyspark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docs.databricks.com/spark/latest/spark-sql/udf-in-python.html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spark.apache.org/docs/2.2.0/tuning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park.apache.org/docs/latest/configuration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Spark with PySpark</a:t>
            </a:r>
            <a:endParaRPr/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API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rgbClr val="000000"/>
                </a:solidFill>
                <a:hlinkClick r:id="rId3"/>
              </a:rPr>
              <a:t>https://spark.apache.org/docs/latest/api.html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000" y="1685925"/>
            <a:ext cx="6879999" cy="329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Parallelized Collections (RDDs)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There are two ways to create RDDs: </a:t>
            </a:r>
            <a:endParaRPr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-317500" lvl="1" marL="914400" marR="88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i="1" lang="en">
                <a:solidFill>
                  <a:srgbClr val="1D1F22"/>
                </a:solidFill>
                <a:highlight>
                  <a:srgbClr val="FFFFFF"/>
                </a:highlight>
              </a:rPr>
              <a:t>parallelizing</a:t>
            </a: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 an existing collection in your driver program, or </a:t>
            </a:r>
            <a:endParaRPr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-317500" lvl="1" marL="914400" marR="88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referencing a dataset in an external storage system, such as a shared filesystem, HDFS, HBase, or any data source offering a Hadoop InputFormat.</a:t>
            </a:r>
            <a:r>
              <a:rPr lang="en">
                <a:solidFill>
                  <a:srgbClr val="333333"/>
                </a:solidFill>
              </a:rPr>
              <a:t> </a:t>
            </a:r>
            <a:endParaRPr>
              <a:solidFill>
                <a:srgbClr val="333333"/>
              </a:solidFill>
            </a:endParaRPr>
          </a:p>
          <a:p>
            <a:pPr indent="368300" lvl="0" marL="88900" marR="88900" rtl="0">
              <a:lnSpc>
                <a:spcPct val="16666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68300" lvl="0" marL="88900" marR="88900" rtl="0">
              <a:lnSpc>
                <a:spcPct val="16666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distData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parallelize(data)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88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Once created, the distributed dataset (</a:t>
            </a:r>
            <a:r>
              <a:rPr lang="en">
                <a:solidFill>
                  <a:srgbClr val="444444"/>
                </a:solidFill>
                <a:highlight>
                  <a:srgbClr val="FFFFFF"/>
                </a:highlight>
              </a:rPr>
              <a:t>distData</a:t>
            </a: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) can be operated on in parallel. For example, we can call 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distData.reduce(lambda a, b: a + b)</a:t>
            </a:r>
            <a:r>
              <a:rPr lang="en">
                <a:solidFill>
                  <a:srgbClr val="444444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to add up the elements of the list.</a:t>
            </a:r>
            <a:endParaRPr b="1">
              <a:solidFill>
                <a:srgbClr val="333333"/>
              </a:solidFill>
            </a:endParaRPr>
          </a:p>
          <a:p>
            <a:pPr indent="0" lvl="0" marL="88900" marR="88900" rtl="0">
              <a:lnSpc>
                <a:spcPct val="16666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Parallelized Collections (RDDs)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One important parameter for parallel collections is the number of </a:t>
            </a:r>
            <a:r>
              <a:rPr i="1" lang="en">
                <a:solidFill>
                  <a:srgbClr val="1D1F22"/>
                </a:solidFill>
                <a:highlight>
                  <a:srgbClr val="FFFFFF"/>
                </a:highlight>
              </a:rPr>
              <a:t>partitions</a:t>
            </a: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 to cut the dataset into. Spark will run one task for each partition of the cluster. </a:t>
            </a:r>
            <a:endParaRPr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Typically you want 2-4 partitions for each CPU in your cluster. </a:t>
            </a:r>
            <a:endParaRPr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Normally, Spark tries to set the number of partitions automatically based on your cluster. </a:t>
            </a:r>
            <a:endParaRPr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-342900" lvl="0" marL="45720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However, you can also set it manually by passing it as a second parameter to </a:t>
            </a:r>
            <a:r>
              <a:rPr lang="en">
                <a:solidFill>
                  <a:srgbClr val="444444"/>
                </a:solidFill>
                <a:highlight>
                  <a:srgbClr val="FFFFFF"/>
                </a:highlight>
              </a:rPr>
              <a:t>parallelize</a:t>
            </a: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 (e.g. </a:t>
            </a:r>
            <a:r>
              <a:rPr lang="en">
                <a:solidFill>
                  <a:srgbClr val="444444"/>
                </a:solidFill>
                <a:highlight>
                  <a:srgbClr val="FFFFFF"/>
                </a:highlight>
              </a:rPr>
              <a:t>sc.parallelize(data, 10)</a:t>
            </a: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1: PySpark Command Line Interaction 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Let’s Start up a Spark Shell (pyspark if in path)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an RDD (e.g. as in previous slides)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Look at Spark API and try some command line interactions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get  set-up with our docker image that has spark and everything installed, see: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https://github.com/MinerKasch/training-docker-pyspark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Creating DataFrames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With a SparkSession, DataFrames can be created from an existing RDD, from a Hive table, or from Spark data sources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example from JSON file: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693850" y="2384175"/>
            <a:ext cx="73635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# spark is an existing SparkSession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df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spark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json(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"examples/src/main/resources/people.json"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# Displays the content of the DataFrame to stdout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show()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# +----+-------+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# | age|   name|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# +----+-------+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# |null|Michael|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# |  30|   Andy|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# |  19| Justin|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# +----+-------+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DataFrames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50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03336"/>
              </a:buClr>
              <a:buSzPts val="1800"/>
              <a:buChar char="●"/>
            </a:pPr>
            <a:r>
              <a:rPr lang="en">
                <a:solidFill>
                  <a:srgbClr val="303336"/>
                </a:solidFill>
              </a:rPr>
              <a:t>From a local CSV</a:t>
            </a:r>
            <a:br>
              <a:rPr lang="en">
                <a:solidFill>
                  <a:srgbClr val="303336"/>
                </a:solidFill>
              </a:rPr>
            </a:b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 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spark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csv(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"some/csv/file/people.csv"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303336"/>
              </a:solidFill>
            </a:endParaRPr>
          </a:p>
          <a:p>
            <a:pPr indent="-342900" lvl="0" marL="457200" marR="50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03336"/>
              </a:buClr>
              <a:buSzPts val="1800"/>
              <a:buChar char="●"/>
            </a:pPr>
            <a:r>
              <a:rPr lang="en">
                <a:solidFill>
                  <a:srgbClr val="303336"/>
                </a:solidFill>
              </a:rPr>
              <a:t>From S3:</a:t>
            </a:r>
            <a:br>
              <a:rPr lang="en">
                <a:solidFill>
                  <a:srgbClr val="303336"/>
                </a:solidFill>
              </a:rPr>
            </a:br>
            <a:r>
              <a:rPr b="1" lang="en" sz="1200">
                <a:solidFill>
                  <a:srgbClr val="303336"/>
                </a:solidFill>
                <a:latin typeface="Courier New"/>
                <a:ea typeface="Courier New"/>
                <a:cs typeface="Courier New"/>
                <a:sym typeface="Courier New"/>
              </a:rPr>
              <a:t>df = spark.read.parquet(</a:t>
            </a:r>
            <a:r>
              <a:rPr b="1" lang="en" sz="1200">
                <a:solidFill>
                  <a:srgbClr val="7D2727"/>
                </a:solidFill>
                <a:latin typeface="Courier New"/>
                <a:ea typeface="Courier New"/>
                <a:cs typeface="Courier New"/>
                <a:sym typeface="Courier New"/>
              </a:rPr>
              <a:t>"s3://path/to/parquet/file.parquet"</a:t>
            </a:r>
            <a:r>
              <a:rPr b="1" lang="en" sz="1200">
                <a:solidFill>
                  <a:srgbClr val="3033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3033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50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03336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303336"/>
                </a:solidFill>
              </a:rPr>
              <a:t>From HDFS:</a:t>
            </a:r>
            <a:br>
              <a:rPr lang="en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303336"/>
                </a:solidFill>
                <a:latin typeface="Courier New"/>
                <a:ea typeface="Courier New"/>
                <a:cs typeface="Courier New"/>
                <a:sym typeface="Courier New"/>
              </a:rPr>
              <a:t>spark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“hdfs://data/2017/*/*/*.txt”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10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From a table:</a:t>
            </a:r>
            <a:b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df2 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spark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table(</a:t>
            </a:r>
            <a:r>
              <a:rPr b="1" lang="en" sz="1200">
                <a:solidFill>
                  <a:srgbClr val="4070A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"table1"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Transformations And Actions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Transformations </a:t>
            </a:r>
            <a:endParaRPr>
              <a:solidFill>
                <a:srgbClr val="1D1F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1D1F22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Always return a DataFrame</a:t>
            </a:r>
            <a:endParaRPr>
              <a:solidFill>
                <a:srgbClr val="1D1F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</a:t>
            </a:r>
            <a:r>
              <a:rPr b="1" i="1" lang="en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lazy</a:t>
            </a:r>
            <a:endParaRPr b="1" i="1">
              <a:solidFill>
                <a:srgbClr val="1D1F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>
                <a:solidFill>
                  <a:srgbClr val="444444"/>
                </a:solidFill>
                <a:highlight>
                  <a:srgbClr val="FFFFFF"/>
                </a:highlight>
              </a:rPr>
              <a:t> is a transformation that passes each dataset element through a function and returns a new RDD representing the results</a:t>
            </a:r>
            <a:endParaRPr>
              <a:solidFill>
                <a:srgbClr val="1D1F2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Actions</a:t>
            </a:r>
            <a:endParaRPr>
              <a:solidFill>
                <a:srgbClr val="1D1F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1D1F22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a value to the driver program after running a computation on the dataset</a:t>
            </a:r>
            <a:endParaRPr>
              <a:solidFill>
                <a:srgbClr val="1D1F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</a:t>
            </a:r>
            <a:r>
              <a:rPr b="1" i="1" lang="en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eager</a:t>
            </a:r>
            <a:endParaRPr b="1" i="1">
              <a:solidFill>
                <a:srgbClr val="1D1F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lang="en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an action that aggregates all the elements of the RDD using some function and returns the final result to the driver program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Laziness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Transformations being lazy means:</a:t>
            </a:r>
            <a:endParaRPr>
              <a:solidFill>
                <a:srgbClr val="1D1F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Clr>
                <a:srgbClr val="1D1F22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NOT compute their results right away</a:t>
            </a:r>
            <a:endParaRPr>
              <a:solidFill>
                <a:srgbClr val="1D1F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1D1F22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Just remember the transformations applied to some base dataset </a:t>
            </a:r>
            <a:endParaRPr>
              <a:solidFill>
                <a:srgbClr val="1D1F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1D1F22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computed when an action requires a result to be returned</a:t>
            </a:r>
            <a:endParaRPr>
              <a:solidFill>
                <a:srgbClr val="1D1F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1D1F22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importantly, it allows the framework to automatically apply various optimizations</a:t>
            </a:r>
            <a:endParaRPr>
              <a:solidFill>
                <a:srgbClr val="1D1F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Actions</a:t>
            </a:r>
            <a:endParaRPr/>
          </a:p>
        </p:txBody>
      </p:sp>
      <p:graphicFrame>
        <p:nvGraphicFramePr>
          <p:cNvPr id="172" name="Shape 172"/>
          <p:cNvGraphicFramePr/>
          <p:nvPr/>
        </p:nvGraphicFramePr>
        <p:xfrm>
          <a:off x="468925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{0EE0C2E9-BC4F-47FF-B575-C21D0DBBA718}</a:tableStyleId>
              </a:tblPr>
              <a:tblGrid>
                <a:gridCol w="2047875"/>
                <a:gridCol w="5674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collect()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all the elements of the dataset as an array at the driver program.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the number of elements in the dataset.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the first element of the dataset (similar to take(1)).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take(n)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an array with the first n elements of the dataset.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reduce(f)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Aggregate the elements of the dataset using a function f (which takes two arguments and returns one). The function should be commutative and associative so that it can be computed correctly in parallel.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takeSample(wr,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an array with a random sample of n elements of the dataset, with or without replacement, as indicated by the boolean parameter ‘wr’.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Transformations</a:t>
            </a:r>
            <a:endParaRPr/>
          </a:p>
        </p:txBody>
      </p:sp>
      <p:graphicFrame>
        <p:nvGraphicFramePr>
          <p:cNvPr id="178" name="Shape 178"/>
          <p:cNvGraphicFramePr/>
          <p:nvPr/>
        </p:nvGraphicFramePr>
        <p:xfrm>
          <a:off x="468925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{0EE0C2E9-BC4F-47FF-B575-C21D0DBBA718}</a:tableStyleId>
              </a:tblPr>
              <a:tblGrid>
                <a:gridCol w="2047875"/>
                <a:gridCol w="5674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</a:t>
                      </a:r>
                      <a:r>
                        <a:rPr lang="en"/>
                        <a:t>(f)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a new distributed dataset formed by passing each element of the source through a function f.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filter</a:t>
                      </a:r>
                      <a:r>
                        <a:rPr lang="en"/>
                        <a:t>(f)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a new dataset formed by selecting those elements of the source on which f returns true.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flatMap</a:t>
                      </a:r>
                      <a:r>
                        <a:rPr lang="en"/>
                        <a:t>(f)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Similar to map, but each input item can be mapped to 0 or more output items (so f should return a Seq rather than a single item).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sample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(wr, 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Sample a fraction of the data, with or without replacement.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distinct</a:t>
                      </a:r>
                      <a:r>
                        <a:rPr lang="en"/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 new dataset that contains the distinct elements of the source dataset.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groupBy(cols)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Return a dataset of grouped items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Open source Apache project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Distributed computation framework for executing code in parallel across many different machines in order to analyze large-scale data sets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Spark is data and environment agnostic.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Native high-level APIs in Scala, Python, R, and Java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Comes with useful tools, e.g.: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Spark SQL</a:t>
            </a:r>
            <a:r>
              <a:rPr lang="en">
                <a:solidFill>
                  <a:schemeClr val="dk1"/>
                </a:solidFill>
              </a:rPr>
              <a:t> for SQL and structured data processing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MLlib</a:t>
            </a:r>
            <a:r>
              <a:rPr lang="en">
                <a:solidFill>
                  <a:schemeClr val="dk1"/>
                </a:solidFill>
              </a:rPr>
              <a:t> for machine learning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GraphX</a:t>
            </a:r>
            <a:r>
              <a:rPr lang="en">
                <a:solidFill>
                  <a:schemeClr val="dk1"/>
                </a:solidFill>
              </a:rPr>
              <a:t> for graph processing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Spark Streaming</a:t>
            </a:r>
            <a:endParaRPr b="1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550" y="3289175"/>
            <a:ext cx="2640475" cy="166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vs Narrow Transformations</a:t>
            </a:r>
            <a:endParaRPr sz="30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">
                <a:solidFill>
                  <a:srgbClr val="333333"/>
                </a:solidFill>
              </a:rPr>
              <a:t>Narrow Transformations</a:t>
            </a:r>
            <a:r>
              <a:rPr lang="en">
                <a:solidFill>
                  <a:srgbClr val="333333"/>
                </a:solidFill>
              </a:rPr>
              <a:t> are able to perform</a:t>
            </a:r>
            <a:br>
              <a:rPr lang="en">
                <a:solidFill>
                  <a:srgbClr val="333333"/>
                </a:solidFill>
              </a:rPr>
            </a:br>
            <a:r>
              <a:rPr lang="en">
                <a:solidFill>
                  <a:srgbClr val="333333"/>
                </a:solidFill>
              </a:rPr>
              <a:t>the computation using only the data contained</a:t>
            </a:r>
            <a:br>
              <a:rPr lang="en">
                <a:solidFill>
                  <a:srgbClr val="333333"/>
                </a:solidFill>
              </a:rPr>
            </a:br>
            <a:r>
              <a:rPr lang="en">
                <a:solidFill>
                  <a:srgbClr val="333333"/>
                </a:solidFill>
              </a:rPr>
              <a:t>within the partition of data assigned to it.</a:t>
            </a:r>
            <a:endParaRPr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</a:rPr>
              <a:t>Examples include:</a:t>
            </a:r>
            <a:endParaRPr>
              <a:solidFill>
                <a:srgbClr val="333333"/>
              </a:solidFill>
            </a:endParaRPr>
          </a:p>
          <a:p>
            <a:pPr indent="-317500" lvl="1" marL="9144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filter(..)</a:t>
            </a:r>
            <a:endParaRPr>
              <a:solidFill>
                <a:srgbClr val="333333"/>
              </a:solidFill>
            </a:endParaRPr>
          </a:p>
          <a:p>
            <a:pPr indent="-317500" lvl="1" marL="9144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drop(..)</a:t>
            </a:r>
            <a:endParaRPr>
              <a:solidFill>
                <a:srgbClr val="333333"/>
              </a:solidFill>
            </a:endParaRPr>
          </a:p>
          <a:p>
            <a:pPr indent="-317500" lvl="1" marL="9144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coalesce()</a:t>
            </a:r>
            <a:endParaRPr>
              <a:solidFill>
                <a:srgbClr val="333333"/>
              </a:solidFill>
            </a:endParaRPr>
          </a:p>
          <a:p>
            <a:pPr indent="0" lvl="0" marL="0" rtl="0">
              <a:lnSpc>
                <a:spcPct val="16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751" y="1064875"/>
            <a:ext cx="2838850" cy="37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vs Narrow Transformations</a:t>
            </a:r>
            <a:endParaRPr sz="30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">
                <a:solidFill>
                  <a:srgbClr val="333333"/>
                </a:solidFill>
              </a:rPr>
              <a:t>Wide Transformations</a:t>
            </a:r>
            <a:r>
              <a:rPr lang="en">
                <a:solidFill>
                  <a:srgbClr val="333333"/>
                </a:solidFill>
              </a:rPr>
              <a:t> are those type of transformations that require comparing data in multiple partitions.</a:t>
            </a:r>
            <a:endParaRPr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</a:rPr>
              <a:t>Examples include:</a:t>
            </a:r>
            <a:endParaRPr>
              <a:solidFill>
                <a:srgbClr val="333333"/>
              </a:solidFill>
            </a:endParaRPr>
          </a:p>
          <a:p>
            <a:pPr indent="-317500" lvl="1" marL="9144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distinct()</a:t>
            </a:r>
            <a:endParaRPr>
              <a:solidFill>
                <a:srgbClr val="333333"/>
              </a:solidFill>
            </a:endParaRPr>
          </a:p>
          <a:p>
            <a:pPr indent="-317500" lvl="1" marL="9144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groupBy(..).sum()</a:t>
            </a:r>
            <a:endParaRPr>
              <a:solidFill>
                <a:srgbClr val="333333"/>
              </a:solidFill>
            </a:endParaRPr>
          </a:p>
          <a:p>
            <a:pPr indent="-317500" lvl="1" marL="9144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repartition(n)</a:t>
            </a:r>
            <a:endParaRPr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</a:rPr>
              <a:t>In order to compare data between two partitions </a:t>
            </a:r>
            <a:br>
              <a:rPr lang="en">
                <a:solidFill>
                  <a:srgbClr val="333333"/>
                </a:solidFill>
              </a:rPr>
            </a:br>
            <a:r>
              <a:rPr lang="en">
                <a:solidFill>
                  <a:srgbClr val="333333"/>
                </a:solidFill>
              </a:rPr>
              <a:t>a shuffle operation is required</a:t>
            </a:r>
            <a:endParaRPr>
              <a:solidFill>
                <a:srgbClr val="333333"/>
              </a:solidFill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764" y="1656775"/>
            <a:ext cx="252083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Shuffles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</a:rPr>
              <a:t>A shuffle operation is triggered when data needs to move between executors.</a:t>
            </a:r>
            <a:endParaRPr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</a:rPr>
              <a:t>For example, in order to group by color it will serve us best if...</a:t>
            </a:r>
            <a:endParaRPr>
              <a:solidFill>
                <a:srgbClr val="333333"/>
              </a:solidFill>
            </a:endParaRPr>
          </a:p>
          <a:p>
            <a:pPr indent="-342900" lvl="1" marL="9144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○"/>
            </a:pPr>
            <a:r>
              <a:rPr lang="en" sz="1800">
                <a:solidFill>
                  <a:srgbClr val="333333"/>
                </a:solidFill>
              </a:rPr>
              <a:t>all the reds are in one partitions</a:t>
            </a:r>
            <a:endParaRPr sz="1800">
              <a:solidFill>
                <a:srgbClr val="333333"/>
              </a:solidFill>
            </a:endParaRPr>
          </a:p>
          <a:p>
            <a:pPr indent="-342900" lvl="1" marL="9144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○"/>
            </a:pPr>
            <a:r>
              <a:rPr lang="en" sz="1800">
                <a:solidFill>
                  <a:srgbClr val="333333"/>
                </a:solidFill>
              </a:rPr>
              <a:t>all the blues are in a second partition</a:t>
            </a:r>
            <a:endParaRPr sz="1800">
              <a:solidFill>
                <a:srgbClr val="333333"/>
              </a:solidFill>
            </a:endParaRPr>
          </a:p>
          <a:p>
            <a:pPr indent="-342900" lvl="1" marL="9144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○"/>
            </a:pPr>
            <a:r>
              <a:rPr lang="en" sz="1800">
                <a:solidFill>
                  <a:srgbClr val="333333"/>
                </a:solidFill>
              </a:rPr>
              <a:t>all the greens are in a third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</a:rPr>
              <a:t>From there we can easily sum/count/average all of the reds, blues and greens.</a:t>
            </a:r>
            <a:endParaRPr>
              <a:solidFill>
                <a:srgbClr val="33333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Shuffles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ata that is "shuffled" is in a format known as the Tungsten Binary Format.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is also the same format that is stored in RAM when cached.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one format means Spark can move data from memory, to disk, across the network and back into memory in one single, highly-optimized, format.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Spark also </a:t>
            </a:r>
            <a:r>
              <a:rPr lang="en">
                <a:solidFill>
                  <a:srgbClr val="000000"/>
                </a:solidFill>
              </a:rPr>
              <a:t>executes as many operations as possible on a single partition of data (“Pipelining”)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Once a single partition of data is read into RAM, Spark will combine as many narrow operations as it can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By avoiding all the extra network and disk IO, Spark can easily out-perform traditional MapReduce applications.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important thing: cache()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ability to cache data is fundamental to achieving high performance with Apache Spark.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By default, each transformed RDD may be recomputed each time you run an action on it.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You can tell Spark to cache an RDD, </a:t>
            </a:r>
            <a:r>
              <a:rPr lang="en">
                <a:solidFill>
                  <a:schemeClr val="dk1"/>
                </a:solidFill>
              </a:rPr>
              <a:t>keep the elements around on the cluster for much faster access the next time you query it.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cache()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operation cache() simply marks the DataFrame as cached.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cache won't be materialized until all the data is read in.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Executing a count() is a very common way of forcing the cache to materialize.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somedataframe</a:t>
            </a:r>
            <a:b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.cache()         # Mark the DataFrame as cached</a:t>
            </a:r>
            <a:b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.count()         # Materialize the cache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what?	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Let’s take a closer look at some common transformations and actions to do on RDDs/DataFrames in pySpark..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table()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Returns the specified table as a </a:t>
            </a:r>
            <a:r>
              <a:rPr b="1" lang="en" u="sng">
                <a:solidFill>
                  <a:srgbClr val="000000"/>
                </a:solidFill>
                <a:hlinkClick r:id="rId3"/>
              </a:rPr>
              <a:t>DataFrame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createOrReplaceTempView(</a:t>
            </a:r>
            <a:r>
              <a:rPr b="1" lang="en" sz="1200">
                <a:solidFill>
                  <a:srgbClr val="4070A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"table1"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df2 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spark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table(</a:t>
            </a:r>
            <a:r>
              <a:rPr b="1" lang="en" sz="1200">
                <a:solidFill>
                  <a:srgbClr val="4070A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"table1"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007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(df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collect()) 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7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(df2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collect())</a:t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createOrReplaceTempView()</a:t>
            </a:r>
            <a:endParaRPr b="1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Creates or replaces a local temporary view with this DataFrame.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lifetime of this temporary table is tied to the </a:t>
            </a:r>
            <a:r>
              <a:rPr b="1" lang="en">
                <a:solidFill>
                  <a:srgbClr val="000000"/>
                </a:solidFill>
              </a:rPr>
              <a:t>SparkSession</a:t>
            </a:r>
            <a:r>
              <a:rPr lang="en">
                <a:solidFill>
                  <a:srgbClr val="000000"/>
                </a:solidFill>
              </a:rPr>
              <a:t> that was used to create this </a:t>
            </a:r>
            <a:r>
              <a:rPr b="1" lang="en" u="sng">
                <a:solidFill>
                  <a:srgbClr val="000000"/>
                </a:solidFill>
                <a:hlinkClick r:id="rId4"/>
              </a:rPr>
              <a:t>DataFrame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E4349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saveAs</a:t>
            </a:r>
            <a:r>
              <a:rPr lang="en"/>
              <a:t>Table</a:t>
            </a:r>
            <a:r>
              <a:rPr lang="en"/>
              <a:t>()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Saves the content of the DataFrame as the specified table.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the case the table already exists, behavior of this function depends on the save mode, specified by the mode function (default to throwing an exception). 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append: Append contents of this DataFrame to existing data.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overwrite: Overwrite existing data. (</a:t>
            </a:r>
            <a:r>
              <a:rPr lang="en">
                <a:solidFill>
                  <a:schemeClr val="dk1"/>
                </a:solidFill>
              </a:rPr>
              <a:t>When mode is Overwrite, the schema of the DataFrame does not need to be the same as that of the existing table.)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error: Throw an exception if data already exists.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ignore: Silently ignore this operation if data already exists.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saveAsTable(name, format=None, mode=None, partitionBy=None, **options)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select()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Selects just the specified columns from an RDD/DataFrame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762452" y="2087100"/>
            <a:ext cx="77529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" sz="12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i="0" lang="en" sz="12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textFile(</a:t>
            </a:r>
            <a:r>
              <a:rPr b="1" i="0" lang="en" sz="1200" u="none" cap="none" strike="noStrike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”hdfs://data/books/*.txt"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title_author_data = data.select([“title”,”author”])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Components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All programs run as a JVM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Master (cluster manager) allocates resources available across applications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Acquires executors on cluster nodes - process run compute tasks, cache data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Sends code to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executors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Sends tasks for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executors to run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200" y="2508375"/>
            <a:ext cx="5245900" cy="23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Python’s Lambda</a:t>
            </a:r>
            <a:endParaRPr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is shorthand for buildings </a:t>
            </a:r>
            <a:b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one-line functions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a lot to pass in a quick function</a:t>
            </a:r>
            <a:b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a parameter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Functionally equivalent to defining a</a:t>
            </a:r>
            <a:b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 with def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5172075" y="770929"/>
            <a:ext cx="4514850" cy="24699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In [</a:t>
            </a:r>
            <a:r>
              <a:rPr b="1" lang="en" sz="1200">
                <a:solidFill>
                  <a:srgbClr val="2EE72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]: </a:t>
            </a:r>
            <a:r>
              <a:rPr b="1"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3C9FF2"/>
                </a:solidFill>
                <a:latin typeface="Arial"/>
                <a:ea typeface="Arial"/>
                <a:cs typeface="Arial"/>
                <a:sym typeface="Arial"/>
              </a:rPr>
              <a:t>apply_twice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(myf, value):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   ...: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b="1"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myf(myf(value))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   ...: 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In [</a:t>
            </a:r>
            <a:r>
              <a:rPr b="1" lang="en" sz="1200">
                <a:solidFill>
                  <a:srgbClr val="2EE72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]: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apply_twice(</a:t>
            </a:r>
            <a:r>
              <a:rPr b="1"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lambda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: x + </a:t>
            </a:r>
            <a:r>
              <a:rPr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23622"/>
                </a:solidFill>
                <a:latin typeface="Arial"/>
                <a:ea typeface="Arial"/>
                <a:cs typeface="Arial"/>
                <a:sym typeface="Arial"/>
              </a:rPr>
              <a:t>Out[</a:t>
            </a:r>
            <a:r>
              <a:rPr b="1" lang="en" sz="1200">
                <a:solidFill>
                  <a:srgbClr val="FF3B1E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rgbClr val="B23622"/>
                </a:solidFill>
                <a:latin typeface="Arial"/>
                <a:ea typeface="Arial"/>
                <a:cs typeface="Arial"/>
                <a:sym typeface="Arial"/>
              </a:rPr>
              <a:t>]: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>
              <a:solidFill>
                <a:srgbClr val="B236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In [</a:t>
            </a:r>
            <a:r>
              <a:rPr b="1" lang="en" sz="1200">
                <a:solidFill>
                  <a:srgbClr val="2EE72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]: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apply_twice(</a:t>
            </a:r>
            <a:r>
              <a:rPr b="1"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lambda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: x * </a:t>
            </a:r>
            <a:r>
              <a:rPr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23622"/>
                </a:solidFill>
                <a:latin typeface="Arial"/>
                <a:ea typeface="Arial"/>
                <a:cs typeface="Arial"/>
                <a:sym typeface="Arial"/>
              </a:rPr>
              <a:t>Out[</a:t>
            </a:r>
            <a:r>
              <a:rPr b="1" lang="en" sz="1200">
                <a:solidFill>
                  <a:srgbClr val="FF3B1E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200">
                <a:solidFill>
                  <a:srgbClr val="B23622"/>
                </a:solidFill>
                <a:latin typeface="Arial"/>
                <a:ea typeface="Arial"/>
                <a:cs typeface="Arial"/>
                <a:sym typeface="Arial"/>
              </a:rPr>
              <a:t>]: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236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5172075" y="3056966"/>
            <a:ext cx="3026715" cy="13619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In [</a:t>
            </a:r>
            <a:r>
              <a:rPr b="1" lang="en" sz="1200">
                <a:solidFill>
                  <a:srgbClr val="2EE72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]: </a:t>
            </a:r>
            <a:r>
              <a:rPr b="1"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3C9FF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(x):</a:t>
            </a:r>
            <a:endParaRPr sz="1200">
              <a:solidFill>
                <a:srgbClr val="34A3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   ...: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b="1"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* </a:t>
            </a:r>
            <a:r>
              <a:rPr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   ...: 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In [</a:t>
            </a:r>
            <a:r>
              <a:rPr b="1" lang="en" sz="1200">
                <a:solidFill>
                  <a:srgbClr val="2EE72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]: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apply_twice(double, </a:t>
            </a:r>
            <a:r>
              <a:rPr lang="en" sz="1200">
                <a:solidFill>
                  <a:srgbClr val="34A327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23622"/>
                </a:solidFill>
                <a:latin typeface="Arial"/>
                <a:ea typeface="Arial"/>
                <a:cs typeface="Arial"/>
                <a:sym typeface="Arial"/>
              </a:rPr>
              <a:t>Out[</a:t>
            </a:r>
            <a:r>
              <a:rPr b="1" lang="en" sz="1200">
                <a:solidFill>
                  <a:srgbClr val="FF3B1E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200">
                <a:solidFill>
                  <a:srgbClr val="B23622"/>
                </a:solidFill>
                <a:latin typeface="Arial"/>
                <a:ea typeface="Arial"/>
                <a:cs typeface="Arial"/>
                <a:sym typeface="Arial"/>
              </a:rPr>
              <a:t>]: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endParaRPr sz="1200">
              <a:solidFill>
                <a:srgbClr val="B236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map()</a:t>
            </a:r>
            <a:endParaRPr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takes a function as a parameter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Applies that function to every element in the RDD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you back and RDD with the results</a:t>
            </a:r>
            <a:endParaRPr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762452" y="3077700"/>
            <a:ext cx="77529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b="1" i="0" lang="en" sz="12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i="0" lang="en" sz="12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textFile(</a:t>
            </a:r>
            <a:r>
              <a:rPr b="1" i="0" lang="en" sz="1200" u="none" cap="none" strike="noStrike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”hdfs://data/books/*.txt"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yelling = data.map(lambda s: s.upper())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some_yelling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data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map(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s: s.upper() if len(s) % 2 == 0 else s.lower())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flatMap()</a:t>
            </a:r>
            <a:endParaRPr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map, but the function returns a list of things not just one thing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takes each thing in the list and “flattens” it into one cell each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lists can have zero elements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917000" y="2805551"/>
            <a:ext cx="4572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textFile(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”hdfs://data/books/*.txt"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words= lines.flatMap(lambda s: s.split())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foreach()</a:t>
            </a:r>
            <a:endParaRPr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Identical to map except that it doesn’t collect results or return anything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for doing something with “side effects” a bit more efficiently than map</a:t>
            </a:r>
            <a:endParaRPr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733351" y="3328825"/>
            <a:ext cx="7263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textFile(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”hdfs://data/books/*.txt"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lines.foreach(lambda s: write_to_db(‘postgres’, s.lower()))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collect()</a:t>
            </a:r>
            <a:endParaRPr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Pulls data from the RDD and pulls it into Python’s local memory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cell turns into an element in a list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as a last step to return some results to an application or something like that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careful on how much data you are bringing back! </a:t>
            </a:r>
            <a:endParaRPr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922150" y="3667125"/>
            <a:ext cx="3571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mylocalpythondata = myrdd.collect()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count()</a:t>
            </a:r>
            <a:endParaRPr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Simply count how many rows are in the data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back the number in Python (i.e., an action not a transformation)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853882" y="2652128"/>
            <a:ext cx="38922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parallelize([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count()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filter()</a:t>
            </a:r>
            <a:endParaRPr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Takes a function that returns True or False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result of the function is True, it keeps it, </a:t>
            </a:r>
            <a:br>
              <a:rPr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 it drops it</a:t>
            </a:r>
            <a:endParaRPr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809025" y="2941865"/>
            <a:ext cx="6400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lines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textFile(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 hdfs://data/books/*.txt"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bigfoot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lines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filter(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s: ’big foot’ in s.lower()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take()</a:t>
            </a:r>
            <a:endParaRPr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you N arbitrary elements from the RDD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Arbitrarily picks a partition and pulls data until N is reached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likely to be in contiguous order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for seeing if data was loaded and what might be in the RDD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944327" y="3257326"/>
            <a:ext cx="4688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65D09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parallelize([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take(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[2, 3]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reduce()</a:t>
            </a:r>
            <a:endParaRPr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takes a two-parameter function as a parameter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Applies this function to the first two elements, then the result of that with the third element, then the result of that with the fourth element, …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the result to the client (action) 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904125" y="2953502"/>
            <a:ext cx="64683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lines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textFile(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 hdfs://data/books/*.txt"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wc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lines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map(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s: 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(s.split()))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reduce(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a, b: a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min() and max()</a:t>
            </a:r>
            <a:endParaRPr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functions return the minimum value and maximum value in the RDD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It’ll by default use whatever object’s &lt; operator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specify a custom key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899675" y="2802926"/>
            <a:ext cx="45720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65D09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rdd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parallelize([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43.0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10.0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65D09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rdd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max()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43.0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65D09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rdd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max(key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Resilient Distributed Datasets (RRDs)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Spark’s primary abstraction is a distributed collection of items called a Resilient Distributed Dataset (RDD):</a:t>
            </a:r>
            <a:endParaRPr>
              <a:solidFill>
                <a:srgbClr val="000000"/>
              </a:solidFill>
            </a:endParaRPr>
          </a:p>
          <a:p>
            <a:pPr indent="-317500" lvl="1" marL="91440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Immutable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Resilient</a:t>
            </a:r>
            <a:endParaRPr>
              <a:solidFill>
                <a:srgbClr val="000000"/>
              </a:solidFill>
            </a:endParaRPr>
          </a:p>
          <a:p>
            <a: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Helvetica Neue"/>
              <a:buChar char="■"/>
            </a:pP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able to recompute missing or damaged</a:t>
            </a:r>
            <a:b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partitions due to node failures</a:t>
            </a:r>
            <a:endParaRPr sz="12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Distributed</a:t>
            </a:r>
            <a:endParaRPr>
              <a:solidFill>
                <a:srgbClr val="000000"/>
              </a:solidFill>
            </a:endParaRPr>
          </a:p>
          <a:p>
            <a:pPr indent="-317500" lvl="2" marL="13716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residing on multiple nodes in a cluster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Enable parallel operations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on collections</a:t>
            </a:r>
            <a:endParaRPr>
              <a:solidFill>
                <a:schemeClr val="dk1"/>
              </a:solidFill>
            </a:endParaRPr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 is a collection of </a:t>
            </a:r>
            <a:b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partitioned data </a:t>
            </a:r>
            <a:b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2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DataFrames, Datasets &amp; SQL provide the higher level abstraction over RDDs</a:t>
            </a:r>
            <a:endParaRPr sz="12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750" y="1530388"/>
            <a:ext cx="48577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mean()</a:t>
            </a:r>
            <a:endParaRPr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Computes the average of the RDD and returns that back</a:t>
            </a:r>
            <a:endParaRPr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931823" y="2160800"/>
            <a:ext cx="3870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65D09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parallelize([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mean()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stdev()</a:t>
            </a:r>
            <a:endParaRPr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Computes the standard deviation of the RDD and returns that back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901697" y="2251225"/>
            <a:ext cx="4734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sc.parallelize([1, 2, 3]).stdev()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0.816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agg(*expr)</a:t>
            </a:r>
            <a:endParaRPr/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aggregates and returns the result as a DataFrame.</a:t>
            </a:r>
            <a:endParaRPr/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available aggregate functions are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avg, max, min, sum, count</a:t>
            </a:r>
            <a:r>
              <a:rPr lang="en"/>
              <a:t>.</a:t>
            </a:r>
            <a:endParaRPr/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Parameters: exprs – a dict mapping from column name (string) to aggregate functions (string), or a list of Column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x="813725" y="3375425"/>
            <a:ext cx="7393800" cy="1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65D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gdf 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df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groupBy(df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name)</a:t>
            </a:r>
            <a:b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C65D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n" sz="1200">
                <a:solidFill>
                  <a:srgbClr val="007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(gdf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agg({</a:t>
            </a:r>
            <a:r>
              <a:rPr b="1" lang="en" sz="1200">
                <a:solidFill>
                  <a:srgbClr val="4070A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"*"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4070A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"count"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collect())</a:t>
            </a:r>
            <a:b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[Row(name=u'Alice', count(1)=1), Row(name=u'Bob', count(1)=1)]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describe()</a:t>
            </a:r>
            <a:endParaRPr/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Computes statistics for numeric and string columns.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includes count, mean, stddev, min,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and max.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If no columns are given, this function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computes statistics for all numerical or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string columns.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301" y="1803375"/>
            <a:ext cx="3187800" cy="33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sample()</a:t>
            </a:r>
            <a:endParaRPr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7" name="Shape 347"/>
          <p:cNvGraphicFramePr/>
          <p:nvPr/>
        </p:nvGraphicFramePr>
        <p:xfrm>
          <a:off x="5124450" y="9822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{65EE741D-1E37-46A8-A875-1EF7F58EB1B0}</a:tableStyleId>
              </a:tblPr>
              <a:tblGrid>
                <a:gridCol w="33909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sample</a:t>
                      </a:r>
                      <a:r>
                        <a:rPr lang="en" sz="1400" u="none" cap="none" strike="noStrike"/>
                        <a:t>(</a:t>
                      </a:r>
                      <a:r>
                        <a:rPr i="1" lang="en" sz="1400" u="none" cap="none" strike="noStrike"/>
                        <a:t>withReplacement</a:t>
                      </a:r>
                      <a:r>
                        <a:rPr lang="en" sz="1400" u="none" cap="none" strike="noStrike"/>
                        <a:t>, </a:t>
                      </a:r>
                      <a:r>
                        <a:rPr i="1" lang="en" sz="1400" u="none" cap="none" strike="noStrike"/>
                        <a:t>fraction</a:t>
                      </a:r>
                      <a:r>
                        <a:rPr lang="en" sz="1400" u="none" cap="none" strike="noStrike"/>
                        <a:t>, </a:t>
                      </a:r>
                      <a:r>
                        <a:rPr i="1" lang="en" sz="1400" u="none" cap="none" strike="noStrike"/>
                        <a:t>seed</a:t>
                      </a:r>
                      <a:r>
                        <a:rPr lang="en" sz="1400" u="none" cap="none" strike="noStrike"/>
                        <a:t>)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48" name="Shape 3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628650" y="1369219"/>
            <a:ext cx="7886700" cy="19359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Pull out a random sample of a data set</a:t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Returns that as a new RDD</a:t>
            </a:r>
            <a:endParaRPr sz="1800"/>
          </a:p>
        </p:txBody>
      </p:sp>
      <p:sp>
        <p:nvSpPr>
          <p:cNvPr id="350" name="Shape 350"/>
          <p:cNvSpPr txBox="1"/>
          <p:nvPr/>
        </p:nvSpPr>
        <p:spPr>
          <a:xfrm>
            <a:off x="924239" y="2702355"/>
            <a:ext cx="4138800" cy="16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myrdd.sample(False, .05)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takeSample()</a:t>
            </a:r>
            <a:endParaRPr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628650" y="1369219"/>
            <a:ext cx="7886700" cy="19359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Pull out a random sample of a data set, except gives you an exact number of elements</a:t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Pulls it into local memory, not into a new RDD</a:t>
            </a:r>
            <a:endParaRPr sz="1800"/>
          </a:p>
        </p:txBody>
      </p:sp>
      <p:sp>
        <p:nvSpPr>
          <p:cNvPr id="358" name="Shape 358"/>
          <p:cNvSpPr txBox="1"/>
          <p:nvPr/>
        </p:nvSpPr>
        <p:spPr>
          <a:xfrm>
            <a:off x="853898" y="3003729"/>
            <a:ext cx="46476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myrdd.takeSample(False, 1000)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4112657" y="1057111"/>
            <a:ext cx="4572000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takeSample(</a:t>
            </a:r>
            <a:r>
              <a:rPr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withReplacement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seed=None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" sz="14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¶</a:t>
            </a:r>
            <a:b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top()</a:t>
            </a:r>
            <a:endParaRPr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628650" y="1369219"/>
            <a:ext cx="7886700" cy="19359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Retrieves the top N items from the RDD</a:t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Pulls it into local memory, not into a new RDD</a:t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By default it’ll use &lt;</a:t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You can pass it a key to determine how it should calculate “top”</a:t>
            </a:r>
            <a:endParaRPr sz="1800"/>
          </a:p>
        </p:txBody>
      </p:sp>
      <p:sp>
        <p:nvSpPr>
          <p:cNvPr id="367" name="Shape 367"/>
          <p:cNvSpPr txBox="1"/>
          <p:nvPr/>
        </p:nvSpPr>
        <p:spPr>
          <a:xfrm>
            <a:off x="813724" y="3693925"/>
            <a:ext cx="351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myrdd.top(10)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5866802" y="903125"/>
            <a:ext cx="227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top(</a:t>
            </a:r>
            <a:r>
              <a:rPr b="1" i="1" lang="en" sz="12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n" sz="12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1" i="1" lang="en" sz="12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key=None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union()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0" lang="en" u="none" cap="none" strike="noStrike">
                <a:solidFill>
                  <a:schemeClr val="dk1"/>
                </a:solidFill>
              </a:rPr>
              <a:t>Combines two RDDs into one new RDD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0" lang="en" u="none" cap="none" strike="noStrike">
                <a:solidFill>
                  <a:schemeClr val="dk1"/>
                </a:solidFill>
              </a:rPr>
              <a:t>Very efficient because it doesn’t actually do anything mechanically</a:t>
            </a:r>
            <a:endParaRPr i="0" u="none" cap="none" strike="noStrike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0" lang="en" u="none" cap="none" strike="noStrike">
                <a:solidFill>
                  <a:schemeClr val="dk1"/>
                </a:solidFill>
              </a:rPr>
              <a:t>Note: Spark is happy to have heterogeneous RDDs, be careful of types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863957" y="2692304"/>
            <a:ext cx="45672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newrdd = rdddocs1.union(rdddocs2)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intersect()</a:t>
            </a:r>
            <a:endParaRPr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0" lang="en" u="none" cap="none" strike="noStrike">
                <a:solidFill>
                  <a:schemeClr val="dk1"/>
                </a:solidFill>
              </a:rPr>
              <a:t>Pass an RDD a second RDD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0" lang="en" u="none" cap="none" strike="noStrike">
                <a:solidFill>
                  <a:schemeClr val="dk1"/>
                </a:solidFill>
              </a:rPr>
              <a:t>Gives a new RDD with just the elements that are shared in common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863957" y="2441155"/>
            <a:ext cx="4736700" cy="17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newrdd = rdddocs1.intersect(rdddocs2)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coalesce()</a:t>
            </a:r>
            <a:endParaRPr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0" lang="en" u="none" cap="none" strike="noStrike">
                <a:solidFill>
                  <a:schemeClr val="dk1"/>
                </a:solidFill>
              </a:rPr>
              <a:t>Repartitions an RDD into a new, lower number of partitions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0" lang="en" u="none" cap="none" strike="noStrike">
                <a:solidFill>
                  <a:schemeClr val="dk1"/>
                </a:solidFill>
              </a:rPr>
              <a:t>Efficient because it just combines some partitions into one without doing a shuffle</a:t>
            </a:r>
            <a:endParaRPr/>
          </a:p>
        </p:txBody>
      </p:sp>
      <p:sp>
        <p:nvSpPr>
          <p:cNvPr id="389" name="Shape 389"/>
          <p:cNvSpPr txBox="1"/>
          <p:nvPr/>
        </p:nvSpPr>
        <p:spPr>
          <a:xfrm>
            <a:off x="863452" y="2619525"/>
            <a:ext cx="2281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myrdd.coalesce(20)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RDDs, DataFrames, and Languages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With the older RDD API, there are significant differences with each language's implementation, namely in performance.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With the newer DataFrames API, the performance differences between languages are nearly nonexistence (especially for Scala, Java &amp; Python).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API gap for each language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is rapidly closing,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especially between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Spark 1.x and 2.x.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325" y="2713700"/>
            <a:ext cx="4659900" cy="22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 rot="-5400000">
            <a:off x="7448625" y="3372375"/>
            <a:ext cx="2956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*</a:t>
            </a:r>
            <a:r>
              <a:rPr lang="en" sz="900">
                <a:solidFill>
                  <a:srgbClr val="666666"/>
                </a:solidFill>
              </a:rPr>
              <a:t>Figure from DataBricks Spark Programming Guide</a:t>
            </a:r>
            <a:endParaRPr sz="9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repartition()</a:t>
            </a:r>
            <a:endParaRPr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u="none" cap="none" strike="noStrike">
                <a:solidFill>
                  <a:schemeClr val="dk1"/>
                </a:solidFill>
              </a:rPr>
              <a:t>Same as coalesce, but does a shuffle to redistribute the data</a:t>
            </a:r>
            <a:endParaRPr/>
          </a:p>
          <a:p>
            <a:pPr indent="-1524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0" lang="en" u="none" cap="none" strike="noStrike">
                <a:solidFill>
                  <a:schemeClr val="dk1"/>
                </a:solidFill>
              </a:rPr>
              <a:t>Use this if you are worried about skew or if you are going up in number of partitions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862046" y="2609475"/>
            <a:ext cx="2525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myrdd.repartition(20)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distinct()</a:t>
            </a:r>
            <a:endParaRPr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/>
              <a:t> </a:t>
            </a:r>
            <a:r>
              <a:rPr i="0" lang="en" u="none" cap="none" strike="noStrike">
                <a:solidFill>
                  <a:schemeClr val="dk1"/>
                </a:solidFill>
              </a:rPr>
              <a:t>Runs over the RDD and removes all duplicates</a:t>
            </a:r>
            <a:endParaRPr/>
          </a:p>
          <a:p>
            <a:pPr indent="-1524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/>
              <a:t> </a:t>
            </a:r>
            <a:r>
              <a:rPr i="0" lang="en" u="none" cap="none" strike="noStrike">
                <a:solidFill>
                  <a:schemeClr val="dk1"/>
                </a:solidFill>
              </a:rPr>
              <a:t>Duplicates are defined as ”==“ returning true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904124" y="2672202"/>
            <a:ext cx="44010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904134" y="3024525"/>
            <a:ext cx="455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parallelize([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distinct()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histogram()</a:t>
            </a:r>
            <a:endParaRPr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0" lang="en" u="none" cap="none" strike="noStrike">
                <a:solidFill>
                  <a:schemeClr val="dk1"/>
                </a:solidFill>
              </a:rPr>
              <a:t>Counts how many items are in between bucket boundaries you provide.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883000" y="2401326"/>
            <a:ext cx="6353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rdd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histogram([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([0, 5, 25, 50], [5, 20, 26])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883000" y="2001125"/>
            <a:ext cx="386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rdd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parallelize(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sortBy()</a:t>
            </a:r>
            <a:endParaRPr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0" lang="en" u="none" cap="none" strike="noStrike">
                <a:solidFill>
                  <a:schemeClr val="dk1"/>
                </a:solidFill>
              </a:rPr>
              <a:t>Takes in a function that returns some sort of comparable object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0" lang="en" u="none" cap="none" strike="noStrike">
                <a:solidFill>
                  <a:schemeClr val="dk1"/>
                </a:solidFill>
              </a:rPr>
              <a:t>Sorts the data set by that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0" lang="en" u="none" cap="none" strike="noStrike">
                <a:solidFill>
                  <a:schemeClr val="dk1"/>
                </a:solidFill>
              </a:rPr>
              <a:t>Very expensive over large data sets!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0" lang="en" u="none" cap="none" strike="noStrike">
                <a:solidFill>
                  <a:schemeClr val="dk1"/>
                </a:solidFill>
              </a:rPr>
              <a:t>Can sort ascending or descending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i="0" lang="en" u="none" cap="none" strike="noStrike">
                <a:solidFill>
                  <a:schemeClr val="dk1"/>
                </a:solidFill>
              </a:rPr>
              <a:t>Gives you the opportunity to change the number of partitions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889850" y="3454000"/>
            <a:ext cx="60390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)]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parallelize(tmp)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sortBy(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x: x[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collect()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[('1', 3), ('2', 5), ('a', 1), ('b', 2), ('d', 4)]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parallelize(tmp)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sortBy(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x: x[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collect()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[('a', 1), ('b', 2), ('1', 3), ('d', 4), ('2', 5)]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3033850" y="930900"/>
            <a:ext cx="5052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sortBy(</a:t>
            </a:r>
            <a:r>
              <a:rPr b="1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keyfunc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1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ascending=True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1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numPartitions=None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groupBy()</a:t>
            </a:r>
            <a:endParaRPr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/>
              <a:t>Groups the DataFrame using the specified columns, so we can run aggregation on them.</a:t>
            </a:r>
            <a:endParaRPr/>
          </a:p>
          <a:p>
            <a:pPr indent="-152400" lvl="0" marL="177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/>
              <a:t>On RDDs, s</a:t>
            </a:r>
            <a:r>
              <a:rPr i="0" lang="en" u="none" cap="none" strike="noStrike">
                <a:solidFill>
                  <a:schemeClr val="dk1"/>
                </a:solidFill>
              </a:rPr>
              <a:t>park creates a new RDD with pairs: first element is the group, second is  a list of all those with that group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839175" y="2771829"/>
            <a:ext cx="64008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01600" marR="101600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groupBy()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avg()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collect()</a:t>
            </a:r>
            <a:b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[Row(avg(age)=3.5)]</a:t>
            </a:r>
            <a:b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1" sz="1200">
              <a:solidFill>
                <a:srgbClr val="C65D0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7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(df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groupBy(</a:t>
            </a:r>
            <a:r>
              <a:rPr b="1" lang="en" sz="1200">
                <a:solidFill>
                  <a:srgbClr val="4070A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agg({</a:t>
            </a:r>
            <a:r>
              <a:rPr b="1" lang="en" sz="1200">
                <a:solidFill>
                  <a:srgbClr val="4070A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4070A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'mean'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collect())</a:t>
            </a:r>
            <a:b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[Row(name=u'Alice', avg(age)=2.0), Row(name=u'Bob', avg(age)=5.0)]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join()</a:t>
            </a:r>
            <a:endParaRPr/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two Pair RDDs and does a “sql inner join”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a new Pair RDD with the key is the foreign key, then the value is a 2-item tuple with the values from each data set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Also, see leftOuterJoin, rightOuterJoin, fullOuterJoin for different types of joins</a:t>
            </a:r>
            <a:endParaRPr/>
          </a:p>
        </p:txBody>
      </p:sp>
      <p:sp>
        <p:nvSpPr>
          <p:cNvPr id="434" name="Shape 434"/>
          <p:cNvSpPr txBox="1"/>
          <p:nvPr/>
        </p:nvSpPr>
        <p:spPr>
          <a:xfrm>
            <a:off x="894075" y="2853025"/>
            <a:ext cx="56961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parallelize([(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)])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parallelize([(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)])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join(y)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collect())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[('a', (1, 2)), ('a', (1, 3))]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2: PySpark Intro </a:t>
            </a:r>
            <a:endParaRPr/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Let’s make sure we have Jupyter Notebook running and do Lab 2 there.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Again,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https://github.com/MinerKasch/training-docker-pyspark</a:t>
            </a:r>
            <a:r>
              <a:rPr lang="en"/>
              <a:t> for instructions.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Defined Functions</a:t>
            </a:r>
            <a:endParaRPr/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https://docs.databricks.com/spark/latest/spark-sql/udf-in-python.html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use a spark user defined function as part of e.g. an agg:</a:t>
            </a:r>
            <a:br>
              <a:rPr lang="en"/>
            </a:br>
            <a:br>
              <a:rPr lang="en"/>
            </a:br>
            <a:r>
              <a:rPr b="1" lang="en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squared</a:t>
            </a:r>
            <a:r>
              <a:rPr lang="en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b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sqlContext</a:t>
            </a:r>
            <a:r>
              <a:rPr b="1" lang="en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udf</a:t>
            </a:r>
            <a:r>
              <a:rPr b="1" lang="en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register</a:t>
            </a:r>
            <a:r>
              <a:rPr lang="en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"squaredWithPython"</a:t>
            </a:r>
            <a:r>
              <a:rPr lang="en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squared</a:t>
            </a:r>
            <a:r>
              <a:rPr lang="en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Persisting and Saving DataFrames</a:t>
            </a:r>
            <a:endParaRPr/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28650" y="1268050"/>
            <a:ext cx="7886700" cy="336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persist()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cache, but has more options. Particularly for spilling to disk.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Might be </a:t>
            </a:r>
            <a:br>
              <a:rPr lang="en"/>
            </a:br>
            <a:r>
              <a:rPr lang="en"/>
              <a:t>useful for </a:t>
            </a:r>
            <a:br>
              <a:rPr lang="en"/>
            </a:br>
            <a:r>
              <a:rPr lang="en"/>
              <a:t>long-running </a:t>
            </a:r>
            <a:br>
              <a:rPr lang="en"/>
            </a:br>
            <a:r>
              <a:rPr lang="en"/>
              <a:t>queries that </a:t>
            </a:r>
            <a:br>
              <a:rPr lang="en"/>
            </a:br>
            <a:r>
              <a:rPr lang="en"/>
              <a:t>might have </a:t>
            </a:r>
            <a:br>
              <a:rPr lang="en"/>
            </a:br>
            <a:r>
              <a:rPr lang="en"/>
              <a:t>nodes die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Shape 4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575" y="2386725"/>
            <a:ext cx="5784024" cy="26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storage level?</a:t>
            </a:r>
            <a:endParaRPr/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Spark’s storage levels are meant to provide different trade-offs between memory usage and CPU efficiency. We recommend going through the following process to select one:</a:t>
            </a:r>
            <a:endParaRPr>
              <a:solidFill>
                <a:srgbClr val="1D1F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69850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1D1F22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your RDDs fit comfortably with the default storage level (</a:t>
            </a:r>
            <a:r>
              <a:rPr lang="en" sz="9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MEMORY_ONLY</a:t>
            </a:r>
            <a:r>
              <a:rPr lang="en" sz="1050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leave them that way. This is the most CPU-efficient option, allowing operations on the RDDs to run as fast as possible.</a:t>
            </a:r>
            <a:endParaRPr sz="1050">
              <a:solidFill>
                <a:srgbClr val="1D1F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6985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not, try using </a:t>
            </a:r>
            <a:r>
              <a:rPr lang="en" sz="9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MEMORY_ONLY_SER</a:t>
            </a:r>
            <a:r>
              <a:rPr lang="en" sz="1050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" sz="105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selecting a fast serialization library</a:t>
            </a:r>
            <a:r>
              <a:rPr lang="en" sz="1050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make the objects much more space-efficient, but still reasonably fast to access. (Java and Scala)</a:t>
            </a:r>
            <a:endParaRPr sz="1050">
              <a:solidFill>
                <a:srgbClr val="1D1F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6985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rgbClr val="1D1F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Don’t spill to disk unless the functions that computed your datasets are expensive, or they filter a large amount of the data. Otherwise, recomputing a partition may be as fast as reading it from disk.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PySpark	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PySpark is the native Python API for working with Spark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Supported as part of the main Spark project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works by wrapping a native Python application outside of the JVM then communicates with the JVM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75" y="3013888"/>
            <a:ext cx="25146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Persisting and Saving DataFrames</a:t>
            </a:r>
            <a:endParaRPr/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saveAs()</a:t>
            </a:r>
            <a:endParaRPr/>
          </a:p>
          <a:p>
            <a:pPr indent="-342900" lvl="0" marL="45720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Bunch of functions called .saveAs*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Spark will convert each item to a string with str(), separate with newlines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take HDFS, S3 as output paths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take a local file system path, but think about where you are!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a path to a directory. Each partition will write a file.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 txBox="1"/>
          <p:nvPr/>
        </p:nvSpPr>
        <p:spPr>
          <a:xfrm>
            <a:off x="1054825" y="4048500"/>
            <a:ext cx="49728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distData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saveAsTextFile(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“hdfs://data/out/"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Variables</a:t>
            </a:r>
            <a:endParaRPr/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read-only variables that are shared across the job</a:t>
            </a:r>
            <a:endParaRPr/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most cases are shared once per node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Whole thing needs to be able to be stored in memory</a:t>
            </a:r>
            <a:endParaRPr/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sharing reference data or configuration parameters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 txBox="1"/>
          <p:nvPr/>
        </p:nvSpPr>
        <p:spPr>
          <a:xfrm>
            <a:off x="853900" y="3214700"/>
            <a:ext cx="6348900" cy="1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&gt;&gt;&gt; broadcastVar = sc.broadcast([1, 2, 3])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&lt;pyspark.broadcast.Broadcast object at 0x102789f10&gt;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&gt;&gt;&gt; broadcastVar.value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Accumulators</a:t>
            </a:r>
            <a:endParaRPr/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broadcast variables in that they are shared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accumulators are only counters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increment them wherever in your code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 can be extracted or viewed in the management UI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for keeping track of things on the side, like number of errors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 txBox="1"/>
          <p:nvPr/>
        </p:nvSpPr>
        <p:spPr>
          <a:xfrm>
            <a:off x="1135175" y="3506025"/>
            <a:ext cx="84090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accum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accumulator(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accum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Accumulator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value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parallelize([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foreach(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x: accum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add(x))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accum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sz="1200">
              <a:solidFill>
                <a:srgbClr val="40A0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SparkSQL</a:t>
            </a:r>
            <a:endParaRPr/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1D1F22"/>
                </a:solidFill>
              </a:rPr>
              <a:t>The </a:t>
            </a:r>
            <a:r>
              <a:rPr lang="en">
                <a:solidFill>
                  <a:srgbClr val="444444"/>
                </a:solidFill>
              </a:rPr>
              <a:t>sql</a:t>
            </a:r>
            <a:r>
              <a:rPr lang="en">
                <a:solidFill>
                  <a:srgbClr val="1D1F22"/>
                </a:solidFill>
              </a:rPr>
              <a:t> function on a </a:t>
            </a:r>
            <a:r>
              <a:rPr lang="en">
                <a:solidFill>
                  <a:srgbClr val="444444"/>
                </a:solidFill>
              </a:rPr>
              <a:t>SparkSession</a:t>
            </a:r>
            <a:r>
              <a:rPr lang="en">
                <a:solidFill>
                  <a:srgbClr val="1D1F22"/>
                </a:solidFill>
              </a:rPr>
              <a:t> enables applications to run SQL queries programmatically and returns the result as a </a:t>
            </a:r>
            <a:r>
              <a:rPr lang="en">
                <a:solidFill>
                  <a:srgbClr val="444444"/>
                </a:solidFill>
              </a:rPr>
              <a:t>DataFrame</a:t>
            </a:r>
            <a:r>
              <a:rPr lang="en">
                <a:solidFill>
                  <a:srgbClr val="1D1F22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 easy way to use SQL/HiveQL syntax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Backed by Spark’s RDDs and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execution engine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Lets you mix SQL and the native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Spark API in Java, Scala, or Python</a:t>
            </a:r>
            <a:endParaRPr>
              <a:solidFill>
                <a:schemeClr val="dk1"/>
              </a:solidFill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 txBox="1"/>
          <p:nvPr/>
        </p:nvSpPr>
        <p:spPr>
          <a:xfrm>
            <a:off x="5065300" y="2017400"/>
            <a:ext cx="42495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createOrReplaceTempView(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"people"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sqlDF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spark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sql(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people"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sqlDF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show()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+----+-------+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| age|   name|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+----+-------+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|null|Michael|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|  30|   Andy|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|  19| Justin|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+----+-------+</a:t>
            </a:r>
            <a:endParaRPr b="1" i="1" sz="1200">
              <a:solidFill>
                <a:srgbClr val="60A0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Registering a DF as a table</a:t>
            </a:r>
            <a:endParaRPr/>
          </a:p>
        </p:txBody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Before working with a DataFrame in SQL, you have to register it as a temp table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also register it globally, so that it persists across sessions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494" name="Shape 4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4523"/>
            <a:ext cx="9144002" cy="2485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SparkSQL?</a:t>
            </a:r>
            <a:endParaRPr/>
          </a:p>
        </p:txBody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Helps you solve some of the easier structured problems quickly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Mixing SQL and native API doesn’t force you to use one or the other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replace existing SQL workloads and hopefully be faster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Spark’s engine is well suited for interactive ad-hoc analysis, which other systems (such as MapReduce) struggle with</a:t>
            </a:r>
            <a:endParaRPr>
              <a:solidFill>
                <a:schemeClr val="dk1"/>
              </a:solidFill>
            </a:endParaRPr>
          </a:p>
          <a:p>
            <a:pPr indent="-342900" lvl="0" marL="457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Integrate with BI tools that talk SQL 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SparkSQL?</a:t>
            </a:r>
            <a:endParaRPr/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 similar arguments to Spark vs. MapReduce where Spark may fall short: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Longer running queries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Very large scale … might want to use Hive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should probably be structured or SQL is going to get convoluted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SQL was built for nicely structured data, might not be very elegant for nested or denormalized data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3: SparkSQL Interaction</a:t>
            </a:r>
            <a:endParaRPr/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In our Jupyter notebooks, let’s open Lab 3.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SparkContext/SparkSession 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SparkContext object tells spark how to access a cluster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is required for every Spark program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build a SparkContext you need to build a SparkConf that contains information about your application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Only one SparkContext may be active per JVM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stop() must be called on the active SparkContext before creating a new one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the Python or Scala shell this is the sc variable, which is created automatically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Spark 2.0+, SparkSession encapsulates SparkContext and others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Initializing a SparkContext/SparkSession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Start by telling your application where your Spark cluster is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Need to tell it what the name of your application is (for tracking)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a spark shell or </a:t>
            </a:r>
            <a:r>
              <a:rPr lang="en">
                <a:solidFill>
                  <a:srgbClr val="000000"/>
                </a:solidFill>
              </a:rPr>
              <a:t>Zeppelin the SparkContext is created for you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516550" y="2560750"/>
            <a:ext cx="7946100" cy="22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pyspark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SparkContext, SparkConf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conf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SparkConf()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setAppName(appName)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setMaster(master)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appname = name of thing, master = YARN cluster URL</a:t>
            </a:r>
            <a:endParaRPr i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SparkContext(conf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conf)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7020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for a SparkSession in Spark versions 2+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pyspark.sql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SparkSession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spark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SparkSession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appName(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"Python Spark SQL basic example"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)\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config(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"spark.some.config.option"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"some-value"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\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getOrCreate()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i="1"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http://spark.apache.org/docs/latest/configuration.html</a:t>
            </a:r>
            <a:r>
              <a:rPr i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for spark config options</a:t>
            </a:r>
            <a:endParaRPr i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Submitting Spark Jobs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88900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spark-submit</a:t>
            </a:r>
            <a:br>
              <a:rPr lang="en">
                <a:solidFill>
                  <a:srgbClr val="000000"/>
                </a:solidFill>
              </a:rPr>
            </a:br>
            <a:r>
              <a:rPr b="1" i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Run application locally on 8 cores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./bin/spark-submit --master local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foo.py</a:t>
            </a:r>
            <a:r>
              <a:rPr b="1" lang="en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9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Run on a Spark standalone cluster in client deploy mode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./bin/spark-submit  --master spark://207.184.161.138:7077 --executor-memory 20G --total-executor-cores </a:t>
            </a:r>
            <a:r>
              <a:rPr b="1" lang="en" sz="9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foo.py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bin/spark-submit will also read configuration options from conf/spark-defaults.conf, e.g::</a:t>
            </a:r>
            <a:endParaRPr>
              <a:solidFill>
                <a:srgbClr val="000000"/>
              </a:solidFill>
            </a:endParaRPr>
          </a:p>
          <a:p>
            <a:pPr indent="368300" lvl="0" marL="88900" marR="88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spark.master            spark://5.6.7.8:7077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spark.executor.memory   4g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spark.eventLog.enabled  true</a:t>
            </a:r>
            <a:b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spark.serializer        org.apache.spark.serializer.KryoSerializer</a:t>
            </a:r>
            <a:endParaRPr b="1"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>
              <a:lnSpc>
                <a:spcPct val="16666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