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nsorflow.org/api_docs/python/tf/reduce_mea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s231n.github.io/convolutional-network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Weight matrix has size (num_features, 1), we want a single output (house price) given the two features.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Gradient descent obviously isn’t the best way to do linear regression, but people typically use TF for deep learning and not linreg. So if they really wanted to do this right they’d use sklearn and a better linear solver. </a:t>
            </a:r>
            <a:endParaRPr/>
          </a:p>
          <a:p>
            <a:pPr indent="0" lvl="0" marL="0">
              <a:spcBef>
                <a:spcPts val="0"/>
              </a:spcBef>
              <a:spcAft>
                <a:spcPts val="0"/>
              </a:spcAft>
              <a:buNone/>
            </a:pPr>
            <a:r>
              <a:t/>
            </a:r>
            <a:endParaRPr/>
          </a:p>
          <a:p>
            <a:pPr indent="0" lvl="0" marL="0">
              <a:spcBef>
                <a:spcPts val="0"/>
              </a:spcBef>
              <a:spcAft>
                <a:spcPts val="0"/>
              </a:spcAft>
              <a:buNone/>
            </a:pPr>
            <a:r>
              <a:rPr lang="en"/>
              <a:t>You’ll pretty much use some form of Grad Desc for all NN problems in TF so we’ll stick with that here. </a:t>
            </a:r>
            <a:endParaRPr/>
          </a:p>
          <a:p>
            <a:pPr indent="0" lvl="0" marL="0">
              <a:spcBef>
                <a:spcPts val="0"/>
              </a:spcBef>
              <a:spcAft>
                <a:spcPts val="0"/>
              </a:spcAft>
              <a:buNone/>
            </a:pPr>
            <a:r>
              <a:t/>
            </a:r>
            <a:endParaRPr/>
          </a:p>
          <a:p>
            <a:pPr indent="0" lvl="0" marL="0">
              <a:spcBef>
                <a:spcPts val="0"/>
              </a:spcBef>
              <a:spcAft>
                <a:spcPts val="0"/>
              </a:spcAft>
              <a:buNone/>
            </a:pPr>
            <a:r>
              <a:rPr lang="en" u="sng">
                <a:solidFill>
                  <a:schemeClr val="hlink"/>
                </a:solidFill>
                <a:hlinkClick r:id="rId2"/>
              </a:rPr>
              <a:t>https://www.tensorflow.org/api_docs/python/tf/reduce_mean</a:t>
            </a:r>
            <a:r>
              <a:rPr lang="en"/>
              <a:t>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All operations that are added, TF keeps track of them and how they are chained together.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Nearly every single deep learning model is trained by a process called Stochastic Gradient Descent. </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lang="en" sz="1200"/>
              <a:t>If you were to plot the loss function against possible weight values it would look something like this. The weight values that give us the lowest cost are the ones that we want to go for. </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lang="en" sz="1200"/>
              <a:t>Most machine learning problems have a cost function, which measure how bad the model did at the task. We want to minimize the values of this function.</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Clr>
                <a:srgbClr val="000000"/>
              </a:buClr>
              <a:buSzPts val="1100"/>
              <a:buFont typeface="Arial"/>
              <a:buNone/>
            </a:pPr>
            <a:r>
              <a:rPr lang="en" sz="1200"/>
              <a:t>Instead what we do is approximate the gradient with a small number of examples chosen randomly from the dataset. Hence the name, stochastic gradient</a:t>
            </a:r>
            <a:endParaRPr sz="1200"/>
          </a:p>
          <a:p>
            <a:pPr indent="0" lvl="0" marL="0" rtl="0">
              <a:lnSpc>
                <a:spcPct val="115000"/>
              </a:lnSpc>
              <a:spcBef>
                <a:spcPts val="1600"/>
              </a:spcBef>
              <a:spcAft>
                <a:spcPts val="0"/>
              </a:spcAft>
              <a:buClr>
                <a:srgbClr val="000000"/>
              </a:buClr>
              <a:buSzPts val="1100"/>
              <a:buFont typeface="Arial"/>
              <a:buNone/>
            </a:pPr>
            <a:r>
              <a:rPr lang="en" sz="1200"/>
              <a:t>For each data pair </a:t>
            </a:r>
            <a:r>
              <a:rPr i="1" lang="en" sz="1200"/>
              <a:t>k</a:t>
            </a:r>
            <a:r>
              <a:rPr lang="en" sz="1200"/>
              <a:t>, we calculate the difference between target and given output then square that (squared error). </a:t>
            </a:r>
            <a:endParaRPr sz="1200"/>
          </a:p>
          <a:p>
            <a:pPr indent="0" lvl="0" marL="0" rtl="0">
              <a:lnSpc>
                <a:spcPct val="115000"/>
              </a:lnSpc>
              <a:spcBef>
                <a:spcPts val="1600"/>
              </a:spcBef>
              <a:spcAft>
                <a:spcPts val="0"/>
              </a:spcAft>
              <a:buClr>
                <a:srgbClr val="000000"/>
              </a:buClr>
              <a:buSzPts val="1100"/>
              <a:buFont typeface="Arial"/>
              <a:buNone/>
            </a:pPr>
            <a:r>
              <a:rPr lang="en" sz="1200"/>
              <a:t>So then we use that error term and calculate the partial derivative of that error w.r.t. each weight. </a:t>
            </a:r>
            <a:endParaRPr sz="1200"/>
          </a:p>
          <a:p>
            <a:pPr indent="0" lvl="0" marL="0" rtl="0">
              <a:lnSpc>
                <a:spcPct val="115000"/>
              </a:lnSpc>
              <a:spcBef>
                <a:spcPts val="1600"/>
              </a:spcBef>
              <a:spcAft>
                <a:spcPts val="1600"/>
              </a:spcAft>
              <a:buClr>
                <a:srgbClr val="000000"/>
              </a:buClr>
              <a:buSzPts val="1100"/>
              <a:buFont typeface="Arial"/>
              <a:buNone/>
            </a:pPr>
            <a:r>
              <a:rPr lang="en" sz="1200"/>
              <a:t>Finally, we update each weight in the direction of the negative gradient. We want to move in the opposite direction of the gradient value.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remember, x and y are the place holders we defined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we know that we want to go in the opposite direction of the gradient, but how do we get there? Backpropagation</a:t>
            </a:r>
            <a:endParaRPr/>
          </a:p>
          <a:p>
            <a:pPr indent="0" lvl="0" marL="0" rtl="0">
              <a:spcBef>
                <a:spcPts val="0"/>
              </a:spcBef>
              <a:spcAft>
                <a:spcPts val="0"/>
              </a:spcAft>
              <a:buNone/>
            </a:pPr>
            <a:r>
              <a:t/>
            </a:r>
            <a:endParaRPr/>
          </a:p>
          <a:p>
            <a:pPr indent="0" lvl="0" marL="0" rtl="0">
              <a:spcBef>
                <a:spcPts val="0"/>
              </a:spcBef>
              <a:spcAft>
                <a:spcPts val="0"/>
              </a:spcAft>
              <a:buNone/>
            </a:pPr>
            <a:r>
              <a:rPr lang="en"/>
              <a:t>In the equation at the bottom we can see that we are basically, expanding each function into the terms that comprise it. </a:t>
            </a:r>
            <a:endParaRPr/>
          </a:p>
          <a:p>
            <a:pPr indent="0" lvl="0" marL="0" rtl="0">
              <a:spcBef>
                <a:spcPts val="0"/>
              </a:spcBef>
              <a:spcAft>
                <a:spcPts val="0"/>
              </a:spcAft>
              <a:buNone/>
            </a:pPr>
            <a:r>
              <a:t/>
            </a:r>
            <a:endParaRPr/>
          </a:p>
          <a:p>
            <a:pPr indent="0" lvl="0" marL="0" rtl="0">
              <a:spcBef>
                <a:spcPts val="0"/>
              </a:spcBef>
              <a:spcAft>
                <a:spcPts val="0"/>
              </a:spcAft>
              <a:buNone/>
            </a:pPr>
            <a:r>
              <a:rPr lang="en"/>
              <a:t>That is basically what we do in backpropagation, we keep moving backward through the equations and expand them at every step. </a:t>
            </a:r>
            <a:endParaRPr/>
          </a:p>
          <a:p>
            <a:pPr indent="0" lvl="0" marL="0" rtl="0">
              <a:spcBef>
                <a:spcPts val="0"/>
              </a:spcBef>
              <a:spcAft>
                <a:spcPts val="0"/>
              </a:spcAft>
              <a:buNone/>
            </a:pPr>
            <a:r>
              <a:t/>
            </a:r>
            <a:endParaRPr/>
          </a:p>
          <a:p>
            <a:pPr indent="-298450" lvl="0" marL="457200" rtl="0">
              <a:lnSpc>
                <a:spcPct val="115000"/>
              </a:lnSpc>
              <a:spcBef>
                <a:spcPts val="0"/>
              </a:spcBef>
              <a:spcAft>
                <a:spcPts val="0"/>
              </a:spcAft>
              <a:buClr>
                <a:schemeClr val="dk1"/>
              </a:buClr>
              <a:buSzPts val="1100"/>
              <a:buAutoNum type="arabicParenR"/>
            </a:pPr>
            <a:r>
              <a:rPr lang="en">
                <a:solidFill>
                  <a:schemeClr val="dk1"/>
                </a:solidFill>
              </a:rPr>
              <a:t>When using a feed forward neural network the data flows through the composed functions one by one.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The output of each function becomes the input to the next.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triaining step is one step of backproagation through the whole network</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298450" lvl="0" marL="457200" rtl="0">
              <a:lnSpc>
                <a:spcPct val="115000"/>
              </a:lnSpc>
              <a:spcBef>
                <a:spcPts val="0"/>
              </a:spcBef>
              <a:spcAft>
                <a:spcPts val="0"/>
              </a:spcAft>
              <a:buClr>
                <a:schemeClr val="dk1"/>
              </a:buClr>
              <a:buSzPts val="1100"/>
              <a:buAutoNum type="arabicParenR"/>
            </a:pPr>
            <a:r>
              <a:rPr lang="en">
                <a:solidFill>
                  <a:schemeClr val="dk1"/>
                </a:solidFill>
              </a:rPr>
              <a:t>We already said that we have a way to evaluate the network for every input and output pair.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And we have a way to tell which direction to update the weights in order to minimize this error</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What we need now is a way to get the error signal to each layer of the network.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So far the only thing that we can do is get the gradient w.r.t the last layer. </a:t>
            </a:r>
            <a:endParaRPr>
              <a:solidFill>
                <a:schemeClr val="dk1"/>
              </a:solidFill>
            </a:endParaRPr>
          </a:p>
          <a:p>
            <a:pPr indent="0" lvl="0" marL="457200" rtl="0">
              <a:lnSpc>
                <a:spcPct val="115000"/>
              </a:lnSpc>
              <a:spcBef>
                <a:spcPts val="0"/>
              </a:spcBef>
              <a:spcAft>
                <a:spcPts val="0"/>
              </a:spcAft>
              <a:buNone/>
            </a:pPr>
            <a:r>
              <a:t/>
            </a:r>
            <a:endParaRPr>
              <a:solidFill>
                <a:schemeClr val="dk1"/>
              </a:solidFill>
            </a:endParaRPr>
          </a:p>
          <a:p>
            <a:pPr indent="-298450" lvl="0" marL="457200" rtl="0">
              <a:lnSpc>
                <a:spcPct val="115000"/>
              </a:lnSpc>
              <a:spcBef>
                <a:spcPts val="0"/>
              </a:spcBef>
              <a:spcAft>
                <a:spcPts val="0"/>
              </a:spcAft>
              <a:buClr>
                <a:schemeClr val="dk1"/>
              </a:buClr>
              <a:buSzPts val="1100"/>
              <a:buAutoNum type="arabicParenR"/>
            </a:pPr>
            <a:r>
              <a:rPr lang="en">
                <a:solidFill>
                  <a:schemeClr val="dk1"/>
                </a:solidFill>
              </a:rPr>
              <a:t>What we are going to do is essentially expand each function into it’s components.</a:t>
            </a:r>
            <a:endParaRPr>
              <a:solidFill>
                <a:schemeClr val="dk1"/>
              </a:solidFill>
            </a:endParaRPr>
          </a:p>
          <a:p>
            <a:pPr indent="-298450" lvl="0" marL="457200" rtl="0">
              <a:lnSpc>
                <a:spcPct val="115000"/>
              </a:lnSpc>
              <a:spcBef>
                <a:spcPts val="0"/>
              </a:spcBef>
              <a:spcAft>
                <a:spcPts val="0"/>
              </a:spcAft>
              <a:buClr>
                <a:schemeClr val="dk1"/>
              </a:buClr>
              <a:buSzPts val="1100"/>
              <a:buAutoNum type="arabicParenR"/>
            </a:pPr>
            <a:r>
              <a:rPr lang="en">
                <a:solidFill>
                  <a:schemeClr val="dk1"/>
                </a:solidFill>
              </a:rPr>
              <a:t>Lets say that we have the functions y = g(x) and z = f(g(x)) = f(y).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To get the gradient to x we from the top function we have to move through the intermediate function.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If you are familiar with the chain rule of calculus, we are just doing that all the way down to the input.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function of a neural network is to basically receive an input, perform a series of calculations on that input, and then provide an output. </a:t>
            </a:r>
            <a:endParaRPr/>
          </a:p>
          <a:p>
            <a:pPr indent="0" lvl="0" marL="0" rtl="0">
              <a:lnSpc>
                <a:spcPct val="115000"/>
              </a:lnSpc>
              <a:spcBef>
                <a:spcPts val="1600"/>
              </a:spcBef>
              <a:spcAft>
                <a:spcPts val="1600"/>
              </a:spcAft>
              <a:buClr>
                <a:schemeClr val="dk1"/>
              </a:buClr>
              <a:buSzPts val="1100"/>
              <a:buFont typeface="Arial"/>
              <a:buNone/>
            </a:pPr>
            <a:r>
              <a:rPr lang="en"/>
              <a:t>This is an example of a pretty typical neural network the two yellow circles will take the input, the middle blue circles will transform that input, and the last circle will give us the output.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914400" rtl="0">
              <a:lnSpc>
                <a:spcPct val="115000"/>
              </a:lnSpc>
              <a:spcBef>
                <a:spcPts val="0"/>
              </a:spcBef>
              <a:spcAft>
                <a:spcPts val="0"/>
              </a:spcAft>
              <a:buClr>
                <a:schemeClr val="dk1"/>
              </a:buClr>
              <a:buSzPts val="1100"/>
              <a:buAutoNum type="arabicParenR"/>
            </a:pPr>
            <a:r>
              <a:rPr lang="en">
                <a:solidFill>
                  <a:schemeClr val="dk1"/>
                </a:solidFill>
              </a:rPr>
              <a:t>Looks exactly like linear regression</a:t>
            </a:r>
            <a:endParaRPr>
              <a:solidFill>
                <a:schemeClr val="dk1"/>
              </a:solidFill>
            </a:endParaRPr>
          </a:p>
          <a:p>
            <a:pPr indent="-298450" lvl="0" marL="914400" rtl="0">
              <a:lnSpc>
                <a:spcPct val="115000"/>
              </a:lnSpc>
              <a:spcBef>
                <a:spcPts val="0"/>
              </a:spcBef>
              <a:spcAft>
                <a:spcPts val="0"/>
              </a:spcAft>
              <a:buClr>
                <a:schemeClr val="dk1"/>
              </a:buClr>
              <a:buSzPts val="1100"/>
              <a:buAutoNum type="arabicParenR"/>
            </a:pPr>
            <a:r>
              <a:rPr lang="en">
                <a:solidFill>
                  <a:schemeClr val="dk1"/>
                </a:solidFill>
              </a:rPr>
              <a:t>The first neural network was inspired by biological neurons. </a:t>
            </a:r>
            <a:endParaRPr>
              <a:solidFill>
                <a:schemeClr val="dk1"/>
              </a:solidFill>
            </a:endParaRPr>
          </a:p>
          <a:p>
            <a:pPr indent="-298450" lvl="1" marL="1371600" rtl="0">
              <a:lnSpc>
                <a:spcPct val="115000"/>
              </a:lnSpc>
              <a:spcBef>
                <a:spcPts val="0"/>
              </a:spcBef>
              <a:spcAft>
                <a:spcPts val="0"/>
              </a:spcAft>
              <a:buClr>
                <a:schemeClr val="dk1"/>
              </a:buClr>
              <a:buSzPts val="1100"/>
              <a:buAutoNum type="alphaLcParenR"/>
            </a:pPr>
            <a:r>
              <a:rPr lang="en">
                <a:solidFill>
                  <a:schemeClr val="dk1"/>
                </a:solidFill>
              </a:rPr>
              <a:t>Often attributed to people like, McCulloch and Pitts, and Widrow and Hoff. </a:t>
            </a:r>
            <a:endParaRPr>
              <a:solidFill>
                <a:schemeClr val="dk1"/>
              </a:solidFill>
            </a:endParaRPr>
          </a:p>
          <a:p>
            <a:pPr indent="-298450" lvl="0" marL="914400" rtl="0">
              <a:lnSpc>
                <a:spcPct val="115000"/>
              </a:lnSpc>
              <a:spcBef>
                <a:spcPts val="0"/>
              </a:spcBef>
              <a:spcAft>
                <a:spcPts val="0"/>
              </a:spcAft>
              <a:buClr>
                <a:schemeClr val="dk1"/>
              </a:buClr>
              <a:buSzPts val="1100"/>
              <a:buAutoNum type="arabicParenR"/>
            </a:pPr>
            <a:r>
              <a:rPr lang="en">
                <a:solidFill>
                  <a:schemeClr val="dk1"/>
                </a:solidFill>
              </a:rPr>
              <a:t>It takes the input data, often represented as a vector, then multiplies each element of the input data by a corresponding weight. Then we sum all of those together with a bias term. </a:t>
            </a:r>
            <a:endParaRPr>
              <a:solidFill>
                <a:schemeClr val="dk1"/>
              </a:solidFill>
            </a:endParaRPr>
          </a:p>
          <a:p>
            <a:pPr indent="-298450" lvl="1" marL="1371600" rtl="0">
              <a:lnSpc>
                <a:spcPct val="115000"/>
              </a:lnSpc>
              <a:spcBef>
                <a:spcPts val="0"/>
              </a:spcBef>
              <a:spcAft>
                <a:spcPts val="0"/>
              </a:spcAft>
              <a:buClr>
                <a:schemeClr val="dk1"/>
              </a:buClr>
              <a:buSzPts val="1100"/>
              <a:buAutoNum type="alphaLcParenR"/>
            </a:pPr>
            <a:r>
              <a:rPr lang="en">
                <a:solidFill>
                  <a:schemeClr val="dk1"/>
                </a:solidFill>
              </a:rPr>
              <a:t>If someone has a question about the bias, if we think about linear regression or fitting a line of best fit. Without the bias we always have to start our line from the origin. The bias allows us more flexibility in the ways to fit to our data. </a:t>
            </a:r>
            <a:endParaRPr>
              <a:solidFill>
                <a:schemeClr val="dk1"/>
              </a:solidFill>
            </a:endParaRPr>
          </a:p>
          <a:p>
            <a:pPr indent="-298450" lvl="0" marL="914400" rtl="0">
              <a:lnSpc>
                <a:spcPct val="115000"/>
              </a:lnSpc>
              <a:spcBef>
                <a:spcPts val="0"/>
              </a:spcBef>
              <a:spcAft>
                <a:spcPts val="0"/>
              </a:spcAft>
              <a:buClr>
                <a:schemeClr val="dk1"/>
              </a:buClr>
              <a:buSzPts val="1100"/>
              <a:buAutoNum type="arabicParenR"/>
            </a:pPr>
            <a:r>
              <a:rPr lang="en">
                <a:solidFill>
                  <a:schemeClr val="dk1"/>
                </a:solidFill>
              </a:rPr>
              <a:t>We call the output of that calculate the preactivation. Denoted here by o(x).</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thing that I want to illustrate with the equation is that the outputs composed. So the output of a previous function because the input to the following. </a:t>
            </a:r>
            <a:endParaRPr/>
          </a:p>
          <a:p>
            <a:pPr indent="0" lvl="0" marL="0" rtl="0">
              <a:spcBef>
                <a:spcPts val="0"/>
              </a:spcBef>
              <a:spcAft>
                <a:spcPts val="0"/>
              </a:spcAft>
              <a:buNone/>
            </a:pPr>
            <a:r>
              <a:t/>
            </a:r>
            <a:endParaRPr/>
          </a:p>
          <a:p>
            <a:pPr indent="-298450" lvl="0" marL="457200" rtl="0">
              <a:lnSpc>
                <a:spcPct val="115000"/>
              </a:lnSpc>
              <a:spcBef>
                <a:spcPts val="0"/>
              </a:spcBef>
              <a:spcAft>
                <a:spcPts val="0"/>
              </a:spcAft>
              <a:buClr>
                <a:schemeClr val="dk1"/>
              </a:buClr>
              <a:buSzPts val="1100"/>
              <a:buAutoNum type="arabicParenR"/>
            </a:pPr>
            <a:r>
              <a:rPr lang="en">
                <a:solidFill>
                  <a:schemeClr val="dk1"/>
                </a:solidFill>
              </a:rPr>
              <a:t>After we get the preactivation it’s usually a good idea to apply a function on top of that preactivation output. We call this a nonlinearity or activation function.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The reason that we call it a nonlinearity, is that if we chain together a few neurons without these functions in between the resulting mathematical function ends up just being a big linear function of matrix multiplies.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These linear functions can do interesting things to some input data but it’s not enough to unlock the power of deep learning. We will get some intuition about why later.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AutoNum type="arabicParenR"/>
            </a:pPr>
            <a:r>
              <a:rPr lang="en">
                <a:solidFill>
                  <a:schemeClr val="dk1"/>
                </a:solidFill>
              </a:rPr>
              <a:t>Activation Functions</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Sigmoid - The first neural networks were simply functions that wanted to output 1 for on or 0 for off. They were inspired by biological neurons which only fired if they were activated or did nothing, hence the 1 or 0.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However the drawback was that it was tough to train them because the output was nondifferentiable. It’s not a very easy function to do math on.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So then people figured out that a sigmoid function was pretty similar to being an on/off function and it’s well behaved. It saturates at either 0 or 1</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TanH - very similar to sigmoid except that the saturation points are at -1 and 1.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It has the added benefit of being centered on 0. This avoids some of the problem of the gradients being saturated in the flat spots.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There are good technical reasons for using tanh over sigmoid in ‘Efficient Backprop’ by Yann LeCun but since tanh themselves have fallen out of favor it’s worth spending a lot of time on here.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ReLU - currently the most popular activation function.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It’s basically linear in activation unless the preactivation falls below 0, then it outputs 0.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In 2012 when Alex Krizhevsky won ImageNet by a huge margin with a convolutional neural network he also showed that using ReLU he could train networks 6 times faster with equivalent accuracy.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Since then, it’s pretty much what everyone has been using. There are some alternatives to ReLU that sometimes perform a little bit better. But ReLU is pretty much the standard.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AutoNum type="arabicParenR"/>
            </a:pPr>
            <a:r>
              <a:rPr lang="en">
                <a:solidFill>
                  <a:schemeClr val="dk1"/>
                </a:solidFill>
              </a:rPr>
              <a:t>If it useful?</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These examples so far are pretty simple. Hardly considered deep.</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What we do to make a deep learning model is combine a bunch of these small linear units together.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f</a:t>
            </a:r>
            <a:r>
              <a:rPr baseline="30000" lang="en">
                <a:solidFill>
                  <a:schemeClr val="dk1"/>
                </a:solidFill>
              </a:rPr>
              <a:t>(1)</a:t>
            </a:r>
            <a:r>
              <a:rPr lang="en">
                <a:solidFill>
                  <a:schemeClr val="dk1"/>
                </a:solidFill>
              </a:rPr>
              <a:t> is the first function that takes the input data</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f</a:t>
            </a:r>
            <a:r>
              <a:rPr baseline="30000" lang="en">
                <a:solidFill>
                  <a:schemeClr val="dk1"/>
                </a:solidFill>
              </a:rPr>
              <a:t>(2)</a:t>
            </a:r>
            <a:r>
              <a:rPr lang="en">
                <a:solidFill>
                  <a:schemeClr val="dk1"/>
                </a:solidFill>
              </a:rPr>
              <a:t> is the second function that takes the output of the first as it’s input</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f</a:t>
            </a:r>
            <a:r>
              <a:rPr baseline="30000" lang="en">
                <a:solidFill>
                  <a:schemeClr val="dk1"/>
                </a:solidFill>
              </a:rPr>
              <a:t>(3)</a:t>
            </a:r>
            <a:r>
              <a:rPr lang="en">
                <a:solidFill>
                  <a:schemeClr val="dk1"/>
                </a:solidFill>
              </a:rPr>
              <a:t> is the third, which takes the output of the second as it’s input</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Each function could have the same form as the linear unit that we saw before, a linear combination of weights with a nonlinearity applied on top.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The length of this chain is what we refer to as the depth of the network. </a:t>
            </a:r>
            <a:endParaRPr>
              <a:solidFill>
                <a:schemeClr val="dk1"/>
              </a:solidFill>
            </a:endParaRPr>
          </a:p>
          <a:p>
            <a:pPr indent="-298450" lvl="1" marL="914400" rtl="0">
              <a:lnSpc>
                <a:spcPct val="115000"/>
              </a:lnSpc>
              <a:spcBef>
                <a:spcPts val="0"/>
              </a:spcBef>
              <a:spcAft>
                <a:spcPts val="0"/>
              </a:spcAft>
              <a:buClr>
                <a:schemeClr val="dk1"/>
              </a:buClr>
              <a:buSzPts val="1100"/>
              <a:buAutoNum type="alphaLcParenR"/>
            </a:pPr>
            <a:r>
              <a:rPr lang="en">
                <a:solidFill>
                  <a:schemeClr val="dk1"/>
                </a:solidFill>
              </a:rPr>
              <a:t>Only the first network has direct access to the input data, and only the desired output of the last layer is specified by the training data. Therefore we typically call all of the intermediate layers the hidden layers. </a:t>
            </a:r>
            <a:endParaRPr>
              <a:solidFill>
                <a:schemeClr val="dk1"/>
              </a:solidFill>
            </a:endParaRPr>
          </a:p>
          <a:p>
            <a:pPr indent="-298450" lvl="2" marL="1371600" rtl="0">
              <a:lnSpc>
                <a:spcPct val="115000"/>
              </a:lnSpc>
              <a:spcBef>
                <a:spcPts val="0"/>
              </a:spcBef>
              <a:spcAft>
                <a:spcPts val="0"/>
              </a:spcAft>
              <a:buClr>
                <a:schemeClr val="dk1"/>
              </a:buClr>
              <a:buSzPts val="1100"/>
              <a:buAutoNum type="romanLcParenR"/>
            </a:pPr>
            <a:r>
              <a:rPr lang="en">
                <a:solidFill>
                  <a:schemeClr val="dk1"/>
                </a:solidFill>
              </a:rPr>
              <a:t>Those layers will be the ones responsible for finding the best representation of the data for the last layer to make its predictions from.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input to each layer is the output of the previous layer.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create a function that we can pass arguments to in order to create neural network layers of different sizes and with different behaviors. We can use this same function to create every layer in our network.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build what we see there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200"/>
              </a:spcBef>
              <a:spcAft>
                <a:spcPts val="0"/>
              </a:spcAft>
              <a:buClr>
                <a:schemeClr val="dk1"/>
              </a:buClr>
              <a:buSzPts val="1100"/>
              <a:buFont typeface="Arial"/>
              <a:buNone/>
            </a:pPr>
            <a:r>
              <a:rPr lang="en">
                <a:solidFill>
                  <a:schemeClr val="dk1"/>
                </a:solidFill>
              </a:rPr>
              <a:t>o	Intro</a:t>
            </a:r>
            <a:br>
              <a:rPr lang="en">
                <a:solidFill>
                  <a:schemeClr val="dk1"/>
                </a:solidFill>
              </a:rPr>
            </a:br>
            <a:r>
              <a:rPr lang="en">
                <a:solidFill>
                  <a:schemeClr val="dk1"/>
                </a:solidFill>
              </a:rPr>
              <a:t>♣	ConvNets are a specialized type of neural network for processing data that has a known gridlike topology. </a:t>
            </a:r>
            <a:br>
              <a:rPr lang="en">
                <a:solidFill>
                  <a:schemeClr val="dk1"/>
                </a:solidFill>
              </a:rPr>
            </a:br>
            <a:r>
              <a:rPr lang="en">
                <a:solidFill>
                  <a:schemeClr val="dk1"/>
                </a:solidFill>
              </a:rPr>
              <a:t>•	Some examples could include:</a:t>
            </a:r>
            <a:br>
              <a:rPr lang="en">
                <a:solidFill>
                  <a:schemeClr val="dk1"/>
                </a:solidFill>
              </a:rPr>
            </a:br>
            <a:r>
              <a:rPr lang="en">
                <a:solidFill>
                  <a:schemeClr val="dk1"/>
                </a:solidFill>
              </a:rPr>
              <a:t>o	Time series data – think of a 1D grid, things in order have a relation to each other, previous time-steps have a direct impact on neighboring time points.</a:t>
            </a:r>
            <a:br>
              <a:rPr lang="en">
                <a:solidFill>
                  <a:schemeClr val="dk1"/>
                </a:solidFill>
              </a:rPr>
            </a:br>
            <a:r>
              <a:rPr lang="en">
                <a:solidFill>
                  <a:schemeClr val="dk1"/>
                </a:solidFill>
              </a:rPr>
              <a:t>o	Image – 2D grid, pixels near each other are usually related, whether all those pixels belong to the same object, or objects are nearby each other for some reason. </a:t>
            </a:r>
            <a:br>
              <a:rPr lang="en">
                <a:solidFill>
                  <a:schemeClr val="dk1"/>
                </a:solidFill>
              </a:rPr>
            </a:br>
            <a:r>
              <a:rPr lang="en">
                <a:solidFill>
                  <a:schemeClr val="dk1"/>
                </a:solidFill>
              </a:rPr>
              <a:t>o	Even text, it’s like a special case of timeseries, words that are close together are typically related.</a:t>
            </a:r>
            <a:br>
              <a:rPr lang="en">
                <a:solidFill>
                  <a:schemeClr val="dk1"/>
                </a:solidFill>
              </a:rPr>
            </a:br>
            <a:r>
              <a:rPr lang="en">
                <a:solidFill>
                  <a:schemeClr val="dk1"/>
                </a:solidFill>
              </a:rPr>
              <a:t>•	Basically, they can be used for any type of data in which nearby data points are related in some way. </a:t>
            </a:r>
            <a:br>
              <a:rPr b="1" lang="en" sz="1200">
                <a:solidFill>
                  <a:schemeClr val="dk1"/>
                </a:solidFill>
              </a:rPr>
            </a:br>
            <a:endParaRPr b="1">
              <a:solidFill>
                <a:schemeClr val="dk1"/>
              </a:solidFill>
            </a:endParaRPr>
          </a:p>
          <a:p>
            <a:pPr indent="0" lvl="0" marL="0" rtl="0">
              <a:spcBef>
                <a:spcPts val="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Very simple architecture that takes the representation learning idea and tweaks it so that the representations learned are more appropriate for certain data types. </a:t>
            </a:r>
            <a:endParaRPr/>
          </a:p>
          <a:p>
            <a:pPr indent="0" lvl="0" marL="0" rtl="0">
              <a:lnSpc>
                <a:spcPct val="115000"/>
              </a:lnSpc>
              <a:spcBef>
                <a:spcPts val="1600"/>
              </a:spcBef>
              <a:spcAft>
                <a:spcPts val="0"/>
              </a:spcAft>
              <a:buNone/>
            </a:pPr>
            <a:r>
              <a:t/>
            </a:r>
            <a:endParaRPr/>
          </a:p>
          <a:p>
            <a:pPr indent="0" lvl="0" marL="0" rtl="0">
              <a:lnSpc>
                <a:spcPct val="115000"/>
              </a:lnSpc>
              <a:spcBef>
                <a:spcPts val="1600"/>
              </a:spcBef>
              <a:spcAft>
                <a:spcPts val="1600"/>
              </a:spcAft>
              <a:buClr>
                <a:schemeClr val="dk1"/>
              </a:buClr>
              <a:buSzPts val="1100"/>
              <a:buFont typeface="Arial"/>
              <a:buNone/>
            </a:pPr>
            <a:r>
              <a:rPr lang="en"/>
              <a:t>The major differences are in the way that the weights are applied.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In this example that data is 2D, like an image. </a:t>
            </a:r>
            <a:endParaRPr/>
          </a:p>
          <a:p>
            <a:pPr indent="0" lvl="0" marL="0" rtl="0">
              <a:lnSpc>
                <a:spcPct val="115000"/>
              </a:lnSpc>
              <a:spcBef>
                <a:spcPts val="1600"/>
              </a:spcBef>
              <a:spcAft>
                <a:spcPts val="1600"/>
              </a:spcAft>
              <a:buClr>
                <a:schemeClr val="dk1"/>
              </a:buClr>
              <a:buSzPts val="1100"/>
              <a:buFont typeface="Arial"/>
              <a:buNone/>
            </a:pPr>
            <a:r>
              <a:rPr lang="en"/>
              <a:t>The weights in the kernel are multiplied to the data in the corresponding position, keeping the spatial information intact.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	This is where we get the idea of sparse connectivity and parameter sharing. </a:t>
            </a:r>
            <a:br>
              <a:rPr lang="en"/>
            </a:br>
            <a:r>
              <a:rPr lang="en"/>
              <a:t>♣	In our image here our kernel has four weights. </a:t>
            </a:r>
            <a:br>
              <a:rPr lang="en"/>
            </a:br>
            <a:r>
              <a:rPr lang="en"/>
              <a:t>♣	A normal neural network would have one connection between every input data point and every weight. </a:t>
            </a:r>
            <a:br>
              <a:rPr lang="en"/>
            </a:br>
            <a:r>
              <a:rPr lang="en"/>
              <a:t>•	We’d set those up as two matrix multiplies. 3x4 input into a 4xsomething weight matrix. </a:t>
            </a:r>
            <a:br>
              <a:rPr lang="en"/>
            </a:br>
            <a:r>
              <a:rPr lang="en"/>
              <a:t>•	If we wanted six outputs we’d have to set up the weight matrix to be 4x2. So we’d have twice the number of weights. </a:t>
            </a:r>
            <a:br>
              <a:rPr lang="en"/>
            </a:br>
            <a:r>
              <a:rPr lang="en"/>
              <a:t>•	That wasn’t necessarily the best way to think about it. But it should help with the intuition. </a:t>
            </a:r>
            <a:br>
              <a:rPr lang="en"/>
            </a:br>
            <a:r>
              <a:rPr lang="en"/>
              <a:t>♣	Parameter sharing is the idea that we can use the same weight value multiple times in our entire calculation. </a:t>
            </a:r>
            <a:br>
              <a:rPr lang="en"/>
            </a:br>
            <a:r>
              <a:rPr lang="en"/>
              <a:t>•	In a typical neural network each weight value is tied to its input value and only that value. </a:t>
            </a:r>
            <a:br>
              <a:rPr lang="en"/>
            </a:br>
            <a:r>
              <a:rPr lang="en"/>
              <a:t>♣	This kind of seems like a limitation at first, it feels like we severely crippling the capacity of our network.</a:t>
            </a:r>
            <a:br>
              <a:rPr lang="en"/>
            </a:br>
            <a:r>
              <a:rPr lang="en"/>
              <a:t>♣	But we will see later that this turns out to be a great thing. </a:t>
            </a:r>
            <a:br>
              <a:rPr lang="en"/>
            </a:b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t>Just like with the neural networks that we looked at earlier these ConvNets are also processed in a feedfoward way. The data flows through the network in order from input through the layers and to the output. </a:t>
            </a:r>
            <a:endParaRPr/>
          </a:p>
          <a:p>
            <a:pPr indent="0" lvl="0" marL="0" rtl="0">
              <a:lnSpc>
                <a:spcPct val="115000"/>
              </a:lnSpc>
              <a:spcBef>
                <a:spcPts val="1600"/>
              </a:spcBef>
              <a:spcAft>
                <a:spcPts val="0"/>
              </a:spcAft>
              <a:buClr>
                <a:schemeClr val="dk1"/>
              </a:buClr>
              <a:buSzPts val="1100"/>
              <a:buFont typeface="Arial"/>
              <a:buNone/>
            </a:pPr>
            <a:r>
              <a:rPr lang="en"/>
              <a:t>It is common to use many kernels in each layer. Each kernel will learn to represent the data in a different way and produce it’s own unique feature maps. </a:t>
            </a:r>
            <a:endParaRPr/>
          </a:p>
          <a:p>
            <a:pPr indent="0" lvl="0" marL="0" rtl="0">
              <a:lnSpc>
                <a:spcPct val="115000"/>
              </a:lnSpc>
              <a:spcBef>
                <a:spcPts val="1600"/>
              </a:spcBef>
              <a:spcAft>
                <a:spcPts val="0"/>
              </a:spcAft>
              <a:buClr>
                <a:schemeClr val="dk1"/>
              </a:buClr>
              <a:buSzPts val="1100"/>
              <a:buFont typeface="Arial"/>
              <a:buNone/>
            </a:pPr>
            <a:r>
              <a:rPr lang="en"/>
              <a:t>In a similar way that the basic neural networks started to warp the feature space, these ConvNets will also start to change the input data. </a:t>
            </a:r>
            <a:endParaRPr/>
          </a:p>
          <a:p>
            <a:pPr indent="0" lvl="0" marL="0" rtl="0">
              <a:lnSpc>
                <a:spcPct val="115000"/>
              </a:lnSpc>
              <a:spcBef>
                <a:spcPts val="1600"/>
              </a:spcBef>
              <a:spcAft>
                <a:spcPts val="0"/>
              </a:spcAft>
              <a:buClr>
                <a:schemeClr val="dk1"/>
              </a:buClr>
              <a:buSzPts val="1100"/>
              <a:buFont typeface="Arial"/>
              <a:buNone/>
            </a:pPr>
            <a:r>
              <a:rPr lang="en"/>
              <a:t>Input (image) is rgb so it has 3 channels (height, width, 3) first layer has 16 kernels so output will be 16 feature maps of shape (height, width, 16) </a:t>
            </a:r>
            <a:endParaRPr/>
          </a:p>
          <a:p>
            <a:pPr indent="0" lvl="0" marL="0" rtl="0">
              <a:lnSpc>
                <a:spcPct val="115000"/>
              </a:lnSpc>
              <a:spcBef>
                <a:spcPts val="1600"/>
              </a:spcBef>
              <a:spcAft>
                <a:spcPts val="0"/>
              </a:spcAft>
              <a:buClr>
                <a:schemeClr val="dk1"/>
              </a:buClr>
              <a:buSzPts val="1100"/>
              <a:buFont typeface="Arial"/>
              <a:buNone/>
            </a:pPr>
            <a:r>
              <a:t/>
            </a:r>
            <a:endParaRPr/>
          </a:p>
          <a:p>
            <a:pPr indent="0" lvl="0" marL="0" rtl="0">
              <a:lnSpc>
                <a:spcPct val="115000"/>
              </a:lnSpc>
              <a:spcBef>
                <a:spcPts val="1600"/>
              </a:spcBef>
              <a:spcAft>
                <a:spcPts val="0"/>
              </a:spcAft>
              <a:buClr>
                <a:schemeClr val="dk1"/>
              </a:buClr>
              <a:buSzPts val="1100"/>
              <a:buFont typeface="Arial"/>
              <a:buNone/>
            </a:pPr>
            <a:r>
              <a:rPr lang="en"/>
              <a:t>Three channels is just pixel intensity of teh colors makign teh image, (red, green, blue) </a:t>
            </a:r>
            <a:endParaRPr/>
          </a:p>
          <a:p>
            <a:pPr indent="0" lvl="0" marL="0" rtl="0">
              <a:lnSpc>
                <a:spcPct val="115000"/>
              </a:lnSpc>
              <a:spcBef>
                <a:spcPts val="1600"/>
              </a:spcBef>
              <a:spcAft>
                <a:spcPts val="0"/>
              </a:spcAft>
              <a:buClr>
                <a:schemeClr val="dk1"/>
              </a:buClr>
              <a:buSzPts val="1100"/>
              <a:buFont typeface="Arial"/>
              <a:buNone/>
            </a:pPr>
            <a:r>
              <a:t/>
            </a:r>
            <a:endParaRPr/>
          </a:p>
          <a:p>
            <a:pPr indent="0" lvl="0" marL="0" rtl="0">
              <a:lnSpc>
                <a:spcPct val="115000"/>
              </a:lnSpc>
              <a:spcBef>
                <a:spcPts val="1600"/>
              </a:spcBef>
              <a:spcAft>
                <a:spcPts val="1600"/>
              </a:spcAft>
              <a:buClr>
                <a:schemeClr val="dk1"/>
              </a:buClr>
              <a:buSzPts val="1100"/>
              <a:buFont typeface="Arial"/>
              <a:buNone/>
            </a:pPr>
            <a:r>
              <a:rPr lang="en" u="sng">
                <a:solidFill>
                  <a:schemeClr val="hlink"/>
                </a:solidFill>
                <a:hlinkClick r:id="rId2"/>
              </a:rPr>
              <a:t>http://cs231n.github.io/convolutional-networks/</a:t>
            </a:r>
            <a:r>
              <a:rPr lang="en"/>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t>We take the maximum value over a region and only return that value.</a:t>
            </a:r>
            <a:endParaRPr/>
          </a:p>
          <a:p>
            <a:pPr indent="0" lvl="0" marL="0" rtl="0">
              <a:lnSpc>
                <a:spcPct val="115000"/>
              </a:lnSpc>
              <a:spcBef>
                <a:spcPts val="1600"/>
              </a:spcBef>
              <a:spcAft>
                <a:spcPts val="0"/>
              </a:spcAft>
              <a:buClr>
                <a:schemeClr val="dk1"/>
              </a:buClr>
              <a:buSzPts val="1100"/>
              <a:buFont typeface="Arial"/>
              <a:buNone/>
            </a:pPr>
            <a:r>
              <a:rPr lang="en"/>
              <a:t>INcreases field fo view for later layers, if we simply increased the size of the kernel then we would explode the number of parameters.</a:t>
            </a:r>
            <a:endParaRPr/>
          </a:p>
          <a:p>
            <a:pPr indent="0" lvl="0" marL="0" rtl="0">
              <a:lnSpc>
                <a:spcPct val="115000"/>
              </a:lnSpc>
              <a:spcBef>
                <a:spcPts val="1600"/>
              </a:spcBef>
              <a:spcAft>
                <a:spcPts val="0"/>
              </a:spcAft>
              <a:buClr>
                <a:schemeClr val="dk1"/>
              </a:buClr>
              <a:buSzPts val="1100"/>
              <a:buFont typeface="Arial"/>
              <a:buNone/>
            </a:pPr>
            <a:r>
              <a:rPr lang="en"/>
              <a:t>Typically pooling layers are put after every single/couple of convolution layers.</a:t>
            </a:r>
            <a:endParaRPr/>
          </a:p>
          <a:p>
            <a:pPr indent="0" lvl="0" marL="0" rtl="0">
              <a:lnSpc>
                <a:spcPct val="115000"/>
              </a:lnSpc>
              <a:spcBef>
                <a:spcPts val="1600"/>
              </a:spcBef>
              <a:spcAft>
                <a:spcPts val="0"/>
              </a:spcAft>
              <a:buClr>
                <a:schemeClr val="dk1"/>
              </a:buClr>
              <a:buSzPts val="1100"/>
              <a:buFont typeface="Arial"/>
              <a:buNone/>
            </a:pPr>
            <a:r>
              <a:rPr lang="en"/>
              <a:t>One intuition about why pooling is important is that it forces a type of spatial invariance. It also scales the image down so that sub sequential convolution layers will be looking for bigger features in the image.</a:t>
            </a:r>
            <a:endParaRPr/>
          </a:p>
          <a:p>
            <a:pPr indent="0" lvl="0" marL="0" rtl="0">
              <a:lnSpc>
                <a:spcPct val="115000"/>
              </a:lnSpc>
              <a:spcBef>
                <a:spcPts val="1600"/>
              </a:spcBef>
              <a:spcAft>
                <a:spcPts val="0"/>
              </a:spcAft>
              <a:buClr>
                <a:schemeClr val="dk1"/>
              </a:buClr>
              <a:buSzPts val="1100"/>
              <a:buFont typeface="Arial"/>
              <a:buNone/>
            </a:pPr>
            <a:r>
              <a:rPr lang="en"/>
              <a:t>They are useful to reduce the size of your input parameters and control model overfitting.</a:t>
            </a:r>
            <a:endParaRPr/>
          </a:p>
          <a:p>
            <a:pPr indent="0" lvl="0" marL="0" rtl="0">
              <a:lnSpc>
                <a:spcPct val="115000"/>
              </a:lnSpc>
              <a:spcBef>
                <a:spcPts val="1600"/>
              </a:spcBef>
              <a:spcAft>
                <a:spcPts val="0"/>
              </a:spcAft>
              <a:buClr>
                <a:schemeClr val="dk1"/>
              </a:buClr>
              <a:buSzPts val="1100"/>
              <a:buFont typeface="Arial"/>
              <a:buNone/>
            </a:pPr>
            <a:r>
              <a:rPr lang="en"/>
              <a:t>Once a useful feature has been identified (edges of certain orientations) we shouldn’t care exactly where they are. They are important at all positions. Other features might be important in terms of their locations relative to other features, not their exact locations.</a:t>
            </a:r>
            <a:endParaRPr/>
          </a:p>
          <a:p>
            <a:pPr indent="0" lvl="0" marL="0" rtl="0">
              <a:lnSpc>
                <a:spcPct val="115000"/>
              </a:lnSpc>
              <a:spcBef>
                <a:spcPts val="1600"/>
              </a:spcBef>
              <a:spcAft>
                <a:spcPts val="1600"/>
              </a:spcAft>
              <a:buClr>
                <a:schemeClr val="dk1"/>
              </a:buClr>
              <a:buSzPts val="1100"/>
              <a:buFont typeface="Arial"/>
              <a:buNone/>
            </a:pPr>
            <a:r>
              <a:rPr lang="en"/>
              <a:t>If we do max pooling over a region of 4 activations we are essentially throwing away 75% of those activations. So they also force some sparsity, which could help with overfitting and generalization.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Input dims is 3 for rgb images.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rPr lang="en"/>
              <a:t>Need to flatten image to feed into dense layer, because it expects a vector. Image will be half of the size of the original because of the maxpool, and it will have 32 channels because of the 32 kernels in the convolutional layer.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name parameter assigns a name to the particular variable or computation in the graph.</a:t>
            </a:r>
            <a:endParaRPr/>
          </a:p>
          <a:p>
            <a:pPr indent="0" lvl="0" marL="0">
              <a:spcBef>
                <a:spcPts val="0"/>
              </a:spcBef>
              <a:spcAft>
                <a:spcPts val="0"/>
              </a:spcAft>
              <a:buNone/>
            </a:pPr>
            <a:r>
              <a:t/>
            </a:r>
            <a:endParaRPr/>
          </a:p>
          <a:p>
            <a:pPr indent="0" lvl="0" marL="0">
              <a:spcBef>
                <a:spcPts val="0"/>
              </a:spcBef>
              <a:spcAft>
                <a:spcPts val="0"/>
              </a:spcAft>
              <a:buNone/>
            </a:pPr>
            <a:r>
              <a:rPr lang="en"/>
              <a:t>On the right is a diagram of the specified graph with the assigned names.</a:t>
            </a:r>
            <a:endParaRPr/>
          </a:p>
          <a:p>
            <a:pPr indent="0" lvl="0" marL="0">
              <a:spcBef>
                <a:spcPts val="0"/>
              </a:spcBef>
              <a:spcAft>
                <a:spcPts val="0"/>
              </a:spcAft>
              <a:buNone/>
            </a:pPr>
            <a:r>
              <a:t/>
            </a:r>
            <a:endParaRPr/>
          </a:p>
          <a:p>
            <a:pPr indent="0" lvl="0" marL="0" rtl="0">
              <a:spcBef>
                <a:spcPts val="0"/>
              </a:spcBef>
              <a:spcAft>
                <a:spcPts val="0"/>
              </a:spcAft>
              <a:buNone/>
            </a:pPr>
            <a:r>
              <a:rPr lang="en"/>
              <a:t>Can evaluate z with tf.add or just x + 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placeholders are there tpo build a graph, saying what will go into it and what operations to be performed on it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t>
            </a:r>
            <a:r>
              <a:rPr b="1" lang="en"/>
              <a:t>None</a:t>
            </a:r>
            <a:r>
              <a:rPr lang="en"/>
              <a:t> means that we can pass any number of 1-dimensional vectors to be added together. We will see this a lot when we do mini-batch gradient descent when training neural networks. </a:t>
            </a:r>
            <a:endParaRPr/>
          </a:p>
          <a:p>
            <a:pPr indent="0" lvl="0" marL="0">
              <a:spcBef>
                <a:spcPts val="0"/>
              </a:spcBef>
              <a:spcAft>
                <a:spcPts val="0"/>
              </a:spcAft>
              <a:buNone/>
            </a:pPr>
            <a:r>
              <a:t/>
            </a:r>
            <a:endParaRPr/>
          </a:p>
          <a:p>
            <a:pPr indent="0" lvl="0" marL="0">
              <a:spcBef>
                <a:spcPts val="0"/>
              </a:spcBef>
              <a:spcAft>
                <a:spcPts val="0"/>
              </a:spcAft>
              <a:buNone/>
            </a:pPr>
            <a:r>
              <a:rPr lang="en"/>
              <a:t>If you created two random vectors in numpy of length 10 each, this operation would add them together elementwise. </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Might be a question on the numpy shapes. The </a:t>
            </a:r>
            <a:r>
              <a:rPr b="1" lang="en"/>
              <a:t>3</a:t>
            </a:r>
            <a:r>
              <a:rPr lang="en"/>
              <a:t> corresponds to the </a:t>
            </a:r>
            <a:r>
              <a:rPr b="1" lang="en"/>
              <a:t>None</a:t>
            </a:r>
            <a:r>
              <a:rPr lang="en"/>
              <a:t> on placeholder init. The </a:t>
            </a:r>
            <a:r>
              <a:rPr b="1" lang="en"/>
              <a:t>1</a:t>
            </a:r>
            <a:r>
              <a:rPr lang="en"/>
              <a:t>s correspond to each other. So we are adding three values together, each held in a 1-dim vector. It’s called TensorFlow afterall so everything has to be inside of a Tensor, doesn’t really do well with naked scalars.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initialization = how to seed weights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gif"/><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gif"/><Relationship Id="rId4" Type="http://schemas.openxmlformats.org/officeDocument/2006/relationships/image" Target="../media/image11.png"/><Relationship Id="rId5" Type="http://schemas.openxmlformats.org/officeDocument/2006/relationships/image" Target="../media/image20.gif"/><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TensorFlow - Basics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Learning with TensorFlow - linear regression</a:t>
            </a:r>
            <a:endParaRPr/>
          </a:p>
        </p:txBody>
      </p:sp>
      <p:sp>
        <p:nvSpPr>
          <p:cNvPr id="115" name="Shape 115"/>
          <p:cNvSpPr txBox="1"/>
          <p:nvPr>
            <p:ph idx="1" type="body"/>
          </p:nvPr>
        </p:nvSpPr>
        <p:spPr>
          <a:xfrm>
            <a:off x="311700" y="1152475"/>
            <a:ext cx="8520600" cy="89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Say we are trying to </a:t>
            </a:r>
            <a:r>
              <a:rPr b="1" lang="en"/>
              <a:t>estimate house prices</a:t>
            </a:r>
            <a:r>
              <a:rPr lang="en"/>
              <a:t> using two features, </a:t>
            </a:r>
            <a:r>
              <a:rPr b="1" lang="en"/>
              <a:t>number of bedrooms</a:t>
            </a:r>
            <a:r>
              <a:rPr lang="en"/>
              <a:t> and </a:t>
            </a:r>
            <a:r>
              <a:rPr b="1" lang="en"/>
              <a:t>number of bathrooms</a:t>
            </a:r>
            <a:endParaRPr/>
          </a:p>
        </p:txBody>
      </p:sp>
      <p:sp>
        <p:nvSpPr>
          <p:cNvPr id="116" name="Shape 116"/>
          <p:cNvSpPr txBox="1"/>
          <p:nvPr/>
        </p:nvSpPr>
        <p:spPr>
          <a:xfrm>
            <a:off x="714300" y="2130800"/>
            <a:ext cx="7715400" cy="16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X = tf.placeholder(tf.float32, shape=(None, 2), name=”house_features”)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Y = tf.placeholder(tf.float32, shape=(None, 1), name=”house_price”)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W = tf.Variable(tf.ones([2, 1])</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Y_hat = tf.matmul(X, W) # dot product</a:t>
            </a:r>
            <a:endParaRPr>
              <a:latin typeface="Courier New"/>
              <a:ea typeface="Courier New"/>
              <a:cs typeface="Courier New"/>
              <a:sym typeface="Courier New"/>
            </a:endParaRPr>
          </a:p>
        </p:txBody>
      </p:sp>
      <p:pic>
        <p:nvPicPr>
          <p:cNvPr id="117" name="Shape 117"/>
          <p:cNvPicPr preferRelativeResize="0"/>
          <p:nvPr/>
        </p:nvPicPr>
        <p:blipFill>
          <a:blip r:embed="rId3">
            <a:alphaModFix/>
          </a:blip>
          <a:stretch>
            <a:fillRect/>
          </a:stretch>
        </p:blipFill>
        <p:spPr>
          <a:xfrm>
            <a:off x="5166000" y="2915950"/>
            <a:ext cx="2802475" cy="209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Learning with TensorFlow - linear regression</a:t>
            </a:r>
            <a:endParaRPr/>
          </a:p>
          <a:p>
            <a:pPr indent="0" lvl="0" marL="0">
              <a:spcBef>
                <a:spcPts val="0"/>
              </a:spcBef>
              <a:spcAft>
                <a:spcPts val="0"/>
              </a:spcAft>
              <a:buNone/>
            </a:pPr>
            <a:r>
              <a:t/>
            </a:r>
            <a:endParaRPr/>
          </a:p>
        </p:txBody>
      </p:sp>
      <p:sp>
        <p:nvSpPr>
          <p:cNvPr id="123" name="Shape 1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will use gradient descent to find the best weights for our problem.</a:t>
            </a:r>
            <a:endParaRPr/>
          </a:p>
          <a:p>
            <a:pPr indent="-342900" lvl="0" marL="457200" rtl="0">
              <a:spcBef>
                <a:spcPts val="0"/>
              </a:spcBef>
              <a:spcAft>
                <a:spcPts val="0"/>
              </a:spcAft>
              <a:buSzPts val="1800"/>
              <a:buChar char="●"/>
            </a:pPr>
            <a:r>
              <a:rPr lang="en"/>
              <a:t>Minimizing mean squared error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lnSpc>
                <a:spcPct val="100000"/>
              </a:lnSpc>
              <a:spcBef>
                <a:spcPts val="1600"/>
              </a:spcBef>
              <a:spcAft>
                <a:spcPts val="0"/>
              </a:spcAft>
              <a:buClr>
                <a:schemeClr val="dk1"/>
              </a:buClr>
              <a:buSzPts val="1800"/>
              <a:buChar char="●"/>
            </a:pPr>
            <a:r>
              <a:rPr lang="en">
                <a:solidFill>
                  <a:schemeClr val="dk1"/>
                </a:solidFill>
              </a:rPr>
              <a:t>All operations that are added, TF keeps track of them and how they are chained together.</a:t>
            </a:r>
            <a:endParaRPr>
              <a:solidFill>
                <a:schemeClr val="dk1"/>
              </a:solidFill>
            </a:endParaRPr>
          </a:p>
          <a:p>
            <a:pPr indent="0" lvl="0" marL="0">
              <a:spcBef>
                <a:spcPts val="0"/>
              </a:spcBef>
              <a:spcAft>
                <a:spcPts val="1600"/>
              </a:spcAft>
              <a:buNone/>
            </a:pPr>
            <a:r>
              <a:t/>
            </a:r>
            <a:endParaRPr/>
          </a:p>
        </p:txBody>
      </p:sp>
      <p:sp>
        <p:nvSpPr>
          <p:cNvPr id="124" name="Shape 124"/>
          <p:cNvSpPr txBox="1"/>
          <p:nvPr/>
        </p:nvSpPr>
        <p:spPr>
          <a:xfrm>
            <a:off x="718800" y="2421350"/>
            <a:ext cx="7706400" cy="16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error = y_hat - y   # is actual labels/prices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loss = tf.reduce_mean(tf.square(error), name=”MSE”)</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training_step = tf.train.GradientDescentOptimizer(learning_rate=0.01).minimize(loss)</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How to train a network?</a:t>
            </a:r>
            <a:endParaRPr>
              <a:solidFill>
                <a:srgbClr val="00B6CC"/>
              </a:solidFill>
            </a:endParaRPr>
          </a:p>
          <a:p>
            <a:pPr indent="0" lvl="0" marL="0" rtl="0">
              <a:spcBef>
                <a:spcPts val="0"/>
              </a:spcBef>
              <a:spcAft>
                <a:spcPts val="0"/>
              </a:spcAft>
              <a:buNone/>
            </a:pPr>
            <a:r>
              <a:t/>
            </a:r>
            <a:endParaRPr/>
          </a:p>
        </p:txBody>
      </p:sp>
      <p:sp>
        <p:nvSpPr>
          <p:cNvPr id="130" name="Shape 130"/>
          <p:cNvSpPr txBox="1"/>
          <p:nvPr>
            <p:ph idx="1" type="body"/>
          </p:nvPr>
        </p:nvSpPr>
        <p:spPr>
          <a:xfrm>
            <a:off x="311700" y="1152475"/>
            <a:ext cx="8520600" cy="38691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Almost every deep learning model is trained by an algorithm called Stochastic Gradient Descent.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rPr lang="en"/>
              <a:t>t(k) - true value of data point k</a:t>
            </a:r>
            <a:endParaRPr/>
          </a:p>
          <a:p>
            <a:pPr indent="0" lvl="0" marL="0">
              <a:spcBef>
                <a:spcPts val="1600"/>
              </a:spcBef>
              <a:spcAft>
                <a:spcPts val="0"/>
              </a:spcAft>
              <a:buClr>
                <a:schemeClr val="dk1"/>
              </a:buClr>
              <a:buSzPts val="1100"/>
              <a:buFont typeface="Arial"/>
              <a:buNone/>
            </a:pPr>
            <a:r>
              <a:rPr lang="en"/>
              <a:t>a(k) = activation of the network of </a:t>
            </a:r>
            <a:br>
              <a:rPr lang="en"/>
            </a:br>
            <a:r>
              <a:rPr lang="en"/>
              <a:t>          data point k (in this case lin reg.)</a:t>
            </a:r>
            <a:endParaRPr/>
          </a:p>
          <a:p>
            <a:pPr indent="0" lvl="0" marL="0" rtl="0">
              <a:spcBef>
                <a:spcPts val="1600"/>
              </a:spcBef>
              <a:spcAft>
                <a:spcPts val="0"/>
              </a:spcAft>
              <a:buClr>
                <a:schemeClr val="dk1"/>
              </a:buClr>
              <a:buSzPts val="1100"/>
              <a:buFont typeface="Arial"/>
              <a:buNone/>
            </a:pPr>
            <a:r>
              <a:rPr lang="en"/>
              <a:t>F(K)  = squared error</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1600"/>
              </a:spcAft>
              <a:buClr>
                <a:schemeClr val="dk1"/>
              </a:buClr>
              <a:buSzPts val="1100"/>
              <a:buFont typeface="Arial"/>
              <a:buNone/>
            </a:pPr>
            <a:r>
              <a:t/>
            </a:r>
            <a:endParaRPr/>
          </a:p>
        </p:txBody>
      </p:sp>
      <p:pic>
        <p:nvPicPr>
          <p:cNvPr descr="graphics/17fig06.gif" id="131" name="Shape 131"/>
          <p:cNvPicPr preferRelativeResize="0"/>
          <p:nvPr/>
        </p:nvPicPr>
        <p:blipFill>
          <a:blip r:embed="rId3">
            <a:alphaModFix/>
          </a:blip>
          <a:stretch>
            <a:fillRect/>
          </a:stretch>
        </p:blipFill>
        <p:spPr>
          <a:xfrm>
            <a:off x="4885273" y="1821973"/>
            <a:ext cx="2457300" cy="2530100"/>
          </a:xfrm>
          <a:prstGeom prst="rect">
            <a:avLst/>
          </a:prstGeom>
          <a:noFill/>
          <a:ln>
            <a:noFill/>
          </a:ln>
        </p:spPr>
      </p:pic>
      <p:pic>
        <p:nvPicPr>
          <p:cNvPr id="132" name="Shape 132"/>
          <p:cNvPicPr preferRelativeResize="0"/>
          <p:nvPr/>
        </p:nvPicPr>
        <p:blipFill>
          <a:blip r:embed="rId4">
            <a:alphaModFix/>
          </a:blip>
          <a:stretch>
            <a:fillRect/>
          </a:stretch>
        </p:blipFill>
        <p:spPr>
          <a:xfrm>
            <a:off x="4729463" y="4530325"/>
            <a:ext cx="3241625" cy="4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Learning with TensorFlow - linear regression</a:t>
            </a:r>
            <a:endParaRPr/>
          </a:p>
          <a:p>
            <a:pPr indent="0" lvl="0" marL="0" rtl="0">
              <a:spcBef>
                <a:spcPts val="0"/>
              </a:spcBef>
              <a:spcAft>
                <a:spcPts val="0"/>
              </a:spcAft>
              <a:buNone/>
            </a:pPr>
            <a:r>
              <a:t/>
            </a:r>
            <a:endParaRPr/>
          </a:p>
        </p:txBody>
      </p:sp>
      <p:sp>
        <p:nvSpPr>
          <p:cNvPr id="138" name="Shape 138"/>
          <p:cNvSpPr txBox="1"/>
          <p:nvPr>
            <p:ph idx="1" type="body"/>
          </p:nvPr>
        </p:nvSpPr>
        <p:spPr>
          <a:xfrm>
            <a:off x="311700" y="1152475"/>
            <a:ext cx="8520600" cy="922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With gradient descent, training is done iteratively with the </a:t>
            </a:r>
            <a:r>
              <a:rPr b="1" lang="en"/>
              <a:t>training_step</a:t>
            </a:r>
            <a:r>
              <a:rPr lang="en"/>
              <a:t> object that we created</a:t>
            </a:r>
            <a:endParaRPr/>
          </a:p>
        </p:txBody>
      </p:sp>
      <p:sp>
        <p:nvSpPr>
          <p:cNvPr id="139" name="Shape 139"/>
          <p:cNvSpPr txBox="1"/>
          <p:nvPr/>
        </p:nvSpPr>
        <p:spPr>
          <a:xfrm>
            <a:off x="311700" y="2421350"/>
            <a:ext cx="8520600" cy="16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EPOCHS = 10</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with tf.Session() as sess: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for e in range(EPOCHS): # EPOCHS = iterations</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sess.run(training_step, feed_dict={X:house_feats, y:house_prices})</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Backpropagation</a:t>
            </a:r>
            <a:endParaRPr>
              <a:solidFill>
                <a:srgbClr val="00B6CC"/>
              </a:solidFill>
            </a:endParaRPr>
          </a:p>
          <a:p>
            <a:pPr indent="0" lvl="0" marL="0" rtl="0">
              <a:spcBef>
                <a:spcPts val="0"/>
              </a:spcBef>
              <a:spcAft>
                <a:spcPts val="0"/>
              </a:spcAft>
              <a:buNone/>
            </a:pPr>
            <a:r>
              <a:t/>
            </a:r>
            <a:endParaRPr/>
          </a:p>
        </p:txBody>
      </p:sp>
      <p:sp>
        <p:nvSpPr>
          <p:cNvPr id="145" name="Shape 145"/>
          <p:cNvSpPr txBox="1"/>
          <p:nvPr>
            <p:ph idx="1" type="body"/>
          </p:nvPr>
        </p:nvSpPr>
        <p:spPr>
          <a:xfrm>
            <a:off x="311700" y="1152475"/>
            <a:ext cx="8520600" cy="3697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process to updating the weights with each stochastic gradient calculation is called backpropagation. (f(x) = f(K))</a:t>
            </a:r>
            <a:endParaRPr/>
          </a:p>
          <a:p>
            <a:pPr indent="0" lvl="0" marL="0" rtl="0">
              <a:spcBef>
                <a:spcPts val="1600"/>
              </a:spcBef>
              <a:spcAft>
                <a:spcPts val="0"/>
              </a:spcAft>
              <a:buClr>
                <a:schemeClr val="dk1"/>
              </a:buClr>
              <a:buSzPts val="1100"/>
              <a:buFont typeface="Arial"/>
              <a:buNone/>
            </a:pPr>
            <a:r>
              <a:rPr lang="en"/>
              <a:t>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rPr lang="en"/>
              <a:t>When we make predictions or outputs from the network we feed the data forward through these functions. </a:t>
            </a:r>
            <a:endParaRPr/>
          </a:p>
          <a:p>
            <a:pPr indent="0" lvl="0" marL="0" rtl="0">
              <a:spcBef>
                <a:spcPts val="1600"/>
              </a:spcBef>
              <a:spcAft>
                <a:spcPts val="0"/>
              </a:spcAft>
              <a:buClr>
                <a:schemeClr val="dk1"/>
              </a:buClr>
              <a:buSzPts val="1100"/>
              <a:buFont typeface="Arial"/>
              <a:buNone/>
            </a:pPr>
            <a:r>
              <a:rPr lang="en"/>
              <a:t>To update the weights we just go backwards through each functions and take the derivatives along the way. It’s basically an exercise in the chain rule of calculus.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1600"/>
              </a:spcAft>
              <a:buClr>
                <a:schemeClr val="dk1"/>
              </a:buClr>
              <a:buSzPts val="1100"/>
              <a:buFont typeface="Arial"/>
              <a:buNone/>
            </a:pPr>
            <a:r>
              <a:t/>
            </a:r>
            <a:endParaRPr/>
          </a:p>
        </p:txBody>
      </p:sp>
      <p:pic>
        <p:nvPicPr>
          <p:cNvPr id="146" name="Shape 146"/>
          <p:cNvPicPr preferRelativeResize="0"/>
          <p:nvPr/>
        </p:nvPicPr>
        <p:blipFill>
          <a:blip r:embed="rId3">
            <a:alphaModFix/>
          </a:blip>
          <a:stretch>
            <a:fillRect/>
          </a:stretch>
        </p:blipFill>
        <p:spPr>
          <a:xfrm>
            <a:off x="2975225" y="2111625"/>
            <a:ext cx="3193550" cy="35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Backpropagation</a:t>
            </a:r>
            <a:endParaRPr>
              <a:solidFill>
                <a:srgbClr val="00B6CC"/>
              </a:solidFill>
            </a:endParaRPr>
          </a:p>
          <a:p>
            <a:pPr indent="0" lvl="0" marL="0" rtl="0">
              <a:spcBef>
                <a:spcPts val="0"/>
              </a:spcBef>
              <a:spcAft>
                <a:spcPts val="0"/>
              </a:spcAft>
              <a:buNone/>
            </a:pPr>
            <a:r>
              <a:t/>
            </a:r>
            <a:endParaRPr/>
          </a:p>
        </p:txBody>
      </p:sp>
      <p:sp>
        <p:nvSpPr>
          <p:cNvPr id="152" name="Shape 152"/>
          <p:cNvSpPr txBox="1"/>
          <p:nvPr>
            <p:ph idx="1" type="body"/>
          </p:nvPr>
        </p:nvSpPr>
        <p:spPr>
          <a:xfrm>
            <a:off x="311700" y="1152475"/>
            <a:ext cx="8520600" cy="3697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Let's say we have have functions </a:t>
            </a:r>
            <a:r>
              <a:rPr i="1" lang="en"/>
              <a:t>y </a:t>
            </a:r>
            <a:r>
              <a:rPr lang="en"/>
              <a:t>= </a:t>
            </a:r>
            <a:r>
              <a:rPr i="1" lang="en"/>
              <a:t>g</a:t>
            </a:r>
            <a:r>
              <a:rPr lang="en"/>
              <a:t>(x) and </a:t>
            </a:r>
            <a:r>
              <a:rPr i="1" lang="en"/>
              <a:t>z</a:t>
            </a:r>
            <a:r>
              <a:rPr lang="en"/>
              <a:t> = </a:t>
            </a:r>
            <a:r>
              <a:rPr i="1" lang="en"/>
              <a:t>f</a:t>
            </a:r>
            <a:r>
              <a:rPr lang="en"/>
              <a:t>(</a:t>
            </a:r>
            <a:r>
              <a:rPr i="1" lang="en"/>
              <a:t>g</a:t>
            </a:r>
            <a:r>
              <a:rPr lang="en"/>
              <a:t>(x)) = </a:t>
            </a:r>
            <a:r>
              <a:rPr i="1" lang="en"/>
              <a:t>f</a:t>
            </a:r>
            <a:r>
              <a:rPr lang="en"/>
              <a:t>(</a:t>
            </a:r>
            <a:r>
              <a:rPr i="1" lang="en"/>
              <a:t>y</a:t>
            </a:r>
            <a:r>
              <a:rPr lang="en"/>
              <a:t>). To find the derivative of </a:t>
            </a:r>
            <a:r>
              <a:rPr i="1" lang="en"/>
              <a:t>z</a:t>
            </a:r>
            <a:r>
              <a:rPr lang="en"/>
              <a:t> w.r.t. to </a:t>
            </a:r>
            <a:r>
              <a:rPr i="1" lang="en"/>
              <a:t>x</a:t>
            </a:r>
            <a:r>
              <a:rPr lang="en"/>
              <a:t> we have to move through the intermediate function </a:t>
            </a:r>
            <a:r>
              <a:rPr i="1" lang="en"/>
              <a:t>y</a:t>
            </a:r>
            <a:r>
              <a:rPr lang="en"/>
              <a:t>.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rPr lang="en"/>
              <a:t>If you are familiar with the chain rule for finding derivatives, then you can think of backpropagation as an application of the chain rule.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1600"/>
              </a:spcAft>
              <a:buClr>
                <a:schemeClr val="dk1"/>
              </a:buClr>
              <a:buSzPts val="1100"/>
              <a:buFont typeface="Arial"/>
              <a:buNone/>
            </a:pPr>
            <a:r>
              <a:t/>
            </a:r>
            <a:endParaRPr/>
          </a:p>
        </p:txBody>
      </p:sp>
      <p:pic>
        <p:nvPicPr>
          <p:cNvPr id="153" name="Shape 153"/>
          <p:cNvPicPr preferRelativeResize="0"/>
          <p:nvPr/>
        </p:nvPicPr>
        <p:blipFill>
          <a:blip r:embed="rId3">
            <a:alphaModFix/>
          </a:blip>
          <a:stretch>
            <a:fillRect/>
          </a:stretch>
        </p:blipFill>
        <p:spPr>
          <a:xfrm>
            <a:off x="3921725" y="2525500"/>
            <a:ext cx="1300531" cy="60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Deep Learning</a:t>
            </a:r>
            <a:endParaRPr/>
          </a:p>
        </p:txBody>
      </p:sp>
      <p:sp>
        <p:nvSpPr>
          <p:cNvPr id="159" name="Shape 15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Deep Learning</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We typically think of deep learning as neural networks but with the twist that we use many more layers of computation than were used when they were proposed. </a:t>
            </a:r>
            <a:endParaRPr/>
          </a:p>
          <a:p>
            <a:pPr indent="-342900" lvl="0" marL="457200" marR="0" rtl="0" algn="l">
              <a:lnSpc>
                <a:spcPct val="115000"/>
              </a:lnSpc>
              <a:spcBef>
                <a:spcPts val="0"/>
              </a:spcBef>
              <a:spcAft>
                <a:spcPts val="0"/>
              </a:spcAft>
              <a:buSzPts val="1800"/>
              <a:buChar char="●"/>
            </a:pPr>
            <a:r>
              <a:rPr lang="en"/>
              <a:t>We think of deep learning models as being comprised of layers into a chain of computation. </a:t>
            </a:r>
            <a:endParaRPr/>
          </a:p>
          <a:p>
            <a:pPr indent="-317500" lvl="1" marL="914400" marR="0" rtl="0" algn="l">
              <a:lnSpc>
                <a:spcPct val="115000"/>
              </a:lnSpc>
              <a:spcBef>
                <a:spcPts val="0"/>
              </a:spcBef>
              <a:spcAft>
                <a:spcPts val="0"/>
              </a:spcAft>
              <a:buSzPts val="1400"/>
              <a:buChar char="○"/>
            </a:pPr>
            <a:r>
              <a:rPr lang="en"/>
              <a:t>Which makes the graph structure of TensorFlow a perfect vessel for creating and using deep learning models.</a:t>
            </a:r>
            <a:endParaRPr/>
          </a:p>
          <a:p>
            <a:pPr indent="-342900" lvl="0" marL="457200" marR="0" rtl="0" algn="l">
              <a:lnSpc>
                <a:spcPct val="115000"/>
              </a:lnSpc>
              <a:spcBef>
                <a:spcPts val="0"/>
              </a:spcBef>
              <a:spcAft>
                <a:spcPts val="0"/>
              </a:spcAft>
              <a:buSzPts val="1800"/>
              <a:buChar char="●"/>
            </a:pPr>
            <a:r>
              <a:rPr lang="en"/>
              <a:t>A layer is typically a group of elementary operations running in parallel on some data</a:t>
            </a:r>
            <a:endParaRPr/>
          </a:p>
          <a:p>
            <a:pPr indent="-317500" lvl="1" marL="914400" marR="0" rtl="0" algn="l">
              <a:lnSpc>
                <a:spcPct val="115000"/>
              </a:lnSpc>
              <a:spcBef>
                <a:spcPts val="0"/>
              </a:spcBef>
              <a:spcAft>
                <a:spcPts val="0"/>
              </a:spcAft>
              <a:buSzPts val="1400"/>
              <a:buChar char="○"/>
            </a:pPr>
            <a:r>
              <a:rPr lang="en"/>
              <a:t>The output of a layer becomes the input for the following layer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What is deep learning?</a:t>
            </a:r>
            <a:endParaRPr>
              <a:solidFill>
                <a:srgbClr val="00B6CC"/>
              </a:solidFill>
            </a:endParaRPr>
          </a:p>
          <a:p>
            <a:pPr indent="0" lvl="0" marL="0" rtl="0">
              <a:spcBef>
                <a:spcPts val="0"/>
              </a:spcBef>
              <a:spcAft>
                <a:spcPts val="0"/>
              </a:spcAft>
              <a:buNone/>
            </a:pPr>
            <a:r>
              <a:t/>
            </a:r>
            <a:endParaRPr/>
          </a:p>
        </p:txBody>
      </p:sp>
      <p:sp>
        <p:nvSpPr>
          <p:cNvPr id="171" name="Shape 171"/>
          <p:cNvSpPr txBox="1"/>
          <p:nvPr>
            <p:ph idx="1" type="body"/>
          </p:nvPr>
        </p:nvSpPr>
        <p:spPr>
          <a:xfrm>
            <a:off x="311700" y="1395600"/>
            <a:ext cx="8520600" cy="73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Basically, it’s a rebranding of neural networks.</a:t>
            </a:r>
            <a:endParaRPr/>
          </a:p>
        </p:txBody>
      </p:sp>
      <p:sp>
        <p:nvSpPr>
          <p:cNvPr id="172" name="Shape 172"/>
          <p:cNvSpPr/>
          <p:nvPr/>
        </p:nvSpPr>
        <p:spPr>
          <a:xfrm>
            <a:off x="2993450" y="2725683"/>
            <a:ext cx="537300" cy="541800"/>
          </a:xfrm>
          <a:prstGeom prst="flowChartConnector">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2993450" y="3640079"/>
            <a:ext cx="537300" cy="541800"/>
          </a:xfrm>
          <a:prstGeom prst="flowChartConnector">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4213859" y="2364425"/>
            <a:ext cx="537300" cy="5418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4213859" y="3177312"/>
            <a:ext cx="537300" cy="5418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4213859" y="3990200"/>
            <a:ext cx="537300" cy="5418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5613262" y="3177312"/>
            <a:ext cx="537300" cy="541800"/>
          </a:xfrm>
          <a:prstGeom prst="flowChart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78" name="Shape 178"/>
          <p:cNvCxnSpPr>
            <a:stCxn id="172" idx="6"/>
            <a:endCxn id="174" idx="2"/>
          </p:cNvCxnSpPr>
          <p:nvPr/>
        </p:nvCxnSpPr>
        <p:spPr>
          <a:xfrm flipH="1" rot="10800000">
            <a:off x="3530750" y="2635383"/>
            <a:ext cx="683100" cy="361200"/>
          </a:xfrm>
          <a:prstGeom prst="straightConnector1">
            <a:avLst/>
          </a:prstGeom>
          <a:noFill/>
          <a:ln cap="flat" cmpd="sng" w="9525">
            <a:solidFill>
              <a:schemeClr val="dk2"/>
            </a:solidFill>
            <a:prstDash val="solid"/>
            <a:round/>
            <a:headEnd len="lg" w="lg" type="none"/>
            <a:tailEnd len="lg" w="lg" type="none"/>
          </a:ln>
        </p:spPr>
      </p:cxnSp>
      <p:cxnSp>
        <p:nvCxnSpPr>
          <p:cNvPr id="179" name="Shape 179"/>
          <p:cNvCxnSpPr>
            <a:stCxn id="172" idx="6"/>
            <a:endCxn id="175" idx="2"/>
          </p:cNvCxnSpPr>
          <p:nvPr/>
        </p:nvCxnSpPr>
        <p:spPr>
          <a:xfrm>
            <a:off x="3530750" y="2996583"/>
            <a:ext cx="683100" cy="451500"/>
          </a:xfrm>
          <a:prstGeom prst="straightConnector1">
            <a:avLst/>
          </a:prstGeom>
          <a:noFill/>
          <a:ln cap="flat" cmpd="sng" w="9525">
            <a:solidFill>
              <a:schemeClr val="dk2"/>
            </a:solidFill>
            <a:prstDash val="solid"/>
            <a:round/>
            <a:headEnd len="lg" w="lg" type="none"/>
            <a:tailEnd len="lg" w="lg" type="none"/>
          </a:ln>
        </p:spPr>
      </p:cxnSp>
      <p:cxnSp>
        <p:nvCxnSpPr>
          <p:cNvPr id="180" name="Shape 180"/>
          <p:cNvCxnSpPr>
            <a:stCxn id="172" idx="6"/>
            <a:endCxn id="176" idx="2"/>
          </p:cNvCxnSpPr>
          <p:nvPr/>
        </p:nvCxnSpPr>
        <p:spPr>
          <a:xfrm>
            <a:off x="3530750" y="2996583"/>
            <a:ext cx="683100" cy="1264500"/>
          </a:xfrm>
          <a:prstGeom prst="straightConnector1">
            <a:avLst/>
          </a:prstGeom>
          <a:noFill/>
          <a:ln cap="flat" cmpd="sng" w="9525">
            <a:solidFill>
              <a:schemeClr val="dk2"/>
            </a:solidFill>
            <a:prstDash val="solid"/>
            <a:round/>
            <a:headEnd len="lg" w="lg" type="none"/>
            <a:tailEnd len="lg" w="lg" type="none"/>
          </a:ln>
        </p:spPr>
      </p:cxnSp>
      <p:cxnSp>
        <p:nvCxnSpPr>
          <p:cNvPr id="181" name="Shape 181"/>
          <p:cNvCxnSpPr>
            <a:stCxn id="173" idx="6"/>
            <a:endCxn id="174" idx="2"/>
          </p:cNvCxnSpPr>
          <p:nvPr/>
        </p:nvCxnSpPr>
        <p:spPr>
          <a:xfrm flipH="1" rot="10800000">
            <a:off x="3530750" y="2635379"/>
            <a:ext cx="683100" cy="1275600"/>
          </a:xfrm>
          <a:prstGeom prst="straightConnector1">
            <a:avLst/>
          </a:prstGeom>
          <a:noFill/>
          <a:ln cap="flat" cmpd="sng" w="9525">
            <a:solidFill>
              <a:schemeClr val="dk2"/>
            </a:solidFill>
            <a:prstDash val="solid"/>
            <a:round/>
            <a:headEnd len="lg" w="lg" type="none"/>
            <a:tailEnd len="lg" w="lg" type="none"/>
          </a:ln>
        </p:spPr>
      </p:cxnSp>
      <p:cxnSp>
        <p:nvCxnSpPr>
          <p:cNvPr id="182" name="Shape 182"/>
          <p:cNvCxnSpPr>
            <a:stCxn id="173" idx="6"/>
            <a:endCxn id="175" idx="2"/>
          </p:cNvCxnSpPr>
          <p:nvPr/>
        </p:nvCxnSpPr>
        <p:spPr>
          <a:xfrm flipH="1" rot="10800000">
            <a:off x="3530750" y="3448079"/>
            <a:ext cx="683100" cy="462900"/>
          </a:xfrm>
          <a:prstGeom prst="straightConnector1">
            <a:avLst/>
          </a:prstGeom>
          <a:noFill/>
          <a:ln cap="flat" cmpd="sng" w="9525">
            <a:solidFill>
              <a:schemeClr val="dk2"/>
            </a:solidFill>
            <a:prstDash val="solid"/>
            <a:round/>
            <a:headEnd len="lg" w="lg" type="none"/>
            <a:tailEnd len="lg" w="lg" type="none"/>
          </a:ln>
        </p:spPr>
      </p:cxnSp>
      <p:cxnSp>
        <p:nvCxnSpPr>
          <p:cNvPr id="183" name="Shape 183"/>
          <p:cNvCxnSpPr>
            <a:stCxn id="173" idx="6"/>
            <a:endCxn id="176" idx="2"/>
          </p:cNvCxnSpPr>
          <p:nvPr/>
        </p:nvCxnSpPr>
        <p:spPr>
          <a:xfrm>
            <a:off x="3530750" y="3910979"/>
            <a:ext cx="683100" cy="350100"/>
          </a:xfrm>
          <a:prstGeom prst="straightConnector1">
            <a:avLst/>
          </a:prstGeom>
          <a:noFill/>
          <a:ln cap="flat" cmpd="sng" w="9525">
            <a:solidFill>
              <a:schemeClr val="dk2"/>
            </a:solidFill>
            <a:prstDash val="solid"/>
            <a:round/>
            <a:headEnd len="lg" w="lg" type="none"/>
            <a:tailEnd len="lg" w="lg" type="none"/>
          </a:ln>
        </p:spPr>
      </p:cxnSp>
      <p:cxnSp>
        <p:nvCxnSpPr>
          <p:cNvPr id="184" name="Shape 184"/>
          <p:cNvCxnSpPr>
            <a:stCxn id="174" idx="6"/>
            <a:endCxn id="177" idx="2"/>
          </p:cNvCxnSpPr>
          <p:nvPr/>
        </p:nvCxnSpPr>
        <p:spPr>
          <a:xfrm>
            <a:off x="4751159" y="2635325"/>
            <a:ext cx="862200" cy="813000"/>
          </a:xfrm>
          <a:prstGeom prst="straightConnector1">
            <a:avLst/>
          </a:prstGeom>
          <a:noFill/>
          <a:ln cap="flat" cmpd="sng" w="9525">
            <a:solidFill>
              <a:schemeClr val="dk2"/>
            </a:solidFill>
            <a:prstDash val="solid"/>
            <a:round/>
            <a:headEnd len="lg" w="lg" type="none"/>
            <a:tailEnd len="lg" w="lg" type="none"/>
          </a:ln>
        </p:spPr>
      </p:cxnSp>
      <p:cxnSp>
        <p:nvCxnSpPr>
          <p:cNvPr id="185" name="Shape 185"/>
          <p:cNvCxnSpPr>
            <a:stCxn id="175" idx="6"/>
            <a:endCxn id="177" idx="2"/>
          </p:cNvCxnSpPr>
          <p:nvPr/>
        </p:nvCxnSpPr>
        <p:spPr>
          <a:xfrm>
            <a:off x="4751159" y="3448212"/>
            <a:ext cx="862200" cy="0"/>
          </a:xfrm>
          <a:prstGeom prst="straightConnector1">
            <a:avLst/>
          </a:prstGeom>
          <a:noFill/>
          <a:ln cap="flat" cmpd="sng" w="9525">
            <a:solidFill>
              <a:schemeClr val="dk2"/>
            </a:solidFill>
            <a:prstDash val="solid"/>
            <a:round/>
            <a:headEnd len="lg" w="lg" type="none"/>
            <a:tailEnd len="lg" w="lg" type="none"/>
          </a:ln>
        </p:spPr>
      </p:cxnSp>
      <p:cxnSp>
        <p:nvCxnSpPr>
          <p:cNvPr id="186" name="Shape 186"/>
          <p:cNvCxnSpPr>
            <a:stCxn id="176" idx="6"/>
            <a:endCxn id="177" idx="2"/>
          </p:cNvCxnSpPr>
          <p:nvPr/>
        </p:nvCxnSpPr>
        <p:spPr>
          <a:xfrm flipH="1" rot="10800000">
            <a:off x="4751159" y="3448100"/>
            <a:ext cx="862200" cy="813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Starting simple</a:t>
            </a:r>
            <a:endParaRPr>
              <a:solidFill>
                <a:srgbClr val="00B6CC"/>
              </a:solidFill>
            </a:endParaRPr>
          </a:p>
          <a:p>
            <a:pPr indent="0" lvl="0" marL="0" rtl="0">
              <a:spcBef>
                <a:spcPts val="0"/>
              </a:spcBef>
              <a:spcAft>
                <a:spcPts val="0"/>
              </a:spcAft>
              <a:buNone/>
            </a:pPr>
            <a:r>
              <a:t/>
            </a:r>
            <a:endParaRPr/>
          </a:p>
        </p:txBody>
      </p:sp>
      <p:sp>
        <p:nvSpPr>
          <p:cNvPr id="192" name="Shape 192"/>
          <p:cNvSpPr txBox="1"/>
          <p:nvPr>
            <p:ph idx="1" type="body"/>
          </p:nvPr>
        </p:nvSpPr>
        <p:spPr>
          <a:xfrm>
            <a:off x="311700" y="1350288"/>
            <a:ext cx="8520600" cy="901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first neural network was basically a single mathematical function that was inspired by biological neurons. </a:t>
            </a:r>
            <a:endParaRPr/>
          </a:p>
          <a:p>
            <a:pPr indent="0" lvl="0" marL="0" rtl="0">
              <a:spcBef>
                <a:spcPts val="1600"/>
              </a:spcBef>
              <a:spcAft>
                <a:spcPts val="1600"/>
              </a:spcAft>
              <a:buClr>
                <a:schemeClr val="dk1"/>
              </a:buClr>
              <a:buSzPts val="1100"/>
              <a:buFont typeface="Arial"/>
              <a:buNone/>
            </a:pPr>
            <a:r>
              <a:t/>
            </a:r>
            <a:endParaRPr/>
          </a:p>
        </p:txBody>
      </p:sp>
      <p:sp>
        <p:nvSpPr>
          <p:cNvPr id="193" name="Shape 193"/>
          <p:cNvSpPr/>
          <p:nvPr/>
        </p:nvSpPr>
        <p:spPr>
          <a:xfrm>
            <a:off x="2993450" y="2584658"/>
            <a:ext cx="537300" cy="541800"/>
          </a:xfrm>
          <a:prstGeom prst="flowChartConnector">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2993450" y="3499054"/>
            <a:ext cx="537300" cy="541800"/>
          </a:xfrm>
          <a:prstGeom prst="flowChartConnector">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4213859" y="3036287"/>
            <a:ext cx="537300" cy="5418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5613262" y="3036287"/>
            <a:ext cx="537300" cy="541800"/>
          </a:xfrm>
          <a:prstGeom prst="flowChart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97" name="Shape 197"/>
          <p:cNvCxnSpPr>
            <a:stCxn id="193" idx="6"/>
            <a:endCxn id="195" idx="2"/>
          </p:cNvCxnSpPr>
          <p:nvPr/>
        </p:nvCxnSpPr>
        <p:spPr>
          <a:xfrm>
            <a:off x="3530750" y="2855558"/>
            <a:ext cx="683100" cy="451500"/>
          </a:xfrm>
          <a:prstGeom prst="straightConnector1">
            <a:avLst/>
          </a:prstGeom>
          <a:noFill/>
          <a:ln cap="flat" cmpd="sng" w="9525">
            <a:solidFill>
              <a:schemeClr val="dk2"/>
            </a:solidFill>
            <a:prstDash val="solid"/>
            <a:round/>
            <a:headEnd len="lg" w="lg" type="none"/>
            <a:tailEnd len="lg" w="lg" type="none"/>
          </a:ln>
        </p:spPr>
      </p:cxnSp>
      <p:cxnSp>
        <p:nvCxnSpPr>
          <p:cNvPr id="198" name="Shape 198"/>
          <p:cNvCxnSpPr>
            <a:stCxn id="194" idx="6"/>
            <a:endCxn id="195" idx="2"/>
          </p:cNvCxnSpPr>
          <p:nvPr/>
        </p:nvCxnSpPr>
        <p:spPr>
          <a:xfrm flipH="1" rot="10800000">
            <a:off x="3530750" y="3307054"/>
            <a:ext cx="683100" cy="462900"/>
          </a:xfrm>
          <a:prstGeom prst="straightConnector1">
            <a:avLst/>
          </a:prstGeom>
          <a:noFill/>
          <a:ln cap="flat" cmpd="sng" w="9525">
            <a:solidFill>
              <a:schemeClr val="dk2"/>
            </a:solidFill>
            <a:prstDash val="solid"/>
            <a:round/>
            <a:headEnd len="lg" w="lg" type="none"/>
            <a:tailEnd len="lg" w="lg" type="none"/>
          </a:ln>
        </p:spPr>
      </p:cxnSp>
      <p:cxnSp>
        <p:nvCxnSpPr>
          <p:cNvPr id="199" name="Shape 199"/>
          <p:cNvCxnSpPr>
            <a:stCxn id="195" idx="6"/>
            <a:endCxn id="196" idx="2"/>
          </p:cNvCxnSpPr>
          <p:nvPr/>
        </p:nvCxnSpPr>
        <p:spPr>
          <a:xfrm>
            <a:off x="4751159" y="3307187"/>
            <a:ext cx="862200" cy="0"/>
          </a:xfrm>
          <a:prstGeom prst="straightConnector1">
            <a:avLst/>
          </a:prstGeom>
          <a:noFill/>
          <a:ln cap="flat" cmpd="sng" w="9525">
            <a:solidFill>
              <a:schemeClr val="dk2"/>
            </a:solidFill>
            <a:prstDash val="solid"/>
            <a:round/>
            <a:headEnd len="lg" w="lg" type="none"/>
            <a:tailEnd len="lg" w="lg" type="none"/>
          </a:ln>
        </p:spPr>
      </p:cxnSp>
      <p:sp>
        <p:nvSpPr>
          <p:cNvPr id="200" name="Shape 200"/>
          <p:cNvSpPr txBox="1"/>
          <p:nvPr/>
        </p:nvSpPr>
        <p:spPr>
          <a:xfrm>
            <a:off x="3076250" y="3499038"/>
            <a:ext cx="436200" cy="54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x</a:t>
            </a:r>
            <a:r>
              <a:rPr baseline="-25000" lang="en"/>
              <a:t>2</a:t>
            </a:r>
            <a:endParaRPr baseline="-25000"/>
          </a:p>
        </p:txBody>
      </p:sp>
      <p:sp>
        <p:nvSpPr>
          <p:cNvPr id="201" name="Shape 201"/>
          <p:cNvSpPr txBox="1"/>
          <p:nvPr/>
        </p:nvSpPr>
        <p:spPr>
          <a:xfrm>
            <a:off x="3076250" y="2659025"/>
            <a:ext cx="371700" cy="46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x</a:t>
            </a:r>
            <a:r>
              <a:rPr baseline="-25000" lang="en"/>
              <a:t>1</a:t>
            </a:r>
            <a:endParaRPr baseline="-25000"/>
          </a:p>
        </p:txBody>
      </p:sp>
      <p:sp>
        <p:nvSpPr>
          <p:cNvPr id="202" name="Shape 202"/>
          <p:cNvSpPr txBox="1"/>
          <p:nvPr/>
        </p:nvSpPr>
        <p:spPr>
          <a:xfrm>
            <a:off x="4296650" y="2346175"/>
            <a:ext cx="371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b</a:t>
            </a:r>
            <a:r>
              <a:rPr baseline="-25000" lang="en"/>
              <a:t>1</a:t>
            </a:r>
            <a:endParaRPr baseline="-25000"/>
          </a:p>
        </p:txBody>
      </p:sp>
      <p:cxnSp>
        <p:nvCxnSpPr>
          <p:cNvPr id="203" name="Shape 203"/>
          <p:cNvCxnSpPr>
            <a:stCxn id="202" idx="2"/>
            <a:endCxn id="195" idx="0"/>
          </p:cNvCxnSpPr>
          <p:nvPr/>
        </p:nvCxnSpPr>
        <p:spPr>
          <a:xfrm>
            <a:off x="4482500" y="2797675"/>
            <a:ext cx="0" cy="238500"/>
          </a:xfrm>
          <a:prstGeom prst="straightConnector1">
            <a:avLst/>
          </a:prstGeom>
          <a:noFill/>
          <a:ln cap="flat" cmpd="sng" w="9525">
            <a:solidFill>
              <a:schemeClr val="dk2"/>
            </a:solidFill>
            <a:prstDash val="solid"/>
            <a:round/>
            <a:headEnd len="lg" w="lg" type="none"/>
            <a:tailEnd len="lg" w="lg" type="none"/>
          </a:ln>
        </p:spPr>
      </p:cxnSp>
      <p:sp>
        <p:nvSpPr>
          <p:cNvPr id="204" name="Shape 204"/>
          <p:cNvSpPr txBox="1"/>
          <p:nvPr/>
        </p:nvSpPr>
        <p:spPr>
          <a:xfrm>
            <a:off x="3686450" y="2720100"/>
            <a:ext cx="4362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w</a:t>
            </a:r>
            <a:r>
              <a:rPr baseline="-25000" lang="en"/>
              <a:t>1</a:t>
            </a:r>
            <a:endParaRPr baseline="-25000"/>
          </a:p>
        </p:txBody>
      </p:sp>
      <p:sp>
        <p:nvSpPr>
          <p:cNvPr id="205" name="Shape 205"/>
          <p:cNvSpPr txBox="1"/>
          <p:nvPr/>
        </p:nvSpPr>
        <p:spPr>
          <a:xfrm>
            <a:off x="3739975" y="3476475"/>
            <a:ext cx="4362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w</a:t>
            </a:r>
            <a:r>
              <a:rPr baseline="-25000" lang="en"/>
              <a:t>2</a:t>
            </a:r>
            <a:endParaRPr baseline="-25000"/>
          </a:p>
        </p:txBody>
      </p:sp>
      <p:sp>
        <p:nvSpPr>
          <p:cNvPr id="206" name="Shape 206"/>
          <p:cNvSpPr txBox="1"/>
          <p:nvPr/>
        </p:nvSpPr>
        <p:spPr>
          <a:xfrm>
            <a:off x="4261938" y="3075725"/>
            <a:ext cx="537300" cy="46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a:t>
            </a:r>
            <a:r>
              <a:rPr b="1" lang="en"/>
              <a:t>x</a:t>
            </a:r>
            <a:r>
              <a:rPr lang="en"/>
              <a:t>)</a:t>
            </a:r>
            <a:endParaRPr baseline="-25000"/>
          </a:p>
        </p:txBody>
      </p:sp>
      <p:pic>
        <p:nvPicPr>
          <p:cNvPr id="207" name="Shape 207"/>
          <p:cNvPicPr preferRelativeResize="0"/>
          <p:nvPr/>
        </p:nvPicPr>
        <p:blipFill>
          <a:blip r:embed="rId3">
            <a:alphaModFix/>
          </a:blip>
          <a:stretch>
            <a:fillRect/>
          </a:stretch>
        </p:blipFill>
        <p:spPr>
          <a:xfrm>
            <a:off x="3538475" y="4332751"/>
            <a:ext cx="2067050" cy="694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TensorFlow?</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Numerical computation library, well suited for various machine learning tasks (especially deep learning)</a:t>
            </a:r>
            <a:endParaRPr/>
          </a:p>
          <a:p>
            <a:pPr indent="-342900" lvl="0" marL="457200" rtl="0">
              <a:spcBef>
                <a:spcPts val="0"/>
              </a:spcBef>
              <a:spcAft>
                <a:spcPts val="0"/>
              </a:spcAft>
              <a:buSzPts val="1800"/>
              <a:buChar char="●"/>
            </a:pPr>
            <a:r>
              <a:rPr lang="en"/>
              <a:t>The basic workflow is to define a computational graph using the python API and then pass data through the graph</a:t>
            </a:r>
            <a:endParaRPr/>
          </a:p>
          <a:p>
            <a:pPr indent="-342900" lvl="0" marL="457200" rtl="0">
              <a:spcBef>
                <a:spcPts val="0"/>
              </a:spcBef>
              <a:spcAft>
                <a:spcPts val="0"/>
              </a:spcAft>
              <a:buSzPts val="1800"/>
              <a:buChar char="●"/>
            </a:pPr>
            <a:r>
              <a:rPr lang="en"/>
              <a:t>Low-level of abstraction, can manipulate every small detail of the computational graph</a:t>
            </a:r>
            <a:endParaRPr/>
          </a:p>
          <a:p>
            <a:pPr indent="-317500" lvl="1" marL="914400" rtl="0">
              <a:spcBef>
                <a:spcPts val="0"/>
              </a:spcBef>
              <a:spcAft>
                <a:spcPts val="0"/>
              </a:spcAft>
              <a:buSzPts val="1400"/>
              <a:buChar char="○"/>
            </a:pPr>
            <a:r>
              <a:rPr lang="en"/>
              <a:t>Contains high-level abstractions to speed up experimentation for off-the-shelf methodologies</a:t>
            </a:r>
            <a:endParaRPr/>
          </a:p>
          <a:p>
            <a:pPr indent="-317500" lvl="1" marL="914400" rtl="0">
              <a:spcBef>
                <a:spcPts val="0"/>
              </a:spcBef>
              <a:spcAft>
                <a:spcPts val="0"/>
              </a:spcAft>
              <a:buSzPts val="1400"/>
              <a:buChar char="○"/>
            </a:pPr>
            <a:r>
              <a:rPr lang="en"/>
              <a:t>tf.learn, tf.slim, tf.keras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Starting simple</a:t>
            </a:r>
            <a:endParaRPr>
              <a:solidFill>
                <a:srgbClr val="00B6CC"/>
              </a:solidFill>
            </a:endParaRPr>
          </a:p>
          <a:p>
            <a:pPr indent="0" lvl="0" marL="0" rtl="0">
              <a:spcBef>
                <a:spcPts val="0"/>
              </a:spcBef>
              <a:spcAft>
                <a:spcPts val="0"/>
              </a:spcAft>
              <a:buClr>
                <a:schemeClr val="dk1"/>
              </a:buClr>
              <a:buSzPts val="1100"/>
              <a:buFont typeface="Arial"/>
              <a:buNone/>
            </a:pPr>
            <a:r>
              <a:t/>
            </a:r>
            <a:endParaRPr>
              <a:solidFill>
                <a:srgbClr val="00B6CC"/>
              </a:solidFill>
            </a:endParaRPr>
          </a:p>
          <a:p>
            <a:pPr indent="0" lvl="0" marL="0" rtl="0">
              <a:spcBef>
                <a:spcPts val="0"/>
              </a:spcBef>
              <a:spcAft>
                <a:spcPts val="0"/>
              </a:spcAft>
              <a:buNone/>
            </a:pPr>
            <a:r>
              <a:t/>
            </a:r>
            <a:endParaRPr/>
          </a:p>
        </p:txBody>
      </p:sp>
      <p:sp>
        <p:nvSpPr>
          <p:cNvPr id="213" name="Shape 213"/>
          <p:cNvSpPr txBox="1"/>
          <p:nvPr>
            <p:ph idx="1" type="body"/>
          </p:nvPr>
        </p:nvSpPr>
        <p:spPr>
          <a:xfrm>
            <a:off x="311700" y="1311325"/>
            <a:ext cx="8520600" cy="901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We typically apply a function to the output of that weighted sum </a:t>
            </a:r>
            <a:endParaRPr/>
          </a:p>
          <a:p>
            <a:pPr indent="0" lvl="0" marL="0" rtl="0">
              <a:spcBef>
                <a:spcPts val="1600"/>
              </a:spcBef>
              <a:spcAft>
                <a:spcPts val="1600"/>
              </a:spcAft>
              <a:buClr>
                <a:schemeClr val="dk1"/>
              </a:buClr>
              <a:buSzPts val="1100"/>
              <a:buFont typeface="Arial"/>
              <a:buNone/>
            </a:pPr>
            <a:r>
              <a:t/>
            </a:r>
            <a:endParaRPr/>
          </a:p>
        </p:txBody>
      </p:sp>
      <p:sp>
        <p:nvSpPr>
          <p:cNvPr id="214" name="Shape 214"/>
          <p:cNvSpPr/>
          <p:nvPr/>
        </p:nvSpPr>
        <p:spPr>
          <a:xfrm>
            <a:off x="2993450" y="2745208"/>
            <a:ext cx="537300" cy="541800"/>
          </a:xfrm>
          <a:prstGeom prst="flowChartConnector">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2993450" y="3659604"/>
            <a:ext cx="537300" cy="541800"/>
          </a:xfrm>
          <a:prstGeom prst="flowChartConnector">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4213859" y="3196837"/>
            <a:ext cx="537300" cy="5418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5613262" y="3196837"/>
            <a:ext cx="537300" cy="541800"/>
          </a:xfrm>
          <a:prstGeom prst="flowChart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8" name="Shape 218"/>
          <p:cNvCxnSpPr>
            <a:stCxn id="214" idx="6"/>
            <a:endCxn id="216" idx="2"/>
          </p:cNvCxnSpPr>
          <p:nvPr/>
        </p:nvCxnSpPr>
        <p:spPr>
          <a:xfrm>
            <a:off x="3530750" y="3016108"/>
            <a:ext cx="683100" cy="451500"/>
          </a:xfrm>
          <a:prstGeom prst="straightConnector1">
            <a:avLst/>
          </a:prstGeom>
          <a:noFill/>
          <a:ln cap="flat" cmpd="sng" w="9525">
            <a:solidFill>
              <a:schemeClr val="dk2"/>
            </a:solidFill>
            <a:prstDash val="solid"/>
            <a:round/>
            <a:headEnd len="lg" w="lg" type="none"/>
            <a:tailEnd len="lg" w="lg" type="none"/>
          </a:ln>
        </p:spPr>
      </p:cxnSp>
      <p:cxnSp>
        <p:nvCxnSpPr>
          <p:cNvPr id="219" name="Shape 219"/>
          <p:cNvCxnSpPr>
            <a:stCxn id="215" idx="6"/>
            <a:endCxn id="216" idx="2"/>
          </p:cNvCxnSpPr>
          <p:nvPr/>
        </p:nvCxnSpPr>
        <p:spPr>
          <a:xfrm flipH="1" rot="10800000">
            <a:off x="3530750" y="3467604"/>
            <a:ext cx="683100" cy="462900"/>
          </a:xfrm>
          <a:prstGeom prst="straightConnector1">
            <a:avLst/>
          </a:prstGeom>
          <a:noFill/>
          <a:ln cap="flat" cmpd="sng" w="9525">
            <a:solidFill>
              <a:schemeClr val="dk2"/>
            </a:solidFill>
            <a:prstDash val="solid"/>
            <a:round/>
            <a:headEnd len="lg" w="lg" type="none"/>
            <a:tailEnd len="lg" w="lg" type="none"/>
          </a:ln>
        </p:spPr>
      </p:cxnSp>
      <p:cxnSp>
        <p:nvCxnSpPr>
          <p:cNvPr id="220" name="Shape 220"/>
          <p:cNvCxnSpPr>
            <a:stCxn id="216" idx="6"/>
            <a:endCxn id="217" idx="2"/>
          </p:cNvCxnSpPr>
          <p:nvPr/>
        </p:nvCxnSpPr>
        <p:spPr>
          <a:xfrm>
            <a:off x="4751159" y="3467737"/>
            <a:ext cx="862200" cy="0"/>
          </a:xfrm>
          <a:prstGeom prst="straightConnector1">
            <a:avLst/>
          </a:prstGeom>
          <a:noFill/>
          <a:ln cap="flat" cmpd="sng" w="9525">
            <a:solidFill>
              <a:schemeClr val="dk2"/>
            </a:solidFill>
            <a:prstDash val="solid"/>
            <a:round/>
            <a:headEnd len="lg" w="lg" type="none"/>
            <a:tailEnd len="lg" w="lg" type="none"/>
          </a:ln>
        </p:spPr>
      </p:cxnSp>
      <p:sp>
        <p:nvSpPr>
          <p:cNvPr id="221" name="Shape 221"/>
          <p:cNvSpPr txBox="1"/>
          <p:nvPr/>
        </p:nvSpPr>
        <p:spPr>
          <a:xfrm>
            <a:off x="3076250" y="3659588"/>
            <a:ext cx="436200" cy="54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x</a:t>
            </a:r>
            <a:r>
              <a:rPr baseline="-25000" lang="en"/>
              <a:t>2</a:t>
            </a:r>
            <a:endParaRPr baseline="-25000"/>
          </a:p>
        </p:txBody>
      </p:sp>
      <p:sp>
        <p:nvSpPr>
          <p:cNvPr id="222" name="Shape 222"/>
          <p:cNvSpPr txBox="1"/>
          <p:nvPr/>
        </p:nvSpPr>
        <p:spPr>
          <a:xfrm>
            <a:off x="3076250" y="2819575"/>
            <a:ext cx="371700" cy="46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x</a:t>
            </a:r>
            <a:r>
              <a:rPr baseline="-25000" lang="en"/>
              <a:t>1</a:t>
            </a:r>
            <a:endParaRPr baseline="-25000"/>
          </a:p>
        </p:txBody>
      </p:sp>
      <p:sp>
        <p:nvSpPr>
          <p:cNvPr id="223" name="Shape 223"/>
          <p:cNvSpPr txBox="1"/>
          <p:nvPr/>
        </p:nvSpPr>
        <p:spPr>
          <a:xfrm>
            <a:off x="4296650" y="2506725"/>
            <a:ext cx="371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b</a:t>
            </a:r>
            <a:r>
              <a:rPr baseline="-25000" lang="en"/>
              <a:t>1</a:t>
            </a:r>
            <a:endParaRPr baseline="-25000"/>
          </a:p>
        </p:txBody>
      </p:sp>
      <p:cxnSp>
        <p:nvCxnSpPr>
          <p:cNvPr id="224" name="Shape 224"/>
          <p:cNvCxnSpPr>
            <a:stCxn id="223" idx="2"/>
            <a:endCxn id="216" idx="0"/>
          </p:cNvCxnSpPr>
          <p:nvPr/>
        </p:nvCxnSpPr>
        <p:spPr>
          <a:xfrm>
            <a:off x="4482500" y="2958225"/>
            <a:ext cx="0" cy="238500"/>
          </a:xfrm>
          <a:prstGeom prst="straightConnector1">
            <a:avLst/>
          </a:prstGeom>
          <a:noFill/>
          <a:ln cap="flat" cmpd="sng" w="9525">
            <a:solidFill>
              <a:schemeClr val="dk2"/>
            </a:solidFill>
            <a:prstDash val="solid"/>
            <a:round/>
            <a:headEnd len="lg" w="lg" type="none"/>
            <a:tailEnd len="lg" w="lg" type="none"/>
          </a:ln>
        </p:spPr>
      </p:cxnSp>
      <p:sp>
        <p:nvSpPr>
          <p:cNvPr id="225" name="Shape 225"/>
          <p:cNvSpPr txBox="1"/>
          <p:nvPr/>
        </p:nvSpPr>
        <p:spPr>
          <a:xfrm>
            <a:off x="3686450" y="2880650"/>
            <a:ext cx="4362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w</a:t>
            </a:r>
            <a:r>
              <a:rPr baseline="-25000" lang="en"/>
              <a:t>1</a:t>
            </a:r>
            <a:endParaRPr baseline="-25000"/>
          </a:p>
        </p:txBody>
      </p:sp>
      <p:sp>
        <p:nvSpPr>
          <p:cNvPr id="226" name="Shape 226"/>
          <p:cNvSpPr txBox="1"/>
          <p:nvPr/>
        </p:nvSpPr>
        <p:spPr>
          <a:xfrm>
            <a:off x="3739975" y="3637025"/>
            <a:ext cx="4362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t>w</a:t>
            </a:r>
            <a:r>
              <a:rPr baseline="-25000" lang="en"/>
              <a:t>2</a:t>
            </a:r>
            <a:endParaRPr baseline="-25000"/>
          </a:p>
        </p:txBody>
      </p:sp>
      <p:sp>
        <p:nvSpPr>
          <p:cNvPr id="227" name="Shape 227"/>
          <p:cNvSpPr txBox="1"/>
          <p:nvPr/>
        </p:nvSpPr>
        <p:spPr>
          <a:xfrm>
            <a:off x="4261938" y="3236275"/>
            <a:ext cx="537300" cy="46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a:t>
            </a:r>
            <a:r>
              <a:rPr b="1" lang="en"/>
              <a:t>x</a:t>
            </a:r>
            <a:r>
              <a:rPr lang="en"/>
              <a:t>)</a:t>
            </a:r>
            <a:endParaRPr baseline="-25000"/>
          </a:p>
        </p:txBody>
      </p:sp>
      <p:sp>
        <p:nvSpPr>
          <p:cNvPr id="228" name="Shape 228"/>
          <p:cNvSpPr txBox="1"/>
          <p:nvPr/>
        </p:nvSpPr>
        <p:spPr>
          <a:xfrm>
            <a:off x="5613250" y="3241975"/>
            <a:ext cx="5373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a:t>
            </a:r>
            <a:r>
              <a:rPr b="1" lang="en"/>
              <a:t>x</a:t>
            </a:r>
            <a:r>
              <a:rPr lang="en"/>
              <a:t>)</a:t>
            </a:r>
            <a:endParaRPr baseline="-25000"/>
          </a:p>
        </p:txBody>
      </p:sp>
      <p:pic>
        <p:nvPicPr>
          <p:cNvPr id="229" name="Shape 229"/>
          <p:cNvPicPr preferRelativeResize="0"/>
          <p:nvPr/>
        </p:nvPicPr>
        <p:blipFill>
          <a:blip r:embed="rId3">
            <a:alphaModFix/>
          </a:blip>
          <a:stretch>
            <a:fillRect/>
          </a:stretch>
        </p:blipFill>
        <p:spPr>
          <a:xfrm>
            <a:off x="3030479" y="4482900"/>
            <a:ext cx="3083045" cy="60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Activation Functions</a:t>
            </a:r>
            <a:endParaRPr>
              <a:solidFill>
                <a:srgbClr val="00B6CC"/>
              </a:solidFill>
            </a:endParaRPr>
          </a:p>
          <a:p>
            <a:pPr indent="0" lvl="0" marL="0" rtl="0">
              <a:spcBef>
                <a:spcPts val="0"/>
              </a:spcBef>
              <a:spcAft>
                <a:spcPts val="0"/>
              </a:spcAft>
              <a:buClr>
                <a:schemeClr val="dk1"/>
              </a:buClr>
              <a:buSzPts val="1100"/>
              <a:buFont typeface="Arial"/>
              <a:buNone/>
            </a:pPr>
            <a:r>
              <a:t/>
            </a:r>
            <a:endParaRPr>
              <a:solidFill>
                <a:srgbClr val="00B6CC"/>
              </a:solidFill>
            </a:endParaRPr>
          </a:p>
          <a:p>
            <a:pPr indent="0" lvl="0" marL="0" rtl="0">
              <a:spcBef>
                <a:spcPts val="0"/>
              </a:spcBef>
              <a:spcAft>
                <a:spcPts val="0"/>
              </a:spcAft>
              <a:buNone/>
            </a:pPr>
            <a:r>
              <a:t/>
            </a:r>
            <a:endParaRPr/>
          </a:p>
        </p:txBody>
      </p:sp>
      <p:sp>
        <p:nvSpPr>
          <p:cNvPr id="235" name="Shape 235"/>
          <p:cNvSpPr txBox="1"/>
          <p:nvPr/>
        </p:nvSpPr>
        <p:spPr>
          <a:xfrm>
            <a:off x="232050" y="3702475"/>
            <a:ext cx="8679900" cy="901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t/>
            </a:r>
            <a:endParaRPr/>
          </a:p>
        </p:txBody>
      </p:sp>
      <p:pic>
        <p:nvPicPr>
          <p:cNvPr id="236" name="Shape 236"/>
          <p:cNvPicPr preferRelativeResize="0"/>
          <p:nvPr/>
        </p:nvPicPr>
        <p:blipFill>
          <a:blip r:embed="rId3">
            <a:alphaModFix/>
          </a:blip>
          <a:stretch>
            <a:fillRect/>
          </a:stretch>
        </p:blipFill>
        <p:spPr>
          <a:xfrm>
            <a:off x="311700" y="1211400"/>
            <a:ext cx="2087550" cy="905443"/>
          </a:xfrm>
          <a:prstGeom prst="rect">
            <a:avLst/>
          </a:prstGeom>
          <a:noFill/>
          <a:ln>
            <a:noFill/>
          </a:ln>
        </p:spPr>
      </p:pic>
      <p:sp>
        <p:nvSpPr>
          <p:cNvPr id="237" name="Shape 237"/>
          <p:cNvSpPr txBox="1"/>
          <p:nvPr/>
        </p:nvSpPr>
        <p:spPr>
          <a:xfrm>
            <a:off x="3262375" y="1461763"/>
            <a:ext cx="4922400" cy="57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Sigmoid Function - popular in the past but has fallen out of favor</a:t>
            </a:r>
            <a:endParaRPr/>
          </a:p>
        </p:txBody>
      </p:sp>
      <p:pic>
        <p:nvPicPr>
          <p:cNvPr id="238" name="Shape 238"/>
          <p:cNvPicPr preferRelativeResize="0"/>
          <p:nvPr/>
        </p:nvPicPr>
        <p:blipFill>
          <a:blip r:embed="rId4">
            <a:alphaModFix/>
          </a:blip>
          <a:stretch>
            <a:fillRect/>
          </a:stretch>
        </p:blipFill>
        <p:spPr>
          <a:xfrm>
            <a:off x="515622" y="2484100"/>
            <a:ext cx="1545423" cy="1073350"/>
          </a:xfrm>
          <a:prstGeom prst="rect">
            <a:avLst/>
          </a:prstGeom>
          <a:noFill/>
          <a:ln>
            <a:noFill/>
          </a:ln>
        </p:spPr>
      </p:pic>
      <p:sp>
        <p:nvSpPr>
          <p:cNvPr id="239" name="Shape 239"/>
          <p:cNvSpPr txBox="1"/>
          <p:nvPr/>
        </p:nvSpPr>
        <p:spPr>
          <a:xfrm>
            <a:off x="3262375" y="2733663"/>
            <a:ext cx="4922400" cy="57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Tanh Function - similar to sigmoid except has the benefit of being centered on 0, still common in RNN</a:t>
            </a:r>
            <a:endParaRPr/>
          </a:p>
        </p:txBody>
      </p:sp>
      <p:pic>
        <p:nvPicPr>
          <p:cNvPr id="240" name="Shape 240"/>
          <p:cNvPicPr preferRelativeResize="0"/>
          <p:nvPr/>
        </p:nvPicPr>
        <p:blipFill>
          <a:blip r:embed="rId5">
            <a:alphaModFix/>
          </a:blip>
          <a:stretch>
            <a:fillRect/>
          </a:stretch>
        </p:blipFill>
        <p:spPr>
          <a:xfrm>
            <a:off x="2337113" y="2862773"/>
            <a:ext cx="649200" cy="391750"/>
          </a:xfrm>
          <a:prstGeom prst="rect">
            <a:avLst/>
          </a:prstGeom>
          <a:noFill/>
          <a:ln>
            <a:noFill/>
          </a:ln>
        </p:spPr>
      </p:pic>
      <p:pic>
        <p:nvPicPr>
          <p:cNvPr id="241" name="Shape 241"/>
          <p:cNvPicPr preferRelativeResize="0"/>
          <p:nvPr/>
        </p:nvPicPr>
        <p:blipFill>
          <a:blip r:embed="rId6">
            <a:alphaModFix/>
          </a:blip>
          <a:stretch>
            <a:fillRect/>
          </a:stretch>
        </p:blipFill>
        <p:spPr>
          <a:xfrm>
            <a:off x="476963" y="3634100"/>
            <a:ext cx="1757025" cy="1317775"/>
          </a:xfrm>
          <a:prstGeom prst="rect">
            <a:avLst/>
          </a:prstGeom>
          <a:noFill/>
          <a:ln>
            <a:noFill/>
          </a:ln>
        </p:spPr>
      </p:pic>
      <p:sp>
        <p:nvSpPr>
          <p:cNvPr id="242" name="Shape 242"/>
          <p:cNvSpPr txBox="1"/>
          <p:nvPr/>
        </p:nvSpPr>
        <p:spPr>
          <a:xfrm>
            <a:off x="3262375" y="3866263"/>
            <a:ext cx="4922400" cy="57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Rectified Linear Unit (ReLU) - Most common activation function now. It’s simply max(x, 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Is it useful?</a:t>
            </a:r>
            <a:endParaRPr>
              <a:solidFill>
                <a:srgbClr val="00B6CC"/>
              </a:solidFill>
            </a:endParaRPr>
          </a:p>
          <a:p>
            <a:pPr indent="0" lvl="0" marL="0" rtl="0">
              <a:spcBef>
                <a:spcPts val="0"/>
              </a:spcBef>
              <a:spcAft>
                <a:spcPts val="0"/>
              </a:spcAft>
              <a:buNone/>
            </a:pPr>
            <a:r>
              <a:t/>
            </a:r>
            <a:endParaRPr/>
          </a:p>
        </p:txBody>
      </p:sp>
      <p:sp>
        <p:nvSpPr>
          <p:cNvPr id="248" name="Shape 248"/>
          <p:cNvSpPr txBox="1"/>
          <p:nvPr>
            <p:ph idx="1" type="body"/>
          </p:nvPr>
        </p:nvSpPr>
        <p:spPr>
          <a:xfrm>
            <a:off x="668700" y="1466100"/>
            <a:ext cx="7806600" cy="839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Let’s say that we have three functions </a:t>
            </a:r>
            <a:r>
              <a:rPr i="1" lang="en"/>
              <a:t>f</a:t>
            </a:r>
            <a:r>
              <a:rPr baseline="30000" lang="en"/>
              <a:t>(1)</a:t>
            </a:r>
            <a:r>
              <a:rPr lang="en"/>
              <a:t>,</a:t>
            </a:r>
            <a:r>
              <a:rPr i="1" lang="en"/>
              <a:t>f</a:t>
            </a:r>
            <a:r>
              <a:rPr baseline="30000" lang="en"/>
              <a:t>(2)</a:t>
            </a:r>
            <a:r>
              <a:rPr lang="en"/>
              <a:t>, and </a:t>
            </a:r>
            <a:r>
              <a:rPr i="1" lang="en"/>
              <a:t>f</a:t>
            </a:r>
            <a:r>
              <a:rPr baseline="30000" lang="en"/>
              <a:t>(3) </a:t>
            </a:r>
            <a:r>
              <a:rPr lang="en"/>
              <a:t> all chained together.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rPr lang="en">
                <a:solidFill>
                  <a:schemeClr val="dk1"/>
                </a:solidFill>
              </a:rPr>
              <a:t>The length of this chain is what we refer to as the depth of the network. </a:t>
            </a:r>
            <a:br>
              <a:rPr lang="en">
                <a:solidFill>
                  <a:schemeClr val="dk1"/>
                </a:solidFill>
              </a:rPr>
            </a:br>
            <a:endParaRPr/>
          </a:p>
          <a:p>
            <a:pPr indent="0" lvl="0" marL="0">
              <a:spcBef>
                <a:spcPts val="0"/>
              </a:spcBef>
              <a:spcAft>
                <a:spcPts val="0"/>
              </a:spcAft>
              <a:buClr>
                <a:schemeClr val="dk1"/>
              </a:buClr>
              <a:buSzPts val="1100"/>
              <a:buFont typeface="Arial"/>
              <a:buNone/>
            </a:pPr>
            <a:r>
              <a:rPr lang="en"/>
              <a:t>The chaining of these linear combinations turns out to be a very powerful idea. It allows the network to create meaningful abstractions and representations.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0"/>
              </a:spcAft>
              <a:buClr>
                <a:schemeClr val="dk1"/>
              </a:buClr>
              <a:buSzPts val="1100"/>
              <a:buFont typeface="Arial"/>
              <a:buNone/>
            </a:pPr>
            <a:r>
              <a:t/>
            </a:r>
            <a:endParaRPr/>
          </a:p>
          <a:p>
            <a:pPr indent="0" lvl="0" marL="0" rtl="0">
              <a:spcBef>
                <a:spcPts val="1600"/>
              </a:spcBef>
              <a:spcAft>
                <a:spcPts val="1600"/>
              </a:spcAft>
              <a:buClr>
                <a:schemeClr val="dk1"/>
              </a:buClr>
              <a:buSzPts val="1100"/>
              <a:buFont typeface="Arial"/>
              <a:buNone/>
            </a:pPr>
            <a:r>
              <a:t/>
            </a:r>
            <a:endParaRPr/>
          </a:p>
        </p:txBody>
      </p:sp>
      <p:pic>
        <p:nvPicPr>
          <p:cNvPr id="249" name="Shape 249"/>
          <p:cNvPicPr preferRelativeResize="0"/>
          <p:nvPr/>
        </p:nvPicPr>
        <p:blipFill>
          <a:blip r:embed="rId3">
            <a:alphaModFix/>
          </a:blip>
          <a:stretch>
            <a:fillRect/>
          </a:stretch>
        </p:blipFill>
        <p:spPr>
          <a:xfrm>
            <a:off x="2213825" y="2187074"/>
            <a:ext cx="4716325" cy="52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0B6CC"/>
                </a:solidFill>
              </a:rPr>
              <a:t>What is deep learning?</a:t>
            </a:r>
            <a:endParaRPr>
              <a:solidFill>
                <a:srgbClr val="00B6CC"/>
              </a:solidFill>
            </a:endParaRPr>
          </a:p>
          <a:p>
            <a:pPr indent="0" lvl="0" marL="0" rtl="0">
              <a:spcBef>
                <a:spcPts val="0"/>
              </a:spcBef>
              <a:spcAft>
                <a:spcPts val="0"/>
              </a:spcAft>
              <a:buNone/>
            </a:pPr>
            <a:r>
              <a:t/>
            </a:r>
            <a:endParaRPr/>
          </a:p>
        </p:txBody>
      </p:sp>
      <p:sp>
        <p:nvSpPr>
          <p:cNvPr id="255" name="Shape 255"/>
          <p:cNvSpPr txBox="1"/>
          <p:nvPr>
            <p:ph idx="1" type="body"/>
          </p:nvPr>
        </p:nvSpPr>
        <p:spPr>
          <a:xfrm>
            <a:off x="311700" y="1280200"/>
            <a:ext cx="8520600" cy="1784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So if we want to put the previous simple neurons to form a more interesting neural network, we can combine (network) them as below.</a:t>
            </a:r>
            <a:endParaRPr/>
          </a:p>
          <a:p>
            <a:pPr indent="0" lvl="0" marL="0" rtl="0">
              <a:spcBef>
                <a:spcPts val="1600"/>
              </a:spcBef>
              <a:spcAft>
                <a:spcPts val="0"/>
              </a:spcAft>
              <a:buClr>
                <a:schemeClr val="dk1"/>
              </a:buClr>
              <a:buSzPts val="1100"/>
              <a:buFont typeface="Arial"/>
              <a:buNone/>
            </a:pPr>
            <a:r>
              <a:rPr lang="en"/>
              <a:t>Except with more weights. Putting more layers together, the input to each successive node is the output from the previous node. </a:t>
            </a:r>
            <a:endParaRPr/>
          </a:p>
          <a:p>
            <a:pPr indent="0" lvl="0" marL="0" rtl="0">
              <a:spcBef>
                <a:spcPts val="1600"/>
              </a:spcBef>
              <a:spcAft>
                <a:spcPts val="1600"/>
              </a:spcAft>
              <a:buClr>
                <a:schemeClr val="dk1"/>
              </a:buClr>
              <a:buSzPts val="1100"/>
              <a:buFont typeface="Arial"/>
              <a:buNone/>
            </a:pPr>
            <a:r>
              <a:t/>
            </a:r>
            <a:endParaRPr/>
          </a:p>
        </p:txBody>
      </p:sp>
      <p:sp>
        <p:nvSpPr>
          <p:cNvPr id="256" name="Shape 256"/>
          <p:cNvSpPr/>
          <p:nvPr/>
        </p:nvSpPr>
        <p:spPr>
          <a:xfrm>
            <a:off x="5113363" y="3732100"/>
            <a:ext cx="361200" cy="361200"/>
          </a:xfrm>
          <a:prstGeom prst="flowChartConnector">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5113363" y="4341725"/>
            <a:ext cx="361200" cy="361200"/>
          </a:xfrm>
          <a:prstGeom prst="flowChartConnector">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5933763" y="3491250"/>
            <a:ext cx="361200" cy="3612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5933763" y="4033200"/>
            <a:ext cx="361200" cy="3612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5933763" y="4575150"/>
            <a:ext cx="361200" cy="3612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6874488" y="4033200"/>
            <a:ext cx="361200" cy="361200"/>
          </a:xfrm>
          <a:prstGeom prst="flowChart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62" name="Shape 262"/>
          <p:cNvCxnSpPr>
            <a:stCxn id="256" idx="6"/>
            <a:endCxn id="258" idx="2"/>
          </p:cNvCxnSpPr>
          <p:nvPr/>
        </p:nvCxnSpPr>
        <p:spPr>
          <a:xfrm flipH="1" rot="10800000">
            <a:off x="5474563" y="3671800"/>
            <a:ext cx="459300" cy="240900"/>
          </a:xfrm>
          <a:prstGeom prst="straightConnector1">
            <a:avLst/>
          </a:prstGeom>
          <a:noFill/>
          <a:ln cap="flat" cmpd="sng" w="9525">
            <a:solidFill>
              <a:schemeClr val="dk2"/>
            </a:solidFill>
            <a:prstDash val="solid"/>
            <a:round/>
            <a:headEnd len="lg" w="lg" type="none"/>
            <a:tailEnd len="lg" w="lg" type="none"/>
          </a:ln>
        </p:spPr>
      </p:cxnSp>
      <p:cxnSp>
        <p:nvCxnSpPr>
          <p:cNvPr id="263" name="Shape 263"/>
          <p:cNvCxnSpPr>
            <a:stCxn id="256" idx="6"/>
            <a:endCxn id="259" idx="2"/>
          </p:cNvCxnSpPr>
          <p:nvPr/>
        </p:nvCxnSpPr>
        <p:spPr>
          <a:xfrm>
            <a:off x="5474563" y="3912700"/>
            <a:ext cx="459300" cy="301200"/>
          </a:xfrm>
          <a:prstGeom prst="straightConnector1">
            <a:avLst/>
          </a:prstGeom>
          <a:noFill/>
          <a:ln cap="flat" cmpd="sng" w="9525">
            <a:solidFill>
              <a:schemeClr val="dk2"/>
            </a:solidFill>
            <a:prstDash val="solid"/>
            <a:round/>
            <a:headEnd len="lg" w="lg" type="none"/>
            <a:tailEnd len="lg" w="lg" type="none"/>
          </a:ln>
        </p:spPr>
      </p:cxnSp>
      <p:cxnSp>
        <p:nvCxnSpPr>
          <p:cNvPr id="264" name="Shape 264"/>
          <p:cNvCxnSpPr>
            <a:stCxn id="256" idx="6"/>
            <a:endCxn id="260" idx="2"/>
          </p:cNvCxnSpPr>
          <p:nvPr/>
        </p:nvCxnSpPr>
        <p:spPr>
          <a:xfrm>
            <a:off x="5474563" y="3912700"/>
            <a:ext cx="459300" cy="843000"/>
          </a:xfrm>
          <a:prstGeom prst="straightConnector1">
            <a:avLst/>
          </a:prstGeom>
          <a:noFill/>
          <a:ln cap="flat" cmpd="sng" w="9525">
            <a:solidFill>
              <a:schemeClr val="dk2"/>
            </a:solidFill>
            <a:prstDash val="solid"/>
            <a:round/>
            <a:headEnd len="lg" w="lg" type="none"/>
            <a:tailEnd len="lg" w="lg" type="none"/>
          </a:ln>
        </p:spPr>
      </p:cxnSp>
      <p:cxnSp>
        <p:nvCxnSpPr>
          <p:cNvPr id="265" name="Shape 265"/>
          <p:cNvCxnSpPr>
            <a:stCxn id="257" idx="6"/>
            <a:endCxn id="258" idx="2"/>
          </p:cNvCxnSpPr>
          <p:nvPr/>
        </p:nvCxnSpPr>
        <p:spPr>
          <a:xfrm flipH="1" rot="10800000">
            <a:off x="5474563" y="3671825"/>
            <a:ext cx="459300" cy="850500"/>
          </a:xfrm>
          <a:prstGeom prst="straightConnector1">
            <a:avLst/>
          </a:prstGeom>
          <a:noFill/>
          <a:ln cap="flat" cmpd="sng" w="9525">
            <a:solidFill>
              <a:schemeClr val="dk2"/>
            </a:solidFill>
            <a:prstDash val="solid"/>
            <a:round/>
            <a:headEnd len="lg" w="lg" type="none"/>
            <a:tailEnd len="lg" w="lg" type="none"/>
          </a:ln>
        </p:spPr>
      </p:cxnSp>
      <p:cxnSp>
        <p:nvCxnSpPr>
          <p:cNvPr id="266" name="Shape 266"/>
          <p:cNvCxnSpPr>
            <a:stCxn id="257" idx="6"/>
            <a:endCxn id="259" idx="2"/>
          </p:cNvCxnSpPr>
          <p:nvPr/>
        </p:nvCxnSpPr>
        <p:spPr>
          <a:xfrm flipH="1" rot="10800000">
            <a:off x="5474563" y="4213925"/>
            <a:ext cx="459300" cy="308400"/>
          </a:xfrm>
          <a:prstGeom prst="straightConnector1">
            <a:avLst/>
          </a:prstGeom>
          <a:noFill/>
          <a:ln cap="flat" cmpd="sng" w="9525">
            <a:solidFill>
              <a:schemeClr val="dk2"/>
            </a:solidFill>
            <a:prstDash val="solid"/>
            <a:round/>
            <a:headEnd len="lg" w="lg" type="none"/>
            <a:tailEnd len="lg" w="lg" type="none"/>
          </a:ln>
        </p:spPr>
      </p:cxnSp>
      <p:cxnSp>
        <p:nvCxnSpPr>
          <p:cNvPr id="267" name="Shape 267"/>
          <p:cNvCxnSpPr>
            <a:stCxn id="257" idx="6"/>
            <a:endCxn id="260" idx="2"/>
          </p:cNvCxnSpPr>
          <p:nvPr/>
        </p:nvCxnSpPr>
        <p:spPr>
          <a:xfrm>
            <a:off x="5474563" y="4522325"/>
            <a:ext cx="459300" cy="233400"/>
          </a:xfrm>
          <a:prstGeom prst="straightConnector1">
            <a:avLst/>
          </a:prstGeom>
          <a:noFill/>
          <a:ln cap="flat" cmpd="sng" w="9525">
            <a:solidFill>
              <a:schemeClr val="dk2"/>
            </a:solidFill>
            <a:prstDash val="solid"/>
            <a:round/>
            <a:headEnd len="lg" w="lg" type="none"/>
            <a:tailEnd len="lg" w="lg" type="none"/>
          </a:ln>
        </p:spPr>
      </p:cxnSp>
      <p:cxnSp>
        <p:nvCxnSpPr>
          <p:cNvPr id="268" name="Shape 268"/>
          <p:cNvCxnSpPr>
            <a:stCxn id="258" idx="6"/>
            <a:endCxn id="261" idx="2"/>
          </p:cNvCxnSpPr>
          <p:nvPr/>
        </p:nvCxnSpPr>
        <p:spPr>
          <a:xfrm>
            <a:off x="6294963" y="3671850"/>
            <a:ext cx="579600" cy="542100"/>
          </a:xfrm>
          <a:prstGeom prst="straightConnector1">
            <a:avLst/>
          </a:prstGeom>
          <a:noFill/>
          <a:ln cap="flat" cmpd="sng" w="9525">
            <a:solidFill>
              <a:schemeClr val="dk2"/>
            </a:solidFill>
            <a:prstDash val="solid"/>
            <a:round/>
            <a:headEnd len="lg" w="lg" type="none"/>
            <a:tailEnd len="lg" w="lg" type="none"/>
          </a:ln>
        </p:spPr>
      </p:cxnSp>
      <p:cxnSp>
        <p:nvCxnSpPr>
          <p:cNvPr id="269" name="Shape 269"/>
          <p:cNvCxnSpPr>
            <a:stCxn id="259" idx="6"/>
            <a:endCxn id="261" idx="2"/>
          </p:cNvCxnSpPr>
          <p:nvPr/>
        </p:nvCxnSpPr>
        <p:spPr>
          <a:xfrm>
            <a:off x="6294963" y="4213800"/>
            <a:ext cx="579600" cy="0"/>
          </a:xfrm>
          <a:prstGeom prst="straightConnector1">
            <a:avLst/>
          </a:prstGeom>
          <a:noFill/>
          <a:ln cap="flat" cmpd="sng" w="9525">
            <a:solidFill>
              <a:schemeClr val="dk2"/>
            </a:solidFill>
            <a:prstDash val="solid"/>
            <a:round/>
            <a:headEnd len="lg" w="lg" type="none"/>
            <a:tailEnd len="lg" w="lg" type="none"/>
          </a:ln>
        </p:spPr>
      </p:cxnSp>
      <p:cxnSp>
        <p:nvCxnSpPr>
          <p:cNvPr id="270" name="Shape 270"/>
          <p:cNvCxnSpPr>
            <a:stCxn id="260" idx="6"/>
            <a:endCxn id="261" idx="2"/>
          </p:cNvCxnSpPr>
          <p:nvPr/>
        </p:nvCxnSpPr>
        <p:spPr>
          <a:xfrm flipH="1" rot="10800000">
            <a:off x="6294963" y="4213950"/>
            <a:ext cx="579600" cy="541800"/>
          </a:xfrm>
          <a:prstGeom prst="straightConnector1">
            <a:avLst/>
          </a:prstGeom>
          <a:noFill/>
          <a:ln cap="flat" cmpd="sng" w="9525">
            <a:solidFill>
              <a:schemeClr val="dk2"/>
            </a:solidFill>
            <a:prstDash val="solid"/>
            <a:round/>
            <a:headEnd len="lg" w="lg" type="none"/>
            <a:tailEnd len="lg" w="lg" type="none"/>
          </a:ln>
        </p:spPr>
      </p:cxnSp>
      <p:sp>
        <p:nvSpPr>
          <p:cNvPr id="271" name="Shape 271"/>
          <p:cNvSpPr txBox="1"/>
          <p:nvPr/>
        </p:nvSpPr>
        <p:spPr>
          <a:xfrm>
            <a:off x="5139713" y="3758500"/>
            <a:ext cx="3612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x</a:t>
            </a:r>
            <a:r>
              <a:rPr baseline="-25000" lang="en" sz="1000"/>
              <a:t>1</a:t>
            </a:r>
            <a:endParaRPr baseline="-25000" sz="1000"/>
          </a:p>
        </p:txBody>
      </p:sp>
      <p:sp>
        <p:nvSpPr>
          <p:cNvPr id="272" name="Shape 272"/>
          <p:cNvSpPr txBox="1"/>
          <p:nvPr/>
        </p:nvSpPr>
        <p:spPr>
          <a:xfrm>
            <a:off x="5139713" y="4368125"/>
            <a:ext cx="3612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x</a:t>
            </a:r>
            <a:r>
              <a:rPr baseline="-25000" lang="en" sz="1000"/>
              <a:t>2</a:t>
            </a:r>
            <a:endParaRPr baseline="-25000" sz="1000"/>
          </a:p>
        </p:txBody>
      </p:sp>
      <p:sp>
        <p:nvSpPr>
          <p:cNvPr id="273" name="Shape 273"/>
          <p:cNvSpPr txBox="1"/>
          <p:nvPr/>
        </p:nvSpPr>
        <p:spPr>
          <a:xfrm>
            <a:off x="5474577" y="3327375"/>
            <a:ext cx="459300" cy="45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W</a:t>
            </a:r>
            <a:r>
              <a:rPr b="1" baseline="-25000" lang="en"/>
              <a:t>ij</a:t>
            </a:r>
            <a:endParaRPr b="1" baseline="-25000"/>
          </a:p>
        </p:txBody>
      </p:sp>
      <p:sp>
        <p:nvSpPr>
          <p:cNvPr id="274" name="Shape 274"/>
          <p:cNvSpPr txBox="1"/>
          <p:nvPr/>
        </p:nvSpPr>
        <p:spPr>
          <a:xfrm>
            <a:off x="5969528" y="3551400"/>
            <a:ext cx="361200" cy="240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1"/>
                </a:solidFill>
              </a:rPr>
              <a:t>y</a:t>
            </a:r>
            <a:r>
              <a:rPr baseline="-25000" lang="en" sz="1000">
                <a:solidFill>
                  <a:schemeClr val="dk1"/>
                </a:solidFill>
              </a:rPr>
              <a:t>1</a:t>
            </a:r>
            <a:endParaRPr baseline="-25000" sz="1000">
              <a:solidFill>
                <a:schemeClr val="dk1"/>
              </a:solidFill>
            </a:endParaRPr>
          </a:p>
        </p:txBody>
      </p:sp>
      <p:sp>
        <p:nvSpPr>
          <p:cNvPr id="275" name="Shape 275"/>
          <p:cNvSpPr txBox="1"/>
          <p:nvPr/>
        </p:nvSpPr>
        <p:spPr>
          <a:xfrm>
            <a:off x="5969527" y="4093350"/>
            <a:ext cx="361200" cy="240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1"/>
                </a:solidFill>
              </a:rPr>
              <a:t>y</a:t>
            </a:r>
            <a:r>
              <a:rPr baseline="-25000" lang="en" sz="1000">
                <a:solidFill>
                  <a:schemeClr val="dk1"/>
                </a:solidFill>
              </a:rPr>
              <a:t>2</a:t>
            </a:r>
            <a:endParaRPr baseline="-25000" sz="1000">
              <a:solidFill>
                <a:schemeClr val="dk1"/>
              </a:solidFill>
            </a:endParaRPr>
          </a:p>
        </p:txBody>
      </p:sp>
      <p:sp>
        <p:nvSpPr>
          <p:cNvPr id="276" name="Shape 276"/>
          <p:cNvSpPr txBox="1"/>
          <p:nvPr/>
        </p:nvSpPr>
        <p:spPr>
          <a:xfrm>
            <a:off x="5969528" y="4635300"/>
            <a:ext cx="361200" cy="240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00">
                <a:solidFill>
                  <a:schemeClr val="dk1"/>
                </a:solidFill>
              </a:rPr>
              <a:t>y</a:t>
            </a:r>
            <a:r>
              <a:rPr baseline="-25000" lang="en" sz="1000">
                <a:solidFill>
                  <a:schemeClr val="dk1"/>
                </a:solidFill>
              </a:rPr>
              <a:t>3</a:t>
            </a:r>
            <a:endParaRPr baseline="-25000" sz="1000">
              <a:solidFill>
                <a:schemeClr val="dk1"/>
              </a:solidFill>
            </a:endParaRPr>
          </a:p>
        </p:txBody>
      </p:sp>
      <p:pic>
        <p:nvPicPr>
          <p:cNvPr id="277" name="Shape 277"/>
          <p:cNvPicPr preferRelativeResize="0"/>
          <p:nvPr/>
        </p:nvPicPr>
        <p:blipFill>
          <a:blip r:embed="rId3">
            <a:alphaModFix/>
          </a:blip>
          <a:stretch>
            <a:fillRect/>
          </a:stretch>
        </p:blipFill>
        <p:spPr>
          <a:xfrm>
            <a:off x="1092079" y="3793263"/>
            <a:ext cx="3083045" cy="60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Deep Learning with TF</a:t>
            </a:r>
            <a:endParaRPr/>
          </a:p>
        </p:txBody>
      </p:sp>
      <p:sp>
        <p:nvSpPr>
          <p:cNvPr id="283" name="Shape 28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Deep Learning with TF</a:t>
            </a:r>
            <a:endParaRPr/>
          </a:p>
        </p:txBody>
      </p:sp>
      <p:sp>
        <p:nvSpPr>
          <p:cNvPr id="289" name="Shape 2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Developing neural networks with TF is flexible with various levels of abstraction</a:t>
            </a:r>
            <a:endParaRPr/>
          </a:p>
          <a:p>
            <a:pPr indent="-342900" lvl="0" marL="457200" rtl="0">
              <a:spcBef>
                <a:spcPts val="0"/>
              </a:spcBef>
              <a:spcAft>
                <a:spcPts val="0"/>
              </a:spcAft>
              <a:buSzPts val="1800"/>
              <a:buChar char="●"/>
            </a:pPr>
            <a:r>
              <a:rPr lang="en"/>
              <a:t>It’s common to define generic layers for a network that can be reused to initialize different parts of a network with different parameters</a:t>
            </a:r>
            <a:endParaRPr/>
          </a:p>
          <a:p>
            <a:pPr indent="-342900" lvl="0" marL="457200" rtl="0">
              <a:spcBef>
                <a:spcPts val="0"/>
              </a:spcBef>
              <a:spcAft>
                <a:spcPts val="0"/>
              </a:spcAft>
              <a:buSzPts val="1800"/>
              <a:buChar char="●"/>
            </a:pPr>
            <a:r>
              <a:rPr lang="en"/>
              <a:t>Once defined, the network can be trained by one of the gradient descent methods provided by TensorFlow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Defining a Layer</a:t>
            </a:r>
            <a:endParaRPr/>
          </a:p>
          <a:p>
            <a:pPr indent="0" lvl="0" marL="0">
              <a:spcBef>
                <a:spcPts val="0"/>
              </a:spcBef>
              <a:spcAft>
                <a:spcPts val="0"/>
              </a:spcAft>
              <a:buNone/>
            </a:pPr>
            <a:r>
              <a:t/>
            </a:r>
            <a:endParaRPr/>
          </a:p>
        </p:txBody>
      </p:sp>
      <p:sp>
        <p:nvSpPr>
          <p:cNvPr id="295" name="Shape 295"/>
          <p:cNvSpPr txBox="1"/>
          <p:nvPr>
            <p:ph idx="1" type="body"/>
          </p:nvPr>
        </p:nvSpPr>
        <p:spPr>
          <a:xfrm>
            <a:off x="311700" y="1152475"/>
            <a:ext cx="8520600" cy="895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Define a generic layer with a function to construct the layer within the tensorflow graph.</a:t>
            </a:r>
            <a:endParaRPr/>
          </a:p>
        </p:txBody>
      </p:sp>
      <p:sp>
        <p:nvSpPr>
          <p:cNvPr id="296" name="Shape 296"/>
          <p:cNvSpPr txBox="1"/>
          <p:nvPr/>
        </p:nvSpPr>
        <p:spPr>
          <a:xfrm>
            <a:off x="843000" y="2139875"/>
            <a:ext cx="7458000" cy="269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def dense_layer(X, n_inputs, n_units, name, activation=None):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with tf.name_scope(name):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init = tf.truncated_normal((n_inputs, n_units), stddev=0.1)</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W = tf.Variable(init, name=”hidden_weights”)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b = tf.Variable(tf.zeros([n_units]), name=”bias”)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z = tf.matmul(X, W) + b</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if activation is not None: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return activation(z)</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return z</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Defining the network</a:t>
            </a:r>
            <a:endParaRPr/>
          </a:p>
        </p:txBody>
      </p:sp>
      <p:sp>
        <p:nvSpPr>
          <p:cNvPr id="302" name="Shape 302"/>
          <p:cNvSpPr txBox="1"/>
          <p:nvPr>
            <p:ph idx="1" type="body"/>
          </p:nvPr>
        </p:nvSpPr>
        <p:spPr>
          <a:xfrm>
            <a:off x="311700" y="1152475"/>
            <a:ext cx="8520600" cy="6408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Use the layer function to build a neural network</a:t>
            </a:r>
            <a:endParaRPr/>
          </a:p>
        </p:txBody>
      </p:sp>
      <p:sp>
        <p:nvSpPr>
          <p:cNvPr id="303" name="Shape 303"/>
          <p:cNvSpPr/>
          <p:nvPr/>
        </p:nvSpPr>
        <p:spPr>
          <a:xfrm>
            <a:off x="5927929" y="3297114"/>
            <a:ext cx="494400" cy="498300"/>
          </a:xfrm>
          <a:prstGeom prst="flowChartConnector">
            <a:avLst/>
          </a:prstGeom>
          <a:solidFill>
            <a:schemeClr val="accent4"/>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5927929" y="4138299"/>
            <a:ext cx="494400" cy="498300"/>
          </a:xfrm>
          <a:prstGeom prst="flowChartConnector">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7050628" y="2964779"/>
            <a:ext cx="494400" cy="4983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7050628" y="3712584"/>
            <a:ext cx="494400" cy="4983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7050628" y="4460388"/>
            <a:ext cx="494400" cy="498300"/>
          </a:xfrm>
          <a:prstGeom prst="flowChartConnector">
            <a:avLst/>
          </a:prstGeom>
          <a:solidFill>
            <a:srgbClr val="00B6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8337990" y="3712584"/>
            <a:ext cx="494400" cy="498300"/>
          </a:xfrm>
          <a:prstGeom prst="flowChartConnector">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9" name="Shape 309"/>
          <p:cNvCxnSpPr>
            <a:stCxn id="303" idx="6"/>
            <a:endCxn id="305" idx="2"/>
          </p:cNvCxnSpPr>
          <p:nvPr/>
        </p:nvCxnSpPr>
        <p:spPr>
          <a:xfrm flipH="1" rot="10800000">
            <a:off x="6422329" y="3213864"/>
            <a:ext cx="628200" cy="332400"/>
          </a:xfrm>
          <a:prstGeom prst="straightConnector1">
            <a:avLst/>
          </a:prstGeom>
          <a:noFill/>
          <a:ln cap="flat" cmpd="sng" w="9525">
            <a:solidFill>
              <a:schemeClr val="dk2"/>
            </a:solidFill>
            <a:prstDash val="solid"/>
            <a:round/>
            <a:headEnd len="lg" w="lg" type="none"/>
            <a:tailEnd len="lg" w="lg" type="none"/>
          </a:ln>
        </p:spPr>
      </p:cxnSp>
      <p:cxnSp>
        <p:nvCxnSpPr>
          <p:cNvPr id="310" name="Shape 310"/>
          <p:cNvCxnSpPr>
            <a:stCxn id="303" idx="6"/>
            <a:endCxn id="306" idx="2"/>
          </p:cNvCxnSpPr>
          <p:nvPr/>
        </p:nvCxnSpPr>
        <p:spPr>
          <a:xfrm>
            <a:off x="6422329" y="3546264"/>
            <a:ext cx="628200" cy="415500"/>
          </a:xfrm>
          <a:prstGeom prst="straightConnector1">
            <a:avLst/>
          </a:prstGeom>
          <a:noFill/>
          <a:ln cap="flat" cmpd="sng" w="9525">
            <a:solidFill>
              <a:schemeClr val="dk2"/>
            </a:solidFill>
            <a:prstDash val="solid"/>
            <a:round/>
            <a:headEnd len="lg" w="lg" type="none"/>
            <a:tailEnd len="lg" w="lg" type="none"/>
          </a:ln>
        </p:spPr>
      </p:cxnSp>
      <p:cxnSp>
        <p:nvCxnSpPr>
          <p:cNvPr id="311" name="Shape 311"/>
          <p:cNvCxnSpPr>
            <a:stCxn id="303" idx="6"/>
            <a:endCxn id="307" idx="2"/>
          </p:cNvCxnSpPr>
          <p:nvPr/>
        </p:nvCxnSpPr>
        <p:spPr>
          <a:xfrm>
            <a:off x="6422329" y="3546264"/>
            <a:ext cx="628200" cy="1163400"/>
          </a:xfrm>
          <a:prstGeom prst="straightConnector1">
            <a:avLst/>
          </a:prstGeom>
          <a:noFill/>
          <a:ln cap="flat" cmpd="sng" w="9525">
            <a:solidFill>
              <a:schemeClr val="dk2"/>
            </a:solidFill>
            <a:prstDash val="solid"/>
            <a:round/>
            <a:headEnd len="lg" w="lg" type="none"/>
            <a:tailEnd len="lg" w="lg" type="none"/>
          </a:ln>
        </p:spPr>
      </p:cxnSp>
      <p:cxnSp>
        <p:nvCxnSpPr>
          <p:cNvPr id="312" name="Shape 312"/>
          <p:cNvCxnSpPr>
            <a:stCxn id="304" idx="6"/>
            <a:endCxn id="305" idx="2"/>
          </p:cNvCxnSpPr>
          <p:nvPr/>
        </p:nvCxnSpPr>
        <p:spPr>
          <a:xfrm flipH="1" rot="10800000">
            <a:off x="6422329" y="3213849"/>
            <a:ext cx="628200" cy="1173600"/>
          </a:xfrm>
          <a:prstGeom prst="straightConnector1">
            <a:avLst/>
          </a:prstGeom>
          <a:noFill/>
          <a:ln cap="flat" cmpd="sng" w="9525">
            <a:solidFill>
              <a:schemeClr val="dk2"/>
            </a:solidFill>
            <a:prstDash val="solid"/>
            <a:round/>
            <a:headEnd len="lg" w="lg" type="none"/>
            <a:tailEnd len="lg" w="lg" type="none"/>
          </a:ln>
        </p:spPr>
      </p:cxnSp>
      <p:cxnSp>
        <p:nvCxnSpPr>
          <p:cNvPr id="313" name="Shape 313"/>
          <p:cNvCxnSpPr>
            <a:stCxn id="304" idx="6"/>
            <a:endCxn id="306" idx="2"/>
          </p:cNvCxnSpPr>
          <p:nvPr/>
        </p:nvCxnSpPr>
        <p:spPr>
          <a:xfrm flipH="1" rot="10800000">
            <a:off x="6422329" y="3961749"/>
            <a:ext cx="628200" cy="425700"/>
          </a:xfrm>
          <a:prstGeom prst="straightConnector1">
            <a:avLst/>
          </a:prstGeom>
          <a:noFill/>
          <a:ln cap="flat" cmpd="sng" w="9525">
            <a:solidFill>
              <a:schemeClr val="dk2"/>
            </a:solidFill>
            <a:prstDash val="solid"/>
            <a:round/>
            <a:headEnd len="lg" w="lg" type="none"/>
            <a:tailEnd len="lg" w="lg" type="none"/>
          </a:ln>
        </p:spPr>
      </p:cxnSp>
      <p:cxnSp>
        <p:nvCxnSpPr>
          <p:cNvPr id="314" name="Shape 314"/>
          <p:cNvCxnSpPr>
            <a:stCxn id="304" idx="6"/>
            <a:endCxn id="307" idx="2"/>
          </p:cNvCxnSpPr>
          <p:nvPr/>
        </p:nvCxnSpPr>
        <p:spPr>
          <a:xfrm>
            <a:off x="6422329" y="4387449"/>
            <a:ext cx="628200" cy="322200"/>
          </a:xfrm>
          <a:prstGeom prst="straightConnector1">
            <a:avLst/>
          </a:prstGeom>
          <a:noFill/>
          <a:ln cap="flat" cmpd="sng" w="9525">
            <a:solidFill>
              <a:schemeClr val="dk2"/>
            </a:solidFill>
            <a:prstDash val="solid"/>
            <a:round/>
            <a:headEnd len="lg" w="lg" type="none"/>
            <a:tailEnd len="lg" w="lg" type="none"/>
          </a:ln>
        </p:spPr>
      </p:cxnSp>
      <p:cxnSp>
        <p:nvCxnSpPr>
          <p:cNvPr id="315" name="Shape 315"/>
          <p:cNvCxnSpPr>
            <a:stCxn id="305" idx="6"/>
            <a:endCxn id="308" idx="2"/>
          </p:cNvCxnSpPr>
          <p:nvPr/>
        </p:nvCxnSpPr>
        <p:spPr>
          <a:xfrm>
            <a:off x="7545028" y="3213929"/>
            <a:ext cx="792900" cy="747900"/>
          </a:xfrm>
          <a:prstGeom prst="straightConnector1">
            <a:avLst/>
          </a:prstGeom>
          <a:noFill/>
          <a:ln cap="flat" cmpd="sng" w="9525">
            <a:solidFill>
              <a:schemeClr val="dk2"/>
            </a:solidFill>
            <a:prstDash val="solid"/>
            <a:round/>
            <a:headEnd len="lg" w="lg" type="none"/>
            <a:tailEnd len="lg" w="lg" type="none"/>
          </a:ln>
        </p:spPr>
      </p:cxnSp>
      <p:cxnSp>
        <p:nvCxnSpPr>
          <p:cNvPr id="316" name="Shape 316"/>
          <p:cNvCxnSpPr>
            <a:stCxn id="306" idx="6"/>
            <a:endCxn id="308" idx="2"/>
          </p:cNvCxnSpPr>
          <p:nvPr/>
        </p:nvCxnSpPr>
        <p:spPr>
          <a:xfrm>
            <a:off x="7545028" y="3961734"/>
            <a:ext cx="792900" cy="0"/>
          </a:xfrm>
          <a:prstGeom prst="straightConnector1">
            <a:avLst/>
          </a:prstGeom>
          <a:noFill/>
          <a:ln cap="flat" cmpd="sng" w="9525">
            <a:solidFill>
              <a:schemeClr val="dk2"/>
            </a:solidFill>
            <a:prstDash val="solid"/>
            <a:round/>
            <a:headEnd len="lg" w="lg" type="none"/>
            <a:tailEnd len="lg" w="lg" type="none"/>
          </a:ln>
        </p:spPr>
      </p:cxnSp>
      <p:cxnSp>
        <p:nvCxnSpPr>
          <p:cNvPr id="317" name="Shape 317"/>
          <p:cNvCxnSpPr>
            <a:stCxn id="307" idx="6"/>
            <a:endCxn id="308" idx="2"/>
          </p:cNvCxnSpPr>
          <p:nvPr/>
        </p:nvCxnSpPr>
        <p:spPr>
          <a:xfrm flipH="1" rot="10800000">
            <a:off x="7545028" y="3961638"/>
            <a:ext cx="792900" cy="747900"/>
          </a:xfrm>
          <a:prstGeom prst="straightConnector1">
            <a:avLst/>
          </a:prstGeom>
          <a:noFill/>
          <a:ln cap="flat" cmpd="sng" w="9525">
            <a:solidFill>
              <a:schemeClr val="dk2"/>
            </a:solidFill>
            <a:prstDash val="solid"/>
            <a:round/>
            <a:headEnd len="lg" w="lg" type="none"/>
            <a:tailEnd len="lg" w="lg" type="none"/>
          </a:ln>
        </p:spPr>
      </p:cxnSp>
      <p:sp>
        <p:nvSpPr>
          <p:cNvPr id="318" name="Shape 318"/>
          <p:cNvSpPr txBox="1"/>
          <p:nvPr/>
        </p:nvSpPr>
        <p:spPr>
          <a:xfrm>
            <a:off x="374300" y="1872388"/>
            <a:ext cx="7170600" cy="243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with tf.name_scope(“dnn”):</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hidden = dense_layer(X, n_input=2, n_units=3,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name=”hidden”, activation=tf.nn.relu)</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y_hat = dense_layer(hidden, n_input=3, n_units=1,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name=”output”, activation=None)</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Convolutional Neural Networks</a:t>
            </a:r>
            <a:endParaRPr/>
          </a:p>
        </p:txBody>
      </p:sp>
      <p:sp>
        <p:nvSpPr>
          <p:cNvPr id="324" name="Shape 3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ConvNets</a:t>
            </a:r>
            <a:endParaRPr>
              <a:solidFill>
                <a:srgbClr val="00B6CC"/>
              </a:solidFill>
            </a:endParaRPr>
          </a:p>
        </p:txBody>
      </p:sp>
      <p:sp>
        <p:nvSpPr>
          <p:cNvPr id="330" name="Shape 330"/>
          <p:cNvSpPr txBox="1"/>
          <p:nvPr>
            <p:ph idx="1" type="body"/>
          </p:nvPr>
        </p:nvSpPr>
        <p:spPr>
          <a:xfrm>
            <a:off x="311700" y="1152475"/>
            <a:ext cx="4249500" cy="174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Convolutional Neural Networks (ConvNets) are a special type of feedforward neural network that are particularly well suited for data which contain some kind of spatial structure.</a:t>
            </a:r>
            <a:endParaRPr/>
          </a:p>
          <a:p>
            <a:pPr indent="0" lvl="0" marL="0" rtl="0">
              <a:spcBef>
                <a:spcPts val="1600"/>
              </a:spcBef>
              <a:spcAft>
                <a:spcPts val="1600"/>
              </a:spcAft>
              <a:buNone/>
            </a:pPr>
            <a:r>
              <a:t/>
            </a:r>
            <a:endParaRPr/>
          </a:p>
        </p:txBody>
      </p:sp>
      <p:pic>
        <p:nvPicPr>
          <p:cNvPr id="331" name="Shape 331"/>
          <p:cNvPicPr preferRelativeResize="0"/>
          <p:nvPr/>
        </p:nvPicPr>
        <p:blipFill>
          <a:blip r:embed="rId3">
            <a:alphaModFix/>
          </a:blip>
          <a:stretch>
            <a:fillRect/>
          </a:stretch>
        </p:blipFill>
        <p:spPr>
          <a:xfrm>
            <a:off x="4908800" y="1525760"/>
            <a:ext cx="3646275" cy="1002725"/>
          </a:xfrm>
          <a:prstGeom prst="rect">
            <a:avLst/>
          </a:prstGeom>
          <a:noFill/>
          <a:ln>
            <a:noFill/>
          </a:ln>
        </p:spPr>
      </p:pic>
      <p:pic>
        <p:nvPicPr>
          <p:cNvPr id="332" name="Shape 332"/>
          <p:cNvPicPr preferRelativeResize="0"/>
          <p:nvPr/>
        </p:nvPicPr>
        <p:blipFill>
          <a:blip r:embed="rId4">
            <a:alphaModFix/>
          </a:blip>
          <a:stretch>
            <a:fillRect/>
          </a:stretch>
        </p:blipFill>
        <p:spPr>
          <a:xfrm>
            <a:off x="2215575" y="3036525"/>
            <a:ext cx="5160568" cy="1936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TensorFlow</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TensorFlow programs have two sections, defining the graph and running the graph</a:t>
            </a:r>
            <a:endParaRPr/>
          </a:p>
          <a:p>
            <a:pPr indent="-342900" lvl="0" marL="457200" rtl="0">
              <a:spcBef>
                <a:spcPts val="0"/>
              </a:spcBef>
              <a:spcAft>
                <a:spcPts val="0"/>
              </a:spcAft>
              <a:buSzPts val="1800"/>
              <a:buChar char="●"/>
            </a:pPr>
            <a:r>
              <a:rPr lang="en"/>
              <a:t>TensorFlow uses computational graphs under the hood to run the functions and models</a:t>
            </a:r>
            <a:endParaRPr/>
          </a:p>
          <a:p>
            <a:pPr indent="-317500" lvl="1" marL="914400" rtl="0">
              <a:spcBef>
                <a:spcPts val="0"/>
              </a:spcBef>
              <a:spcAft>
                <a:spcPts val="0"/>
              </a:spcAft>
              <a:buSzPts val="1400"/>
              <a:buChar char="○"/>
            </a:pPr>
            <a:r>
              <a:rPr lang="en"/>
              <a:t>The graphs are defined by their operations and operands as the edges and nodes</a:t>
            </a:r>
            <a:endParaRPr/>
          </a:p>
          <a:p>
            <a:pPr indent="-317500" lvl="1" marL="914400" rtl="0">
              <a:spcBef>
                <a:spcPts val="0"/>
              </a:spcBef>
              <a:spcAft>
                <a:spcPts val="0"/>
              </a:spcAft>
              <a:buSzPts val="1400"/>
              <a:buChar char="○"/>
            </a:pPr>
            <a:r>
              <a:rPr lang="en"/>
              <a:t>Defining the operations and operands will not run the graph when the TF code is evaluated</a:t>
            </a:r>
            <a:endParaRPr/>
          </a:p>
          <a:p>
            <a:pPr indent="-317500" lvl="2" marL="1371600" rtl="0">
              <a:spcBef>
                <a:spcPts val="0"/>
              </a:spcBef>
              <a:spcAft>
                <a:spcPts val="0"/>
              </a:spcAft>
              <a:buSzPts val="1400"/>
              <a:buChar char="■"/>
            </a:pPr>
            <a:r>
              <a:rPr lang="en"/>
              <a:t>Instead it assigns those variables and operations to the graph to be run later</a:t>
            </a:r>
            <a:endParaRPr/>
          </a:p>
          <a:p>
            <a:pPr indent="-342900" lvl="0" marL="457200" rtl="0">
              <a:spcBef>
                <a:spcPts val="0"/>
              </a:spcBef>
              <a:spcAft>
                <a:spcPts val="0"/>
              </a:spcAft>
              <a:buSzPts val="1800"/>
              <a:buChar char="●"/>
            </a:pPr>
            <a:r>
              <a:rPr lang="en"/>
              <a:t>TF Sessions are used to run the graphs once everything is set up</a:t>
            </a:r>
            <a:endParaRPr/>
          </a:p>
          <a:p>
            <a:pPr indent="-317500" lvl="1" marL="914400" rtl="0">
              <a:spcBef>
                <a:spcPts val="0"/>
              </a:spcBef>
              <a:spcAft>
                <a:spcPts val="0"/>
              </a:spcAft>
              <a:buSzPts val="1400"/>
              <a:buChar char="○"/>
            </a:pPr>
            <a:r>
              <a:rPr lang="en"/>
              <a:t>They create a connection between the Python API and the C++ runtime</a:t>
            </a:r>
            <a:endParaRPr/>
          </a:p>
          <a:p>
            <a:pPr indent="-317500" lvl="1" marL="914400">
              <a:spcBef>
                <a:spcPts val="0"/>
              </a:spcBef>
              <a:spcAft>
                <a:spcPts val="0"/>
              </a:spcAft>
              <a:buSzPts val="1400"/>
              <a:buChar char="○"/>
            </a:pPr>
            <a:r>
              <a:rPr lang="en"/>
              <a:t>Sessions can run graphs on either a CPU or GPU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ConvNets</a:t>
            </a:r>
            <a:endParaRPr>
              <a:solidFill>
                <a:srgbClr val="00B6CC"/>
              </a:solidFill>
            </a:endParaRPr>
          </a:p>
          <a:p>
            <a:pPr indent="0" lvl="0" marL="0" rtl="0">
              <a:spcBef>
                <a:spcPts val="0"/>
              </a:spcBef>
              <a:spcAft>
                <a:spcPts val="0"/>
              </a:spcAft>
              <a:buNone/>
            </a:pPr>
            <a:r>
              <a:t/>
            </a:r>
            <a:endParaRPr/>
          </a:p>
        </p:txBody>
      </p:sp>
      <p:sp>
        <p:nvSpPr>
          <p:cNvPr id="338" name="Shape 3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t>Instead of using a simple linear model for each node a ConvNet will use kernels that are applied to data. </a:t>
            </a:r>
            <a:endParaRPr/>
          </a:p>
          <a:p>
            <a:pPr indent="0" lvl="0" marL="0" rtl="0">
              <a:spcBef>
                <a:spcPts val="1600"/>
              </a:spcBef>
              <a:spcAft>
                <a:spcPts val="0"/>
              </a:spcAft>
              <a:buNone/>
            </a:pPr>
            <a:r>
              <a:rPr lang="en"/>
              <a:t>Each kernel has their own weights and biases just like the normal types of layers that we looked at earlier. </a:t>
            </a:r>
            <a:endParaRPr/>
          </a:p>
          <a:p>
            <a:pPr indent="0" lvl="0" marL="0" rtl="0">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ConvNets</a:t>
            </a:r>
            <a:endParaRPr>
              <a:solidFill>
                <a:srgbClr val="00B6CC"/>
              </a:solidFill>
            </a:endParaRPr>
          </a:p>
          <a:p>
            <a:pPr indent="0" lvl="0" marL="0" rtl="0">
              <a:spcBef>
                <a:spcPts val="0"/>
              </a:spcBef>
              <a:spcAft>
                <a:spcPts val="0"/>
              </a:spcAft>
              <a:buNone/>
            </a:pPr>
            <a:r>
              <a:t/>
            </a:r>
            <a:endParaRPr/>
          </a:p>
        </p:txBody>
      </p:sp>
      <p:sp>
        <p:nvSpPr>
          <p:cNvPr id="344" name="Shape 344"/>
          <p:cNvSpPr txBox="1"/>
          <p:nvPr>
            <p:ph idx="1" type="body"/>
          </p:nvPr>
        </p:nvSpPr>
        <p:spPr>
          <a:xfrm>
            <a:off x="4561200" y="1580125"/>
            <a:ext cx="4271100" cy="25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kernels are applied like a sliding window along the input data. </a:t>
            </a:r>
            <a:endParaRPr/>
          </a:p>
          <a:p>
            <a:pPr indent="0" lvl="0" marL="0" rtl="0">
              <a:spcBef>
                <a:spcPts val="1600"/>
              </a:spcBef>
              <a:spcAft>
                <a:spcPts val="1600"/>
              </a:spcAft>
              <a:buNone/>
            </a:pPr>
            <a:r>
              <a:rPr lang="en"/>
              <a:t>The output of that operation will be the sum of each kernel weight multiplied by each corresponding input data point. </a:t>
            </a:r>
            <a:endParaRPr/>
          </a:p>
        </p:txBody>
      </p:sp>
      <p:pic>
        <p:nvPicPr>
          <p:cNvPr id="345" name="Shape 345"/>
          <p:cNvPicPr preferRelativeResize="0"/>
          <p:nvPr/>
        </p:nvPicPr>
        <p:blipFill>
          <a:blip r:embed="rId3">
            <a:alphaModFix/>
          </a:blip>
          <a:stretch>
            <a:fillRect/>
          </a:stretch>
        </p:blipFill>
        <p:spPr>
          <a:xfrm>
            <a:off x="311701" y="1152475"/>
            <a:ext cx="3487705"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ConvNets</a:t>
            </a:r>
            <a:endParaRPr>
              <a:solidFill>
                <a:srgbClr val="00B6CC"/>
              </a:solidFill>
            </a:endParaRPr>
          </a:p>
          <a:p>
            <a:pPr indent="0" lvl="0" marL="0" rtl="0">
              <a:spcBef>
                <a:spcPts val="0"/>
              </a:spcBef>
              <a:spcAft>
                <a:spcPts val="0"/>
              </a:spcAft>
              <a:buNone/>
            </a:pPr>
            <a:r>
              <a:t/>
            </a:r>
            <a:endParaRPr/>
          </a:p>
        </p:txBody>
      </p:sp>
      <p:sp>
        <p:nvSpPr>
          <p:cNvPr id="351" name="Shape 351"/>
          <p:cNvSpPr txBox="1"/>
          <p:nvPr>
            <p:ph idx="1" type="body"/>
          </p:nvPr>
        </p:nvSpPr>
        <p:spPr>
          <a:xfrm>
            <a:off x="4561300" y="1152475"/>
            <a:ext cx="4271100" cy="390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single number is the output for each unique position that the kernel can occupy. </a:t>
            </a:r>
            <a:endParaRPr/>
          </a:p>
          <a:p>
            <a:pPr indent="0" lvl="0" marL="0" rtl="0">
              <a:spcBef>
                <a:spcPts val="1600"/>
              </a:spcBef>
              <a:spcAft>
                <a:spcPts val="0"/>
              </a:spcAft>
              <a:buNone/>
            </a:pPr>
            <a:r>
              <a:rPr lang="en"/>
              <a:t>In this example, sliding a 2x2 kernel over a 3x4 matrix results in a new 2x3 matrix. </a:t>
            </a:r>
            <a:endParaRPr/>
          </a:p>
          <a:p>
            <a:pPr indent="0" lvl="0" marL="0" rtl="0">
              <a:spcBef>
                <a:spcPts val="1600"/>
              </a:spcBef>
              <a:spcAft>
                <a:spcPts val="1600"/>
              </a:spcAft>
              <a:buNone/>
            </a:pPr>
            <a:r>
              <a:rPr lang="en"/>
              <a:t>We call that new 2x3 matrix a feature map and it can then become the input to a following kernel. </a:t>
            </a:r>
            <a:endParaRPr/>
          </a:p>
        </p:txBody>
      </p:sp>
      <p:pic>
        <p:nvPicPr>
          <p:cNvPr id="352" name="Shape 352"/>
          <p:cNvPicPr preferRelativeResize="0"/>
          <p:nvPr/>
        </p:nvPicPr>
        <p:blipFill>
          <a:blip r:embed="rId3">
            <a:alphaModFix/>
          </a:blip>
          <a:stretch>
            <a:fillRect/>
          </a:stretch>
        </p:blipFill>
        <p:spPr>
          <a:xfrm>
            <a:off x="311701" y="1152475"/>
            <a:ext cx="3487705"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ConvNets</a:t>
            </a:r>
            <a:endParaRPr>
              <a:solidFill>
                <a:srgbClr val="00B6CC"/>
              </a:solidFill>
            </a:endParaRPr>
          </a:p>
          <a:p>
            <a:pPr indent="0" lvl="0" marL="0" rtl="0">
              <a:spcBef>
                <a:spcPts val="0"/>
              </a:spcBef>
              <a:spcAft>
                <a:spcPts val="0"/>
              </a:spcAft>
              <a:buNone/>
            </a:pPr>
            <a:r>
              <a:t/>
            </a:r>
            <a:endParaRPr/>
          </a:p>
        </p:txBody>
      </p:sp>
      <p:pic>
        <p:nvPicPr>
          <p:cNvPr descr="Convolution_schematic.gif" id="358" name="Shape 358"/>
          <p:cNvPicPr preferRelativeResize="0"/>
          <p:nvPr/>
        </p:nvPicPr>
        <p:blipFill>
          <a:blip r:embed="rId3">
            <a:alphaModFix/>
          </a:blip>
          <a:stretch>
            <a:fillRect/>
          </a:stretch>
        </p:blipFill>
        <p:spPr>
          <a:xfrm>
            <a:off x="2066925" y="1203375"/>
            <a:ext cx="5010150" cy="3657600"/>
          </a:xfrm>
          <a:prstGeom prst="rect">
            <a:avLst/>
          </a:prstGeom>
          <a:noFill/>
          <a:ln>
            <a:noFill/>
          </a:ln>
        </p:spPr>
      </p:pic>
      <p:sp>
        <p:nvSpPr>
          <p:cNvPr id="359" name="Shape 359"/>
          <p:cNvSpPr txBox="1"/>
          <p:nvPr/>
        </p:nvSpPr>
        <p:spPr>
          <a:xfrm>
            <a:off x="2826750" y="4624325"/>
            <a:ext cx="34905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http://deeplearning.stanford.edu/tutorial/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B6CC"/>
                </a:solidFill>
              </a:rPr>
              <a:t>Pooling</a:t>
            </a:r>
            <a:endParaRPr>
              <a:solidFill>
                <a:srgbClr val="00B6CC"/>
              </a:solidFill>
            </a:endParaRPr>
          </a:p>
          <a:p>
            <a:pPr indent="0" lvl="0" marL="0" rtl="0">
              <a:spcBef>
                <a:spcPts val="0"/>
              </a:spcBef>
              <a:spcAft>
                <a:spcPts val="0"/>
              </a:spcAft>
              <a:buNone/>
            </a:pPr>
            <a:r>
              <a:t/>
            </a:r>
            <a:endParaRPr/>
          </a:p>
        </p:txBody>
      </p:sp>
      <p:sp>
        <p:nvSpPr>
          <p:cNvPr id="365" name="Shape 365"/>
          <p:cNvSpPr txBox="1"/>
          <p:nvPr>
            <p:ph idx="1" type="body"/>
          </p:nvPr>
        </p:nvSpPr>
        <p:spPr>
          <a:xfrm>
            <a:off x="311700" y="2023000"/>
            <a:ext cx="4292400" cy="186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Another useful tool for ConvNets are pooling layers.</a:t>
            </a:r>
            <a:endParaRPr/>
          </a:p>
          <a:p>
            <a:pPr indent="0" lvl="0" marL="0" rtl="0">
              <a:spcBef>
                <a:spcPts val="1600"/>
              </a:spcBef>
              <a:spcAft>
                <a:spcPts val="1600"/>
              </a:spcAft>
              <a:buNone/>
            </a:pPr>
            <a:r>
              <a:rPr lang="en"/>
              <a:t>The most common type of pooling is max pooling. </a:t>
            </a:r>
            <a:endParaRPr/>
          </a:p>
        </p:txBody>
      </p:sp>
      <p:pic>
        <p:nvPicPr>
          <p:cNvPr id="366" name="Shape 366"/>
          <p:cNvPicPr preferRelativeResize="0"/>
          <p:nvPr/>
        </p:nvPicPr>
        <p:blipFill>
          <a:blip r:embed="rId3">
            <a:alphaModFix/>
          </a:blip>
          <a:stretch>
            <a:fillRect/>
          </a:stretch>
        </p:blipFill>
        <p:spPr>
          <a:xfrm>
            <a:off x="4852024" y="1715862"/>
            <a:ext cx="3660799" cy="1711775"/>
          </a:xfrm>
          <a:prstGeom prst="rect">
            <a:avLst/>
          </a:prstGeom>
          <a:noFill/>
          <a:ln>
            <a:noFill/>
          </a:ln>
        </p:spPr>
      </p:pic>
      <p:pic>
        <p:nvPicPr>
          <p:cNvPr id="367" name="Shape 367"/>
          <p:cNvPicPr preferRelativeResize="0"/>
          <p:nvPr/>
        </p:nvPicPr>
        <p:blipFill rotWithShape="1">
          <a:blip r:embed="rId4">
            <a:alphaModFix/>
          </a:blip>
          <a:srcRect b="0" l="-23228" r="0" t="-23213"/>
          <a:stretch/>
        </p:blipFill>
        <p:spPr>
          <a:xfrm>
            <a:off x="5037962" y="3883599"/>
            <a:ext cx="3288925" cy="21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Convolutional Neural Networks with TF</a:t>
            </a:r>
            <a:endParaRPr/>
          </a:p>
        </p:txBody>
      </p:sp>
      <p:sp>
        <p:nvSpPr>
          <p:cNvPr id="373" name="Shape 3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ConvNets</a:t>
            </a:r>
            <a:r>
              <a:rPr lang="en"/>
              <a:t> with TF</a:t>
            </a:r>
            <a:endParaRPr/>
          </a:p>
        </p:txBody>
      </p:sp>
      <p:sp>
        <p:nvSpPr>
          <p:cNvPr id="379" name="Shape 3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again we’ll create generic functions to be used to construct the various layers in our convolutional neural network.</a:t>
            </a:r>
            <a:endParaRPr/>
          </a:p>
        </p:txBody>
      </p:sp>
      <p:pic>
        <p:nvPicPr>
          <p:cNvPr id="380" name="Shape 380"/>
          <p:cNvPicPr preferRelativeResize="0"/>
          <p:nvPr/>
        </p:nvPicPr>
        <p:blipFill>
          <a:blip r:embed="rId3">
            <a:alphaModFix/>
          </a:blip>
          <a:stretch>
            <a:fillRect/>
          </a:stretch>
        </p:blipFill>
        <p:spPr>
          <a:xfrm>
            <a:off x="468075" y="2093400"/>
            <a:ext cx="8207849" cy="275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ConvNets with TF - Convolutional Layer</a:t>
            </a:r>
            <a:endParaRPr/>
          </a:p>
        </p:txBody>
      </p:sp>
      <p:sp>
        <p:nvSpPr>
          <p:cNvPr id="386" name="Shape 386"/>
          <p:cNvSpPr txBox="1"/>
          <p:nvPr/>
        </p:nvSpPr>
        <p:spPr>
          <a:xfrm>
            <a:off x="311700" y="1595050"/>
            <a:ext cx="8520600" cy="269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def conv_layer(X, in_channels, n_kernels, kernel_size,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name, activation=None):</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with tf.name_scope(name):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init = tf.truncated_normal((kernel_size, kernel_size,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in_dims, n_kernels), stddev=0.1)</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W = tf.Variable(init, name=”kernel_weights”)</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b = tf.Variable(tf.zeros([n_kernels]), name=”bias”)</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z = tf.nn.conv2d(X, W, strides=[1,1,1,1], padding=”SAME”) + b</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if activation is not None:</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return activation(z)</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return z</a:t>
            </a:r>
            <a:endParaRPr>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ConvNets with TF - Pooling Layer</a:t>
            </a:r>
            <a:endParaRPr/>
          </a:p>
        </p:txBody>
      </p:sp>
      <p:sp>
        <p:nvSpPr>
          <p:cNvPr id="392" name="Shape 392"/>
          <p:cNvSpPr txBox="1"/>
          <p:nvPr/>
        </p:nvSpPr>
        <p:spPr>
          <a:xfrm>
            <a:off x="311700" y="1595050"/>
            <a:ext cx="8520600" cy="26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Courier New"/>
                <a:ea typeface="Courier New"/>
                <a:cs typeface="Courier New"/>
                <a:sym typeface="Courier New"/>
              </a:rPr>
              <a:t>def max_pool(X, pool_size, name):</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with tf.name_scope(name):</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return tf.nn.max_pool(X, ksize=[1, pool_size, pool_size, 1],</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strides=[1,pool_size, pool_size, 1],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padding=”SAME”)</a:t>
            </a:r>
            <a:endParaRPr>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ConvNets with TF - building the network</a:t>
            </a:r>
            <a:br>
              <a:rPr lang="en"/>
            </a:br>
            <a:endParaRPr/>
          </a:p>
        </p:txBody>
      </p:sp>
      <p:sp>
        <p:nvSpPr>
          <p:cNvPr id="398" name="Shape 398"/>
          <p:cNvSpPr txBox="1"/>
          <p:nvPr/>
        </p:nvSpPr>
        <p:spPr>
          <a:xfrm>
            <a:off x="311700" y="1549625"/>
            <a:ext cx="8520600" cy="269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With tf.name_scope(“cnn”):</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conv_1 = conv_layer(X, in_dims=3, n_kernels=32, kernel_size=5,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name=”conv_1”, activation=tf.nn.relu)</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pool_1 = max_pool(conv_1, pool_size=2, name=”pool_1”)</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flat = tf.reshape(pool_1, [-1, sz_feature_map_x*sz_feature_map_y*32])</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dense = dense_layer(flat, n_inputs=</a:t>
            </a:r>
            <a:r>
              <a:rPr lang="en">
                <a:solidFill>
                  <a:schemeClr val="dk1"/>
                </a:solidFill>
                <a:latin typeface="Courier New"/>
                <a:ea typeface="Courier New"/>
                <a:cs typeface="Courier New"/>
                <a:sym typeface="Courier New"/>
              </a:rPr>
              <a:t>sz_feature_map_x*sz_feature_map_y*32,</a:t>
            </a:r>
            <a:endParaRPr>
              <a:solidFill>
                <a:schemeClr val="dk1"/>
              </a:solidFill>
              <a:latin typeface="Courier New"/>
              <a:ea typeface="Courier New"/>
              <a:cs typeface="Courier New"/>
              <a:sym typeface="Courier New"/>
            </a:endParaRPr>
          </a:p>
          <a:p>
            <a:pPr indent="0" lvl="0" marL="0">
              <a:spcBef>
                <a:spcPts val="0"/>
              </a:spcBef>
              <a:spcAft>
                <a:spcPts val="0"/>
              </a:spcAft>
              <a:buNone/>
            </a:pPr>
            <a:r>
              <a:rPr lang="en">
                <a:solidFill>
                  <a:schemeClr val="dk1"/>
                </a:solidFill>
                <a:latin typeface="Courier New"/>
                <a:ea typeface="Courier New"/>
                <a:cs typeface="Courier New"/>
                <a:sym typeface="Courier New"/>
              </a:rPr>
              <a:t>                        n_units=</a:t>
            </a:r>
            <a:r>
              <a:rPr lang="en">
                <a:latin typeface="Courier New"/>
                <a:ea typeface="Courier New"/>
                <a:cs typeface="Courier New"/>
                <a:sym typeface="Courier New"/>
              </a:rPr>
              <a:t>32, name=”dense1”, activation=tf.nn.relu)</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y_hat = dense_layer(dense, n_inputs=32, n_units=1, name=”output”)</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Defining a Simple Graph</a:t>
            </a:r>
            <a:endParaRPr/>
          </a:p>
        </p:txBody>
      </p:sp>
      <p:sp>
        <p:nvSpPr>
          <p:cNvPr id="73" name="Shape 73"/>
          <p:cNvSpPr txBox="1"/>
          <p:nvPr>
            <p:ph idx="1" type="body"/>
          </p:nvPr>
        </p:nvSpPr>
        <p:spPr>
          <a:xfrm>
            <a:off x="311700" y="1152475"/>
            <a:ext cx="3120600" cy="719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We want to add 7 to 9</a:t>
            </a:r>
            <a:endParaRPr/>
          </a:p>
        </p:txBody>
      </p:sp>
      <p:sp>
        <p:nvSpPr>
          <p:cNvPr id="74" name="Shape 74"/>
          <p:cNvSpPr txBox="1"/>
          <p:nvPr/>
        </p:nvSpPr>
        <p:spPr>
          <a:xfrm>
            <a:off x="453325" y="2407850"/>
            <a:ext cx="3393300" cy="11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x = tf.constant(7, name=”x”)</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y = tf.constant(9, name=”y”)</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z = tf.add(x, y, name=”Sum”)</a:t>
            </a:r>
            <a:endParaRPr>
              <a:latin typeface="Courier New"/>
              <a:ea typeface="Courier New"/>
              <a:cs typeface="Courier New"/>
              <a:sym typeface="Courier New"/>
            </a:endParaRPr>
          </a:p>
        </p:txBody>
      </p:sp>
      <p:pic>
        <p:nvPicPr>
          <p:cNvPr id="75" name="Shape 75"/>
          <p:cNvPicPr preferRelativeResize="0"/>
          <p:nvPr/>
        </p:nvPicPr>
        <p:blipFill>
          <a:blip r:embed="rId3">
            <a:alphaModFix/>
          </a:blip>
          <a:stretch>
            <a:fillRect/>
          </a:stretch>
        </p:blipFill>
        <p:spPr>
          <a:xfrm>
            <a:off x="4063775" y="1228213"/>
            <a:ext cx="4497376" cy="268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Running</a:t>
            </a:r>
            <a:r>
              <a:rPr lang="en"/>
              <a:t> a Simple Graph</a:t>
            </a:r>
            <a:endParaRPr/>
          </a:p>
        </p:txBody>
      </p:sp>
      <p:sp>
        <p:nvSpPr>
          <p:cNvPr id="81" name="Shape 81"/>
          <p:cNvSpPr txBox="1"/>
          <p:nvPr>
            <p:ph idx="1" type="body"/>
          </p:nvPr>
        </p:nvSpPr>
        <p:spPr>
          <a:xfrm>
            <a:off x="311700" y="1152475"/>
            <a:ext cx="8520600" cy="719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Actually run the graph and get a value.</a:t>
            </a:r>
            <a:endParaRPr/>
          </a:p>
          <a:p>
            <a:pPr indent="-342900" lvl="0" marL="457200" marR="0" rtl="0" algn="l">
              <a:lnSpc>
                <a:spcPct val="115000"/>
              </a:lnSpc>
              <a:spcBef>
                <a:spcPts val="0"/>
              </a:spcBef>
              <a:spcAft>
                <a:spcPts val="0"/>
              </a:spcAft>
              <a:buSzPts val="1800"/>
              <a:buChar char="●"/>
            </a:pPr>
            <a:r>
              <a:rPr lang="en"/>
              <a:t>Will run the function </a:t>
            </a:r>
            <a:r>
              <a:rPr b="1" lang="en"/>
              <a:t>z</a:t>
            </a:r>
            <a:r>
              <a:rPr lang="en"/>
              <a:t> and assign the value to </a:t>
            </a:r>
            <a:r>
              <a:rPr b="1" lang="en"/>
              <a:t>result</a:t>
            </a:r>
            <a:r>
              <a:rPr lang="en"/>
              <a:t>.</a:t>
            </a:r>
            <a:endParaRPr/>
          </a:p>
        </p:txBody>
      </p:sp>
      <p:sp>
        <p:nvSpPr>
          <p:cNvPr id="82" name="Shape 82"/>
          <p:cNvSpPr txBox="1"/>
          <p:nvPr/>
        </p:nvSpPr>
        <p:spPr>
          <a:xfrm>
            <a:off x="860700" y="2380725"/>
            <a:ext cx="4068900" cy="129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with tf.Session() as sess:</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result = sess.run(z)</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result will be 16</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Placeholders</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are typically using TF for machine learning problems so it doesn’t make sense to have our data as part of the computational graph</a:t>
            </a:r>
            <a:endParaRPr/>
          </a:p>
          <a:p>
            <a:pPr indent="-342900" lvl="0" marL="457200" rtl="0">
              <a:spcBef>
                <a:spcPts val="1000"/>
              </a:spcBef>
              <a:spcAft>
                <a:spcPts val="0"/>
              </a:spcAft>
              <a:buSzPts val="1800"/>
              <a:buChar char="●"/>
            </a:pPr>
            <a:r>
              <a:rPr lang="en"/>
              <a:t>Instead we want to create buckets that we can feed data into, then have the graph give us some output based on the data and the defined computations</a:t>
            </a:r>
            <a:endParaRPr/>
          </a:p>
          <a:p>
            <a:pPr indent="-342900" lvl="0" marL="457200" rtl="0">
              <a:spcBef>
                <a:spcPts val="1000"/>
              </a:spcBef>
              <a:spcAft>
                <a:spcPts val="0"/>
              </a:spcAft>
              <a:buSzPts val="1800"/>
              <a:buChar char="●"/>
            </a:pPr>
            <a:r>
              <a:rPr b="1" lang="en"/>
              <a:t>Tf.placeholder</a:t>
            </a:r>
            <a:r>
              <a:rPr lang="en"/>
              <a:t> allows us to define these buckets by specifying the expected shape and datatype of the data that will flow through our graphs</a:t>
            </a:r>
            <a:endParaRPr/>
          </a:p>
          <a:p>
            <a:pPr indent="-342900" lvl="0" marL="457200" rtl="0">
              <a:spcBef>
                <a:spcPts val="1000"/>
              </a:spcBef>
              <a:spcAft>
                <a:spcPts val="0"/>
              </a:spcAft>
              <a:buSzPts val="1800"/>
              <a:buChar char="●"/>
            </a:pPr>
            <a:r>
              <a:rPr lang="en"/>
              <a:t>What matters for placholders:</a:t>
            </a:r>
            <a:endParaRPr/>
          </a:p>
          <a:p>
            <a:pPr indent="-317500" lvl="1" marL="914400" rtl="0">
              <a:spcBef>
                <a:spcPts val="1000"/>
              </a:spcBef>
              <a:spcAft>
                <a:spcPts val="0"/>
              </a:spcAft>
              <a:buSzPts val="1400"/>
              <a:buChar char="○"/>
            </a:pPr>
            <a:r>
              <a:rPr lang="en"/>
              <a:t>data type (first arg)</a:t>
            </a:r>
            <a:endParaRPr/>
          </a:p>
          <a:p>
            <a:pPr indent="-317500" lvl="1" marL="914400" rtl="0">
              <a:spcBef>
                <a:spcPts val="1000"/>
              </a:spcBef>
              <a:spcAft>
                <a:spcPts val="0"/>
              </a:spcAft>
              <a:buSzPts val="1400"/>
              <a:buChar char="○"/>
            </a:pPr>
            <a:r>
              <a:rPr lang="en"/>
              <a:t>shape (second arg)</a:t>
            </a:r>
            <a:endParaRPr/>
          </a:p>
          <a:p>
            <a:pPr indent="0" lvl="0" marL="457200" rtl="0">
              <a:spcBef>
                <a:spcPts val="1000"/>
              </a:spcBef>
              <a:spcAft>
                <a:spcPts val="0"/>
              </a:spcAft>
              <a:buNone/>
            </a:pPr>
            <a:r>
              <a:t/>
            </a:r>
            <a:endParaRPr/>
          </a:p>
          <a:p>
            <a:pPr indent="0" lvl="0" marL="457200">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Placeholders</a:t>
            </a:r>
            <a:endParaRPr/>
          </a:p>
        </p:txBody>
      </p:sp>
      <p:sp>
        <p:nvSpPr>
          <p:cNvPr id="94" name="Shape 9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Setting up a vectorized version of our addition graph with </a:t>
            </a:r>
            <a:r>
              <a:rPr b="1" lang="en"/>
              <a:t>tf.placeholder</a:t>
            </a:r>
            <a:endParaRPr/>
          </a:p>
        </p:txBody>
      </p:sp>
      <p:sp>
        <p:nvSpPr>
          <p:cNvPr id="95" name="Shape 95"/>
          <p:cNvSpPr txBox="1"/>
          <p:nvPr/>
        </p:nvSpPr>
        <p:spPr>
          <a:xfrm>
            <a:off x="874650" y="1770575"/>
            <a:ext cx="7394700" cy="112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x = tf.placeholder(tf.int32, shape=(None, 1), name=”x_placeholder”)</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y = tf.placeholder(tf.int32, shape=(None, 1), name=”y_placeholder”)</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Z = tf.add(x, y, name=”sum_with_placeholders”) # element-wise add</a:t>
            </a:r>
            <a:endParaRPr>
              <a:latin typeface="Courier New"/>
              <a:ea typeface="Courier New"/>
              <a:cs typeface="Courier New"/>
              <a:sym typeface="Courier New"/>
            </a:endParaRPr>
          </a:p>
        </p:txBody>
      </p:sp>
      <p:pic>
        <p:nvPicPr>
          <p:cNvPr id="96" name="Shape 96"/>
          <p:cNvPicPr preferRelativeResize="0"/>
          <p:nvPr/>
        </p:nvPicPr>
        <p:blipFill>
          <a:blip r:embed="rId3">
            <a:alphaModFix/>
          </a:blip>
          <a:stretch>
            <a:fillRect/>
          </a:stretch>
        </p:blipFill>
        <p:spPr>
          <a:xfrm>
            <a:off x="3144700" y="2781325"/>
            <a:ext cx="2854612" cy="199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Placeholders - running the graph</a:t>
            </a:r>
            <a:endParaRPr/>
          </a:p>
        </p:txBody>
      </p:sp>
      <p:sp>
        <p:nvSpPr>
          <p:cNvPr id="102" name="Shape 102"/>
          <p:cNvSpPr txBox="1"/>
          <p:nvPr>
            <p:ph idx="1" type="body"/>
          </p:nvPr>
        </p:nvSpPr>
        <p:spPr>
          <a:xfrm>
            <a:off x="311700" y="1152475"/>
            <a:ext cx="8520600" cy="1724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Using a Session to run a graph with placeholders allows us to pass whatever values we want into the graph as long as it meets the shape and data type specifications.</a:t>
            </a:r>
            <a:endParaRPr/>
          </a:p>
          <a:p>
            <a:pPr indent="-317500" lvl="1" marL="914400" rtl="0">
              <a:spcBef>
                <a:spcPts val="1000"/>
              </a:spcBef>
              <a:spcAft>
                <a:spcPts val="0"/>
              </a:spcAft>
              <a:buSzPts val="1400"/>
              <a:buChar char="○"/>
            </a:pPr>
            <a:r>
              <a:rPr lang="en"/>
              <a:t>The </a:t>
            </a:r>
            <a:r>
              <a:rPr b="1" lang="en"/>
              <a:t>feed_dict</a:t>
            </a:r>
            <a:r>
              <a:rPr lang="en"/>
              <a:t> parameter allows us to specify which bucket we want to place which data when we run the graph</a:t>
            </a:r>
            <a:endParaRPr/>
          </a:p>
        </p:txBody>
      </p:sp>
      <p:sp>
        <p:nvSpPr>
          <p:cNvPr id="103" name="Shape 103"/>
          <p:cNvSpPr txBox="1"/>
          <p:nvPr/>
        </p:nvSpPr>
        <p:spPr>
          <a:xfrm>
            <a:off x="1573200" y="3011625"/>
            <a:ext cx="5997600" cy="16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x_np = np.random.randint(10, size=(3,1))</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y_np = np.random.randint(10, size=(3,1))</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a:p>
            <a:pPr indent="0" lvl="0" marL="0">
              <a:spcBef>
                <a:spcPts val="0"/>
              </a:spcBef>
              <a:spcAft>
                <a:spcPts val="0"/>
              </a:spcAft>
              <a:buNone/>
            </a:pPr>
            <a:r>
              <a:rPr lang="en">
                <a:latin typeface="Courier New"/>
                <a:ea typeface="Courier New"/>
                <a:cs typeface="Courier New"/>
                <a:sym typeface="Courier New"/>
              </a:rPr>
              <a:t>with tf.Session() as sess:</a:t>
            </a:r>
            <a:endParaRPr>
              <a:latin typeface="Courier New"/>
              <a:ea typeface="Courier New"/>
              <a:cs typeface="Courier New"/>
              <a:sym typeface="Courier New"/>
            </a:endParaRPr>
          </a:p>
          <a:p>
            <a:pPr indent="0" lvl="0" marL="0" rtl="0">
              <a:spcBef>
                <a:spcPts val="0"/>
              </a:spcBef>
              <a:spcAft>
                <a:spcPts val="0"/>
              </a:spcAft>
              <a:buNone/>
            </a:pPr>
            <a:r>
              <a:rPr lang="en">
                <a:latin typeface="Courier New"/>
                <a:ea typeface="Courier New"/>
                <a:cs typeface="Courier New"/>
                <a:sym typeface="Courier New"/>
              </a:rPr>
              <a:t>    result = sess.run(z, feed_dict={x:x_np, y:y_np})</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with TensorFlow</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When it comes to learning what we usually mean is updating some weight </a:t>
            </a:r>
            <a:r>
              <a:rPr lang="en"/>
              <a:t>matrices</a:t>
            </a:r>
            <a:r>
              <a:rPr lang="en"/>
              <a:t> so that they output the values we desire when they are multiplied by some data. </a:t>
            </a:r>
            <a:endParaRPr/>
          </a:p>
          <a:p>
            <a:pPr indent="-342900" lvl="0" marL="457200" rtl="0">
              <a:spcBef>
                <a:spcPts val="1000"/>
              </a:spcBef>
              <a:spcAft>
                <a:spcPts val="0"/>
              </a:spcAft>
              <a:buSzPts val="1800"/>
              <a:buChar char="●"/>
            </a:pPr>
            <a:r>
              <a:rPr lang="en"/>
              <a:t>To create matrices that have values that can be manipulated we use </a:t>
            </a:r>
            <a:r>
              <a:rPr b="1" lang="en"/>
              <a:t>tf.Variable. </a:t>
            </a:r>
            <a:endParaRPr b="1"/>
          </a:p>
          <a:p>
            <a:pPr indent="-317500" lvl="1" marL="914400" rtl="0">
              <a:spcBef>
                <a:spcPts val="1000"/>
              </a:spcBef>
              <a:spcAft>
                <a:spcPts val="0"/>
              </a:spcAft>
              <a:buSzPts val="1400"/>
              <a:buChar char="○"/>
            </a:pPr>
            <a:r>
              <a:rPr lang="en"/>
              <a:t>We will then define the shape and initialization method for these values</a:t>
            </a:r>
            <a:endParaRPr/>
          </a:p>
          <a:p>
            <a:pPr indent="-342900" lvl="0" marL="457200" rtl="0">
              <a:spcBef>
                <a:spcPts val="1000"/>
              </a:spcBef>
              <a:spcAft>
                <a:spcPts val="1000"/>
              </a:spcAft>
              <a:buSzPts val="1800"/>
              <a:buChar char="●"/>
            </a:pPr>
            <a:r>
              <a:rPr lang="en"/>
              <a:t>TF will take care of updating the weights as specified by the solvers or optimization algorithms that we choose to work with.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