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56" r:id="rId2"/>
    <p:sldId id="257" r:id="rId3"/>
    <p:sldId id="290" r:id="rId4"/>
    <p:sldId id="291" r:id="rId5"/>
    <p:sldId id="292" r:id="rId6"/>
    <p:sldId id="261" r:id="rId7"/>
    <p:sldId id="262" r:id="rId8"/>
    <p:sldId id="263" r:id="rId9"/>
    <p:sldId id="295" r:id="rId10"/>
    <p:sldId id="296" r:id="rId11"/>
    <p:sldId id="297" r:id="rId12"/>
    <p:sldId id="298"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12" r:id="rId47"/>
    <p:sldId id="313" r:id="rId48"/>
    <p:sldId id="314" r:id="rId49"/>
    <p:sldId id="315" r:id="rId50"/>
    <p:sldId id="316" r:id="rId51"/>
    <p:sldId id="317" r:id="rId52"/>
    <p:sldId id="318" r:id="rId53"/>
    <p:sldId id="319" r:id="rId54"/>
    <p:sldId id="323" r:id="rId55"/>
    <p:sldId id="322" r:id="rId56"/>
    <p:sldId id="321" r:id="rId57"/>
    <p:sldId id="320" r:id="rId58"/>
    <p:sldId id="294" r:id="rId59"/>
    <p:sldId id="289"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B3D4FF"/>
    <a:srgbClr val="CCECFF"/>
    <a:srgbClr val="E1EEFF"/>
    <a:srgbClr val="D9E9FF"/>
    <a:srgbClr val="BDD9FF"/>
    <a:srgbClr val="A7CDFF"/>
    <a:srgbClr val="C1D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3" d="100"/>
          <a:sy n="73" d="100"/>
        </p:scale>
        <p:origin x="-128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1C2AA3-3C7A-4C6B-8106-56E773C558ED}" type="datetimeFigureOut">
              <a:rPr lang="en-US" smtClean="0"/>
              <a:pPr/>
              <a:t>4/2/2017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240F5E-54AD-4C2D-9B51-67694714F118}" type="slidenum">
              <a:rPr lang="en-US" smtClean="0"/>
              <a:pPr/>
              <a:t>‹#›</a:t>
            </a:fld>
            <a:endParaRPr lang="en-US"/>
          </a:p>
        </p:txBody>
      </p:sp>
    </p:spTree>
    <p:extLst>
      <p:ext uri="{BB962C8B-B14F-4D97-AF65-F5344CB8AC3E}">
        <p14:creationId xmlns:p14="http://schemas.microsoft.com/office/powerpoint/2010/main" xmlns="" val="2505707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240F5E-54AD-4C2D-9B51-67694714F118}" type="slidenum">
              <a:rPr lang="en-US" smtClean="0"/>
              <a:pPr/>
              <a:t>16</a:t>
            </a:fld>
            <a:endParaRPr lang="en-US"/>
          </a:p>
        </p:txBody>
      </p:sp>
    </p:spTree>
    <p:extLst>
      <p:ext uri="{BB962C8B-B14F-4D97-AF65-F5344CB8AC3E}">
        <p14:creationId xmlns:p14="http://schemas.microsoft.com/office/powerpoint/2010/main" xmlns="" val="678020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240F5E-54AD-4C2D-9B51-67694714F118}" type="slidenum">
              <a:rPr lang="en-US" smtClean="0"/>
              <a:pPr/>
              <a:t>25</a:t>
            </a:fld>
            <a:endParaRPr lang="en-US"/>
          </a:p>
        </p:txBody>
      </p:sp>
    </p:spTree>
    <p:extLst>
      <p:ext uri="{BB962C8B-B14F-4D97-AF65-F5344CB8AC3E}">
        <p14:creationId xmlns:p14="http://schemas.microsoft.com/office/powerpoint/2010/main" xmlns="" val="918606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240F5E-54AD-4C2D-9B51-67694714F118}" type="slidenum">
              <a:rPr lang="en-US" smtClean="0"/>
              <a:pPr/>
              <a:t>37</a:t>
            </a:fld>
            <a:endParaRPr lang="en-US"/>
          </a:p>
        </p:txBody>
      </p:sp>
    </p:spTree>
    <p:extLst>
      <p:ext uri="{BB962C8B-B14F-4D97-AF65-F5344CB8AC3E}">
        <p14:creationId xmlns:p14="http://schemas.microsoft.com/office/powerpoint/2010/main" xmlns="" val="3560132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498AF549-BE0B-4927-9FA0-9DE9F959E8B0}" type="datetimeFigureOut">
              <a:rPr lang="en-US" smtClean="0"/>
              <a:pPr/>
              <a:t>4/2/2017</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E241088B-CA81-427A-8C82-CDE2942FE464}" type="slidenum">
              <a:rPr lang="en-US" smtClean="0"/>
              <a:pPr/>
              <a:t>‹#›</a:t>
            </a:fld>
            <a:endParaRPr lang="en-US"/>
          </a:p>
        </p:txBody>
      </p:sp>
    </p:spTree>
  </p:cSld>
  <p:clrMapOvr>
    <a:masterClrMapping/>
  </p:clrMapOvr>
  <p:transition spd="med">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8AF549-BE0B-4927-9FA0-9DE9F959E8B0}"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1088B-CA81-427A-8C82-CDE2942FE464}" type="slidenum">
              <a:rPr lang="en-US" smtClean="0"/>
              <a:pPr/>
              <a:t>‹#›</a:t>
            </a:fld>
            <a:endParaRPr lang="en-US"/>
          </a:p>
        </p:txBody>
      </p:sp>
    </p:spTree>
  </p:cSld>
  <p:clrMapOvr>
    <a:masterClrMapping/>
  </p:clrMapOvr>
  <p:transition spd="med">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8AF549-BE0B-4927-9FA0-9DE9F959E8B0}"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1088B-CA81-427A-8C82-CDE2942FE464}" type="slidenum">
              <a:rPr lang="en-US" smtClean="0"/>
              <a:pPr/>
              <a:t>‹#›</a:t>
            </a:fld>
            <a:endParaRPr lang="en-US"/>
          </a:p>
        </p:txBody>
      </p:sp>
    </p:spTree>
  </p:cSld>
  <p:clrMapOvr>
    <a:masterClrMapping/>
  </p:clrMapOvr>
  <p:transition spd="med">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498AF549-BE0B-4927-9FA0-9DE9F959E8B0}" type="datetimeFigureOut">
              <a:rPr lang="en-US" smtClean="0"/>
              <a:pPr/>
              <a:t>4/2/2017</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E241088B-CA81-427A-8C82-CDE2942FE464}" type="slidenum">
              <a:rPr lang="en-US" smtClean="0"/>
              <a:pPr/>
              <a:t>‹#›</a:t>
            </a:fld>
            <a:endParaRPr lang="en-US"/>
          </a:p>
        </p:txBody>
      </p:sp>
    </p:spTree>
  </p:cSld>
  <p:clrMapOvr>
    <a:masterClrMapping/>
  </p:clrMapOvr>
  <p:transition spd="med">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498AF549-BE0B-4927-9FA0-9DE9F959E8B0}" type="datetimeFigureOut">
              <a:rPr lang="en-US" smtClean="0"/>
              <a:pPr/>
              <a:t>4/2/2017</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E241088B-CA81-427A-8C82-CDE2942FE464}"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transition spd="med">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498AF549-BE0B-4927-9FA0-9DE9F959E8B0}" type="datetimeFigureOut">
              <a:rPr lang="en-US" smtClean="0"/>
              <a:pPr/>
              <a:t>4/2/2017</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E241088B-CA81-427A-8C82-CDE2942FE464}" type="slidenum">
              <a:rPr lang="en-US" smtClean="0"/>
              <a:pPr/>
              <a:t>‹#›</a:t>
            </a:fld>
            <a:endParaRPr lang="en-US"/>
          </a:p>
        </p:txBody>
      </p:sp>
    </p:spTree>
  </p:cSld>
  <p:clrMapOvr>
    <a:masterClrMapping/>
  </p:clrMapOvr>
  <p:transition spd="med">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498AF549-BE0B-4927-9FA0-9DE9F959E8B0}" type="datetimeFigureOut">
              <a:rPr lang="en-US" smtClean="0"/>
              <a:pPr/>
              <a:t>4/2/2017</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E241088B-CA81-427A-8C82-CDE2942FE46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98AF549-BE0B-4927-9FA0-9DE9F959E8B0}" type="datetimeFigureOut">
              <a:rPr lang="en-US" smtClean="0"/>
              <a:pPr/>
              <a:t>4/2/2017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41088B-CA81-427A-8C82-CDE2942FE464}" type="slidenum">
              <a:rPr lang="en-US" smtClean="0"/>
              <a:pPr/>
              <a:t>‹#›</a:t>
            </a:fld>
            <a:endParaRPr lang="en-US"/>
          </a:p>
        </p:txBody>
      </p:sp>
    </p:spTree>
  </p:cSld>
  <p:clrMapOvr>
    <a:masterClrMapping/>
  </p:clrMapOvr>
  <p:transition spd="med">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498AF549-BE0B-4927-9FA0-9DE9F959E8B0}" type="datetimeFigureOut">
              <a:rPr lang="en-US" smtClean="0"/>
              <a:pPr/>
              <a:t>4/2/2017</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E241088B-CA81-427A-8C82-CDE2942FE464}" type="slidenum">
              <a:rPr lang="en-US" smtClean="0"/>
              <a:pPr/>
              <a:t>‹#›</a:t>
            </a:fld>
            <a:endParaRPr lang="en-US"/>
          </a:p>
        </p:txBody>
      </p:sp>
    </p:spTree>
  </p:cSld>
  <p:clrMapOvr>
    <a:masterClrMapping/>
  </p:clrMapOvr>
  <p:transition spd="med">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498AF549-BE0B-4927-9FA0-9DE9F959E8B0}" type="datetimeFigureOut">
              <a:rPr lang="en-US" smtClean="0"/>
              <a:pPr/>
              <a:t>4/2/2017</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E241088B-CA81-427A-8C82-CDE2942FE46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498AF549-BE0B-4927-9FA0-9DE9F959E8B0}" type="datetimeFigureOut">
              <a:rPr lang="en-US" smtClean="0"/>
              <a:pPr/>
              <a:t>4/2/2017</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E241088B-CA81-427A-8C82-CDE2942FE46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8488C4"/>
            </a:gs>
            <a:gs pos="53000">
              <a:srgbClr val="D4DEFF"/>
            </a:gs>
            <a:gs pos="83000">
              <a:srgbClr val="D4DEFF"/>
            </a:gs>
            <a:gs pos="100000">
              <a:srgbClr val="96AB94"/>
            </a:gs>
          </a:gsLst>
          <a:lin ang="5400000" scaled="0"/>
          <a:tileRect/>
        </a:gradFill>
        <a:effectLst/>
      </p:bgPr>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498AF549-BE0B-4927-9FA0-9DE9F959E8B0}" type="datetimeFigureOut">
              <a:rPr lang="en-US" smtClean="0"/>
              <a:pPr/>
              <a:t>4/2/2017</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E241088B-CA81-427A-8C82-CDE2942FE46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split orient="vert"/>
  </p:transition>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link.springer.com/chapter/10.1007/978-3-642-30976-2_37"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www.iied.org/mining-minerals-sustainable-development-mmsd"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www.scirp.org/journal/PaperInformation.aspx?PaperID=36620"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hyperlink" Target="http://link.springer.com/chapter/10.1007/978-3-642-30976-2_37" TargetMode="External"/><Relationship Id="rId2" Type="http://schemas.openxmlformats.org/officeDocument/2006/relationships/hyperlink" Target="http://www.tutorialspoint.com/uml/uml_standard_diagrams.htm" TargetMode="External"/><Relationship Id="rId1" Type="http://schemas.openxmlformats.org/officeDocument/2006/relationships/slideLayout" Target="../slideLayouts/slideLayout7.xml"/><Relationship Id="rId5" Type="http://schemas.openxmlformats.org/officeDocument/2006/relationships/hyperlink" Target="http://www.iied.org/mining-minerals-sustainable-development-mmsd" TargetMode="External"/><Relationship Id="rId4" Type="http://schemas.openxmlformats.org/officeDocument/2006/relationships/hyperlink" Target="http://www.tutorialspoint.com/big_data_tutorials.htm"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600" y="2438400"/>
            <a:ext cx="8153400" cy="707886"/>
          </a:xfrm>
          <a:prstGeom prst="rect">
            <a:avLst/>
          </a:prstGeom>
          <a:noFill/>
        </p:spPr>
        <p:txBody>
          <a:bodyPr wrap="square" rtlCol="0">
            <a:spAutoFit/>
          </a:bodyPr>
          <a:lstStyle/>
          <a:p>
            <a:pPr algn="ctr"/>
            <a:r>
              <a:rPr lang="en-IN" sz="4000" b="1" dirty="0" smtClean="0">
                <a:solidFill>
                  <a:schemeClr val="accent5">
                    <a:lumMod val="75000"/>
                  </a:schemeClr>
                </a:solidFill>
                <a:latin typeface="Times New Roman" panose="02020603050405020304" pitchFamily="18" charset="0"/>
                <a:cs typeface="Times New Roman" panose="02020603050405020304" pitchFamily="18" charset="0"/>
              </a:rPr>
              <a:t>Mineria Foretell</a:t>
            </a:r>
            <a:endParaRPr lang="en-US" sz="4000" b="1" dirty="0" smtClean="0">
              <a:solidFill>
                <a:schemeClr val="accent5">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transition spd="med">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304800"/>
            <a:ext cx="7391400" cy="584775"/>
          </a:xfrm>
          <a:prstGeom prst="rect">
            <a:avLst/>
          </a:prstGeom>
        </p:spPr>
        <p:txBody>
          <a:bodyPr wrap="square">
            <a:spAutoFit/>
          </a:bodyPr>
          <a:lstStyle/>
          <a:p>
            <a:pPr algn="ctr"/>
            <a:r>
              <a:rPr lang="en-IN" sz="3200" b="1" dirty="0" smtClean="0">
                <a:solidFill>
                  <a:schemeClr val="accent6"/>
                </a:solidFill>
                <a:latin typeface="Times New Roman" pitchFamily="18" charset="0"/>
                <a:cs typeface="Times New Roman" pitchFamily="18" charset="0"/>
              </a:rPr>
              <a:t>Software Development Model</a:t>
            </a:r>
            <a:endParaRPr lang="en-US" sz="3200" b="1" dirty="0">
              <a:solidFill>
                <a:schemeClr val="accent6"/>
              </a:solidFill>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62000" y="1178496"/>
            <a:ext cx="7659664" cy="4536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3276600" y="5867400"/>
            <a:ext cx="2514600" cy="338554"/>
          </a:xfrm>
          <a:prstGeom prst="rect">
            <a:avLst/>
          </a:prstGeom>
          <a:noFill/>
        </p:spPr>
        <p:txBody>
          <a:bodyPr wrap="square" rtlCol="0">
            <a:spAutoFit/>
          </a:bodyPr>
          <a:lstStyle/>
          <a:p>
            <a:pPr algn="ctr"/>
            <a:r>
              <a:rPr lang="en-IN" sz="1600" dirty="0" smtClean="0">
                <a:solidFill>
                  <a:schemeClr val="bg1"/>
                </a:solidFill>
              </a:rPr>
              <a:t>Fig 1: Incremental model</a:t>
            </a:r>
            <a:endParaRPr lang="en-US" sz="1600" dirty="0">
              <a:solidFill>
                <a:schemeClr val="bg1"/>
              </a:solidFill>
            </a:endParaRPr>
          </a:p>
        </p:txBody>
      </p:sp>
    </p:spTree>
  </p:cSld>
  <p:clrMapOvr>
    <a:masterClrMapping/>
  </p:clrMapOvr>
  <p:transition spd="med">
    <p:split orient="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304800"/>
            <a:ext cx="7391400" cy="584775"/>
          </a:xfrm>
          <a:prstGeom prst="rect">
            <a:avLst/>
          </a:prstGeom>
        </p:spPr>
        <p:txBody>
          <a:bodyPr wrap="square">
            <a:spAutoFit/>
          </a:bodyPr>
          <a:lstStyle/>
          <a:p>
            <a:pPr algn="ctr"/>
            <a:r>
              <a:rPr lang="en-IN" sz="3200" b="1" dirty="0" smtClean="0">
                <a:solidFill>
                  <a:schemeClr val="accent6"/>
                </a:solidFill>
                <a:latin typeface="Times New Roman" pitchFamily="18" charset="0"/>
                <a:cs typeface="Times New Roman" pitchFamily="18" charset="0"/>
              </a:rPr>
              <a:t>Why we choose Incremental Model</a:t>
            </a:r>
            <a:endParaRPr lang="en-US" sz="3200" b="1" dirty="0">
              <a:solidFill>
                <a:schemeClr val="accent6"/>
              </a:solidFill>
              <a:latin typeface="Times New Roman" pitchFamily="18" charset="0"/>
              <a:cs typeface="Times New Roman" pitchFamily="18" charset="0"/>
            </a:endParaRPr>
          </a:p>
        </p:txBody>
      </p:sp>
      <p:sp>
        <p:nvSpPr>
          <p:cNvPr id="3" name="Rectangle 2"/>
          <p:cNvSpPr/>
          <p:nvPr/>
        </p:nvSpPr>
        <p:spPr>
          <a:xfrm>
            <a:off x="533400" y="1143000"/>
            <a:ext cx="8153400" cy="3416320"/>
          </a:xfrm>
          <a:prstGeom prst="rect">
            <a:avLst/>
          </a:prstGeom>
        </p:spPr>
        <p:txBody>
          <a:bodyPr wrap="square">
            <a:spAutoFit/>
          </a:bodyPr>
          <a:lstStyle/>
          <a:p>
            <a:pPr algn="just">
              <a:lnSpc>
                <a:spcPct val="100000"/>
              </a:lnSpc>
              <a:buClr>
                <a:schemeClr val="bg1"/>
              </a:buClr>
              <a:buSzPct val="90000"/>
              <a:buFont typeface="Wingdings" pitchFamily="2" charset="2"/>
              <a:buChar char="Ø"/>
            </a:pPr>
            <a:r>
              <a:rPr lang="en-IN" sz="2400" dirty="0" smtClean="0">
                <a:solidFill>
                  <a:srgbClr val="000000"/>
                </a:solidFill>
                <a:latin typeface="Times New Roman" pitchFamily="18" charset="0"/>
                <a:ea typeface="DejaVu Sans"/>
                <a:cs typeface="Times New Roman" pitchFamily="18" charset="0"/>
              </a:rPr>
              <a:t> In incremental model the whole requirement is divided into various modules.</a:t>
            </a:r>
            <a:endParaRPr lang="en-IN" sz="2400" dirty="0" smtClean="0">
              <a:latin typeface="Times New Roman" pitchFamily="18" charset="0"/>
              <a:cs typeface="Times New Roman" pitchFamily="18" charset="0"/>
            </a:endParaRPr>
          </a:p>
          <a:p>
            <a:pPr algn="just">
              <a:lnSpc>
                <a:spcPct val="100000"/>
              </a:lnSpc>
              <a:buClr>
                <a:schemeClr val="bg1"/>
              </a:buClr>
              <a:buSzPct val="90000"/>
              <a:buFont typeface="Wingdings" pitchFamily="2" charset="2"/>
              <a:buChar char="Ø"/>
            </a:pPr>
            <a:r>
              <a:rPr lang="en-IN" sz="2400" dirty="0" smtClean="0">
                <a:solidFill>
                  <a:srgbClr val="000000"/>
                </a:solidFill>
                <a:latin typeface="Times New Roman" pitchFamily="18" charset="0"/>
                <a:ea typeface="DejaVu Sans"/>
                <a:cs typeface="Times New Roman" pitchFamily="18" charset="0"/>
              </a:rPr>
              <a:t> Each module passes through the requirements, design, implementation and testing phases.</a:t>
            </a:r>
          </a:p>
          <a:p>
            <a:pPr algn="just">
              <a:lnSpc>
                <a:spcPct val="100000"/>
              </a:lnSpc>
              <a:buClr>
                <a:schemeClr val="bg1"/>
              </a:buClr>
              <a:buSzPct val="90000"/>
              <a:buFont typeface="Wingdings" pitchFamily="2" charset="2"/>
              <a:buChar char="Ø"/>
            </a:pPr>
            <a:r>
              <a:rPr lang="en-IN" sz="2400" dirty="0" smtClean="0">
                <a:solidFill>
                  <a:srgbClr val="000000"/>
                </a:solidFill>
                <a:latin typeface="Times New Roman" pitchFamily="18" charset="0"/>
                <a:ea typeface="DejaVu Sans"/>
                <a:cs typeface="Times New Roman" pitchFamily="18" charset="0"/>
                <a:sym typeface="Wingdings" pitchFamily="2" charset="2"/>
              </a:rPr>
              <a:t> This model suits better for our system because</a:t>
            </a:r>
            <a:r>
              <a:rPr lang="en-IN" sz="2400" dirty="0" smtClean="0">
                <a:solidFill>
                  <a:srgbClr val="000000"/>
                </a:solidFill>
                <a:latin typeface="Times New Roman" pitchFamily="18" charset="0"/>
                <a:ea typeface="DejaVu Sans"/>
                <a:cs typeface="Times New Roman" pitchFamily="18" charset="0"/>
              </a:rPr>
              <a:t> working version of software is produced during the first module, so you have working software early on during the software life cycle.</a:t>
            </a:r>
          </a:p>
          <a:p>
            <a:pPr algn="just">
              <a:lnSpc>
                <a:spcPct val="100000"/>
              </a:lnSpc>
              <a:buClr>
                <a:schemeClr val="bg1"/>
              </a:buClr>
              <a:buSzPct val="90000"/>
              <a:buFont typeface="Wingdings" pitchFamily="2" charset="2"/>
              <a:buChar char="Ø"/>
            </a:pPr>
            <a:r>
              <a:rPr lang="en-IN" sz="2400" dirty="0" smtClean="0">
                <a:solidFill>
                  <a:srgbClr val="000000"/>
                </a:solidFill>
                <a:latin typeface="Times New Roman" pitchFamily="18" charset="0"/>
                <a:cs typeface="Times New Roman" pitchFamily="18" charset="0"/>
                <a:sym typeface="Wingdings" pitchFamily="2" charset="2"/>
              </a:rPr>
              <a:t> Also we can easily add functions to the existing system with the subsequent release</a:t>
            </a:r>
            <a:r>
              <a:rPr lang="en-IN" dirty="0" smtClean="0">
                <a:solidFill>
                  <a:srgbClr val="000000"/>
                </a:solidFill>
                <a:latin typeface="Times New Roman" pitchFamily="18" charset="0"/>
                <a:cs typeface="Times New Roman" pitchFamily="18" charset="0"/>
                <a:sym typeface="Wingdings" pitchFamily="2" charset="2"/>
              </a:rPr>
              <a:t>.</a:t>
            </a:r>
            <a:endParaRPr lang="en-IN" dirty="0" smtClean="0">
              <a:latin typeface="Times New Roman" pitchFamily="18" charset="0"/>
              <a:cs typeface="Times New Roman" pitchFamily="18" charset="0"/>
            </a:endParaRPr>
          </a:p>
        </p:txBody>
      </p:sp>
    </p:spTree>
  </p:cSld>
  <p:clrMapOvr>
    <a:masterClrMapping/>
  </p:clrMapOvr>
  <p:transition spd="med">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304800"/>
            <a:ext cx="7391400" cy="584775"/>
          </a:xfrm>
          <a:prstGeom prst="rect">
            <a:avLst/>
          </a:prstGeom>
        </p:spPr>
        <p:txBody>
          <a:bodyPr wrap="square">
            <a:spAutoFit/>
          </a:bodyPr>
          <a:lstStyle/>
          <a:p>
            <a:pPr algn="ctr"/>
            <a:r>
              <a:rPr lang="en-IN" sz="3200" b="1" dirty="0" smtClean="0">
                <a:solidFill>
                  <a:schemeClr val="accent6"/>
                </a:solidFill>
                <a:latin typeface="Times New Roman" pitchFamily="18" charset="0"/>
                <a:cs typeface="Times New Roman" pitchFamily="18" charset="0"/>
              </a:rPr>
              <a:t>Project Planning</a:t>
            </a:r>
            <a:endParaRPr lang="en-US" sz="3200" b="1" dirty="0">
              <a:solidFill>
                <a:schemeClr val="accent6"/>
              </a:solidFill>
              <a:latin typeface="Times New Roman" pitchFamily="18" charset="0"/>
              <a:cs typeface="Times New Roman" pitchFamily="18" charset="0"/>
            </a:endParaRPr>
          </a:p>
        </p:txBody>
      </p:sp>
      <p:pic>
        <p:nvPicPr>
          <p:cNvPr id="3" name="Picture 2" descr="Ganttchart.png"/>
          <p:cNvPicPr>
            <a:picLocks noChangeAspect="1"/>
          </p:cNvPicPr>
          <p:nvPr/>
        </p:nvPicPr>
        <p:blipFill>
          <a:blip r:embed="rId2" cstate="print"/>
          <a:stretch>
            <a:fillRect/>
          </a:stretch>
        </p:blipFill>
        <p:spPr>
          <a:xfrm>
            <a:off x="457200" y="1179163"/>
            <a:ext cx="8382000" cy="2402237"/>
          </a:xfrm>
          <a:prstGeom prst="rect">
            <a:avLst/>
          </a:prstGeom>
        </p:spPr>
      </p:pic>
      <p:sp>
        <p:nvSpPr>
          <p:cNvPr id="4" name="TextBox 3"/>
          <p:cNvSpPr txBox="1"/>
          <p:nvPr/>
        </p:nvSpPr>
        <p:spPr>
          <a:xfrm>
            <a:off x="3352800" y="3810000"/>
            <a:ext cx="2514600" cy="338554"/>
          </a:xfrm>
          <a:prstGeom prst="rect">
            <a:avLst/>
          </a:prstGeom>
          <a:noFill/>
        </p:spPr>
        <p:txBody>
          <a:bodyPr wrap="square" rtlCol="0">
            <a:spAutoFit/>
          </a:bodyPr>
          <a:lstStyle/>
          <a:p>
            <a:pPr algn="ctr"/>
            <a:r>
              <a:rPr lang="en-IN" sz="1600" dirty="0" smtClean="0">
                <a:solidFill>
                  <a:schemeClr val="bg1"/>
                </a:solidFill>
              </a:rPr>
              <a:t>Fig 2: Gantt chart</a:t>
            </a:r>
            <a:endParaRPr lang="en-US" sz="1600" dirty="0">
              <a:solidFill>
                <a:schemeClr val="bg1"/>
              </a:solidFill>
            </a:endParaRPr>
          </a:p>
        </p:txBody>
      </p:sp>
    </p:spTree>
  </p:cSld>
  <p:clrMapOvr>
    <a:masterClrMapping/>
  </p:clrMapOvr>
  <p:transition spd="med">
    <p:split orient="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05000" y="304800"/>
            <a:ext cx="5486400" cy="584775"/>
          </a:xfrm>
          <a:prstGeom prst="rect">
            <a:avLst/>
          </a:prstGeom>
        </p:spPr>
        <p:txBody>
          <a:bodyPr wrap="square">
            <a:spAutoFit/>
          </a:bodyPr>
          <a:lstStyle/>
          <a:p>
            <a:pPr algn="ctr"/>
            <a:r>
              <a:rPr lang="en-IN" sz="3200" b="1" dirty="0" smtClean="0">
                <a:solidFill>
                  <a:schemeClr val="accent6"/>
                </a:solidFill>
                <a:latin typeface="Times New Roman" pitchFamily="18" charset="0"/>
                <a:cs typeface="Times New Roman" pitchFamily="18" charset="0"/>
              </a:rPr>
              <a:t>Analysis of System</a:t>
            </a:r>
            <a:endParaRPr lang="en-US" sz="3200" b="1" dirty="0">
              <a:solidFill>
                <a:schemeClr val="accent6"/>
              </a:solidFill>
              <a:latin typeface="Times New Roman" pitchFamily="18" charset="0"/>
              <a:cs typeface="Times New Roman" pitchFamily="18" charset="0"/>
            </a:endParaRPr>
          </a:p>
        </p:txBody>
      </p:sp>
      <p:sp>
        <p:nvSpPr>
          <p:cNvPr id="4" name="TextBox 3"/>
          <p:cNvSpPr txBox="1"/>
          <p:nvPr/>
        </p:nvSpPr>
        <p:spPr>
          <a:xfrm>
            <a:off x="533400" y="1447800"/>
            <a:ext cx="8077200" cy="4431983"/>
          </a:xfrm>
          <a:prstGeom prst="rect">
            <a:avLst/>
          </a:prstGeom>
          <a:noFill/>
        </p:spPr>
        <p:txBody>
          <a:bodyPr wrap="square" rtlCol="0">
            <a:spAutoFit/>
          </a:bodyPr>
          <a:lstStyle/>
          <a:p>
            <a:pPr algn="just">
              <a:buFont typeface="Wingdings" pitchFamily="2" charset="2"/>
              <a:buChar char="Ø"/>
            </a:pPr>
            <a:r>
              <a:rPr lang="pt-BR" sz="2400" dirty="0" smtClean="0">
                <a:solidFill>
                  <a:schemeClr val="bg1"/>
                </a:solidFill>
                <a:latin typeface="Times New Roman" pitchFamily="18" charset="0"/>
                <a:cs typeface="Times New Roman" pitchFamily="18" charset="0"/>
                <a:sym typeface="Wingdings" pitchFamily="2" charset="2"/>
              </a:rPr>
              <a:t>Use case Diagram</a:t>
            </a:r>
          </a:p>
          <a:p>
            <a:pPr algn="just">
              <a:buFont typeface="Wingdings" pitchFamily="2" charset="2"/>
              <a:buChar char="Ø"/>
            </a:pPr>
            <a:endParaRPr lang="pt-BR" sz="2400" dirty="0" smtClean="0">
              <a:solidFill>
                <a:schemeClr val="bg1"/>
              </a:solidFill>
              <a:latin typeface="Times New Roman" pitchFamily="18" charset="0"/>
              <a:cs typeface="Times New Roman" pitchFamily="18" charset="0"/>
              <a:sym typeface="Wingdings" pitchFamily="2" charset="2"/>
            </a:endParaRPr>
          </a:p>
          <a:p>
            <a:pPr algn="just">
              <a:buFont typeface="Wingdings" pitchFamily="2" charset="2"/>
              <a:buChar char="Ø"/>
            </a:pPr>
            <a:r>
              <a:rPr lang="pt-BR" sz="2400" dirty="0" smtClean="0">
                <a:solidFill>
                  <a:schemeClr val="bg1"/>
                </a:solidFill>
                <a:latin typeface="Times New Roman" pitchFamily="18" charset="0"/>
                <a:cs typeface="Times New Roman" pitchFamily="18" charset="0"/>
                <a:sym typeface="Wingdings" pitchFamily="2" charset="2"/>
              </a:rPr>
              <a:t>Sequence Diagram</a:t>
            </a:r>
          </a:p>
          <a:p>
            <a:pPr algn="just">
              <a:buFont typeface="Wingdings" pitchFamily="2" charset="2"/>
              <a:buChar char="Ø"/>
            </a:pPr>
            <a:endParaRPr lang="pt-BR" sz="2400" dirty="0" smtClean="0">
              <a:solidFill>
                <a:schemeClr val="bg1"/>
              </a:solidFill>
              <a:latin typeface="Times New Roman" pitchFamily="18" charset="0"/>
              <a:cs typeface="Times New Roman" pitchFamily="18" charset="0"/>
              <a:sym typeface="Wingdings" pitchFamily="2" charset="2"/>
            </a:endParaRPr>
          </a:p>
          <a:p>
            <a:pPr algn="just">
              <a:buFont typeface="Wingdings" pitchFamily="2" charset="2"/>
              <a:buChar char="Ø"/>
            </a:pPr>
            <a:r>
              <a:rPr lang="pt-BR" sz="2400" dirty="0" smtClean="0">
                <a:solidFill>
                  <a:schemeClr val="bg1"/>
                </a:solidFill>
                <a:latin typeface="Times New Roman" pitchFamily="18" charset="0"/>
                <a:cs typeface="Times New Roman" pitchFamily="18" charset="0"/>
                <a:sym typeface="Wingdings" pitchFamily="2" charset="2"/>
              </a:rPr>
              <a:t> Activity Diagram</a:t>
            </a:r>
          </a:p>
          <a:p>
            <a:pPr algn="just">
              <a:buFont typeface="Wingdings" pitchFamily="2" charset="2"/>
              <a:buChar char="Ø"/>
            </a:pPr>
            <a:endParaRPr lang="pt-BR" sz="2400" dirty="0" smtClean="0">
              <a:solidFill>
                <a:schemeClr val="bg1"/>
              </a:solidFill>
              <a:latin typeface="Times New Roman" pitchFamily="18" charset="0"/>
              <a:cs typeface="Times New Roman" pitchFamily="18" charset="0"/>
              <a:sym typeface="Wingdings" pitchFamily="2" charset="2"/>
            </a:endParaRPr>
          </a:p>
          <a:p>
            <a:pPr algn="just">
              <a:buFont typeface="Wingdings" pitchFamily="2" charset="2"/>
              <a:buChar char="Ø"/>
            </a:pPr>
            <a:r>
              <a:rPr lang="pt-BR" sz="2400" dirty="0" smtClean="0">
                <a:solidFill>
                  <a:schemeClr val="bg1"/>
                </a:solidFill>
                <a:latin typeface="Times New Roman" pitchFamily="18" charset="0"/>
                <a:cs typeface="Times New Roman" pitchFamily="18" charset="0"/>
                <a:sym typeface="Wingdings" pitchFamily="2" charset="2"/>
              </a:rPr>
              <a:t> Data Flow Diagram</a:t>
            </a:r>
          </a:p>
          <a:p>
            <a:pPr algn="just">
              <a:buFont typeface="Wingdings" pitchFamily="2" charset="2"/>
              <a:buChar char="Ø"/>
            </a:pPr>
            <a:endParaRPr lang="pt-BR" sz="2400" dirty="0" smtClean="0">
              <a:solidFill>
                <a:schemeClr val="bg1"/>
              </a:solidFill>
              <a:latin typeface="Times New Roman" pitchFamily="18" charset="0"/>
              <a:cs typeface="Times New Roman" pitchFamily="18" charset="0"/>
              <a:sym typeface="Wingdings" pitchFamily="2" charset="2"/>
            </a:endParaRPr>
          </a:p>
          <a:p>
            <a:pPr algn="just">
              <a:buFont typeface="Wingdings" pitchFamily="2" charset="2"/>
              <a:buChar char="Ø"/>
            </a:pPr>
            <a:r>
              <a:rPr lang="pt-BR" sz="2400" dirty="0" smtClean="0">
                <a:solidFill>
                  <a:schemeClr val="bg1"/>
                </a:solidFill>
                <a:latin typeface="Times New Roman" pitchFamily="18" charset="0"/>
                <a:cs typeface="Times New Roman" pitchFamily="18" charset="0"/>
                <a:sym typeface="Wingdings" pitchFamily="2" charset="2"/>
              </a:rPr>
              <a:t> E-R Diagram</a:t>
            </a:r>
          </a:p>
          <a:p>
            <a:pPr algn="just">
              <a:buFont typeface="Wingdings" pitchFamily="2" charset="2"/>
              <a:buChar char="Ø"/>
            </a:pPr>
            <a:endParaRPr lang="pt-BR" sz="2400" dirty="0" smtClean="0">
              <a:solidFill>
                <a:schemeClr val="bg1"/>
              </a:solidFill>
              <a:latin typeface="Times New Roman" pitchFamily="18" charset="0"/>
              <a:cs typeface="Times New Roman" pitchFamily="18" charset="0"/>
              <a:sym typeface="Wingdings" pitchFamily="2" charset="2"/>
            </a:endParaRPr>
          </a:p>
          <a:p>
            <a:pPr algn="just">
              <a:buFont typeface="Wingdings" pitchFamily="2" charset="2"/>
              <a:buChar char="Ø"/>
            </a:pPr>
            <a:r>
              <a:rPr lang="pt-BR" sz="2400" dirty="0" smtClean="0">
                <a:solidFill>
                  <a:schemeClr val="bg1"/>
                </a:solidFill>
                <a:latin typeface="Times New Roman" pitchFamily="18" charset="0"/>
                <a:cs typeface="Times New Roman" pitchFamily="18" charset="0"/>
                <a:sym typeface="Wingdings" pitchFamily="2" charset="2"/>
              </a:rPr>
              <a:t> Class Diagram</a:t>
            </a:r>
          </a:p>
          <a:p>
            <a:endParaRPr lang="en-US" dirty="0"/>
          </a:p>
        </p:txBody>
      </p:sp>
    </p:spTree>
  </p:cSld>
  <p:clrMapOvr>
    <a:masterClrMapping/>
  </p:clrMapOvr>
  <p:transition spd="med">
    <p:split orient="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71600"/>
            <a:ext cx="8077200" cy="3323987"/>
          </a:xfrm>
          <a:prstGeom prst="rect">
            <a:avLst/>
          </a:prstGeom>
          <a:noFill/>
        </p:spPr>
        <p:txBody>
          <a:bodyPr wrap="square" rtlCol="0">
            <a:spAutoFit/>
          </a:bodyPr>
          <a:lstStyle/>
          <a:p>
            <a:pPr algn="just">
              <a:buFont typeface="Wingdings" pitchFamily="2" charset="2"/>
              <a:buChar char="Ø"/>
            </a:pPr>
            <a:r>
              <a:rPr lang="en-IN" sz="2400" dirty="0" smtClean="0">
                <a:solidFill>
                  <a:schemeClr val="bg1"/>
                </a:solidFill>
                <a:latin typeface="Times New Roman" pitchFamily="18" charset="0"/>
                <a:cs typeface="Times New Roman" pitchFamily="18" charset="0"/>
                <a:sym typeface="Wingdings" pitchFamily="2" charset="2"/>
              </a:rPr>
              <a:t>A use case diagram illustrates a unit of high level functionality provided by the system.</a:t>
            </a:r>
          </a:p>
          <a:p>
            <a:pPr algn="just">
              <a:buFont typeface="Wingdings" pitchFamily="2" charset="2"/>
              <a:buChar char="Ø"/>
            </a:pPr>
            <a:endParaRPr lang="en-IN" sz="2400" dirty="0" smtClean="0">
              <a:solidFill>
                <a:schemeClr val="bg1"/>
              </a:solidFill>
              <a:latin typeface="Times New Roman" pitchFamily="18" charset="0"/>
              <a:cs typeface="Times New Roman" pitchFamily="18" charset="0"/>
              <a:sym typeface="Wingdings" pitchFamily="2" charset="2"/>
            </a:endParaRPr>
          </a:p>
          <a:p>
            <a:pPr algn="just">
              <a:buFont typeface="Wingdings" pitchFamily="2" charset="2"/>
              <a:buChar char="Ø"/>
            </a:pPr>
            <a:r>
              <a:rPr lang="en-IN" sz="2400" dirty="0" smtClean="0">
                <a:solidFill>
                  <a:schemeClr val="bg1"/>
                </a:solidFill>
                <a:latin typeface="Times New Roman" pitchFamily="18" charset="0"/>
                <a:cs typeface="Times New Roman" pitchFamily="18" charset="0"/>
                <a:sym typeface="Wingdings" pitchFamily="2" charset="2"/>
              </a:rPr>
              <a:t>The main purpose of the use-case diagram is to help development teams visualize the functional requirements of a system, including the relationship of "actors" (human beings who will interact with the system) to essential processes, as well as the relationships among different use cases.</a:t>
            </a:r>
            <a:endParaRPr lang="en-IN" sz="2400" dirty="0" smtClean="0">
              <a:solidFill>
                <a:schemeClr val="bg1"/>
              </a:solidFill>
              <a:latin typeface="Times New Roman" pitchFamily="18" charset="0"/>
              <a:cs typeface="Times New Roman" pitchFamily="18" charset="0"/>
            </a:endParaRPr>
          </a:p>
          <a:p>
            <a:endParaRPr lang="en-US" dirty="0"/>
          </a:p>
        </p:txBody>
      </p:sp>
      <p:sp>
        <p:nvSpPr>
          <p:cNvPr id="3" name="Rectangle 2"/>
          <p:cNvSpPr/>
          <p:nvPr/>
        </p:nvSpPr>
        <p:spPr>
          <a:xfrm>
            <a:off x="1905000" y="304800"/>
            <a:ext cx="5486400" cy="584775"/>
          </a:xfrm>
          <a:prstGeom prst="rect">
            <a:avLst/>
          </a:prstGeom>
        </p:spPr>
        <p:txBody>
          <a:bodyPr wrap="square">
            <a:spAutoFit/>
          </a:bodyPr>
          <a:lstStyle/>
          <a:p>
            <a:pPr algn="ctr"/>
            <a:r>
              <a:rPr lang="en-IN" sz="3200" b="1" dirty="0" smtClean="0">
                <a:solidFill>
                  <a:schemeClr val="accent6"/>
                </a:solidFill>
                <a:latin typeface="Times New Roman" pitchFamily="18" charset="0"/>
                <a:cs typeface="Times New Roman" pitchFamily="18" charset="0"/>
              </a:rPr>
              <a:t>Use Case</a:t>
            </a:r>
            <a:endParaRPr lang="en-US" sz="3200" b="1" dirty="0">
              <a:solidFill>
                <a:schemeClr val="accent6"/>
              </a:solidFill>
              <a:latin typeface="Times New Roman" pitchFamily="18" charset="0"/>
              <a:cs typeface="Times New Roman" pitchFamily="18" charset="0"/>
            </a:endParaRPr>
          </a:p>
        </p:txBody>
      </p:sp>
    </p:spTree>
  </p:cSld>
  <p:clrMapOvr>
    <a:masterClrMapping/>
  </p:clrMapOvr>
  <p:transition spd="med">
    <p:split orient="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hp-pc\Desktop\Project Clg\DIAGRAMS image\USECASE.png"/>
          <p:cNvPicPr>
            <a:picLocks noChangeAspect="1" noChangeArrowheads="1"/>
          </p:cNvPicPr>
          <p:nvPr/>
        </p:nvPicPr>
        <p:blipFill>
          <a:blip r:embed="rId2" cstate="print"/>
          <a:srcRect/>
          <a:stretch>
            <a:fillRect/>
          </a:stretch>
        </p:blipFill>
        <p:spPr bwMode="auto">
          <a:xfrm>
            <a:off x="2478580" y="194477"/>
            <a:ext cx="3998420" cy="6206323"/>
          </a:xfrm>
          <a:prstGeom prst="rect">
            <a:avLst/>
          </a:prstGeom>
          <a:noFill/>
        </p:spPr>
      </p:pic>
      <p:sp>
        <p:nvSpPr>
          <p:cNvPr id="4" name="TextBox 3"/>
          <p:cNvSpPr txBox="1"/>
          <p:nvPr/>
        </p:nvSpPr>
        <p:spPr>
          <a:xfrm>
            <a:off x="3200400" y="6519446"/>
            <a:ext cx="2514600" cy="338554"/>
          </a:xfrm>
          <a:prstGeom prst="rect">
            <a:avLst/>
          </a:prstGeom>
          <a:noFill/>
        </p:spPr>
        <p:txBody>
          <a:bodyPr wrap="square" rtlCol="0">
            <a:spAutoFit/>
          </a:bodyPr>
          <a:lstStyle/>
          <a:p>
            <a:pPr algn="ctr"/>
            <a:r>
              <a:rPr lang="en-IN" sz="1600" dirty="0" smtClean="0">
                <a:solidFill>
                  <a:schemeClr val="bg1"/>
                </a:solidFill>
              </a:rPr>
              <a:t>Fig 3:Use Case</a:t>
            </a:r>
            <a:endParaRPr lang="en-US" sz="1600" dirty="0">
              <a:solidFill>
                <a:schemeClr val="bg1"/>
              </a:solidFill>
            </a:endParaRPr>
          </a:p>
        </p:txBody>
      </p:sp>
    </p:spTree>
  </p:cSld>
  <p:clrMapOvr>
    <a:masterClrMapping/>
  </p:clrMapOvr>
  <p:transition spd="med">
    <p:split orient="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47800"/>
            <a:ext cx="8153400" cy="4062651"/>
          </a:xfrm>
          <a:prstGeom prst="rect">
            <a:avLst/>
          </a:prstGeom>
          <a:noFill/>
        </p:spPr>
        <p:txBody>
          <a:bodyPr wrap="square" rtlCol="0">
            <a:spAutoFit/>
          </a:bodyPr>
          <a:lstStyle/>
          <a:p>
            <a:pPr algn="just">
              <a:buFont typeface="Wingdings" pitchFamily="2" charset="2"/>
              <a:buChar char="Ø"/>
            </a:pPr>
            <a:r>
              <a:rPr lang="en-IN" sz="2400" dirty="0" smtClean="0">
                <a:solidFill>
                  <a:schemeClr val="bg1"/>
                </a:solidFill>
                <a:latin typeface="Times New Roman" pitchFamily="18" charset="0"/>
                <a:cs typeface="Times New Roman" pitchFamily="18" charset="0"/>
              </a:rPr>
              <a:t> A sequence diagram shows the participants in an interaction and the sequence of messages among them.</a:t>
            </a:r>
          </a:p>
          <a:p>
            <a:pPr algn="just"/>
            <a:endParaRPr lang="en-IN" sz="2400" dirty="0" smtClean="0">
              <a:solidFill>
                <a:schemeClr val="bg1"/>
              </a:solidFill>
              <a:latin typeface="Times New Roman" pitchFamily="18" charset="0"/>
              <a:cs typeface="Times New Roman" pitchFamily="18" charset="0"/>
            </a:endParaRPr>
          </a:p>
          <a:p>
            <a:pPr algn="just">
              <a:buFont typeface="Wingdings" pitchFamily="2" charset="2"/>
              <a:buChar char="Ø"/>
            </a:pPr>
            <a:r>
              <a:rPr lang="en-IN" sz="2400" dirty="0" smtClean="0">
                <a:solidFill>
                  <a:schemeClr val="bg1"/>
                </a:solidFill>
                <a:latin typeface="Times New Roman" pitchFamily="18" charset="0"/>
                <a:cs typeface="Times New Roman" pitchFamily="18" charset="0"/>
              </a:rPr>
              <a:t> A sequence diagram shows the interaction of a system with its actors to perform all or part of a use case.</a:t>
            </a:r>
          </a:p>
          <a:p>
            <a:pPr algn="just"/>
            <a:endParaRPr lang="en-IN" sz="2400" dirty="0" smtClean="0">
              <a:solidFill>
                <a:schemeClr val="bg1"/>
              </a:solidFill>
              <a:latin typeface="Times New Roman" pitchFamily="18" charset="0"/>
              <a:cs typeface="Times New Roman" pitchFamily="18" charset="0"/>
            </a:endParaRPr>
          </a:p>
          <a:p>
            <a:pPr algn="just">
              <a:buFont typeface="Wingdings" pitchFamily="2" charset="2"/>
              <a:buChar char="Ø"/>
            </a:pPr>
            <a:r>
              <a:rPr lang="en-IN" sz="2400" dirty="0" smtClean="0">
                <a:solidFill>
                  <a:schemeClr val="bg1"/>
                </a:solidFill>
                <a:latin typeface="Times New Roman" pitchFamily="18" charset="0"/>
                <a:cs typeface="Times New Roman" pitchFamily="18" charset="0"/>
              </a:rPr>
              <a:t> A sequence diagram has two dimensions: The vertical dimension shows the sequence of messages/calls in the time order that they occur; the horizontal dimension shows the object instances to which the messages are sent.</a:t>
            </a:r>
          </a:p>
          <a:p>
            <a:endParaRPr lang="en-US" dirty="0"/>
          </a:p>
        </p:txBody>
      </p:sp>
      <p:sp>
        <p:nvSpPr>
          <p:cNvPr id="3" name="Rectangle 2"/>
          <p:cNvSpPr/>
          <p:nvPr/>
        </p:nvSpPr>
        <p:spPr>
          <a:xfrm>
            <a:off x="1905000" y="304800"/>
            <a:ext cx="5486400" cy="584775"/>
          </a:xfrm>
          <a:prstGeom prst="rect">
            <a:avLst/>
          </a:prstGeom>
        </p:spPr>
        <p:txBody>
          <a:bodyPr wrap="square">
            <a:spAutoFit/>
          </a:bodyPr>
          <a:lstStyle/>
          <a:p>
            <a:pPr algn="ctr"/>
            <a:r>
              <a:rPr lang="en-IN" sz="3200" b="1" dirty="0" smtClean="0">
                <a:solidFill>
                  <a:schemeClr val="accent6"/>
                </a:solidFill>
                <a:latin typeface="Times New Roman" pitchFamily="18" charset="0"/>
                <a:cs typeface="Times New Roman" pitchFamily="18" charset="0"/>
              </a:rPr>
              <a:t>Sequence Diagram</a:t>
            </a:r>
            <a:endParaRPr lang="en-US" sz="3200" b="1" dirty="0">
              <a:solidFill>
                <a:schemeClr val="accent6"/>
              </a:solidFill>
              <a:latin typeface="Times New Roman" pitchFamily="18" charset="0"/>
              <a:cs typeface="Times New Roman" pitchFamily="18" charset="0"/>
            </a:endParaRPr>
          </a:p>
        </p:txBody>
      </p:sp>
    </p:spTree>
  </p:cSld>
  <p:clrMapOvr>
    <a:masterClrMapping/>
  </p:clrMapOvr>
  <p:transition spd="med">
    <p:split orient="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hp-pc\Desktop\Project Clg\DIAGRAMS image\User authentication.png"/>
          <p:cNvPicPr>
            <a:picLocks noChangeAspect="1" noChangeArrowheads="1"/>
          </p:cNvPicPr>
          <p:nvPr/>
        </p:nvPicPr>
        <p:blipFill>
          <a:blip r:embed="rId2" cstate="print"/>
          <a:srcRect/>
          <a:stretch>
            <a:fillRect/>
          </a:stretch>
        </p:blipFill>
        <p:spPr bwMode="auto">
          <a:xfrm>
            <a:off x="609600" y="1371600"/>
            <a:ext cx="7874716" cy="4230860"/>
          </a:xfrm>
          <a:prstGeom prst="rect">
            <a:avLst/>
          </a:prstGeom>
          <a:noFill/>
        </p:spPr>
      </p:pic>
    </p:spTree>
  </p:cSld>
  <p:clrMapOvr>
    <a:masterClrMapping/>
  </p:clrMapOvr>
  <p:transition spd="med">
    <p:split orient="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hp-pc\Desktop\Project Clg\DIAGRAMS image\mine planning sequence.png"/>
          <p:cNvPicPr>
            <a:picLocks noChangeAspect="1" noChangeArrowheads="1"/>
          </p:cNvPicPr>
          <p:nvPr/>
        </p:nvPicPr>
        <p:blipFill>
          <a:blip r:embed="rId2" cstate="print"/>
          <a:srcRect/>
          <a:stretch>
            <a:fillRect/>
          </a:stretch>
        </p:blipFill>
        <p:spPr bwMode="auto">
          <a:xfrm>
            <a:off x="685800" y="1371600"/>
            <a:ext cx="7783537" cy="4343716"/>
          </a:xfrm>
          <a:prstGeom prst="rect">
            <a:avLst/>
          </a:prstGeom>
          <a:noFill/>
        </p:spPr>
      </p:pic>
    </p:spTree>
  </p:cSld>
  <p:clrMapOvr>
    <a:masterClrMapping/>
  </p:clrMapOvr>
  <p:transition spd="med">
    <p:split orient="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hp-pc\Desktop\Project Clg\DIAGRAMS image\Drilled file gen sequence.png"/>
          <p:cNvPicPr>
            <a:picLocks noChangeAspect="1" noChangeArrowheads="1"/>
          </p:cNvPicPr>
          <p:nvPr/>
        </p:nvPicPr>
        <p:blipFill>
          <a:blip r:embed="rId2" cstate="print"/>
          <a:srcRect/>
          <a:stretch>
            <a:fillRect/>
          </a:stretch>
        </p:blipFill>
        <p:spPr bwMode="auto">
          <a:xfrm>
            <a:off x="685800" y="1371600"/>
            <a:ext cx="7723816" cy="4572000"/>
          </a:xfrm>
          <a:prstGeom prst="rect">
            <a:avLst/>
          </a:prstGeom>
          <a:noFill/>
        </p:spPr>
      </p:pic>
    </p:spTree>
  </p:cSld>
  <p:clrMapOvr>
    <a:masterClrMapping/>
  </p:clrMapOvr>
  <p:transition spd="med">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0" y="329625"/>
            <a:ext cx="5029200" cy="584775"/>
          </a:xfrm>
          <a:prstGeom prst="rect">
            <a:avLst/>
          </a:prstGeom>
          <a:noFill/>
        </p:spPr>
        <p:txBody>
          <a:bodyPr wrap="square" rtlCol="0">
            <a:spAutoFit/>
          </a:bodyPr>
          <a:lstStyle/>
          <a:p>
            <a:pPr algn="ctr"/>
            <a:r>
              <a:rPr lang="en-IN" sz="3200" b="1" dirty="0" smtClean="0">
                <a:solidFill>
                  <a:schemeClr val="accent6"/>
                </a:solidFill>
                <a:latin typeface="Times New Roman" pitchFamily="18" charset="0"/>
                <a:cs typeface="Times New Roman" pitchFamily="18" charset="0"/>
              </a:rPr>
              <a:t>Introduction</a:t>
            </a:r>
            <a:endParaRPr lang="en-US" sz="3200" b="1" dirty="0">
              <a:solidFill>
                <a:schemeClr val="accent6"/>
              </a:solidFill>
              <a:latin typeface="Times New Roman" pitchFamily="18" charset="0"/>
              <a:cs typeface="Times New Roman" pitchFamily="18" charset="0"/>
            </a:endParaRPr>
          </a:p>
        </p:txBody>
      </p:sp>
      <p:sp>
        <p:nvSpPr>
          <p:cNvPr id="3" name="TextBox 2"/>
          <p:cNvSpPr txBox="1"/>
          <p:nvPr/>
        </p:nvSpPr>
        <p:spPr>
          <a:xfrm>
            <a:off x="381000" y="1295400"/>
            <a:ext cx="8305800" cy="2954655"/>
          </a:xfrm>
          <a:prstGeom prst="rect">
            <a:avLst/>
          </a:prstGeom>
          <a:noFill/>
        </p:spPr>
        <p:txBody>
          <a:bodyPr wrap="square" rtlCol="0">
            <a:spAutoFit/>
          </a:bodyPr>
          <a:lstStyle/>
          <a:p>
            <a:pPr algn="just">
              <a:buFont typeface="Wingdings" pitchFamily="2" charset="2"/>
              <a:buChar char="Ø"/>
            </a:pPr>
            <a:r>
              <a:rPr lang="en-IN" sz="2400" dirty="0" smtClean="0">
                <a:solidFill>
                  <a:schemeClr val="bg1"/>
                </a:solidFill>
              </a:rPr>
              <a:t> Mineria </a:t>
            </a:r>
            <a:r>
              <a:rPr lang="en-IN" sz="2400" dirty="0">
                <a:solidFill>
                  <a:schemeClr val="bg1"/>
                </a:solidFill>
              </a:rPr>
              <a:t>Foretell is a system that forecasts the quantity of minerals like iron ore, coal, bauxite and many others available in a mine. </a:t>
            </a:r>
            <a:endParaRPr lang="en-IN" sz="2400" dirty="0" smtClean="0">
              <a:solidFill>
                <a:schemeClr val="bg1"/>
              </a:solidFill>
            </a:endParaRPr>
          </a:p>
          <a:p>
            <a:pPr algn="just">
              <a:buFont typeface="Wingdings" pitchFamily="2" charset="2"/>
              <a:buChar char="Ø"/>
            </a:pPr>
            <a:r>
              <a:rPr lang="en-IN" sz="2400" dirty="0" smtClean="0">
                <a:solidFill>
                  <a:schemeClr val="bg1"/>
                </a:solidFill>
                <a:sym typeface="Wingdings" pitchFamily="2" charset="2"/>
              </a:rPr>
              <a:t> </a:t>
            </a:r>
            <a:r>
              <a:rPr lang="en-IN" sz="2400" dirty="0" smtClean="0">
                <a:solidFill>
                  <a:schemeClr val="bg1"/>
                </a:solidFill>
              </a:rPr>
              <a:t>The </a:t>
            </a:r>
            <a:r>
              <a:rPr lang="en-IN" sz="2400" dirty="0">
                <a:solidFill>
                  <a:schemeClr val="bg1"/>
                </a:solidFill>
              </a:rPr>
              <a:t>system shows the results related to the efforts  required for mining, schedule and cost of mining as </a:t>
            </a:r>
            <a:r>
              <a:rPr lang="en-IN" sz="2400" dirty="0" smtClean="0">
                <a:solidFill>
                  <a:schemeClr val="bg1"/>
                </a:solidFill>
              </a:rPr>
              <a:t>output.</a:t>
            </a:r>
          </a:p>
          <a:p>
            <a:pPr algn="just">
              <a:buFont typeface="Wingdings" pitchFamily="2" charset="2"/>
              <a:buChar char="Ø"/>
            </a:pPr>
            <a:r>
              <a:rPr lang="en-IN" sz="2400" dirty="0" smtClean="0">
                <a:solidFill>
                  <a:schemeClr val="bg1"/>
                </a:solidFill>
                <a:sym typeface="Wingdings" pitchFamily="2" charset="2"/>
              </a:rPr>
              <a:t> </a:t>
            </a:r>
            <a:r>
              <a:rPr lang="en-IN" sz="2400" dirty="0" smtClean="0">
                <a:solidFill>
                  <a:schemeClr val="bg1"/>
                </a:solidFill>
              </a:rPr>
              <a:t>The </a:t>
            </a:r>
            <a:r>
              <a:rPr lang="en-IN" sz="2400" dirty="0">
                <a:solidFill>
                  <a:schemeClr val="bg1"/>
                </a:solidFill>
              </a:rPr>
              <a:t>system is helpful in predicting whether the land is suitable for mining and the client should buy that land or not</a:t>
            </a:r>
            <a:r>
              <a:rPr lang="en-IN" sz="2400" dirty="0" smtClean="0">
                <a:solidFill>
                  <a:schemeClr val="bg1"/>
                </a:solidFill>
              </a:rPr>
              <a:t>.</a:t>
            </a:r>
            <a:endParaRPr lang="en-US" sz="2400" b="1" dirty="0">
              <a:solidFill>
                <a:schemeClr val="bg1"/>
              </a:solidFill>
            </a:endParaRPr>
          </a:p>
          <a:p>
            <a:endParaRPr lang="en-US" dirty="0"/>
          </a:p>
        </p:txBody>
      </p:sp>
    </p:spTree>
  </p:cSld>
  <p:clrMapOvr>
    <a:masterClrMapping/>
  </p:clrMapOvr>
  <p:transition spd="med">
    <p:split orient="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hp-pc\Desktop\Project Clg\DIAGRAMS image\Historical Data Insertion sequence.png"/>
          <p:cNvPicPr>
            <a:picLocks noChangeAspect="1" noChangeArrowheads="1"/>
          </p:cNvPicPr>
          <p:nvPr/>
        </p:nvPicPr>
        <p:blipFill>
          <a:blip r:embed="rId2" cstate="print"/>
          <a:srcRect/>
          <a:stretch>
            <a:fillRect/>
          </a:stretch>
        </p:blipFill>
        <p:spPr bwMode="auto">
          <a:xfrm>
            <a:off x="762000" y="1371599"/>
            <a:ext cx="7543800" cy="4343769"/>
          </a:xfrm>
          <a:prstGeom prst="rect">
            <a:avLst/>
          </a:prstGeom>
          <a:noFill/>
        </p:spPr>
      </p:pic>
    </p:spTree>
  </p:cSld>
  <p:clrMapOvr>
    <a:masterClrMapping/>
  </p:clrMapOvr>
  <p:transition spd="med">
    <p:split orient="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hp-pc\Desktop\Project Clg\DIAGRAMS image\Drilled file analysis sequence.png"/>
          <p:cNvPicPr>
            <a:picLocks noChangeAspect="1" noChangeArrowheads="1"/>
          </p:cNvPicPr>
          <p:nvPr/>
        </p:nvPicPr>
        <p:blipFill>
          <a:blip r:embed="rId2" cstate="print"/>
          <a:srcRect/>
          <a:stretch>
            <a:fillRect/>
          </a:stretch>
        </p:blipFill>
        <p:spPr bwMode="auto">
          <a:xfrm>
            <a:off x="609600" y="1371600"/>
            <a:ext cx="7681041" cy="4422793"/>
          </a:xfrm>
          <a:prstGeom prst="rect">
            <a:avLst/>
          </a:prstGeom>
          <a:noFill/>
        </p:spPr>
      </p:pic>
    </p:spTree>
  </p:cSld>
  <p:clrMapOvr>
    <a:masterClrMapping/>
  </p:clrMapOvr>
  <p:transition spd="med">
    <p:split orient="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hp-pc\Desktop\Project Clg\DIAGRAMS image\report generation sequence.png"/>
          <p:cNvPicPr>
            <a:picLocks noChangeAspect="1" noChangeArrowheads="1"/>
          </p:cNvPicPr>
          <p:nvPr/>
        </p:nvPicPr>
        <p:blipFill>
          <a:blip r:embed="rId2" cstate="print"/>
          <a:srcRect/>
          <a:stretch>
            <a:fillRect/>
          </a:stretch>
        </p:blipFill>
        <p:spPr bwMode="auto">
          <a:xfrm>
            <a:off x="609600" y="1371600"/>
            <a:ext cx="7909871" cy="4554555"/>
          </a:xfrm>
          <a:prstGeom prst="rect">
            <a:avLst/>
          </a:prstGeom>
          <a:noFill/>
        </p:spPr>
      </p:pic>
    </p:spTree>
  </p:cSld>
  <p:clrMapOvr>
    <a:masterClrMapping/>
  </p:clrMapOvr>
  <p:transition spd="med">
    <p:split orient="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hp-pc\Desktop\Project Clg\DIAGRAMS image\conclusion sequence.png"/>
          <p:cNvPicPr>
            <a:picLocks noChangeAspect="1" noChangeArrowheads="1"/>
          </p:cNvPicPr>
          <p:nvPr/>
        </p:nvPicPr>
        <p:blipFill>
          <a:blip r:embed="rId2" cstate="print"/>
          <a:srcRect/>
          <a:stretch>
            <a:fillRect/>
          </a:stretch>
        </p:blipFill>
        <p:spPr bwMode="auto">
          <a:xfrm>
            <a:off x="609600" y="1371600"/>
            <a:ext cx="7786742" cy="4483656"/>
          </a:xfrm>
          <a:prstGeom prst="rect">
            <a:avLst/>
          </a:prstGeom>
          <a:noFill/>
        </p:spPr>
      </p:pic>
    </p:spTree>
  </p:cSld>
  <p:clrMapOvr>
    <a:masterClrMapping/>
  </p:clrMapOvr>
  <p:transition spd="med">
    <p:split orient="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447800"/>
            <a:ext cx="7924800" cy="4062651"/>
          </a:xfrm>
          <a:prstGeom prst="rect">
            <a:avLst/>
          </a:prstGeom>
          <a:noFill/>
        </p:spPr>
        <p:txBody>
          <a:bodyPr wrap="square" rtlCol="0">
            <a:spAutoFit/>
          </a:bodyPr>
          <a:lstStyle/>
          <a:p>
            <a:pPr algn="just">
              <a:buFont typeface="Wingdings" pitchFamily="2" charset="2"/>
              <a:buChar char="Ø"/>
            </a:pPr>
            <a:r>
              <a:rPr lang="en-IN" sz="2400" dirty="0" smtClean="0">
                <a:solidFill>
                  <a:schemeClr val="bg1"/>
                </a:solidFill>
                <a:latin typeface="Times New Roman" pitchFamily="18" charset="0"/>
                <a:cs typeface="Times New Roman" pitchFamily="18" charset="0"/>
                <a:sym typeface="Wingdings" pitchFamily="2" charset="2"/>
              </a:rPr>
              <a:t> </a:t>
            </a:r>
            <a:r>
              <a:rPr lang="en-IN" sz="2400" dirty="0" smtClean="0">
                <a:solidFill>
                  <a:schemeClr val="bg1"/>
                </a:solidFill>
                <a:latin typeface="Times New Roman" pitchFamily="18" charset="0"/>
                <a:cs typeface="Times New Roman" pitchFamily="18" charset="0"/>
              </a:rPr>
              <a:t>An activity diagram shows a sequence of steps that make up a complex process, such as an algorithm or workflow.</a:t>
            </a:r>
          </a:p>
          <a:p>
            <a:pPr algn="just"/>
            <a:endParaRPr lang="en-IN" sz="2400" dirty="0" smtClean="0">
              <a:solidFill>
                <a:schemeClr val="bg1"/>
              </a:solidFill>
              <a:latin typeface="Times New Roman" pitchFamily="18" charset="0"/>
              <a:cs typeface="Times New Roman" pitchFamily="18" charset="0"/>
            </a:endParaRPr>
          </a:p>
          <a:p>
            <a:pPr algn="just">
              <a:buFont typeface="Wingdings" pitchFamily="2" charset="2"/>
              <a:buChar char="Ø"/>
            </a:pPr>
            <a:r>
              <a:rPr lang="en-IN" sz="2400" dirty="0" smtClean="0">
                <a:solidFill>
                  <a:schemeClr val="bg1"/>
                </a:solidFill>
                <a:latin typeface="Times New Roman" pitchFamily="18" charset="0"/>
                <a:cs typeface="Times New Roman" pitchFamily="18" charset="0"/>
              </a:rPr>
              <a:t> An activity diagram shows flow of control, similar to a sequence diagram, but focuses on operations rather than on objects.</a:t>
            </a:r>
          </a:p>
          <a:p>
            <a:pPr algn="just"/>
            <a:endParaRPr lang="en-IN" sz="2400" dirty="0" smtClean="0">
              <a:solidFill>
                <a:schemeClr val="bg1"/>
              </a:solidFill>
              <a:latin typeface="Times New Roman" pitchFamily="18" charset="0"/>
              <a:cs typeface="Times New Roman" pitchFamily="18" charset="0"/>
            </a:endParaRPr>
          </a:p>
          <a:p>
            <a:pPr algn="just">
              <a:buFont typeface="Wingdings" pitchFamily="2" charset="2"/>
              <a:buChar char="Ø"/>
            </a:pPr>
            <a:r>
              <a:rPr lang="en-IN" sz="2400" dirty="0" smtClean="0">
                <a:solidFill>
                  <a:schemeClr val="bg1"/>
                </a:solidFill>
                <a:latin typeface="Times New Roman" pitchFamily="18" charset="0"/>
                <a:cs typeface="Times New Roman" pitchFamily="18" charset="0"/>
              </a:rPr>
              <a:t> An activity diagram is like a traditional flowchart, however, an activity diagram can show both sequential and concurrent flow of control.</a:t>
            </a:r>
          </a:p>
          <a:p>
            <a:endParaRPr lang="en-US" dirty="0"/>
          </a:p>
        </p:txBody>
      </p:sp>
      <p:sp>
        <p:nvSpPr>
          <p:cNvPr id="3" name="Rectangle 2"/>
          <p:cNvSpPr/>
          <p:nvPr/>
        </p:nvSpPr>
        <p:spPr>
          <a:xfrm>
            <a:off x="1905000" y="304800"/>
            <a:ext cx="5486400" cy="584775"/>
          </a:xfrm>
          <a:prstGeom prst="rect">
            <a:avLst/>
          </a:prstGeom>
        </p:spPr>
        <p:txBody>
          <a:bodyPr wrap="square">
            <a:spAutoFit/>
          </a:bodyPr>
          <a:lstStyle/>
          <a:p>
            <a:pPr algn="ctr"/>
            <a:r>
              <a:rPr lang="en-IN" sz="3200" b="1" dirty="0" smtClean="0">
                <a:solidFill>
                  <a:schemeClr val="accent6"/>
                </a:solidFill>
                <a:latin typeface="Times New Roman" pitchFamily="18" charset="0"/>
                <a:cs typeface="Times New Roman" pitchFamily="18" charset="0"/>
              </a:rPr>
              <a:t>Activity Diagram</a:t>
            </a:r>
            <a:endParaRPr lang="en-US" sz="3200" b="1" dirty="0">
              <a:solidFill>
                <a:schemeClr val="accent6"/>
              </a:solidFill>
              <a:latin typeface="Times New Roman" pitchFamily="18" charset="0"/>
              <a:cs typeface="Times New Roman" pitchFamily="18" charset="0"/>
            </a:endParaRPr>
          </a:p>
        </p:txBody>
      </p:sp>
    </p:spTree>
  </p:cSld>
  <p:clrMapOvr>
    <a:masterClrMapping/>
  </p:clrMapOvr>
  <p:transition spd="med">
    <p:split orient="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hp-pc\Desktop\Project Clg\DIAGRAMS image\Activity.png"/>
          <p:cNvPicPr>
            <a:picLocks noChangeAspect="1" noChangeArrowheads="1"/>
          </p:cNvPicPr>
          <p:nvPr/>
        </p:nvPicPr>
        <p:blipFill>
          <a:blip r:embed="rId3" cstate="print"/>
          <a:srcRect/>
          <a:stretch>
            <a:fillRect/>
          </a:stretch>
        </p:blipFill>
        <p:spPr bwMode="auto">
          <a:xfrm>
            <a:off x="2933700" y="152400"/>
            <a:ext cx="3162300" cy="6324600"/>
          </a:xfrm>
          <a:prstGeom prst="rect">
            <a:avLst/>
          </a:prstGeom>
          <a:noFill/>
        </p:spPr>
      </p:pic>
      <p:sp>
        <p:nvSpPr>
          <p:cNvPr id="4" name="TextBox 3"/>
          <p:cNvSpPr txBox="1"/>
          <p:nvPr/>
        </p:nvSpPr>
        <p:spPr>
          <a:xfrm>
            <a:off x="3200400" y="6519446"/>
            <a:ext cx="2514600" cy="338554"/>
          </a:xfrm>
          <a:prstGeom prst="rect">
            <a:avLst/>
          </a:prstGeom>
          <a:noFill/>
        </p:spPr>
        <p:txBody>
          <a:bodyPr wrap="square" rtlCol="0">
            <a:spAutoFit/>
          </a:bodyPr>
          <a:lstStyle/>
          <a:p>
            <a:pPr algn="ctr"/>
            <a:r>
              <a:rPr lang="en-IN" sz="1600" dirty="0" smtClean="0">
                <a:solidFill>
                  <a:schemeClr val="bg1"/>
                </a:solidFill>
              </a:rPr>
              <a:t>Fig 4: Activity Diagram</a:t>
            </a:r>
            <a:endParaRPr lang="en-US" sz="1600" dirty="0">
              <a:solidFill>
                <a:schemeClr val="bg1"/>
              </a:solidFill>
            </a:endParaRPr>
          </a:p>
        </p:txBody>
      </p:sp>
    </p:spTree>
  </p:cSld>
  <p:clrMapOvr>
    <a:masterClrMapping/>
  </p:clrMapOvr>
  <p:transition spd="med">
    <p:split orient="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1371600"/>
            <a:ext cx="7848600" cy="4062651"/>
          </a:xfrm>
          <a:prstGeom prst="rect">
            <a:avLst/>
          </a:prstGeom>
          <a:noFill/>
        </p:spPr>
        <p:txBody>
          <a:bodyPr wrap="square" rtlCol="0">
            <a:spAutoFit/>
          </a:bodyPr>
          <a:lstStyle/>
          <a:p>
            <a:pPr algn="just">
              <a:buFont typeface="Wingdings" pitchFamily="2" charset="2"/>
              <a:buChar char="Ø"/>
            </a:pPr>
            <a:r>
              <a:rPr lang="en-IN" sz="2400" dirty="0" smtClean="0">
                <a:solidFill>
                  <a:schemeClr val="bg1"/>
                </a:solidFill>
                <a:latin typeface="Times New Roman" pitchFamily="18" charset="0"/>
                <a:cs typeface="Times New Roman" pitchFamily="18" charset="0"/>
                <a:sym typeface="Wingdings" pitchFamily="2" charset="2"/>
              </a:rPr>
              <a:t> </a:t>
            </a:r>
            <a:r>
              <a:rPr lang="en-IN" sz="2400" dirty="0" smtClean="0">
                <a:solidFill>
                  <a:schemeClr val="bg1"/>
                </a:solidFill>
                <a:latin typeface="Times New Roman" pitchFamily="18" charset="0"/>
                <a:cs typeface="Times New Roman" pitchFamily="18" charset="0"/>
              </a:rPr>
              <a:t>A Data Flow Diagram (DFD) is a graphical representation of the "flow" of data through an information system, modelling its process aspects.</a:t>
            </a:r>
          </a:p>
          <a:p>
            <a:pPr algn="just"/>
            <a:endParaRPr lang="en-IN" sz="2400" dirty="0" smtClean="0">
              <a:solidFill>
                <a:schemeClr val="bg1"/>
              </a:solidFill>
              <a:latin typeface="Times New Roman" pitchFamily="18" charset="0"/>
              <a:cs typeface="Times New Roman" pitchFamily="18" charset="0"/>
            </a:endParaRPr>
          </a:p>
          <a:p>
            <a:pPr algn="just">
              <a:buFont typeface="Wingdings" pitchFamily="2" charset="2"/>
              <a:buChar char="Ø"/>
            </a:pPr>
            <a:r>
              <a:rPr lang="en-IN" sz="2400" dirty="0" smtClean="0">
                <a:solidFill>
                  <a:schemeClr val="bg1"/>
                </a:solidFill>
                <a:latin typeface="Times New Roman" pitchFamily="18" charset="0"/>
                <a:cs typeface="Times New Roman" pitchFamily="18" charset="0"/>
              </a:rPr>
              <a:t> A DFD is often used as a preliminary step to create an overview of the system, which can later be elaborated.</a:t>
            </a:r>
          </a:p>
          <a:p>
            <a:pPr algn="just"/>
            <a:endParaRPr lang="en-IN" sz="2400" dirty="0" smtClean="0">
              <a:solidFill>
                <a:schemeClr val="bg1"/>
              </a:solidFill>
              <a:latin typeface="Times New Roman" pitchFamily="18" charset="0"/>
              <a:cs typeface="Times New Roman" pitchFamily="18" charset="0"/>
            </a:endParaRPr>
          </a:p>
          <a:p>
            <a:pPr algn="just">
              <a:buFont typeface="Wingdings" pitchFamily="2" charset="2"/>
              <a:buChar char="Ø"/>
            </a:pPr>
            <a:r>
              <a:rPr lang="en-IN" sz="2400" dirty="0" smtClean="0">
                <a:solidFill>
                  <a:schemeClr val="bg1"/>
                </a:solidFill>
                <a:latin typeface="Times New Roman" pitchFamily="18" charset="0"/>
                <a:cs typeface="Times New Roman" pitchFamily="18" charset="0"/>
              </a:rPr>
              <a:t> A DFD shows what kind of information will be input to and output from the system, where the data will come from and go to, and where the data will be stored.</a:t>
            </a:r>
          </a:p>
          <a:p>
            <a:endParaRPr lang="en-US" dirty="0"/>
          </a:p>
        </p:txBody>
      </p:sp>
      <p:sp>
        <p:nvSpPr>
          <p:cNvPr id="3" name="Rectangle 2"/>
          <p:cNvSpPr/>
          <p:nvPr/>
        </p:nvSpPr>
        <p:spPr>
          <a:xfrm>
            <a:off x="1905000" y="304800"/>
            <a:ext cx="5486400" cy="584775"/>
          </a:xfrm>
          <a:prstGeom prst="rect">
            <a:avLst/>
          </a:prstGeom>
        </p:spPr>
        <p:txBody>
          <a:bodyPr wrap="square">
            <a:spAutoFit/>
          </a:bodyPr>
          <a:lstStyle/>
          <a:p>
            <a:pPr algn="ctr"/>
            <a:r>
              <a:rPr lang="en-IN" sz="3200" b="1" dirty="0" smtClean="0">
                <a:solidFill>
                  <a:schemeClr val="accent6"/>
                </a:solidFill>
                <a:latin typeface="Times New Roman" pitchFamily="18" charset="0"/>
                <a:cs typeface="Times New Roman" pitchFamily="18" charset="0"/>
              </a:rPr>
              <a:t>Data Flow Diagram</a:t>
            </a:r>
            <a:endParaRPr lang="en-US" sz="3200" b="1" dirty="0">
              <a:solidFill>
                <a:schemeClr val="accent6"/>
              </a:solidFill>
              <a:latin typeface="Times New Roman" pitchFamily="18" charset="0"/>
              <a:cs typeface="Times New Roman" pitchFamily="18" charset="0"/>
            </a:endParaRPr>
          </a:p>
        </p:txBody>
      </p:sp>
    </p:spTree>
  </p:cSld>
  <p:clrMapOvr>
    <a:masterClrMapping/>
  </p:clrMapOvr>
  <p:transition spd="med">
    <p:split orient="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hp-pc\Desktop\Project Clg\DIAGRAMS image\DFD.png"/>
          <p:cNvPicPr>
            <a:picLocks noChangeAspect="1" noChangeArrowheads="1"/>
          </p:cNvPicPr>
          <p:nvPr/>
        </p:nvPicPr>
        <p:blipFill>
          <a:blip r:embed="rId2" cstate="print"/>
          <a:srcRect/>
          <a:stretch>
            <a:fillRect/>
          </a:stretch>
        </p:blipFill>
        <p:spPr bwMode="auto">
          <a:xfrm>
            <a:off x="609600" y="1295400"/>
            <a:ext cx="7643866" cy="4251462"/>
          </a:xfrm>
          <a:prstGeom prst="rect">
            <a:avLst/>
          </a:prstGeom>
          <a:noFill/>
        </p:spPr>
      </p:pic>
      <p:sp>
        <p:nvSpPr>
          <p:cNvPr id="4" name="TextBox 3"/>
          <p:cNvSpPr txBox="1"/>
          <p:nvPr/>
        </p:nvSpPr>
        <p:spPr>
          <a:xfrm>
            <a:off x="3124200" y="5715000"/>
            <a:ext cx="2514600" cy="584775"/>
          </a:xfrm>
          <a:prstGeom prst="rect">
            <a:avLst/>
          </a:prstGeom>
          <a:noFill/>
        </p:spPr>
        <p:txBody>
          <a:bodyPr wrap="square" rtlCol="0">
            <a:spAutoFit/>
          </a:bodyPr>
          <a:lstStyle/>
          <a:p>
            <a:pPr algn="ctr"/>
            <a:r>
              <a:rPr lang="en-IN" sz="1600" dirty="0" smtClean="0">
                <a:solidFill>
                  <a:schemeClr val="bg1"/>
                </a:solidFill>
              </a:rPr>
              <a:t>Fig 5: Context Level                      Diagram</a:t>
            </a:r>
            <a:endParaRPr lang="en-US" sz="1600" dirty="0">
              <a:solidFill>
                <a:schemeClr val="bg1"/>
              </a:solidFill>
            </a:endParaRPr>
          </a:p>
        </p:txBody>
      </p:sp>
    </p:spTree>
  </p:cSld>
  <p:clrMapOvr>
    <a:masterClrMapping/>
  </p:clrMapOvr>
  <p:transition spd="med">
    <p:split orient="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Users\hp-pc\Desktop\Project Clg\DIAGRAMS image\dfd2.png"/>
          <p:cNvPicPr>
            <a:picLocks noChangeAspect="1" noChangeArrowheads="1"/>
          </p:cNvPicPr>
          <p:nvPr/>
        </p:nvPicPr>
        <p:blipFill>
          <a:blip r:embed="rId2" cstate="print"/>
          <a:srcRect/>
          <a:stretch>
            <a:fillRect/>
          </a:stretch>
        </p:blipFill>
        <p:spPr bwMode="auto">
          <a:xfrm>
            <a:off x="2362200" y="113582"/>
            <a:ext cx="4269127" cy="6363417"/>
          </a:xfrm>
          <a:prstGeom prst="rect">
            <a:avLst/>
          </a:prstGeom>
          <a:noFill/>
        </p:spPr>
      </p:pic>
      <p:sp>
        <p:nvSpPr>
          <p:cNvPr id="4" name="TextBox 3"/>
          <p:cNvSpPr txBox="1"/>
          <p:nvPr/>
        </p:nvSpPr>
        <p:spPr>
          <a:xfrm>
            <a:off x="3276600" y="6519446"/>
            <a:ext cx="2514600" cy="338554"/>
          </a:xfrm>
          <a:prstGeom prst="rect">
            <a:avLst/>
          </a:prstGeom>
          <a:noFill/>
        </p:spPr>
        <p:txBody>
          <a:bodyPr wrap="square" rtlCol="0">
            <a:spAutoFit/>
          </a:bodyPr>
          <a:lstStyle/>
          <a:p>
            <a:pPr algn="ctr"/>
            <a:r>
              <a:rPr lang="en-IN" sz="1600" dirty="0" smtClean="0">
                <a:solidFill>
                  <a:schemeClr val="bg1"/>
                </a:solidFill>
              </a:rPr>
              <a:t>Fig 6: Level 1 Diagram</a:t>
            </a:r>
            <a:endParaRPr lang="en-US" sz="1600" dirty="0">
              <a:solidFill>
                <a:schemeClr val="bg1"/>
              </a:solidFill>
            </a:endParaRPr>
          </a:p>
        </p:txBody>
      </p:sp>
    </p:spTree>
  </p:cSld>
  <p:clrMapOvr>
    <a:masterClrMapping/>
  </p:clrMapOvr>
  <p:transition spd="med">
    <p:split orient="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304800"/>
            <a:ext cx="5486400" cy="584775"/>
          </a:xfrm>
          <a:prstGeom prst="rect">
            <a:avLst/>
          </a:prstGeom>
        </p:spPr>
        <p:txBody>
          <a:bodyPr wrap="square">
            <a:spAutoFit/>
          </a:bodyPr>
          <a:lstStyle/>
          <a:p>
            <a:pPr algn="ctr"/>
            <a:r>
              <a:rPr lang="en-IN" sz="3200" b="1" dirty="0" smtClean="0">
                <a:solidFill>
                  <a:schemeClr val="accent6"/>
                </a:solidFill>
                <a:latin typeface="Times New Roman" pitchFamily="18" charset="0"/>
                <a:cs typeface="Times New Roman" pitchFamily="18" charset="0"/>
              </a:rPr>
              <a:t>E-R Diagram</a:t>
            </a:r>
            <a:endParaRPr lang="en-US" sz="3200" b="1" dirty="0">
              <a:solidFill>
                <a:schemeClr val="accent6"/>
              </a:solidFill>
              <a:latin typeface="Times New Roman" pitchFamily="18" charset="0"/>
              <a:cs typeface="Times New Roman" pitchFamily="18" charset="0"/>
            </a:endParaRPr>
          </a:p>
        </p:txBody>
      </p:sp>
      <p:sp>
        <p:nvSpPr>
          <p:cNvPr id="3" name="TextBox 2"/>
          <p:cNvSpPr txBox="1"/>
          <p:nvPr/>
        </p:nvSpPr>
        <p:spPr>
          <a:xfrm>
            <a:off x="533400" y="1371600"/>
            <a:ext cx="8077200" cy="3352800"/>
          </a:xfrm>
          <a:prstGeom prst="rect">
            <a:avLst/>
          </a:prstGeom>
          <a:noFill/>
        </p:spPr>
        <p:txBody>
          <a:bodyPr wrap="square" rtlCol="0">
            <a:spAutoFit/>
          </a:bodyPr>
          <a:lstStyle/>
          <a:p>
            <a:pPr algn="just">
              <a:buFont typeface="Wingdings" pitchFamily="2" charset="2"/>
              <a:buChar char="Ø"/>
            </a:pPr>
            <a:r>
              <a:rPr lang="en-IN" sz="2400" dirty="0" smtClean="0">
                <a:solidFill>
                  <a:schemeClr val="bg1"/>
                </a:solidFill>
                <a:latin typeface="Times New Roman" pitchFamily="18" charset="0"/>
                <a:cs typeface="Times New Roman" pitchFamily="18" charset="0"/>
                <a:sym typeface="Wingdings" pitchFamily="2" charset="2"/>
              </a:rPr>
              <a:t> </a:t>
            </a:r>
            <a:r>
              <a:rPr lang="en-IN" sz="2400" dirty="0" smtClean="0">
                <a:solidFill>
                  <a:schemeClr val="bg1"/>
                </a:solidFill>
                <a:latin typeface="Times New Roman" pitchFamily="18" charset="0"/>
                <a:cs typeface="Times New Roman" pitchFamily="18" charset="0"/>
              </a:rPr>
              <a:t>An entity–relationship model (ER model) is a data model for describing the data or information aspects of a business domain or its process requirements, in an abstract way that lends itself to ultimately being implemented in a database such as a relational database.</a:t>
            </a:r>
          </a:p>
          <a:p>
            <a:pPr algn="just"/>
            <a:endParaRPr lang="en-IN" sz="2400" dirty="0" smtClean="0">
              <a:solidFill>
                <a:schemeClr val="bg1"/>
              </a:solidFill>
              <a:latin typeface="Times New Roman" pitchFamily="18" charset="0"/>
              <a:cs typeface="Times New Roman" pitchFamily="18" charset="0"/>
            </a:endParaRPr>
          </a:p>
          <a:p>
            <a:pPr algn="just">
              <a:buFont typeface="Wingdings" pitchFamily="2" charset="2"/>
              <a:buChar char="Ø"/>
            </a:pPr>
            <a:r>
              <a:rPr lang="en-IN" sz="2400" dirty="0" smtClean="0">
                <a:solidFill>
                  <a:schemeClr val="bg1"/>
                </a:solidFill>
                <a:latin typeface="Times New Roman" pitchFamily="18" charset="0"/>
                <a:cs typeface="Times New Roman" pitchFamily="18" charset="0"/>
              </a:rPr>
              <a:t> The main components of ER models are entities (things) and the relationships that can exist among them.</a:t>
            </a:r>
          </a:p>
          <a:p>
            <a:endParaRPr lang="en-US" dirty="0"/>
          </a:p>
        </p:txBody>
      </p:sp>
    </p:spTree>
  </p:cSld>
  <p:clrMapOvr>
    <a:masterClrMapping/>
  </p:clrMapOvr>
  <p:transition spd="med">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7924800" cy="5643602"/>
          </a:xfrm>
        </p:spPr>
        <p:txBody>
          <a:bodyPr>
            <a:noAutofit/>
          </a:bodyPr>
          <a:lstStyle/>
          <a:p>
            <a:pPr algn="just">
              <a:buNone/>
            </a:pPr>
            <a:endParaRPr lang="en-US" sz="2600" dirty="0" smtClean="0">
              <a:latin typeface="Times New Roman" pitchFamily="18" charset="0"/>
              <a:cs typeface="Times New Roman" pitchFamily="18" charset="0"/>
            </a:endParaRPr>
          </a:p>
          <a:p>
            <a:pPr marL="0" marR="0" indent="0" algn="just">
              <a:spcBef>
                <a:spcPts val="0"/>
              </a:spcBef>
              <a:spcAft>
                <a:spcPts val="0"/>
              </a:spcAft>
              <a:buNone/>
              <a:tabLst>
                <a:tab pos="450215" algn="l"/>
              </a:tabLst>
            </a:pPr>
            <a:endParaRPr lang="en-US" sz="2600" dirty="0" smtClean="0">
              <a:latin typeface="Times New Roman" pitchFamily="18" charset="0"/>
              <a:cs typeface="Times New Roman" pitchFamily="18" charset="0"/>
            </a:endParaRPr>
          </a:p>
        </p:txBody>
      </p:sp>
      <p:sp>
        <p:nvSpPr>
          <p:cNvPr id="7" name="TextBox 6"/>
          <p:cNvSpPr txBox="1"/>
          <p:nvPr/>
        </p:nvSpPr>
        <p:spPr>
          <a:xfrm>
            <a:off x="457200" y="240268"/>
            <a:ext cx="8001000" cy="584775"/>
          </a:xfrm>
          <a:prstGeom prst="rect">
            <a:avLst/>
          </a:prstGeom>
          <a:noFill/>
        </p:spPr>
        <p:txBody>
          <a:bodyPr wrap="square" rtlCol="0">
            <a:spAutoFit/>
          </a:bodyPr>
          <a:lstStyle/>
          <a:p>
            <a:pPr algn="ctr"/>
            <a:r>
              <a:rPr lang="en-IN" sz="3200" b="1" dirty="0" smtClean="0">
                <a:solidFill>
                  <a:schemeClr val="accent6"/>
                </a:solidFill>
                <a:latin typeface="Times New Roman" pitchFamily="18" charset="0"/>
                <a:cs typeface="Times New Roman" pitchFamily="18" charset="0"/>
              </a:rPr>
              <a:t>Literature Review</a:t>
            </a:r>
            <a:endParaRPr lang="en-US" sz="3200" b="1" dirty="0">
              <a:solidFill>
                <a:schemeClr val="accent6"/>
              </a:solidFill>
              <a:latin typeface="Times New Roman" pitchFamily="18" charset="0"/>
              <a:cs typeface="Times New Roman" pitchFamily="18" charset="0"/>
            </a:endParaRPr>
          </a:p>
        </p:txBody>
      </p:sp>
      <p:sp>
        <p:nvSpPr>
          <p:cNvPr id="10" name="TextBox 9"/>
          <p:cNvSpPr txBox="1"/>
          <p:nvPr/>
        </p:nvSpPr>
        <p:spPr>
          <a:xfrm>
            <a:off x="500034" y="914400"/>
            <a:ext cx="8186766" cy="6370975"/>
          </a:xfrm>
          <a:prstGeom prst="rect">
            <a:avLst/>
          </a:prstGeom>
          <a:noFill/>
        </p:spPr>
        <p:txBody>
          <a:bodyPr wrap="square" rtlCol="0">
            <a:spAutoFit/>
          </a:bodyPr>
          <a:lstStyle/>
          <a:p>
            <a:pPr algn="ctr" fontAlgn="base"/>
            <a:r>
              <a:rPr lang="en-IN" sz="2400" b="1" dirty="0" smtClean="0">
                <a:solidFill>
                  <a:schemeClr val="bg1"/>
                </a:solidFill>
                <a:latin typeface="Times New Roman" pitchFamily="18" charset="0"/>
                <a:cs typeface="Times New Roman" pitchFamily="18" charset="0"/>
              </a:rPr>
              <a:t>Forecasting Mineral Commodity Prices with Multidimensional Grey Metabolism Markov Chain</a:t>
            </a:r>
          </a:p>
          <a:p>
            <a:pPr fontAlgn="base"/>
            <a:endParaRPr lang="en-IN" sz="2000" dirty="0" smtClean="0">
              <a:solidFill>
                <a:schemeClr val="bg1"/>
              </a:solidFill>
              <a:latin typeface="Times New Roman" pitchFamily="18" charset="0"/>
              <a:cs typeface="Times New Roman" pitchFamily="18" charset="0"/>
            </a:endParaRPr>
          </a:p>
          <a:p>
            <a:pPr algn="just" fontAlgn="base"/>
            <a:r>
              <a:rPr lang="en-IN" sz="2400" dirty="0" smtClean="0">
                <a:solidFill>
                  <a:schemeClr val="bg1"/>
                </a:solidFill>
                <a:latin typeface="Times New Roman" pitchFamily="18" charset="0"/>
                <a:cs typeface="Times New Roman" pitchFamily="18" charset="0"/>
              </a:rPr>
              <a:t>The price with large random fluctuation in mineral market has made it very difficult to do an accurate forecast. To overcome this problem, a multidimensional grey metabolism Markov forecasting method is proposed based on the theories of Grey forecast and Stochastic process. The forecasting effect of the model is tested through a case study and analysis with MATLAB software. The research results indicate that the forecasting precision of the proposed method is high and not limited to forecasting step length. So the method can be used to do a long term forecasting for mineral commodity prices without considering economic crisis.</a:t>
            </a:r>
          </a:p>
          <a:p>
            <a:pPr algn="just" fontAlgn="base"/>
            <a:endParaRPr lang="en-IN" sz="2000" dirty="0" smtClean="0">
              <a:solidFill>
                <a:schemeClr val="bg1"/>
              </a:solidFill>
              <a:latin typeface="Times New Roman" pitchFamily="18" charset="0"/>
              <a:cs typeface="Times New Roman" pitchFamily="18" charset="0"/>
            </a:endParaRPr>
          </a:p>
          <a:p>
            <a:pPr algn="just" fontAlgn="base"/>
            <a:r>
              <a:rPr lang="en-IN" sz="2000" b="1" dirty="0" smtClean="0">
                <a:solidFill>
                  <a:schemeClr val="bg1"/>
                </a:solidFill>
                <a:latin typeface="Times New Roman" pitchFamily="18" charset="0"/>
                <a:cs typeface="Times New Roman" pitchFamily="18" charset="0"/>
              </a:rPr>
              <a:t>Link :</a:t>
            </a:r>
            <a:r>
              <a:rPr lang="en-IN" sz="2000" dirty="0" smtClean="0">
                <a:solidFill>
                  <a:schemeClr val="bg1"/>
                </a:solidFill>
                <a:latin typeface="Times New Roman" pitchFamily="18" charset="0"/>
                <a:cs typeface="Times New Roman" pitchFamily="18" charset="0"/>
              </a:rPr>
              <a:t> </a:t>
            </a:r>
            <a:r>
              <a:rPr lang="en-IN" i="1" dirty="0" smtClean="0">
                <a:solidFill>
                  <a:schemeClr val="bg1"/>
                </a:solidFill>
                <a:latin typeface="Times New Roman" pitchFamily="18" charset="0"/>
                <a:cs typeface="Times New Roman" pitchFamily="18" charset="0"/>
                <a:hlinkClick r:id="rId2"/>
              </a:rPr>
              <a:t>http://link.springer.com/chapter/10.1007%2F978-3-642-30976-2_37</a:t>
            </a:r>
            <a:endParaRPr lang="en-IN" i="1" dirty="0" smtClean="0">
              <a:solidFill>
                <a:schemeClr val="bg1"/>
              </a:solidFill>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545151521"/>
      </p:ext>
    </p:extLst>
  </p:cSld>
  <p:clrMapOvr>
    <a:masterClrMapping/>
  </p:clrMapOvr>
  <p:transition spd="med">
    <p:split orient="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R-Diagram.png"/>
          <p:cNvPicPr>
            <a:picLocks noChangeAspect="1"/>
          </p:cNvPicPr>
          <p:nvPr/>
        </p:nvPicPr>
        <p:blipFill>
          <a:blip r:embed="rId2" cstate="print"/>
          <a:stretch>
            <a:fillRect/>
          </a:stretch>
        </p:blipFill>
        <p:spPr>
          <a:xfrm>
            <a:off x="1878458" y="304800"/>
            <a:ext cx="5512942" cy="5867400"/>
          </a:xfrm>
          <a:prstGeom prst="rect">
            <a:avLst/>
          </a:prstGeom>
        </p:spPr>
      </p:pic>
      <p:sp>
        <p:nvSpPr>
          <p:cNvPr id="5" name="TextBox 4"/>
          <p:cNvSpPr txBox="1"/>
          <p:nvPr/>
        </p:nvSpPr>
        <p:spPr>
          <a:xfrm>
            <a:off x="3352800" y="6324600"/>
            <a:ext cx="2514600" cy="338554"/>
          </a:xfrm>
          <a:prstGeom prst="rect">
            <a:avLst/>
          </a:prstGeom>
          <a:noFill/>
        </p:spPr>
        <p:txBody>
          <a:bodyPr wrap="square" rtlCol="0">
            <a:spAutoFit/>
          </a:bodyPr>
          <a:lstStyle/>
          <a:p>
            <a:pPr algn="ctr"/>
            <a:r>
              <a:rPr lang="en-IN" sz="1600" dirty="0" smtClean="0">
                <a:solidFill>
                  <a:schemeClr val="bg1"/>
                </a:solidFill>
              </a:rPr>
              <a:t>Fig 7: E-R Diagram</a:t>
            </a:r>
            <a:endParaRPr lang="en-US" sz="1600" dirty="0">
              <a:solidFill>
                <a:schemeClr val="bg1"/>
              </a:solidFill>
            </a:endParaRPr>
          </a:p>
        </p:txBody>
      </p:sp>
    </p:spTree>
  </p:cSld>
  <p:clrMapOvr>
    <a:masterClrMapping/>
  </p:clrMapOvr>
  <p:transition spd="med">
    <p:split orient="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1371600"/>
            <a:ext cx="7848600" cy="2954655"/>
          </a:xfrm>
          <a:prstGeom prst="rect">
            <a:avLst/>
          </a:prstGeom>
          <a:noFill/>
        </p:spPr>
        <p:txBody>
          <a:bodyPr wrap="square" rtlCol="0">
            <a:spAutoFit/>
          </a:bodyPr>
          <a:lstStyle/>
          <a:p>
            <a:pPr algn="just">
              <a:buFont typeface="Wingdings" pitchFamily="2" charset="2"/>
              <a:buChar char="Ø"/>
            </a:pPr>
            <a:r>
              <a:rPr lang="en-IN" sz="2400" dirty="0" smtClean="0">
                <a:solidFill>
                  <a:schemeClr val="bg1"/>
                </a:solidFill>
                <a:latin typeface="Times New Roman" pitchFamily="18" charset="0"/>
                <a:cs typeface="Times New Roman" pitchFamily="18" charset="0"/>
              </a:rPr>
              <a:t> The class diagram shows how the different entities (people, things, and data) relate to each other; in other words, it shows the static structures of the system.</a:t>
            </a:r>
          </a:p>
          <a:p>
            <a:pPr algn="just"/>
            <a:endParaRPr lang="en-IN" sz="2400" dirty="0" smtClean="0">
              <a:solidFill>
                <a:schemeClr val="bg1"/>
              </a:solidFill>
              <a:latin typeface="Times New Roman" pitchFamily="18" charset="0"/>
              <a:cs typeface="Times New Roman" pitchFamily="18" charset="0"/>
            </a:endParaRPr>
          </a:p>
          <a:p>
            <a:pPr algn="just">
              <a:buFont typeface="Wingdings" pitchFamily="2" charset="2"/>
              <a:buChar char="Ø"/>
            </a:pPr>
            <a:r>
              <a:rPr lang="en-IN" sz="2400" dirty="0" smtClean="0">
                <a:solidFill>
                  <a:schemeClr val="bg1"/>
                </a:solidFill>
                <a:latin typeface="Times New Roman" pitchFamily="18" charset="0"/>
                <a:cs typeface="Times New Roman" pitchFamily="18" charset="0"/>
                <a:sym typeface="Wingdings" pitchFamily="2" charset="2"/>
              </a:rPr>
              <a:t> </a:t>
            </a:r>
            <a:r>
              <a:rPr lang="en-IN" sz="2400" dirty="0" smtClean="0">
                <a:solidFill>
                  <a:schemeClr val="bg1"/>
                </a:solidFill>
                <a:latin typeface="Times New Roman" pitchFamily="18" charset="0"/>
                <a:cs typeface="Times New Roman" pitchFamily="18" charset="0"/>
              </a:rPr>
              <a:t>Class diagrams can also be used to show implementation classes, which are the things that programmers typically deal with.</a:t>
            </a:r>
          </a:p>
          <a:p>
            <a:endParaRPr lang="en-US" dirty="0"/>
          </a:p>
        </p:txBody>
      </p:sp>
      <p:sp>
        <p:nvSpPr>
          <p:cNvPr id="3" name="Rectangle 2"/>
          <p:cNvSpPr/>
          <p:nvPr/>
        </p:nvSpPr>
        <p:spPr>
          <a:xfrm>
            <a:off x="1905000" y="304800"/>
            <a:ext cx="5486400" cy="584775"/>
          </a:xfrm>
          <a:prstGeom prst="rect">
            <a:avLst/>
          </a:prstGeom>
        </p:spPr>
        <p:txBody>
          <a:bodyPr wrap="square">
            <a:spAutoFit/>
          </a:bodyPr>
          <a:lstStyle/>
          <a:p>
            <a:pPr algn="ctr"/>
            <a:r>
              <a:rPr lang="en-IN" sz="3200" b="1" dirty="0" smtClean="0">
                <a:solidFill>
                  <a:schemeClr val="accent6"/>
                </a:solidFill>
                <a:latin typeface="Times New Roman" pitchFamily="18" charset="0"/>
                <a:cs typeface="Times New Roman" pitchFamily="18" charset="0"/>
              </a:rPr>
              <a:t>Class Diagram</a:t>
            </a:r>
            <a:endParaRPr lang="en-US" sz="3200" b="1" dirty="0">
              <a:solidFill>
                <a:schemeClr val="accent6"/>
              </a:solidFill>
              <a:latin typeface="Times New Roman" pitchFamily="18" charset="0"/>
              <a:cs typeface="Times New Roman" pitchFamily="18" charset="0"/>
            </a:endParaRPr>
          </a:p>
        </p:txBody>
      </p:sp>
    </p:spTree>
  </p:cSld>
  <p:clrMapOvr>
    <a:masterClrMapping/>
  </p:clrMapOvr>
  <p:transition spd="med">
    <p:split orient="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hp-pc\Desktop\Project Clg\DIAGRAMS image\class diagram.png"/>
          <p:cNvPicPr>
            <a:picLocks noChangeAspect="1" noChangeArrowheads="1"/>
          </p:cNvPicPr>
          <p:nvPr/>
        </p:nvPicPr>
        <p:blipFill>
          <a:blip r:embed="rId2" cstate="print"/>
          <a:srcRect/>
          <a:stretch>
            <a:fillRect/>
          </a:stretch>
        </p:blipFill>
        <p:spPr bwMode="auto">
          <a:xfrm>
            <a:off x="2209800" y="152400"/>
            <a:ext cx="4648200" cy="6264098"/>
          </a:xfrm>
          <a:prstGeom prst="rect">
            <a:avLst/>
          </a:prstGeom>
          <a:noFill/>
        </p:spPr>
      </p:pic>
      <p:sp>
        <p:nvSpPr>
          <p:cNvPr id="4" name="TextBox 3"/>
          <p:cNvSpPr txBox="1"/>
          <p:nvPr/>
        </p:nvSpPr>
        <p:spPr>
          <a:xfrm>
            <a:off x="3276600" y="6519446"/>
            <a:ext cx="2514600" cy="338554"/>
          </a:xfrm>
          <a:prstGeom prst="rect">
            <a:avLst/>
          </a:prstGeom>
          <a:noFill/>
        </p:spPr>
        <p:txBody>
          <a:bodyPr wrap="square" rtlCol="0">
            <a:spAutoFit/>
          </a:bodyPr>
          <a:lstStyle/>
          <a:p>
            <a:pPr algn="ctr"/>
            <a:r>
              <a:rPr lang="en-IN" sz="1600" dirty="0" smtClean="0">
                <a:solidFill>
                  <a:schemeClr val="bg1"/>
                </a:solidFill>
              </a:rPr>
              <a:t>Fig 8: Class Diagram</a:t>
            </a:r>
            <a:endParaRPr lang="en-US" sz="1600" dirty="0">
              <a:solidFill>
                <a:schemeClr val="bg1"/>
              </a:solidFill>
            </a:endParaRPr>
          </a:p>
        </p:txBody>
      </p:sp>
    </p:spTree>
  </p:cSld>
  <p:clrMapOvr>
    <a:masterClrMapping/>
  </p:clrMapOvr>
  <p:transition spd="med">
    <p:split orient="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304800"/>
            <a:ext cx="5486400" cy="584775"/>
          </a:xfrm>
          <a:prstGeom prst="rect">
            <a:avLst/>
          </a:prstGeom>
        </p:spPr>
        <p:txBody>
          <a:bodyPr wrap="square">
            <a:spAutoFit/>
          </a:bodyPr>
          <a:lstStyle/>
          <a:p>
            <a:pPr algn="ctr"/>
            <a:r>
              <a:rPr lang="en-IN" sz="3200" b="1" dirty="0" smtClean="0">
                <a:solidFill>
                  <a:schemeClr val="accent6"/>
                </a:solidFill>
                <a:latin typeface="Times New Roman" pitchFamily="18" charset="0"/>
                <a:cs typeface="Times New Roman" pitchFamily="18" charset="0"/>
              </a:rPr>
              <a:t>Data Dictionary</a:t>
            </a:r>
            <a:endParaRPr lang="en-US" sz="3200" b="1" dirty="0">
              <a:solidFill>
                <a:schemeClr val="accent6"/>
              </a:solidFill>
              <a:latin typeface="Times New Roman" pitchFamily="18" charset="0"/>
              <a:cs typeface="Times New Roman" pitchFamily="18" charset="0"/>
            </a:endParaRPr>
          </a:p>
        </p:txBody>
      </p:sp>
      <p:graphicFrame>
        <p:nvGraphicFramePr>
          <p:cNvPr id="3" name="Table 2"/>
          <p:cNvGraphicFramePr>
            <a:graphicFrameLocks noGrp="1"/>
          </p:cNvGraphicFramePr>
          <p:nvPr/>
        </p:nvGraphicFramePr>
        <p:xfrm>
          <a:off x="457201" y="1066803"/>
          <a:ext cx="8229600" cy="2875473"/>
        </p:xfrm>
        <a:graphic>
          <a:graphicData uri="http://schemas.openxmlformats.org/drawingml/2006/table">
            <a:tbl>
              <a:tblPr/>
              <a:tblGrid>
                <a:gridCol w="1904999"/>
                <a:gridCol w="1219200"/>
                <a:gridCol w="1527418"/>
                <a:gridCol w="582444"/>
                <a:gridCol w="2995539"/>
              </a:tblGrid>
              <a:tr h="258266">
                <a:tc gridSpan="5">
                  <a:txBody>
                    <a:bodyPr/>
                    <a:lstStyle/>
                    <a:p>
                      <a:pPr marL="0" marR="0" indent="182880" algn="ctr">
                        <a:lnSpc>
                          <a:spcPct val="150000"/>
                        </a:lnSpc>
                        <a:spcBef>
                          <a:spcPts val="0"/>
                        </a:spcBef>
                        <a:spcAft>
                          <a:spcPts val="0"/>
                        </a:spcAft>
                      </a:pPr>
                      <a:r>
                        <a:rPr lang="en-US" sz="1600" b="0" dirty="0">
                          <a:solidFill>
                            <a:srgbClr val="000000"/>
                          </a:solidFill>
                          <a:latin typeface="Times New Roman"/>
                          <a:ea typeface="Times New Roman"/>
                          <a:cs typeface="Times New Roman"/>
                        </a:rPr>
                        <a:t> Table </a:t>
                      </a:r>
                      <a:r>
                        <a:rPr lang="en-US" sz="1600" b="0" baseline="0" dirty="0" smtClean="0">
                          <a:solidFill>
                            <a:srgbClr val="000000"/>
                          </a:solidFill>
                          <a:latin typeface="Times New Roman"/>
                          <a:ea typeface="Times New Roman"/>
                          <a:cs typeface="Times New Roman"/>
                        </a:rPr>
                        <a:t> </a:t>
                      </a:r>
                      <a:r>
                        <a:rPr lang="en-US" sz="1600" b="0" dirty="0" smtClean="0">
                          <a:solidFill>
                            <a:srgbClr val="000000"/>
                          </a:solidFill>
                          <a:latin typeface="Times New Roman"/>
                          <a:ea typeface="Times New Roman"/>
                          <a:cs typeface="Times New Roman"/>
                        </a:rPr>
                        <a:t>1 </a:t>
                      </a:r>
                      <a:r>
                        <a:rPr lang="en-US" sz="1600" b="0" dirty="0">
                          <a:solidFill>
                            <a:srgbClr val="000000"/>
                          </a:solidFill>
                          <a:latin typeface="Times New Roman"/>
                          <a:ea typeface="Times New Roman"/>
                          <a:cs typeface="Times New Roman"/>
                        </a:rPr>
                        <a:t>: </a:t>
                      </a:r>
                      <a:r>
                        <a:rPr lang="en-US" sz="1600" b="0" dirty="0" err="1">
                          <a:solidFill>
                            <a:srgbClr val="000000"/>
                          </a:solidFill>
                          <a:latin typeface="Times New Roman"/>
                          <a:ea typeface="Times New Roman"/>
                          <a:cs typeface="Times New Roman"/>
                        </a:rPr>
                        <a:t>user_info</a:t>
                      </a:r>
                      <a:endParaRPr lang="en-US" sz="1600" b="0" dirty="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8266">
                <a:tc>
                  <a:txBody>
                    <a:bodyPr/>
                    <a:lstStyle/>
                    <a:p>
                      <a:pPr marL="0" marR="0" indent="182880" algn="ctr">
                        <a:lnSpc>
                          <a:spcPct val="150000"/>
                        </a:lnSpc>
                        <a:spcBef>
                          <a:spcPts val="0"/>
                        </a:spcBef>
                        <a:spcAft>
                          <a:spcPts val="0"/>
                        </a:spcAft>
                      </a:pPr>
                      <a:r>
                        <a:rPr lang="en-US" sz="1400" b="1" dirty="0">
                          <a:solidFill>
                            <a:srgbClr val="000000"/>
                          </a:solidFill>
                          <a:latin typeface="Times New Roman"/>
                          <a:ea typeface="Times New Roman"/>
                          <a:cs typeface="Times New Roman"/>
                        </a:rPr>
                        <a:t>Name</a:t>
                      </a:r>
                      <a:endParaRPr lang="en-US" sz="1400" dirty="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0" algn="ctr">
                        <a:lnSpc>
                          <a:spcPct val="150000"/>
                        </a:lnSpc>
                        <a:spcBef>
                          <a:spcPts val="0"/>
                        </a:spcBef>
                        <a:spcAft>
                          <a:spcPts val="0"/>
                        </a:spcAft>
                      </a:pPr>
                      <a:r>
                        <a:rPr lang="en-US" sz="1400" b="1" dirty="0">
                          <a:solidFill>
                            <a:srgbClr val="000000"/>
                          </a:solidFill>
                          <a:latin typeface="Times New Roman"/>
                          <a:ea typeface="Times New Roman"/>
                          <a:cs typeface="Times New Roman"/>
                        </a:rPr>
                        <a:t>Data Type</a:t>
                      </a:r>
                      <a:endParaRPr lang="en-US" sz="1400" dirty="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182880" algn="ctr">
                        <a:lnSpc>
                          <a:spcPct val="150000"/>
                        </a:lnSpc>
                        <a:spcBef>
                          <a:spcPts val="0"/>
                        </a:spcBef>
                        <a:spcAft>
                          <a:spcPts val="0"/>
                        </a:spcAft>
                      </a:pPr>
                      <a:r>
                        <a:rPr lang="en-US" sz="1400" b="1" dirty="0">
                          <a:solidFill>
                            <a:srgbClr val="000000"/>
                          </a:solidFill>
                          <a:latin typeface="Times New Roman"/>
                          <a:ea typeface="Times New Roman"/>
                          <a:cs typeface="Times New Roman"/>
                        </a:rPr>
                        <a:t>Constraint</a:t>
                      </a:r>
                      <a:endParaRPr lang="en-US" sz="1400" dirty="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0" algn="ctr">
                        <a:lnSpc>
                          <a:spcPct val="150000"/>
                        </a:lnSpc>
                        <a:spcBef>
                          <a:spcPts val="0"/>
                        </a:spcBef>
                        <a:spcAft>
                          <a:spcPts val="0"/>
                        </a:spcAft>
                      </a:pPr>
                      <a:r>
                        <a:rPr lang="en-US" sz="1400" b="1" dirty="0">
                          <a:solidFill>
                            <a:srgbClr val="000000"/>
                          </a:solidFill>
                          <a:latin typeface="Times New Roman"/>
                          <a:ea typeface="Times New Roman"/>
                          <a:cs typeface="Times New Roman"/>
                        </a:rPr>
                        <a:t>Key</a:t>
                      </a:r>
                      <a:endParaRPr lang="en-US" sz="1400" dirty="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182880" algn="ctr">
                        <a:lnSpc>
                          <a:spcPct val="150000"/>
                        </a:lnSpc>
                        <a:spcBef>
                          <a:spcPts val="0"/>
                        </a:spcBef>
                        <a:spcAft>
                          <a:spcPts val="0"/>
                        </a:spcAft>
                      </a:pPr>
                      <a:r>
                        <a:rPr lang="en-US" sz="1400" b="1" dirty="0">
                          <a:solidFill>
                            <a:srgbClr val="000000"/>
                          </a:solidFill>
                          <a:latin typeface="Times New Roman"/>
                          <a:ea typeface="Times New Roman"/>
                          <a:cs typeface="Times New Roman"/>
                        </a:rPr>
                        <a:t>Description</a:t>
                      </a:r>
                      <a:endParaRPr lang="en-US" sz="1400" dirty="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r>
              <a:tr h="258266">
                <a:tc>
                  <a:txBody>
                    <a:bodyPr/>
                    <a:lstStyle/>
                    <a:p>
                      <a:pPr marL="0" marR="0" indent="0" algn="ctr">
                        <a:lnSpc>
                          <a:spcPct val="150000"/>
                        </a:lnSpc>
                        <a:spcBef>
                          <a:spcPts val="0"/>
                        </a:spcBef>
                        <a:spcAft>
                          <a:spcPts val="0"/>
                        </a:spcAft>
                      </a:pPr>
                      <a:r>
                        <a:rPr lang="en-US" sz="1400" dirty="0" err="1">
                          <a:solidFill>
                            <a:srgbClr val="000000"/>
                          </a:solidFill>
                          <a:latin typeface="Times New Roman"/>
                          <a:ea typeface="Times New Roman"/>
                          <a:cs typeface="Times New Roman"/>
                        </a:rPr>
                        <a:t>user_login_id</a:t>
                      </a:r>
                      <a:endParaRPr lang="en-US" sz="1400" dirty="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err="1">
                          <a:solidFill>
                            <a:srgbClr val="000000"/>
                          </a:solidFill>
                          <a:latin typeface="Times New Roman"/>
                          <a:ea typeface="Times New Roman"/>
                          <a:cs typeface="Times New Roman"/>
                        </a:rPr>
                        <a:t>int</a:t>
                      </a:r>
                      <a:r>
                        <a:rPr lang="en-US" sz="1400" dirty="0">
                          <a:solidFill>
                            <a:srgbClr val="000000"/>
                          </a:solidFill>
                          <a:latin typeface="Times New Roman"/>
                          <a:ea typeface="Times New Roman"/>
                          <a:cs typeface="Times New Roman"/>
                        </a:rPr>
                        <a:t>(11)</a:t>
                      </a:r>
                      <a:endParaRPr lang="en-US" sz="1400" dirty="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rgbClr val="000000"/>
                          </a:solidFill>
                          <a:latin typeface="Times New Roman"/>
                          <a:ea typeface="Times New Roman"/>
                          <a:cs typeface="Times New Roman"/>
                        </a:rPr>
                        <a:t>Auto</a:t>
                      </a:r>
                      <a:endParaRPr lang="en-US" sz="1400" dirty="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rgbClr val="000000"/>
                          </a:solidFill>
                          <a:latin typeface="Times New Roman"/>
                          <a:ea typeface="Times New Roman"/>
                          <a:cs typeface="Times New Roman"/>
                        </a:rPr>
                        <a:t>PK</a:t>
                      </a:r>
                      <a:endParaRPr lang="en-US" sz="1400" dirty="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To fetch data for login info</a:t>
                      </a:r>
                      <a:endParaRPr lang="en-US" sz="140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266">
                <a:tc>
                  <a:txBody>
                    <a:bodyPr/>
                    <a:lstStyle/>
                    <a:p>
                      <a:pPr marL="0" marR="0" indent="0" algn="ctr">
                        <a:lnSpc>
                          <a:spcPct val="150000"/>
                        </a:lnSpc>
                        <a:spcBef>
                          <a:spcPts val="0"/>
                        </a:spcBef>
                        <a:spcAft>
                          <a:spcPts val="0"/>
                        </a:spcAft>
                      </a:pPr>
                      <a:r>
                        <a:rPr lang="en-US" sz="1400" dirty="0" err="1">
                          <a:solidFill>
                            <a:srgbClr val="000000"/>
                          </a:solidFill>
                          <a:latin typeface="Times New Roman"/>
                          <a:ea typeface="Times New Roman"/>
                          <a:cs typeface="Times New Roman"/>
                        </a:rPr>
                        <a:t>user_id</a:t>
                      </a:r>
                      <a:endParaRPr lang="en-US" sz="1400" dirty="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err="1">
                          <a:solidFill>
                            <a:srgbClr val="000000"/>
                          </a:solidFill>
                          <a:latin typeface="Times New Roman"/>
                          <a:ea typeface="Times New Roman"/>
                          <a:cs typeface="Times New Roman"/>
                        </a:rPr>
                        <a:t>int</a:t>
                      </a:r>
                      <a:r>
                        <a:rPr lang="en-US" sz="1400" dirty="0">
                          <a:solidFill>
                            <a:srgbClr val="000000"/>
                          </a:solidFill>
                          <a:latin typeface="Times New Roman"/>
                          <a:ea typeface="Times New Roman"/>
                          <a:cs typeface="Times New Roman"/>
                        </a:rPr>
                        <a:t>(11)</a:t>
                      </a:r>
                      <a:endParaRPr lang="en-US" sz="1400" dirty="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rgbClr val="000000"/>
                          </a:solidFill>
                          <a:latin typeface="Times New Roman"/>
                          <a:ea typeface="Times New Roman"/>
                          <a:cs typeface="Times New Roman"/>
                        </a:rPr>
                        <a:t>FK</a:t>
                      </a:r>
                      <a:endParaRPr lang="en-US" sz="1400" dirty="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rgbClr val="000000"/>
                          </a:solidFill>
                          <a:latin typeface="Times New Roman"/>
                          <a:ea typeface="Times New Roman"/>
                          <a:cs typeface="Times New Roman"/>
                        </a:rPr>
                        <a:t>user id</a:t>
                      </a:r>
                      <a:endParaRPr lang="en-US" sz="1400" dirty="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6531">
                <a:tc>
                  <a:txBody>
                    <a:bodyPr/>
                    <a:lstStyle/>
                    <a:p>
                      <a:pPr marL="0" marR="0" indent="0" algn="ctr">
                        <a:lnSpc>
                          <a:spcPct val="150000"/>
                        </a:lnSpc>
                        <a:spcBef>
                          <a:spcPts val="0"/>
                        </a:spcBef>
                        <a:spcAft>
                          <a:spcPts val="0"/>
                        </a:spcAft>
                      </a:pPr>
                      <a:r>
                        <a:rPr lang="en-US" sz="1400" dirty="0" err="1">
                          <a:solidFill>
                            <a:srgbClr val="000000"/>
                          </a:solidFill>
                          <a:latin typeface="Times New Roman"/>
                          <a:ea typeface="Times New Roman"/>
                          <a:cs typeface="Times New Roman"/>
                        </a:rPr>
                        <a:t>user_first_name</a:t>
                      </a:r>
                      <a:endParaRPr lang="en-US" sz="1400" dirty="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err="1">
                          <a:solidFill>
                            <a:srgbClr val="000000"/>
                          </a:solidFill>
                          <a:latin typeface="Times New Roman"/>
                          <a:ea typeface="Times New Roman"/>
                          <a:cs typeface="Times New Roman"/>
                        </a:rPr>
                        <a:t>varchar</a:t>
                      </a:r>
                      <a:r>
                        <a:rPr lang="en-US" sz="1400" dirty="0">
                          <a:solidFill>
                            <a:srgbClr val="000000"/>
                          </a:solidFill>
                          <a:latin typeface="Times New Roman"/>
                          <a:ea typeface="Times New Roman"/>
                          <a:cs typeface="Times New Roman"/>
                        </a:rPr>
                        <a:t>(50)</a:t>
                      </a:r>
                      <a:endParaRPr lang="en-US" sz="1400" dirty="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rgbClr val="000000"/>
                          </a:solidFill>
                          <a:latin typeface="Times New Roman"/>
                          <a:ea typeface="Times New Roman"/>
                          <a:cs typeface="Times New Roman"/>
                        </a:rPr>
                        <a:t>Stores First Name</a:t>
                      </a:r>
                      <a:endParaRPr lang="en-US" sz="1400" dirty="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6531">
                <a:tc>
                  <a:txBody>
                    <a:bodyPr/>
                    <a:lstStyle/>
                    <a:p>
                      <a:pPr marL="0" marR="0" indent="0" algn="ctr">
                        <a:lnSpc>
                          <a:spcPct val="150000"/>
                        </a:lnSpc>
                        <a:spcBef>
                          <a:spcPts val="0"/>
                        </a:spcBef>
                        <a:spcAft>
                          <a:spcPts val="0"/>
                        </a:spcAft>
                      </a:pPr>
                      <a:r>
                        <a:rPr lang="en-US" sz="1400" dirty="0" err="1">
                          <a:solidFill>
                            <a:srgbClr val="000000"/>
                          </a:solidFill>
                          <a:latin typeface="Times New Roman"/>
                          <a:ea typeface="Times New Roman"/>
                          <a:cs typeface="Times New Roman"/>
                        </a:rPr>
                        <a:t>user_last_name</a:t>
                      </a:r>
                      <a:endParaRPr lang="en-US" sz="1400" dirty="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err="1">
                          <a:solidFill>
                            <a:srgbClr val="000000"/>
                          </a:solidFill>
                          <a:latin typeface="Times New Roman"/>
                          <a:ea typeface="Times New Roman"/>
                          <a:cs typeface="Times New Roman"/>
                        </a:rPr>
                        <a:t>varchar</a:t>
                      </a:r>
                      <a:r>
                        <a:rPr lang="en-US" sz="1400" dirty="0">
                          <a:solidFill>
                            <a:srgbClr val="000000"/>
                          </a:solidFill>
                          <a:latin typeface="Times New Roman"/>
                          <a:ea typeface="Times New Roman"/>
                          <a:cs typeface="Times New Roman"/>
                        </a:rPr>
                        <a:t>(50)</a:t>
                      </a:r>
                      <a:endParaRPr lang="en-US" sz="1400" dirty="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rgbClr val="000000"/>
                          </a:solidFill>
                          <a:latin typeface="Times New Roman"/>
                          <a:ea typeface="Times New Roman"/>
                          <a:cs typeface="Times New Roman"/>
                        </a:rPr>
                        <a:t>Stores Last Name</a:t>
                      </a:r>
                      <a:endParaRPr lang="en-US" sz="1400" dirty="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6531">
                <a:tc>
                  <a:txBody>
                    <a:bodyPr/>
                    <a:lstStyle/>
                    <a:p>
                      <a:pPr marL="0" marR="0" indent="0" algn="ctr">
                        <a:lnSpc>
                          <a:spcPct val="150000"/>
                        </a:lnSpc>
                        <a:spcBef>
                          <a:spcPts val="0"/>
                        </a:spcBef>
                        <a:spcAft>
                          <a:spcPts val="0"/>
                        </a:spcAft>
                      </a:pPr>
                      <a:r>
                        <a:rPr lang="en-US" sz="1400" dirty="0" err="1">
                          <a:solidFill>
                            <a:srgbClr val="000000"/>
                          </a:solidFill>
                          <a:latin typeface="Times New Roman"/>
                          <a:ea typeface="Times New Roman"/>
                          <a:cs typeface="Times New Roman"/>
                        </a:rPr>
                        <a:t>user_contact_number</a:t>
                      </a:r>
                      <a:endParaRPr lang="en-US" sz="1400" dirty="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err="1">
                          <a:solidFill>
                            <a:srgbClr val="000000"/>
                          </a:solidFill>
                          <a:latin typeface="Times New Roman"/>
                          <a:ea typeface="Times New Roman"/>
                          <a:cs typeface="Times New Roman"/>
                        </a:rPr>
                        <a:t>varchar</a:t>
                      </a:r>
                      <a:r>
                        <a:rPr lang="en-US" sz="1400" dirty="0">
                          <a:solidFill>
                            <a:srgbClr val="000000"/>
                          </a:solidFill>
                          <a:latin typeface="Times New Roman"/>
                          <a:ea typeface="Times New Roman"/>
                          <a:cs typeface="Times New Roman"/>
                        </a:rPr>
                        <a:t>(50)</a:t>
                      </a:r>
                      <a:endParaRPr lang="en-US" sz="1400" dirty="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rgbClr val="000000"/>
                          </a:solidFill>
                          <a:latin typeface="Times New Roman"/>
                          <a:ea typeface="Times New Roman"/>
                          <a:cs typeface="Times New Roman"/>
                        </a:rPr>
                        <a:t>Contact Number</a:t>
                      </a:r>
                      <a:endParaRPr lang="en-US" sz="1400" dirty="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Table 3"/>
          <p:cNvGraphicFramePr>
            <a:graphicFrameLocks noGrp="1"/>
          </p:cNvGraphicFramePr>
          <p:nvPr/>
        </p:nvGraphicFramePr>
        <p:xfrm>
          <a:off x="457200" y="4267200"/>
          <a:ext cx="8229599" cy="1965960"/>
        </p:xfrm>
        <a:graphic>
          <a:graphicData uri="http://schemas.openxmlformats.org/drawingml/2006/table">
            <a:tbl>
              <a:tblPr/>
              <a:tblGrid>
                <a:gridCol w="1492245"/>
                <a:gridCol w="1225263"/>
                <a:gridCol w="1911790"/>
                <a:gridCol w="591177"/>
                <a:gridCol w="3009124"/>
              </a:tblGrid>
              <a:tr h="297455">
                <a:tc gridSpan="5">
                  <a:txBody>
                    <a:bodyPr/>
                    <a:lstStyle/>
                    <a:p>
                      <a:pPr marL="0" marR="0" indent="182880" algn="ctr">
                        <a:lnSpc>
                          <a:spcPct val="150000"/>
                        </a:lnSpc>
                        <a:spcBef>
                          <a:spcPts val="0"/>
                        </a:spcBef>
                        <a:spcAft>
                          <a:spcPts val="0"/>
                        </a:spcAft>
                      </a:pPr>
                      <a:r>
                        <a:rPr lang="en-US" sz="1600" b="0" dirty="0">
                          <a:solidFill>
                            <a:srgbClr val="000000"/>
                          </a:solidFill>
                          <a:latin typeface="Times New Roman"/>
                          <a:ea typeface="Times New Roman"/>
                          <a:cs typeface="Times New Roman"/>
                        </a:rPr>
                        <a:t>Table </a:t>
                      </a:r>
                      <a:r>
                        <a:rPr lang="en-US" sz="1600" b="0" dirty="0" smtClean="0">
                          <a:solidFill>
                            <a:srgbClr val="000000"/>
                          </a:solidFill>
                          <a:latin typeface="Times New Roman"/>
                          <a:ea typeface="Times New Roman"/>
                          <a:cs typeface="Times New Roman"/>
                        </a:rPr>
                        <a:t>2 </a:t>
                      </a:r>
                      <a:r>
                        <a:rPr lang="en-US" sz="1600" b="0" dirty="0">
                          <a:solidFill>
                            <a:srgbClr val="000000"/>
                          </a:solidFill>
                          <a:latin typeface="Times New Roman"/>
                          <a:ea typeface="Times New Roman"/>
                          <a:cs typeface="Times New Roman"/>
                        </a:rPr>
                        <a:t>: </a:t>
                      </a:r>
                      <a:r>
                        <a:rPr lang="en-US" sz="1600" b="0" dirty="0" err="1">
                          <a:solidFill>
                            <a:srgbClr val="000000"/>
                          </a:solidFill>
                          <a:latin typeface="Times New Roman"/>
                          <a:ea typeface="Times New Roman"/>
                          <a:cs typeface="Times New Roman"/>
                        </a:rPr>
                        <a:t>login_info</a:t>
                      </a:r>
                      <a:endParaRPr lang="en-US" sz="1600" b="0" dirty="0">
                        <a:latin typeface="Times New Roman"/>
                        <a:ea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97455">
                <a:tc>
                  <a:txBody>
                    <a:bodyPr/>
                    <a:lstStyle/>
                    <a:p>
                      <a:pPr marL="0" marR="0" indent="182880" algn="ctr">
                        <a:lnSpc>
                          <a:spcPct val="150000"/>
                        </a:lnSpc>
                        <a:spcBef>
                          <a:spcPts val="0"/>
                        </a:spcBef>
                        <a:spcAft>
                          <a:spcPts val="0"/>
                        </a:spcAft>
                      </a:pPr>
                      <a:r>
                        <a:rPr lang="en-US" sz="1400" b="1" dirty="0">
                          <a:solidFill>
                            <a:srgbClr val="000000"/>
                          </a:solidFill>
                          <a:latin typeface="Times New Roman"/>
                          <a:ea typeface="Times New Roman"/>
                          <a:cs typeface="Times New Roman"/>
                        </a:rPr>
                        <a:t>Name</a:t>
                      </a:r>
                      <a:endParaRPr lang="en-US" sz="1400" dirty="0">
                        <a:latin typeface="Times New Roman"/>
                        <a:ea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0" algn="just">
                        <a:lnSpc>
                          <a:spcPct val="150000"/>
                        </a:lnSpc>
                        <a:spcBef>
                          <a:spcPts val="0"/>
                        </a:spcBef>
                        <a:spcAft>
                          <a:spcPts val="0"/>
                        </a:spcAft>
                      </a:pPr>
                      <a:r>
                        <a:rPr lang="en-US" sz="1400" b="1">
                          <a:solidFill>
                            <a:srgbClr val="000000"/>
                          </a:solidFill>
                          <a:latin typeface="Times New Roman"/>
                          <a:ea typeface="Times New Roman"/>
                          <a:cs typeface="Times New Roman"/>
                        </a:rPr>
                        <a:t>Data Type</a:t>
                      </a:r>
                      <a:endParaRPr lang="en-US" sz="1400">
                        <a:latin typeface="Times New Roman"/>
                        <a:ea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182880" algn="ctr">
                        <a:lnSpc>
                          <a:spcPct val="150000"/>
                        </a:lnSpc>
                        <a:spcBef>
                          <a:spcPts val="0"/>
                        </a:spcBef>
                        <a:spcAft>
                          <a:spcPts val="0"/>
                        </a:spcAft>
                      </a:pPr>
                      <a:r>
                        <a:rPr lang="en-US" sz="1400" b="1">
                          <a:solidFill>
                            <a:srgbClr val="000000"/>
                          </a:solidFill>
                          <a:latin typeface="Times New Roman"/>
                          <a:ea typeface="Times New Roman"/>
                          <a:cs typeface="Times New Roman"/>
                        </a:rPr>
                        <a:t>Constraint</a:t>
                      </a:r>
                      <a:endParaRPr lang="en-US" sz="1400">
                        <a:latin typeface="Times New Roman"/>
                        <a:ea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0" algn="just">
                        <a:lnSpc>
                          <a:spcPct val="150000"/>
                        </a:lnSpc>
                        <a:spcBef>
                          <a:spcPts val="0"/>
                        </a:spcBef>
                        <a:spcAft>
                          <a:spcPts val="0"/>
                        </a:spcAft>
                      </a:pPr>
                      <a:r>
                        <a:rPr lang="en-US" sz="1400" b="1" dirty="0">
                          <a:solidFill>
                            <a:srgbClr val="000000"/>
                          </a:solidFill>
                          <a:latin typeface="Times New Roman"/>
                          <a:ea typeface="Times New Roman"/>
                          <a:cs typeface="Times New Roman"/>
                        </a:rPr>
                        <a:t>Key</a:t>
                      </a:r>
                      <a:endParaRPr lang="en-US" sz="1400" dirty="0">
                        <a:latin typeface="Times New Roman"/>
                        <a:ea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182880" algn="ctr">
                        <a:lnSpc>
                          <a:spcPct val="150000"/>
                        </a:lnSpc>
                        <a:spcBef>
                          <a:spcPts val="0"/>
                        </a:spcBef>
                        <a:spcAft>
                          <a:spcPts val="0"/>
                        </a:spcAft>
                      </a:pPr>
                      <a:r>
                        <a:rPr lang="en-US" sz="1400" b="1" dirty="0">
                          <a:solidFill>
                            <a:srgbClr val="000000"/>
                          </a:solidFill>
                          <a:latin typeface="Times New Roman"/>
                          <a:ea typeface="Times New Roman"/>
                          <a:cs typeface="Times New Roman"/>
                        </a:rPr>
                        <a:t>Description</a:t>
                      </a:r>
                      <a:endParaRPr lang="en-US" sz="1400" dirty="0">
                        <a:latin typeface="Times New Roman"/>
                        <a:ea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r>
              <a:tr h="297455">
                <a:tc>
                  <a:txBody>
                    <a:bodyPr/>
                    <a:lstStyle/>
                    <a:p>
                      <a:pPr marL="0" marR="0" indent="0" algn="ctr">
                        <a:lnSpc>
                          <a:spcPct val="150000"/>
                        </a:lnSpc>
                        <a:spcBef>
                          <a:spcPts val="0"/>
                        </a:spcBef>
                        <a:spcAft>
                          <a:spcPts val="0"/>
                        </a:spcAft>
                      </a:pPr>
                      <a:r>
                        <a:rPr lang="en-US" sz="1400" dirty="0" err="1">
                          <a:solidFill>
                            <a:srgbClr val="000000"/>
                          </a:solidFill>
                          <a:latin typeface="Times New Roman"/>
                          <a:ea typeface="Times New Roman"/>
                          <a:cs typeface="Times New Roman"/>
                        </a:rPr>
                        <a:t>user_id</a:t>
                      </a:r>
                      <a:endParaRPr lang="en-US" sz="1400" dirty="0">
                        <a:latin typeface="Times New Roman"/>
                        <a:ea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int(11)</a:t>
                      </a:r>
                      <a:endParaRPr lang="en-US" sz="1400">
                        <a:latin typeface="Times New Roman"/>
                        <a:ea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Auto</a:t>
                      </a:r>
                      <a:endParaRPr lang="en-US" sz="1400">
                        <a:latin typeface="Times New Roman"/>
                        <a:ea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PK</a:t>
                      </a:r>
                      <a:endParaRPr lang="en-US" sz="1400">
                        <a:latin typeface="Times New Roman"/>
                        <a:ea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user id</a:t>
                      </a:r>
                      <a:endParaRPr lang="en-US" sz="1400">
                        <a:latin typeface="Times New Roman"/>
                        <a:ea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455">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username</a:t>
                      </a:r>
                      <a:endParaRPr lang="en-US" sz="1400">
                        <a:latin typeface="Times New Roman"/>
                        <a:ea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err="1">
                          <a:solidFill>
                            <a:srgbClr val="000000"/>
                          </a:solidFill>
                          <a:latin typeface="Times New Roman"/>
                          <a:ea typeface="Times New Roman"/>
                          <a:cs typeface="Times New Roman"/>
                        </a:rPr>
                        <a:t>varchar</a:t>
                      </a:r>
                      <a:r>
                        <a:rPr lang="en-US" sz="1400" dirty="0">
                          <a:solidFill>
                            <a:srgbClr val="000000"/>
                          </a:solidFill>
                          <a:latin typeface="Times New Roman"/>
                          <a:ea typeface="Times New Roman"/>
                          <a:cs typeface="Times New Roman"/>
                        </a:rPr>
                        <a:t>(255)</a:t>
                      </a:r>
                      <a:endParaRPr lang="en-US" sz="1400" dirty="0">
                        <a:latin typeface="Times New Roman"/>
                        <a:ea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username</a:t>
                      </a:r>
                      <a:endParaRPr lang="en-US" sz="1400">
                        <a:latin typeface="Times New Roman"/>
                        <a:ea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455">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password</a:t>
                      </a:r>
                      <a:endParaRPr lang="en-US" sz="1400">
                        <a:latin typeface="Times New Roman"/>
                        <a:ea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err="1">
                          <a:solidFill>
                            <a:srgbClr val="000000"/>
                          </a:solidFill>
                          <a:latin typeface="Times New Roman"/>
                          <a:ea typeface="Times New Roman"/>
                          <a:cs typeface="Times New Roman"/>
                        </a:rPr>
                        <a:t>Varchar</a:t>
                      </a:r>
                      <a:r>
                        <a:rPr lang="en-US" sz="1400" dirty="0">
                          <a:solidFill>
                            <a:srgbClr val="000000"/>
                          </a:solidFill>
                          <a:latin typeface="Times New Roman"/>
                          <a:ea typeface="Times New Roman"/>
                          <a:cs typeface="Times New Roman"/>
                        </a:rPr>
                        <a:t>(255)</a:t>
                      </a:r>
                      <a:endParaRPr lang="en-US" sz="1400" dirty="0">
                        <a:latin typeface="Times New Roman"/>
                        <a:ea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rgbClr val="000000"/>
                          </a:solidFill>
                          <a:latin typeface="Times New Roman"/>
                          <a:ea typeface="Times New Roman"/>
                          <a:cs typeface="Times New Roman"/>
                        </a:rPr>
                        <a:t>password</a:t>
                      </a:r>
                      <a:endParaRPr lang="en-US" sz="1400" dirty="0">
                        <a:latin typeface="Times New Roman"/>
                        <a:ea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455">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role</a:t>
                      </a:r>
                      <a:endParaRPr lang="en-US" sz="1400">
                        <a:latin typeface="Times New Roman"/>
                        <a:ea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varchar(45)</a:t>
                      </a:r>
                      <a:endParaRPr lang="en-US" sz="1400">
                        <a:latin typeface="Times New Roman"/>
                        <a:ea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rgbClr val="000000"/>
                          </a:solidFill>
                          <a:latin typeface="Times New Roman"/>
                          <a:ea typeface="Times New Roman"/>
                          <a:cs typeface="Times New Roman"/>
                        </a:rPr>
                        <a:t>user role</a:t>
                      </a:r>
                      <a:endParaRPr lang="en-US" sz="1400" dirty="0">
                        <a:latin typeface="Times New Roman"/>
                        <a:ea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split orient="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967493"/>
          <a:ext cx="8305799" cy="3572502"/>
        </p:xfrm>
        <a:graphic>
          <a:graphicData uri="http://schemas.openxmlformats.org/drawingml/2006/table">
            <a:tbl>
              <a:tblPr/>
              <a:tblGrid>
                <a:gridCol w="1515010"/>
                <a:gridCol w="1166805"/>
                <a:gridCol w="1957453"/>
                <a:gridCol w="602969"/>
                <a:gridCol w="3063562"/>
              </a:tblGrid>
              <a:tr h="247773">
                <a:tc gridSpan="5">
                  <a:txBody>
                    <a:bodyPr/>
                    <a:lstStyle/>
                    <a:p>
                      <a:pPr marL="0" marR="0" indent="182880" algn="ctr">
                        <a:lnSpc>
                          <a:spcPct val="150000"/>
                        </a:lnSpc>
                        <a:spcBef>
                          <a:spcPts val="0"/>
                        </a:spcBef>
                        <a:spcAft>
                          <a:spcPts val="0"/>
                        </a:spcAft>
                      </a:pPr>
                      <a:r>
                        <a:rPr lang="en-US" sz="1600" b="0" dirty="0" smtClean="0">
                          <a:solidFill>
                            <a:srgbClr val="000000"/>
                          </a:solidFill>
                          <a:latin typeface="Times New Roman"/>
                          <a:ea typeface="Times New Roman"/>
                          <a:cs typeface="Times New Roman"/>
                        </a:rPr>
                        <a:t>Table</a:t>
                      </a:r>
                      <a:r>
                        <a:rPr lang="en-US" sz="1600" b="0" baseline="0" dirty="0" smtClean="0">
                          <a:solidFill>
                            <a:srgbClr val="000000"/>
                          </a:solidFill>
                          <a:latin typeface="Times New Roman"/>
                          <a:ea typeface="Times New Roman"/>
                          <a:cs typeface="Times New Roman"/>
                        </a:rPr>
                        <a:t> </a:t>
                      </a:r>
                      <a:r>
                        <a:rPr lang="en-US" sz="1600" b="0" dirty="0" smtClean="0">
                          <a:solidFill>
                            <a:srgbClr val="000000"/>
                          </a:solidFill>
                          <a:latin typeface="Times New Roman"/>
                          <a:ea typeface="Times New Roman"/>
                          <a:cs typeface="Times New Roman"/>
                        </a:rPr>
                        <a:t>3 </a:t>
                      </a:r>
                      <a:r>
                        <a:rPr lang="en-US" sz="1600" b="0" dirty="0">
                          <a:solidFill>
                            <a:srgbClr val="000000"/>
                          </a:solidFill>
                          <a:latin typeface="Times New Roman"/>
                          <a:ea typeface="Times New Roman"/>
                          <a:cs typeface="Times New Roman"/>
                        </a:rPr>
                        <a:t>: </a:t>
                      </a:r>
                      <a:r>
                        <a:rPr lang="en-US" sz="1600" b="0" dirty="0" err="1">
                          <a:solidFill>
                            <a:srgbClr val="000000"/>
                          </a:solidFill>
                          <a:latin typeface="Times New Roman"/>
                          <a:ea typeface="Times New Roman"/>
                          <a:cs typeface="Times New Roman"/>
                        </a:rPr>
                        <a:t>project_details</a:t>
                      </a:r>
                      <a:endParaRPr lang="en-US" sz="1600" b="0" dirty="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7773">
                <a:tc>
                  <a:txBody>
                    <a:bodyPr/>
                    <a:lstStyle/>
                    <a:p>
                      <a:pPr marL="0" marR="0" indent="182880" algn="ctr">
                        <a:lnSpc>
                          <a:spcPct val="150000"/>
                        </a:lnSpc>
                        <a:spcBef>
                          <a:spcPts val="0"/>
                        </a:spcBef>
                        <a:spcAft>
                          <a:spcPts val="0"/>
                        </a:spcAft>
                      </a:pPr>
                      <a:r>
                        <a:rPr lang="en-US" sz="1400" b="1" dirty="0">
                          <a:solidFill>
                            <a:srgbClr val="000000"/>
                          </a:solidFill>
                          <a:latin typeface="Times New Roman"/>
                          <a:ea typeface="Times New Roman"/>
                          <a:cs typeface="Times New Roman"/>
                        </a:rPr>
                        <a:t>Name</a:t>
                      </a:r>
                      <a:endParaRPr lang="en-US" sz="1400" dirty="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0" algn="just">
                        <a:lnSpc>
                          <a:spcPct val="150000"/>
                        </a:lnSpc>
                        <a:spcBef>
                          <a:spcPts val="0"/>
                        </a:spcBef>
                        <a:spcAft>
                          <a:spcPts val="0"/>
                        </a:spcAft>
                      </a:pPr>
                      <a:r>
                        <a:rPr lang="en-US" sz="1400" b="1" dirty="0">
                          <a:solidFill>
                            <a:srgbClr val="000000"/>
                          </a:solidFill>
                          <a:latin typeface="Times New Roman"/>
                          <a:ea typeface="Times New Roman"/>
                          <a:cs typeface="Times New Roman"/>
                        </a:rPr>
                        <a:t>Data Type</a:t>
                      </a:r>
                      <a:endParaRPr lang="en-US" sz="1400" dirty="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182880" algn="ctr">
                        <a:lnSpc>
                          <a:spcPct val="150000"/>
                        </a:lnSpc>
                        <a:spcBef>
                          <a:spcPts val="0"/>
                        </a:spcBef>
                        <a:spcAft>
                          <a:spcPts val="0"/>
                        </a:spcAft>
                      </a:pPr>
                      <a:r>
                        <a:rPr lang="en-US" sz="1400" b="1" dirty="0">
                          <a:solidFill>
                            <a:srgbClr val="000000"/>
                          </a:solidFill>
                          <a:latin typeface="Times New Roman"/>
                          <a:ea typeface="Times New Roman"/>
                          <a:cs typeface="Times New Roman"/>
                        </a:rPr>
                        <a:t>Constraint</a:t>
                      </a:r>
                      <a:endParaRPr lang="en-US" sz="1400" dirty="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0" algn="just">
                        <a:lnSpc>
                          <a:spcPct val="150000"/>
                        </a:lnSpc>
                        <a:spcBef>
                          <a:spcPts val="0"/>
                        </a:spcBef>
                        <a:spcAft>
                          <a:spcPts val="0"/>
                        </a:spcAft>
                      </a:pPr>
                      <a:r>
                        <a:rPr lang="en-US" sz="1400" b="1" dirty="0">
                          <a:solidFill>
                            <a:srgbClr val="000000"/>
                          </a:solidFill>
                          <a:latin typeface="Times New Roman"/>
                          <a:ea typeface="Times New Roman"/>
                          <a:cs typeface="Times New Roman"/>
                        </a:rPr>
                        <a:t>Key</a:t>
                      </a:r>
                      <a:endParaRPr lang="en-US" sz="1400" dirty="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182880" algn="ctr">
                        <a:lnSpc>
                          <a:spcPct val="150000"/>
                        </a:lnSpc>
                        <a:spcBef>
                          <a:spcPts val="0"/>
                        </a:spcBef>
                        <a:spcAft>
                          <a:spcPts val="0"/>
                        </a:spcAft>
                      </a:pPr>
                      <a:r>
                        <a:rPr lang="en-US" sz="1400" b="1" dirty="0">
                          <a:solidFill>
                            <a:srgbClr val="000000"/>
                          </a:solidFill>
                          <a:latin typeface="Times New Roman"/>
                          <a:ea typeface="Times New Roman"/>
                          <a:cs typeface="Times New Roman"/>
                        </a:rPr>
                        <a:t>Description</a:t>
                      </a:r>
                      <a:endParaRPr lang="en-US" sz="1400" dirty="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r>
              <a:tr h="247773">
                <a:tc>
                  <a:txBody>
                    <a:bodyPr/>
                    <a:lstStyle/>
                    <a:p>
                      <a:pPr marL="0" marR="0" indent="182880" algn="ctr">
                        <a:lnSpc>
                          <a:spcPct val="150000"/>
                        </a:lnSpc>
                        <a:spcBef>
                          <a:spcPts val="0"/>
                        </a:spcBef>
                        <a:spcAft>
                          <a:spcPts val="0"/>
                        </a:spcAft>
                      </a:pPr>
                      <a:r>
                        <a:rPr lang="en-US" sz="1400" dirty="0" err="1">
                          <a:solidFill>
                            <a:srgbClr val="000000"/>
                          </a:solidFill>
                          <a:latin typeface="Times New Roman"/>
                          <a:ea typeface="Times New Roman"/>
                          <a:cs typeface="Times New Roman"/>
                        </a:rPr>
                        <a:t>mine_id</a:t>
                      </a:r>
                      <a:endParaRPr lang="en-US" sz="1400" dirty="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int(11)</a:t>
                      </a:r>
                      <a:endParaRPr lang="en-US" sz="140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Auto</a:t>
                      </a:r>
                      <a:endParaRPr lang="en-US" sz="140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PK</a:t>
                      </a:r>
                      <a:endParaRPr lang="en-US" sz="140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mine id</a:t>
                      </a:r>
                      <a:endParaRPr lang="en-US" sz="140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773">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mine_area</a:t>
                      </a:r>
                      <a:endParaRPr lang="en-US" sz="140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err="1">
                          <a:solidFill>
                            <a:srgbClr val="000000"/>
                          </a:solidFill>
                          <a:latin typeface="Times New Roman"/>
                          <a:ea typeface="Times New Roman"/>
                          <a:cs typeface="Times New Roman"/>
                        </a:rPr>
                        <a:t>varchar</a:t>
                      </a:r>
                      <a:r>
                        <a:rPr lang="en-US" sz="1400" dirty="0">
                          <a:solidFill>
                            <a:srgbClr val="000000"/>
                          </a:solidFill>
                          <a:latin typeface="Times New Roman"/>
                          <a:ea typeface="Times New Roman"/>
                          <a:cs typeface="Times New Roman"/>
                        </a:rPr>
                        <a:t>(50)</a:t>
                      </a:r>
                      <a:endParaRPr lang="en-US" sz="1400" dirty="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mine area</a:t>
                      </a:r>
                      <a:endParaRPr lang="en-US" sz="140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773">
                <a:tc>
                  <a:txBody>
                    <a:bodyPr/>
                    <a:lstStyle/>
                    <a:p>
                      <a:pPr marL="0" marR="0" indent="182880" algn="ctr">
                        <a:lnSpc>
                          <a:spcPct val="150000"/>
                        </a:lnSpc>
                        <a:spcBef>
                          <a:spcPts val="0"/>
                        </a:spcBef>
                        <a:spcAft>
                          <a:spcPts val="0"/>
                        </a:spcAft>
                      </a:pPr>
                      <a:r>
                        <a:rPr lang="en-US" sz="1400" dirty="0" err="1">
                          <a:solidFill>
                            <a:srgbClr val="000000"/>
                          </a:solidFill>
                          <a:latin typeface="Times New Roman"/>
                          <a:ea typeface="Times New Roman"/>
                          <a:cs typeface="Times New Roman"/>
                        </a:rPr>
                        <a:t>due_date</a:t>
                      </a:r>
                      <a:endParaRPr lang="en-US" sz="1400" dirty="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a:solidFill>
                            <a:srgbClr val="000000"/>
                          </a:solidFill>
                          <a:latin typeface="Times New Roman"/>
                          <a:ea typeface="Times New Roman"/>
                          <a:cs typeface="Times New Roman"/>
                        </a:rPr>
                        <a:t>date</a:t>
                      </a:r>
                      <a:endParaRPr lang="en-US" sz="1400" dirty="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due date to complete plan</a:t>
                      </a:r>
                      <a:endParaRPr lang="en-US" sz="140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773">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mine_location</a:t>
                      </a:r>
                      <a:endParaRPr lang="en-US" sz="140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err="1">
                          <a:solidFill>
                            <a:srgbClr val="000000"/>
                          </a:solidFill>
                          <a:latin typeface="Times New Roman"/>
                          <a:ea typeface="Times New Roman"/>
                          <a:cs typeface="Times New Roman"/>
                        </a:rPr>
                        <a:t>varchar</a:t>
                      </a:r>
                      <a:r>
                        <a:rPr lang="en-US" sz="1400" dirty="0">
                          <a:solidFill>
                            <a:srgbClr val="000000"/>
                          </a:solidFill>
                          <a:latin typeface="Times New Roman"/>
                          <a:ea typeface="Times New Roman"/>
                          <a:cs typeface="Times New Roman"/>
                        </a:rPr>
                        <a:t>(255)</a:t>
                      </a:r>
                      <a:endParaRPr lang="en-US" sz="1400" dirty="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location of mine</a:t>
                      </a:r>
                      <a:endParaRPr lang="en-US" sz="140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6382">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user_id_from</a:t>
                      </a:r>
                      <a:endParaRPr lang="en-US" sz="140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int(11)</a:t>
                      </a:r>
                      <a:endParaRPr lang="en-US" sz="140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FK</a:t>
                      </a:r>
                      <a:endParaRPr lang="en-US" sz="140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user who uploaded the plan details</a:t>
                      </a:r>
                      <a:endParaRPr lang="en-US" sz="140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773">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company_name</a:t>
                      </a:r>
                      <a:endParaRPr lang="en-US" sz="140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varchar(50)</a:t>
                      </a:r>
                      <a:endParaRPr lang="en-US" sz="140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name of company</a:t>
                      </a:r>
                      <a:endParaRPr lang="en-US" sz="140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773">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points</a:t>
                      </a:r>
                      <a:endParaRPr lang="en-US" sz="140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int(11)</a:t>
                      </a:r>
                      <a:endParaRPr lang="en-US" sz="140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No. of points to be drilled</a:t>
                      </a:r>
                      <a:endParaRPr lang="en-US" sz="140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773">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tasks</a:t>
                      </a:r>
                      <a:endParaRPr lang="en-US" sz="140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int(11)</a:t>
                      </a:r>
                      <a:endParaRPr lang="en-US" sz="140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a:solidFill>
                            <a:srgbClr val="000000"/>
                          </a:solidFill>
                          <a:latin typeface="Times New Roman"/>
                          <a:ea typeface="Times New Roman"/>
                          <a:cs typeface="Times New Roman"/>
                        </a:rPr>
                        <a:t>No. of tasks</a:t>
                      </a:r>
                      <a:endParaRPr lang="en-US" sz="1400" dirty="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773">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project_name</a:t>
                      </a:r>
                      <a:endParaRPr lang="en-US" sz="140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varchar(50)</a:t>
                      </a:r>
                      <a:endParaRPr lang="en-US" sz="140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a:solidFill>
                            <a:srgbClr val="000000"/>
                          </a:solidFill>
                          <a:latin typeface="Times New Roman"/>
                          <a:ea typeface="Times New Roman"/>
                          <a:cs typeface="Times New Roman"/>
                        </a:rPr>
                        <a:t>name of project</a:t>
                      </a:r>
                      <a:endParaRPr lang="en-US" sz="1400" dirty="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nvGraphicFramePr>
        <p:xfrm>
          <a:off x="381000" y="4724401"/>
          <a:ext cx="8305800" cy="1646408"/>
        </p:xfrm>
        <a:graphic>
          <a:graphicData uri="http://schemas.openxmlformats.org/drawingml/2006/table">
            <a:tbl>
              <a:tblPr/>
              <a:tblGrid>
                <a:gridCol w="1543402"/>
                <a:gridCol w="1142672"/>
                <a:gridCol w="1956827"/>
                <a:gridCol w="584825"/>
                <a:gridCol w="3078074"/>
              </a:tblGrid>
              <a:tr h="348957">
                <a:tc gridSpan="5">
                  <a:txBody>
                    <a:bodyPr/>
                    <a:lstStyle/>
                    <a:p>
                      <a:pPr marL="0" marR="0" indent="182880" algn="ctr">
                        <a:lnSpc>
                          <a:spcPct val="150000"/>
                        </a:lnSpc>
                        <a:spcBef>
                          <a:spcPts val="0"/>
                        </a:spcBef>
                        <a:spcAft>
                          <a:spcPts val="0"/>
                        </a:spcAft>
                      </a:pPr>
                      <a:r>
                        <a:rPr lang="en-US" sz="1600" b="0" dirty="0">
                          <a:solidFill>
                            <a:srgbClr val="000000"/>
                          </a:solidFill>
                          <a:latin typeface="Times New Roman"/>
                          <a:ea typeface="Times New Roman"/>
                          <a:cs typeface="Times New Roman"/>
                        </a:rPr>
                        <a:t>Table </a:t>
                      </a:r>
                      <a:r>
                        <a:rPr lang="en-US" sz="1600" b="0" dirty="0" smtClean="0">
                          <a:solidFill>
                            <a:srgbClr val="000000"/>
                          </a:solidFill>
                          <a:latin typeface="Times New Roman"/>
                          <a:ea typeface="Times New Roman"/>
                          <a:cs typeface="Times New Roman"/>
                        </a:rPr>
                        <a:t>4 </a:t>
                      </a:r>
                      <a:r>
                        <a:rPr lang="en-US" sz="1600" b="0" dirty="0">
                          <a:solidFill>
                            <a:srgbClr val="000000"/>
                          </a:solidFill>
                          <a:latin typeface="Times New Roman"/>
                          <a:ea typeface="Times New Roman"/>
                          <a:cs typeface="Times New Roman"/>
                        </a:rPr>
                        <a:t>: </a:t>
                      </a:r>
                      <a:r>
                        <a:rPr lang="en-US" sz="1600" b="0" dirty="0" err="1">
                          <a:solidFill>
                            <a:srgbClr val="000000"/>
                          </a:solidFill>
                          <a:latin typeface="Times New Roman"/>
                          <a:ea typeface="Times New Roman"/>
                          <a:cs typeface="Times New Roman"/>
                        </a:rPr>
                        <a:t>project_user_details</a:t>
                      </a:r>
                      <a:endParaRPr lang="en-US" sz="1600" b="0" dirty="0">
                        <a:latin typeface="Times New Roman"/>
                        <a:ea typeface="Times New Roman"/>
                        <a:cs typeface="Times New Roman"/>
                      </a:endParaRPr>
                    </a:p>
                  </a:txBody>
                  <a:tcPr marL="62899" marR="62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05337">
                <a:tc>
                  <a:txBody>
                    <a:bodyPr/>
                    <a:lstStyle/>
                    <a:p>
                      <a:pPr marL="0" marR="0" indent="182880" algn="just">
                        <a:lnSpc>
                          <a:spcPct val="150000"/>
                        </a:lnSpc>
                        <a:spcBef>
                          <a:spcPts val="0"/>
                        </a:spcBef>
                        <a:spcAft>
                          <a:spcPts val="0"/>
                        </a:spcAft>
                      </a:pPr>
                      <a:r>
                        <a:rPr lang="en-US" sz="1400" b="1" dirty="0">
                          <a:solidFill>
                            <a:srgbClr val="000000"/>
                          </a:solidFill>
                          <a:latin typeface="Times New Roman"/>
                          <a:ea typeface="Times New Roman"/>
                          <a:cs typeface="Times New Roman"/>
                        </a:rPr>
                        <a:t>Name</a:t>
                      </a:r>
                      <a:endParaRPr lang="en-US" sz="1400" dirty="0">
                        <a:latin typeface="Times New Roman"/>
                        <a:ea typeface="Times New Roman"/>
                        <a:cs typeface="Times New Roman"/>
                      </a:endParaRPr>
                    </a:p>
                  </a:txBody>
                  <a:tcPr marL="62899" marR="62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0" algn="just">
                        <a:lnSpc>
                          <a:spcPct val="150000"/>
                        </a:lnSpc>
                        <a:spcBef>
                          <a:spcPts val="0"/>
                        </a:spcBef>
                        <a:spcAft>
                          <a:spcPts val="0"/>
                        </a:spcAft>
                      </a:pPr>
                      <a:r>
                        <a:rPr lang="en-US" sz="1400" b="1">
                          <a:solidFill>
                            <a:srgbClr val="000000"/>
                          </a:solidFill>
                          <a:latin typeface="Times New Roman"/>
                          <a:ea typeface="Times New Roman"/>
                          <a:cs typeface="Times New Roman"/>
                        </a:rPr>
                        <a:t>Data Type</a:t>
                      </a:r>
                      <a:endParaRPr lang="en-US" sz="1400">
                        <a:latin typeface="Times New Roman"/>
                        <a:ea typeface="Times New Roman"/>
                        <a:cs typeface="Times New Roman"/>
                      </a:endParaRPr>
                    </a:p>
                  </a:txBody>
                  <a:tcPr marL="62899" marR="62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182880" algn="ctr">
                        <a:lnSpc>
                          <a:spcPct val="150000"/>
                        </a:lnSpc>
                        <a:spcBef>
                          <a:spcPts val="0"/>
                        </a:spcBef>
                        <a:spcAft>
                          <a:spcPts val="0"/>
                        </a:spcAft>
                      </a:pPr>
                      <a:r>
                        <a:rPr lang="en-US" sz="1400" b="1" dirty="0">
                          <a:solidFill>
                            <a:srgbClr val="000000"/>
                          </a:solidFill>
                          <a:latin typeface="Times New Roman"/>
                          <a:ea typeface="Times New Roman"/>
                          <a:cs typeface="Times New Roman"/>
                        </a:rPr>
                        <a:t>Constraint</a:t>
                      </a:r>
                      <a:endParaRPr lang="en-US" sz="1400" dirty="0">
                        <a:latin typeface="Times New Roman"/>
                        <a:ea typeface="Times New Roman"/>
                        <a:cs typeface="Times New Roman"/>
                      </a:endParaRPr>
                    </a:p>
                  </a:txBody>
                  <a:tcPr marL="62899" marR="62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0" algn="just">
                        <a:lnSpc>
                          <a:spcPct val="150000"/>
                        </a:lnSpc>
                        <a:spcBef>
                          <a:spcPts val="0"/>
                        </a:spcBef>
                        <a:spcAft>
                          <a:spcPts val="0"/>
                        </a:spcAft>
                      </a:pPr>
                      <a:r>
                        <a:rPr lang="en-US" sz="1400" b="1">
                          <a:solidFill>
                            <a:srgbClr val="000000"/>
                          </a:solidFill>
                          <a:latin typeface="Times New Roman"/>
                          <a:ea typeface="Times New Roman"/>
                          <a:cs typeface="Times New Roman"/>
                        </a:rPr>
                        <a:t>Key</a:t>
                      </a:r>
                      <a:endParaRPr lang="en-US" sz="1400">
                        <a:latin typeface="Times New Roman"/>
                        <a:ea typeface="Times New Roman"/>
                        <a:cs typeface="Times New Roman"/>
                      </a:endParaRPr>
                    </a:p>
                  </a:txBody>
                  <a:tcPr marL="62899" marR="62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182880" algn="ctr">
                        <a:lnSpc>
                          <a:spcPct val="150000"/>
                        </a:lnSpc>
                        <a:spcBef>
                          <a:spcPts val="0"/>
                        </a:spcBef>
                        <a:spcAft>
                          <a:spcPts val="0"/>
                        </a:spcAft>
                      </a:pPr>
                      <a:r>
                        <a:rPr lang="en-US" sz="1400" b="1">
                          <a:solidFill>
                            <a:srgbClr val="000000"/>
                          </a:solidFill>
                          <a:latin typeface="Times New Roman"/>
                          <a:ea typeface="Times New Roman"/>
                          <a:cs typeface="Times New Roman"/>
                        </a:rPr>
                        <a:t>Description</a:t>
                      </a:r>
                      <a:endParaRPr lang="en-US" sz="1400">
                        <a:latin typeface="Times New Roman"/>
                        <a:ea typeface="Times New Roman"/>
                        <a:cs typeface="Times New Roman"/>
                      </a:endParaRPr>
                    </a:p>
                  </a:txBody>
                  <a:tcPr marL="62899" marR="62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r>
              <a:tr h="305337">
                <a:tc>
                  <a:txBody>
                    <a:bodyPr/>
                    <a:lstStyle/>
                    <a:p>
                      <a:pPr marL="0" marR="0" indent="0" algn="ctr">
                        <a:lnSpc>
                          <a:spcPct val="150000"/>
                        </a:lnSpc>
                        <a:spcBef>
                          <a:spcPts val="0"/>
                        </a:spcBef>
                        <a:spcAft>
                          <a:spcPts val="0"/>
                        </a:spcAft>
                      </a:pPr>
                      <a:r>
                        <a:rPr lang="en-US" sz="1400" dirty="0" err="1">
                          <a:solidFill>
                            <a:srgbClr val="000000"/>
                          </a:solidFill>
                          <a:latin typeface="Times New Roman"/>
                          <a:ea typeface="Times New Roman"/>
                          <a:cs typeface="Times New Roman"/>
                        </a:rPr>
                        <a:t>project_user_id</a:t>
                      </a:r>
                      <a:endParaRPr lang="en-US" sz="1400" dirty="0">
                        <a:latin typeface="Times New Roman"/>
                        <a:ea typeface="Times New Roman"/>
                        <a:cs typeface="Times New Roman"/>
                      </a:endParaRPr>
                    </a:p>
                  </a:txBody>
                  <a:tcPr marL="62899" marR="62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DCFF"/>
                    </a:solidFill>
                  </a:tcPr>
                </a:tc>
                <a:tc>
                  <a:txBody>
                    <a:bodyPr/>
                    <a:lstStyle/>
                    <a:p>
                      <a:pPr marL="0" marR="0" indent="182880" algn="ctr">
                        <a:lnSpc>
                          <a:spcPct val="150000"/>
                        </a:lnSpc>
                        <a:spcBef>
                          <a:spcPts val="0"/>
                        </a:spcBef>
                        <a:spcAft>
                          <a:spcPts val="0"/>
                        </a:spcAft>
                      </a:pPr>
                      <a:r>
                        <a:rPr lang="en-US" sz="1400" dirty="0" err="1">
                          <a:solidFill>
                            <a:srgbClr val="000000"/>
                          </a:solidFill>
                          <a:latin typeface="Times New Roman"/>
                          <a:ea typeface="Times New Roman"/>
                          <a:cs typeface="Times New Roman"/>
                        </a:rPr>
                        <a:t>int</a:t>
                      </a:r>
                      <a:r>
                        <a:rPr lang="en-US" sz="1400" dirty="0">
                          <a:solidFill>
                            <a:srgbClr val="000000"/>
                          </a:solidFill>
                          <a:latin typeface="Times New Roman"/>
                          <a:ea typeface="Times New Roman"/>
                          <a:cs typeface="Times New Roman"/>
                        </a:rPr>
                        <a:t>(11)</a:t>
                      </a:r>
                      <a:endParaRPr lang="en-US" sz="1400" dirty="0">
                        <a:latin typeface="Times New Roman"/>
                        <a:ea typeface="Times New Roman"/>
                        <a:cs typeface="Times New Roman"/>
                      </a:endParaRPr>
                    </a:p>
                  </a:txBody>
                  <a:tcPr marL="62899" marR="62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DCFF"/>
                    </a:solidFill>
                  </a:tcPr>
                </a:tc>
                <a:tc>
                  <a:txBody>
                    <a:bodyPr/>
                    <a:lstStyle/>
                    <a:p>
                      <a:pPr marL="0" marR="0" indent="182880" algn="ctr">
                        <a:lnSpc>
                          <a:spcPct val="150000"/>
                        </a:lnSpc>
                        <a:spcBef>
                          <a:spcPts val="0"/>
                        </a:spcBef>
                        <a:spcAft>
                          <a:spcPts val="0"/>
                        </a:spcAft>
                      </a:pPr>
                      <a:r>
                        <a:rPr lang="en-US" sz="1400" dirty="0">
                          <a:solidFill>
                            <a:srgbClr val="000000"/>
                          </a:solidFill>
                          <a:latin typeface="Times New Roman"/>
                          <a:ea typeface="Times New Roman"/>
                          <a:cs typeface="Times New Roman"/>
                        </a:rPr>
                        <a:t>Auto</a:t>
                      </a:r>
                      <a:endParaRPr lang="en-US" sz="1400" dirty="0">
                        <a:latin typeface="Times New Roman"/>
                        <a:ea typeface="Times New Roman"/>
                        <a:cs typeface="Times New Roman"/>
                      </a:endParaRPr>
                    </a:p>
                  </a:txBody>
                  <a:tcPr marL="62899" marR="62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DCFF"/>
                    </a:solidFill>
                  </a:tcPr>
                </a:tc>
                <a:tc>
                  <a:txBody>
                    <a:bodyPr/>
                    <a:lstStyle/>
                    <a:p>
                      <a:pPr marL="0" marR="0" indent="0" algn="ctr">
                        <a:lnSpc>
                          <a:spcPct val="150000"/>
                        </a:lnSpc>
                        <a:spcBef>
                          <a:spcPts val="0"/>
                        </a:spcBef>
                        <a:spcAft>
                          <a:spcPts val="0"/>
                        </a:spcAft>
                      </a:pPr>
                      <a:r>
                        <a:rPr lang="en-US" sz="1400" dirty="0">
                          <a:solidFill>
                            <a:srgbClr val="000000"/>
                          </a:solidFill>
                          <a:latin typeface="Times New Roman"/>
                          <a:ea typeface="Times New Roman"/>
                          <a:cs typeface="Times New Roman"/>
                        </a:rPr>
                        <a:t>PK</a:t>
                      </a:r>
                      <a:endParaRPr lang="en-US" sz="1400" dirty="0">
                        <a:latin typeface="Times New Roman"/>
                        <a:ea typeface="Times New Roman"/>
                        <a:cs typeface="Times New Roman"/>
                      </a:endParaRPr>
                    </a:p>
                  </a:txBody>
                  <a:tcPr marL="62899" marR="62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DCFF"/>
                    </a:solidFill>
                  </a:tcPr>
                </a:tc>
                <a:tc>
                  <a:txBody>
                    <a:bodyPr/>
                    <a:lstStyle/>
                    <a:p>
                      <a:pPr marL="0" marR="0" indent="182880" algn="ctr">
                        <a:lnSpc>
                          <a:spcPct val="150000"/>
                        </a:lnSpc>
                        <a:spcBef>
                          <a:spcPts val="0"/>
                        </a:spcBef>
                        <a:spcAft>
                          <a:spcPts val="0"/>
                        </a:spcAft>
                      </a:pPr>
                      <a:r>
                        <a:rPr lang="en-US" sz="1400" dirty="0">
                          <a:solidFill>
                            <a:srgbClr val="000000"/>
                          </a:solidFill>
                          <a:latin typeface="Times New Roman"/>
                          <a:ea typeface="Times New Roman"/>
                          <a:cs typeface="Times New Roman"/>
                        </a:rPr>
                        <a:t>to fetch data from </a:t>
                      </a:r>
                      <a:r>
                        <a:rPr lang="en-US" sz="1400" dirty="0" err="1">
                          <a:solidFill>
                            <a:srgbClr val="000000"/>
                          </a:solidFill>
                          <a:latin typeface="Times New Roman"/>
                          <a:ea typeface="Times New Roman"/>
                          <a:cs typeface="Times New Roman"/>
                        </a:rPr>
                        <a:t>project_details</a:t>
                      </a:r>
                      <a:endParaRPr lang="en-US" sz="1400" dirty="0">
                        <a:latin typeface="Times New Roman"/>
                        <a:ea typeface="Times New Roman"/>
                        <a:cs typeface="Times New Roman"/>
                      </a:endParaRPr>
                    </a:p>
                  </a:txBody>
                  <a:tcPr marL="62899" marR="62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DCFF"/>
                    </a:solidFill>
                  </a:tcPr>
                </a:tc>
              </a:tr>
              <a:tr h="320284">
                <a:tc>
                  <a:txBody>
                    <a:bodyPr/>
                    <a:lstStyle/>
                    <a:p>
                      <a:pPr marL="0" marR="0" indent="182880" algn="ctr">
                        <a:lnSpc>
                          <a:spcPct val="150000"/>
                        </a:lnSpc>
                        <a:spcBef>
                          <a:spcPts val="0"/>
                        </a:spcBef>
                        <a:spcAft>
                          <a:spcPts val="0"/>
                        </a:spcAft>
                      </a:pPr>
                      <a:r>
                        <a:rPr lang="en-US" sz="1400" dirty="0" err="1">
                          <a:solidFill>
                            <a:srgbClr val="000000"/>
                          </a:solidFill>
                          <a:latin typeface="Times New Roman"/>
                          <a:ea typeface="Times New Roman"/>
                          <a:cs typeface="Times New Roman"/>
                        </a:rPr>
                        <a:t>mine_id</a:t>
                      </a:r>
                      <a:endParaRPr lang="en-US" sz="1400" dirty="0">
                        <a:latin typeface="Times New Roman"/>
                        <a:ea typeface="Times New Roman"/>
                        <a:cs typeface="Times New Roman"/>
                      </a:endParaRPr>
                    </a:p>
                  </a:txBody>
                  <a:tcPr marL="62899" marR="62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err="1">
                          <a:solidFill>
                            <a:srgbClr val="000000"/>
                          </a:solidFill>
                          <a:latin typeface="Times New Roman"/>
                          <a:ea typeface="Times New Roman"/>
                          <a:cs typeface="Times New Roman"/>
                        </a:rPr>
                        <a:t>int</a:t>
                      </a:r>
                      <a:r>
                        <a:rPr lang="en-US" sz="1400" dirty="0">
                          <a:solidFill>
                            <a:srgbClr val="000000"/>
                          </a:solidFill>
                          <a:latin typeface="Times New Roman"/>
                          <a:ea typeface="Times New Roman"/>
                          <a:cs typeface="Times New Roman"/>
                        </a:rPr>
                        <a:t>(11)</a:t>
                      </a:r>
                      <a:endParaRPr lang="en-US" sz="1400" dirty="0">
                        <a:latin typeface="Times New Roman"/>
                        <a:ea typeface="Times New Roman"/>
                        <a:cs typeface="Times New Roman"/>
                      </a:endParaRPr>
                    </a:p>
                  </a:txBody>
                  <a:tcPr marL="62899" marR="62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2899" marR="62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rgbClr val="000000"/>
                          </a:solidFill>
                          <a:latin typeface="Times New Roman"/>
                          <a:ea typeface="Times New Roman"/>
                          <a:cs typeface="Times New Roman"/>
                        </a:rPr>
                        <a:t>FK</a:t>
                      </a:r>
                      <a:endParaRPr lang="en-US" sz="1400" dirty="0">
                        <a:latin typeface="Times New Roman"/>
                        <a:ea typeface="Times New Roman"/>
                        <a:cs typeface="Times New Roman"/>
                      </a:endParaRPr>
                    </a:p>
                  </a:txBody>
                  <a:tcPr marL="62899" marR="62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a:solidFill>
                            <a:srgbClr val="000000"/>
                          </a:solidFill>
                          <a:latin typeface="Times New Roman"/>
                          <a:ea typeface="Times New Roman"/>
                          <a:cs typeface="Times New Roman"/>
                        </a:rPr>
                        <a:t>mine id</a:t>
                      </a:r>
                      <a:endParaRPr lang="en-US" sz="1400" dirty="0">
                        <a:latin typeface="Times New Roman"/>
                        <a:ea typeface="Times New Roman"/>
                        <a:cs typeface="Times New Roman"/>
                      </a:endParaRPr>
                    </a:p>
                  </a:txBody>
                  <a:tcPr marL="62899" marR="62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0284">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user_id_to</a:t>
                      </a:r>
                      <a:endParaRPr lang="en-US" sz="1400">
                        <a:latin typeface="Times New Roman"/>
                        <a:ea typeface="Times New Roman"/>
                        <a:cs typeface="Times New Roman"/>
                      </a:endParaRPr>
                    </a:p>
                  </a:txBody>
                  <a:tcPr marL="62899" marR="62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int(11)</a:t>
                      </a:r>
                      <a:endParaRPr lang="en-US" sz="1400">
                        <a:latin typeface="Times New Roman"/>
                        <a:ea typeface="Times New Roman"/>
                        <a:cs typeface="Times New Roman"/>
                      </a:endParaRPr>
                    </a:p>
                  </a:txBody>
                  <a:tcPr marL="62899" marR="62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2899" marR="62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rgbClr val="000000"/>
                          </a:solidFill>
                          <a:latin typeface="Times New Roman"/>
                          <a:ea typeface="Times New Roman"/>
                          <a:cs typeface="Times New Roman"/>
                        </a:rPr>
                        <a:t>FK</a:t>
                      </a:r>
                      <a:endParaRPr lang="en-US" sz="1400" dirty="0">
                        <a:latin typeface="Times New Roman"/>
                        <a:ea typeface="Times New Roman"/>
                        <a:cs typeface="Times New Roman"/>
                      </a:endParaRPr>
                    </a:p>
                  </a:txBody>
                  <a:tcPr marL="62899" marR="62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a:solidFill>
                            <a:srgbClr val="000000"/>
                          </a:solidFill>
                          <a:latin typeface="Times New Roman"/>
                          <a:ea typeface="Times New Roman"/>
                          <a:cs typeface="Times New Roman"/>
                        </a:rPr>
                        <a:t>user to whom the plan is assigned</a:t>
                      </a:r>
                      <a:endParaRPr lang="en-US" sz="1400" dirty="0">
                        <a:latin typeface="Times New Roman"/>
                        <a:ea typeface="Times New Roman"/>
                        <a:cs typeface="Times New Roman"/>
                      </a:endParaRPr>
                    </a:p>
                  </a:txBody>
                  <a:tcPr marL="62899" marR="62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split orient="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914400"/>
          <a:ext cx="8305800" cy="2332955"/>
        </p:xfrm>
        <a:graphic>
          <a:graphicData uri="http://schemas.openxmlformats.org/drawingml/2006/table">
            <a:tbl>
              <a:tblPr/>
              <a:tblGrid>
                <a:gridCol w="1536749"/>
                <a:gridCol w="1149763"/>
                <a:gridCol w="2006089"/>
                <a:gridCol w="589273"/>
                <a:gridCol w="3023926"/>
              </a:tblGrid>
              <a:tr h="273465">
                <a:tc gridSpan="5">
                  <a:txBody>
                    <a:bodyPr/>
                    <a:lstStyle/>
                    <a:p>
                      <a:pPr marL="0" marR="0" indent="182880" algn="ctr">
                        <a:lnSpc>
                          <a:spcPct val="150000"/>
                        </a:lnSpc>
                        <a:spcBef>
                          <a:spcPts val="0"/>
                        </a:spcBef>
                        <a:spcAft>
                          <a:spcPts val="0"/>
                        </a:spcAft>
                      </a:pPr>
                      <a:r>
                        <a:rPr lang="en-US" sz="1600" b="0" dirty="0">
                          <a:solidFill>
                            <a:srgbClr val="000000"/>
                          </a:solidFill>
                          <a:latin typeface="Times New Roman"/>
                          <a:ea typeface="Times New Roman"/>
                          <a:cs typeface="Times New Roman"/>
                        </a:rPr>
                        <a:t>Table </a:t>
                      </a:r>
                      <a:r>
                        <a:rPr lang="en-US" sz="1600" b="0" dirty="0" smtClean="0">
                          <a:solidFill>
                            <a:srgbClr val="000000"/>
                          </a:solidFill>
                          <a:latin typeface="Times New Roman"/>
                          <a:ea typeface="Times New Roman"/>
                          <a:cs typeface="Times New Roman"/>
                        </a:rPr>
                        <a:t>5 </a:t>
                      </a:r>
                      <a:r>
                        <a:rPr lang="en-US" sz="1600" b="0" dirty="0">
                          <a:solidFill>
                            <a:srgbClr val="000000"/>
                          </a:solidFill>
                          <a:latin typeface="Times New Roman"/>
                          <a:ea typeface="Times New Roman"/>
                          <a:cs typeface="Times New Roman"/>
                        </a:rPr>
                        <a:t>: </a:t>
                      </a:r>
                      <a:r>
                        <a:rPr lang="en-US" sz="1600" b="0" dirty="0" err="1">
                          <a:solidFill>
                            <a:srgbClr val="000000"/>
                          </a:solidFill>
                          <a:latin typeface="Times New Roman"/>
                          <a:ea typeface="Times New Roman"/>
                          <a:cs typeface="Times New Roman"/>
                        </a:rPr>
                        <a:t>mineral_details</a:t>
                      </a:r>
                      <a:endParaRPr lang="en-US" sz="1600" b="0" dirty="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3465">
                <a:tc>
                  <a:txBody>
                    <a:bodyPr/>
                    <a:lstStyle/>
                    <a:p>
                      <a:pPr marL="0" marR="0" indent="182880" algn="ctr">
                        <a:lnSpc>
                          <a:spcPct val="150000"/>
                        </a:lnSpc>
                        <a:spcBef>
                          <a:spcPts val="0"/>
                        </a:spcBef>
                        <a:spcAft>
                          <a:spcPts val="0"/>
                        </a:spcAft>
                      </a:pPr>
                      <a:r>
                        <a:rPr lang="en-US" sz="1400" b="1" dirty="0">
                          <a:solidFill>
                            <a:srgbClr val="000000"/>
                          </a:solidFill>
                          <a:latin typeface="Times New Roman"/>
                          <a:ea typeface="Times New Roman"/>
                          <a:cs typeface="Times New Roman"/>
                        </a:rPr>
                        <a:t>Name</a:t>
                      </a:r>
                      <a:endParaRPr lang="en-US" sz="1400" dirty="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0" algn="just">
                        <a:lnSpc>
                          <a:spcPct val="150000"/>
                        </a:lnSpc>
                        <a:spcBef>
                          <a:spcPts val="0"/>
                        </a:spcBef>
                        <a:spcAft>
                          <a:spcPts val="0"/>
                        </a:spcAft>
                      </a:pPr>
                      <a:r>
                        <a:rPr lang="en-US" sz="1400" b="1">
                          <a:solidFill>
                            <a:srgbClr val="000000"/>
                          </a:solidFill>
                          <a:latin typeface="Times New Roman"/>
                          <a:ea typeface="Times New Roman"/>
                          <a:cs typeface="Times New Roman"/>
                        </a:rPr>
                        <a:t>Data Type</a:t>
                      </a:r>
                      <a:endParaRPr lang="en-US" sz="140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182880" algn="ctr">
                        <a:lnSpc>
                          <a:spcPct val="150000"/>
                        </a:lnSpc>
                        <a:spcBef>
                          <a:spcPts val="0"/>
                        </a:spcBef>
                        <a:spcAft>
                          <a:spcPts val="0"/>
                        </a:spcAft>
                      </a:pPr>
                      <a:r>
                        <a:rPr lang="en-US" sz="1400" b="1">
                          <a:solidFill>
                            <a:srgbClr val="000000"/>
                          </a:solidFill>
                          <a:latin typeface="Times New Roman"/>
                          <a:ea typeface="Times New Roman"/>
                          <a:cs typeface="Times New Roman"/>
                        </a:rPr>
                        <a:t>Constraint</a:t>
                      </a:r>
                      <a:endParaRPr lang="en-US" sz="140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0" algn="just">
                        <a:lnSpc>
                          <a:spcPct val="150000"/>
                        </a:lnSpc>
                        <a:spcBef>
                          <a:spcPts val="0"/>
                        </a:spcBef>
                        <a:spcAft>
                          <a:spcPts val="0"/>
                        </a:spcAft>
                      </a:pPr>
                      <a:r>
                        <a:rPr lang="en-US" sz="1400" b="1">
                          <a:solidFill>
                            <a:srgbClr val="000000"/>
                          </a:solidFill>
                          <a:latin typeface="Times New Roman"/>
                          <a:ea typeface="Times New Roman"/>
                          <a:cs typeface="Times New Roman"/>
                        </a:rPr>
                        <a:t>Key</a:t>
                      </a:r>
                      <a:endParaRPr lang="en-US" sz="140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182880" algn="ctr">
                        <a:lnSpc>
                          <a:spcPct val="150000"/>
                        </a:lnSpc>
                        <a:spcBef>
                          <a:spcPts val="0"/>
                        </a:spcBef>
                        <a:spcAft>
                          <a:spcPts val="0"/>
                        </a:spcAft>
                      </a:pPr>
                      <a:r>
                        <a:rPr lang="en-US" sz="1400" b="1">
                          <a:solidFill>
                            <a:srgbClr val="000000"/>
                          </a:solidFill>
                          <a:latin typeface="Times New Roman"/>
                          <a:ea typeface="Times New Roman"/>
                          <a:cs typeface="Times New Roman"/>
                        </a:rPr>
                        <a:t>Description</a:t>
                      </a:r>
                      <a:endParaRPr lang="en-US" sz="140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r>
              <a:tr h="273465">
                <a:tc>
                  <a:txBody>
                    <a:bodyPr/>
                    <a:lstStyle/>
                    <a:p>
                      <a:pPr marL="0" marR="0" indent="182880" algn="ctr">
                        <a:lnSpc>
                          <a:spcPct val="150000"/>
                        </a:lnSpc>
                        <a:spcBef>
                          <a:spcPts val="0"/>
                        </a:spcBef>
                        <a:spcAft>
                          <a:spcPts val="0"/>
                        </a:spcAft>
                      </a:pPr>
                      <a:r>
                        <a:rPr lang="en-US" sz="1400" dirty="0" err="1">
                          <a:solidFill>
                            <a:srgbClr val="000000"/>
                          </a:solidFill>
                          <a:latin typeface="Times New Roman"/>
                          <a:ea typeface="Times New Roman"/>
                          <a:cs typeface="Times New Roman"/>
                        </a:rPr>
                        <a:t>mineral_id</a:t>
                      </a:r>
                      <a:endParaRPr lang="en-US" sz="1400" dirty="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int(11)</a:t>
                      </a:r>
                      <a:endParaRPr lang="en-US" sz="140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Auto</a:t>
                      </a:r>
                      <a:endParaRPr lang="en-US" sz="140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PK</a:t>
                      </a:r>
                      <a:endParaRPr lang="en-US" sz="140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Mineral id</a:t>
                      </a:r>
                      <a:endParaRPr lang="en-US" sz="140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465">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mine_id</a:t>
                      </a:r>
                      <a:endParaRPr lang="en-US" sz="140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err="1">
                          <a:solidFill>
                            <a:srgbClr val="000000"/>
                          </a:solidFill>
                          <a:latin typeface="Times New Roman"/>
                          <a:ea typeface="Times New Roman"/>
                          <a:cs typeface="Times New Roman"/>
                        </a:rPr>
                        <a:t>int</a:t>
                      </a:r>
                      <a:r>
                        <a:rPr lang="en-US" sz="1400" dirty="0">
                          <a:solidFill>
                            <a:srgbClr val="000000"/>
                          </a:solidFill>
                          <a:latin typeface="Times New Roman"/>
                          <a:ea typeface="Times New Roman"/>
                          <a:cs typeface="Times New Roman"/>
                        </a:rPr>
                        <a:t>(11)</a:t>
                      </a:r>
                      <a:endParaRPr lang="en-US" sz="1400" dirty="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FK</a:t>
                      </a:r>
                      <a:endParaRPr lang="en-US" sz="140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mine id</a:t>
                      </a:r>
                      <a:endParaRPr lang="en-US" sz="140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6995">
                <a:tc>
                  <a:txBody>
                    <a:bodyPr/>
                    <a:lstStyle/>
                    <a:p>
                      <a:pPr marL="0" marR="0" indent="0" algn="ctr">
                        <a:lnSpc>
                          <a:spcPct val="150000"/>
                        </a:lnSpc>
                        <a:spcBef>
                          <a:spcPts val="0"/>
                        </a:spcBef>
                        <a:spcAft>
                          <a:spcPts val="0"/>
                        </a:spcAft>
                      </a:pPr>
                      <a:r>
                        <a:rPr lang="en-US" sz="1400" dirty="0" err="1">
                          <a:solidFill>
                            <a:srgbClr val="000000"/>
                          </a:solidFill>
                          <a:latin typeface="Times New Roman"/>
                          <a:ea typeface="Times New Roman"/>
                          <a:cs typeface="Times New Roman"/>
                        </a:rPr>
                        <a:t>expected_mineral</a:t>
                      </a:r>
                      <a:endParaRPr lang="en-US" sz="1400" dirty="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int(11)</a:t>
                      </a:r>
                      <a:endParaRPr lang="en-US" sz="140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a:solidFill>
                            <a:srgbClr val="000000"/>
                          </a:solidFill>
                          <a:latin typeface="Times New Roman"/>
                          <a:ea typeface="Times New Roman"/>
                          <a:cs typeface="Times New Roman"/>
                        </a:rPr>
                        <a:t>user who is assigned the task</a:t>
                      </a:r>
                      <a:endParaRPr lang="en-US" sz="1400" dirty="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465">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quantity</a:t>
                      </a:r>
                      <a:endParaRPr lang="en-US" sz="140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int(11)</a:t>
                      </a:r>
                      <a:endParaRPr lang="en-US" sz="140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a:solidFill>
                            <a:srgbClr val="000000"/>
                          </a:solidFill>
                          <a:latin typeface="Times New Roman"/>
                          <a:ea typeface="Times New Roman"/>
                          <a:cs typeface="Times New Roman"/>
                        </a:rPr>
                        <a:t>quantity of minerals</a:t>
                      </a:r>
                      <a:endParaRPr lang="en-US" sz="1400" dirty="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465">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cost</a:t>
                      </a:r>
                      <a:endParaRPr lang="en-US" sz="140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float</a:t>
                      </a:r>
                      <a:endParaRPr lang="en-US" sz="140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a:solidFill>
                            <a:srgbClr val="000000"/>
                          </a:solidFill>
                          <a:latin typeface="Times New Roman"/>
                          <a:ea typeface="Times New Roman"/>
                          <a:cs typeface="Times New Roman"/>
                        </a:rPr>
                        <a:t>depth of drilling</a:t>
                      </a:r>
                      <a:endParaRPr lang="en-US" sz="1400" dirty="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nvGraphicFramePr>
        <p:xfrm>
          <a:off x="457200" y="3429000"/>
          <a:ext cx="8305800" cy="2606040"/>
        </p:xfrm>
        <a:graphic>
          <a:graphicData uri="http://schemas.openxmlformats.org/drawingml/2006/table">
            <a:tbl>
              <a:tblPr/>
              <a:tblGrid>
                <a:gridCol w="1501350"/>
                <a:gridCol w="1161087"/>
                <a:gridCol w="2030289"/>
                <a:gridCol w="594250"/>
                <a:gridCol w="3018824"/>
              </a:tblGrid>
              <a:tr h="307649">
                <a:tc gridSpan="5">
                  <a:txBody>
                    <a:bodyPr/>
                    <a:lstStyle/>
                    <a:p>
                      <a:pPr marL="0" marR="0" indent="182880" algn="ctr">
                        <a:lnSpc>
                          <a:spcPct val="150000"/>
                        </a:lnSpc>
                        <a:spcBef>
                          <a:spcPts val="0"/>
                        </a:spcBef>
                        <a:spcAft>
                          <a:spcPts val="0"/>
                        </a:spcAft>
                      </a:pPr>
                      <a:r>
                        <a:rPr lang="en-US" sz="1600" b="0" dirty="0">
                          <a:solidFill>
                            <a:srgbClr val="000000"/>
                          </a:solidFill>
                          <a:latin typeface="Times New Roman"/>
                          <a:ea typeface="Times New Roman"/>
                          <a:cs typeface="Times New Roman"/>
                        </a:rPr>
                        <a:t>Table </a:t>
                      </a:r>
                      <a:r>
                        <a:rPr lang="en-US" sz="1600" b="0" dirty="0" smtClean="0">
                          <a:solidFill>
                            <a:srgbClr val="000000"/>
                          </a:solidFill>
                          <a:latin typeface="Times New Roman"/>
                          <a:ea typeface="Times New Roman"/>
                          <a:cs typeface="Times New Roman"/>
                        </a:rPr>
                        <a:t>6 </a:t>
                      </a:r>
                      <a:r>
                        <a:rPr lang="en-US" sz="1600" b="0" dirty="0">
                          <a:solidFill>
                            <a:srgbClr val="000000"/>
                          </a:solidFill>
                          <a:latin typeface="Times New Roman"/>
                          <a:ea typeface="Times New Roman"/>
                          <a:cs typeface="Times New Roman"/>
                        </a:rPr>
                        <a:t>: </a:t>
                      </a:r>
                      <a:r>
                        <a:rPr lang="en-US" sz="1600" b="0" dirty="0" err="1">
                          <a:solidFill>
                            <a:srgbClr val="000000"/>
                          </a:solidFill>
                          <a:latin typeface="Times New Roman"/>
                          <a:ea typeface="Times New Roman"/>
                          <a:cs typeface="Times New Roman"/>
                        </a:rPr>
                        <a:t>task_details</a:t>
                      </a:r>
                      <a:endParaRPr lang="en-US" sz="1600" b="0" dirty="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07649">
                <a:tc>
                  <a:txBody>
                    <a:bodyPr/>
                    <a:lstStyle/>
                    <a:p>
                      <a:pPr marL="0" marR="0" indent="182880" algn="ctr">
                        <a:lnSpc>
                          <a:spcPct val="150000"/>
                        </a:lnSpc>
                        <a:spcBef>
                          <a:spcPts val="0"/>
                        </a:spcBef>
                        <a:spcAft>
                          <a:spcPts val="0"/>
                        </a:spcAft>
                      </a:pPr>
                      <a:r>
                        <a:rPr lang="en-US" sz="1400" b="1" dirty="0">
                          <a:solidFill>
                            <a:srgbClr val="000000"/>
                          </a:solidFill>
                          <a:latin typeface="Times New Roman"/>
                          <a:ea typeface="Times New Roman"/>
                          <a:cs typeface="Times New Roman"/>
                        </a:rPr>
                        <a:t>Name</a:t>
                      </a:r>
                      <a:endParaRPr lang="en-US" sz="1400" dirty="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0" algn="just">
                        <a:lnSpc>
                          <a:spcPct val="150000"/>
                        </a:lnSpc>
                        <a:spcBef>
                          <a:spcPts val="0"/>
                        </a:spcBef>
                        <a:spcAft>
                          <a:spcPts val="0"/>
                        </a:spcAft>
                      </a:pPr>
                      <a:r>
                        <a:rPr lang="en-US" sz="1400" b="1">
                          <a:solidFill>
                            <a:srgbClr val="000000"/>
                          </a:solidFill>
                          <a:latin typeface="Times New Roman"/>
                          <a:ea typeface="Times New Roman"/>
                          <a:cs typeface="Times New Roman"/>
                        </a:rPr>
                        <a:t>Data Type</a:t>
                      </a:r>
                      <a:endParaRPr lang="en-US" sz="140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182880" algn="ctr">
                        <a:lnSpc>
                          <a:spcPct val="150000"/>
                        </a:lnSpc>
                        <a:spcBef>
                          <a:spcPts val="0"/>
                        </a:spcBef>
                        <a:spcAft>
                          <a:spcPts val="0"/>
                        </a:spcAft>
                      </a:pPr>
                      <a:r>
                        <a:rPr lang="en-US" sz="1400" b="1">
                          <a:solidFill>
                            <a:srgbClr val="000000"/>
                          </a:solidFill>
                          <a:latin typeface="Times New Roman"/>
                          <a:ea typeface="Times New Roman"/>
                          <a:cs typeface="Times New Roman"/>
                        </a:rPr>
                        <a:t>Constraint</a:t>
                      </a:r>
                      <a:endParaRPr lang="en-US" sz="140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0" algn="just">
                        <a:lnSpc>
                          <a:spcPct val="150000"/>
                        </a:lnSpc>
                        <a:spcBef>
                          <a:spcPts val="0"/>
                        </a:spcBef>
                        <a:spcAft>
                          <a:spcPts val="0"/>
                        </a:spcAft>
                      </a:pPr>
                      <a:r>
                        <a:rPr lang="en-US" sz="1400" b="1">
                          <a:solidFill>
                            <a:srgbClr val="000000"/>
                          </a:solidFill>
                          <a:latin typeface="Times New Roman"/>
                          <a:ea typeface="Times New Roman"/>
                          <a:cs typeface="Times New Roman"/>
                        </a:rPr>
                        <a:t>Key</a:t>
                      </a:r>
                      <a:endParaRPr lang="en-US" sz="140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182880" algn="ctr">
                        <a:lnSpc>
                          <a:spcPct val="150000"/>
                        </a:lnSpc>
                        <a:spcBef>
                          <a:spcPts val="0"/>
                        </a:spcBef>
                        <a:spcAft>
                          <a:spcPts val="0"/>
                        </a:spcAft>
                      </a:pPr>
                      <a:r>
                        <a:rPr lang="en-US" sz="1400" b="1">
                          <a:solidFill>
                            <a:srgbClr val="000000"/>
                          </a:solidFill>
                          <a:latin typeface="Times New Roman"/>
                          <a:ea typeface="Times New Roman"/>
                          <a:cs typeface="Times New Roman"/>
                        </a:rPr>
                        <a:t>Description</a:t>
                      </a:r>
                      <a:endParaRPr lang="en-US" sz="140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r>
              <a:tr h="307649">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task_id</a:t>
                      </a:r>
                      <a:endParaRPr lang="en-US" sz="140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err="1">
                          <a:solidFill>
                            <a:srgbClr val="000000"/>
                          </a:solidFill>
                          <a:latin typeface="Times New Roman"/>
                          <a:ea typeface="Times New Roman"/>
                          <a:cs typeface="Times New Roman"/>
                        </a:rPr>
                        <a:t>int</a:t>
                      </a:r>
                      <a:r>
                        <a:rPr lang="en-US" sz="1400" dirty="0">
                          <a:solidFill>
                            <a:srgbClr val="000000"/>
                          </a:solidFill>
                          <a:latin typeface="Times New Roman"/>
                          <a:ea typeface="Times New Roman"/>
                          <a:cs typeface="Times New Roman"/>
                        </a:rPr>
                        <a:t>(11)</a:t>
                      </a:r>
                      <a:endParaRPr lang="en-US" sz="1400" dirty="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Auto</a:t>
                      </a:r>
                      <a:endParaRPr lang="en-US" sz="140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PK</a:t>
                      </a:r>
                      <a:endParaRPr lang="en-US" sz="140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task id</a:t>
                      </a:r>
                      <a:endParaRPr lang="en-US" sz="140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7649">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user_id_from</a:t>
                      </a:r>
                      <a:endParaRPr lang="en-US" sz="140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err="1">
                          <a:solidFill>
                            <a:srgbClr val="000000"/>
                          </a:solidFill>
                          <a:latin typeface="Times New Roman"/>
                          <a:ea typeface="Times New Roman"/>
                          <a:cs typeface="Times New Roman"/>
                        </a:rPr>
                        <a:t>int</a:t>
                      </a:r>
                      <a:r>
                        <a:rPr lang="en-US" sz="1400" dirty="0">
                          <a:solidFill>
                            <a:srgbClr val="000000"/>
                          </a:solidFill>
                          <a:latin typeface="Times New Roman"/>
                          <a:ea typeface="Times New Roman"/>
                          <a:cs typeface="Times New Roman"/>
                        </a:rPr>
                        <a:t>(11)</a:t>
                      </a:r>
                      <a:endParaRPr lang="en-US" sz="1400" dirty="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FK</a:t>
                      </a:r>
                      <a:endParaRPr lang="en-US" sz="140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user who assigned the task</a:t>
                      </a:r>
                      <a:endParaRPr lang="en-US" sz="140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7649">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user_id_to</a:t>
                      </a:r>
                      <a:endParaRPr lang="en-US" sz="140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int(11)</a:t>
                      </a:r>
                      <a:endParaRPr lang="en-US" sz="140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FK</a:t>
                      </a:r>
                      <a:endParaRPr lang="en-US" sz="140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user who is assigned the task</a:t>
                      </a:r>
                      <a:endParaRPr lang="en-US" sz="140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7649">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mine_id</a:t>
                      </a:r>
                      <a:endParaRPr lang="en-US" sz="140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int(11)</a:t>
                      </a:r>
                      <a:endParaRPr lang="en-US" sz="140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rgbClr val="000000"/>
                          </a:solidFill>
                          <a:latin typeface="Times New Roman"/>
                          <a:ea typeface="Times New Roman"/>
                          <a:cs typeface="Times New Roman"/>
                        </a:rPr>
                        <a:t>FK</a:t>
                      </a:r>
                      <a:endParaRPr lang="en-US" sz="1400" dirty="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mine id</a:t>
                      </a:r>
                      <a:endParaRPr lang="en-US" sz="140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7649">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due_date</a:t>
                      </a:r>
                      <a:endParaRPr lang="en-US" sz="140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date</a:t>
                      </a:r>
                      <a:endParaRPr lang="en-US" sz="140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a:solidFill>
                            <a:srgbClr val="000000"/>
                          </a:solidFill>
                          <a:latin typeface="Times New Roman"/>
                          <a:ea typeface="Times New Roman"/>
                          <a:cs typeface="Times New Roman"/>
                        </a:rPr>
                        <a:t>completion date</a:t>
                      </a:r>
                      <a:endParaRPr lang="en-US" sz="1400" dirty="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7649">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depth</a:t>
                      </a:r>
                      <a:endParaRPr lang="en-US" sz="140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float</a:t>
                      </a:r>
                      <a:endParaRPr lang="en-US" sz="140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a:solidFill>
                            <a:srgbClr val="000000"/>
                          </a:solidFill>
                          <a:latin typeface="Times New Roman"/>
                          <a:ea typeface="Times New Roman"/>
                          <a:cs typeface="Times New Roman"/>
                        </a:rPr>
                        <a:t>depth of drilling</a:t>
                      </a:r>
                      <a:endParaRPr lang="en-US" sz="1400" dirty="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split orient="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838200"/>
          <a:ext cx="8381999" cy="1645920"/>
        </p:xfrm>
        <a:graphic>
          <a:graphicData uri="http://schemas.openxmlformats.org/drawingml/2006/table">
            <a:tbl>
              <a:tblPr/>
              <a:tblGrid>
                <a:gridCol w="1534061"/>
                <a:gridCol w="1163269"/>
                <a:gridCol w="2009062"/>
                <a:gridCol w="595368"/>
                <a:gridCol w="3080239"/>
              </a:tblGrid>
              <a:tr h="270456">
                <a:tc gridSpan="5">
                  <a:txBody>
                    <a:bodyPr/>
                    <a:lstStyle/>
                    <a:p>
                      <a:pPr marL="0" marR="0" indent="182880" algn="ctr">
                        <a:lnSpc>
                          <a:spcPct val="150000"/>
                        </a:lnSpc>
                        <a:spcBef>
                          <a:spcPts val="0"/>
                        </a:spcBef>
                        <a:spcAft>
                          <a:spcPts val="0"/>
                        </a:spcAft>
                      </a:pPr>
                      <a:r>
                        <a:rPr lang="en-US" sz="1600" b="0" dirty="0">
                          <a:solidFill>
                            <a:srgbClr val="000000"/>
                          </a:solidFill>
                          <a:latin typeface="Times New Roman"/>
                          <a:ea typeface="Times New Roman"/>
                          <a:cs typeface="Times New Roman"/>
                        </a:rPr>
                        <a:t>Table </a:t>
                      </a:r>
                      <a:r>
                        <a:rPr lang="en-US" sz="1600" b="0" dirty="0" smtClean="0">
                          <a:solidFill>
                            <a:srgbClr val="000000"/>
                          </a:solidFill>
                          <a:latin typeface="Times New Roman"/>
                          <a:ea typeface="Times New Roman"/>
                          <a:cs typeface="Times New Roman"/>
                        </a:rPr>
                        <a:t>7 </a:t>
                      </a:r>
                      <a:r>
                        <a:rPr lang="en-US" sz="1600" b="0" dirty="0">
                          <a:solidFill>
                            <a:srgbClr val="000000"/>
                          </a:solidFill>
                          <a:latin typeface="Times New Roman"/>
                          <a:ea typeface="Times New Roman"/>
                          <a:cs typeface="Times New Roman"/>
                        </a:rPr>
                        <a:t>: </a:t>
                      </a:r>
                      <a:r>
                        <a:rPr lang="en-US" sz="1600" b="0" dirty="0" err="1">
                          <a:solidFill>
                            <a:srgbClr val="000000"/>
                          </a:solidFill>
                          <a:latin typeface="Times New Roman"/>
                          <a:ea typeface="Times New Roman"/>
                          <a:cs typeface="Times New Roman"/>
                        </a:rPr>
                        <a:t>point_details</a:t>
                      </a:r>
                      <a:endParaRPr lang="en-US" sz="1600" b="0" dirty="0">
                        <a:latin typeface="Times New Roman"/>
                        <a:ea typeface="Times New Roman"/>
                        <a:cs typeface="Times New Roman"/>
                      </a:endParaRPr>
                    </a:p>
                  </a:txBody>
                  <a:tcPr marL="63451" marR="634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0456">
                <a:tc>
                  <a:txBody>
                    <a:bodyPr/>
                    <a:lstStyle/>
                    <a:p>
                      <a:pPr marL="0" marR="0" indent="182880" algn="ctr">
                        <a:lnSpc>
                          <a:spcPct val="150000"/>
                        </a:lnSpc>
                        <a:spcBef>
                          <a:spcPts val="0"/>
                        </a:spcBef>
                        <a:spcAft>
                          <a:spcPts val="0"/>
                        </a:spcAft>
                      </a:pPr>
                      <a:r>
                        <a:rPr lang="en-US" sz="1400" b="1" dirty="0">
                          <a:solidFill>
                            <a:srgbClr val="000000"/>
                          </a:solidFill>
                          <a:latin typeface="Times New Roman"/>
                          <a:ea typeface="Times New Roman"/>
                          <a:cs typeface="Times New Roman"/>
                        </a:rPr>
                        <a:t>Name</a:t>
                      </a:r>
                      <a:endParaRPr lang="en-US" sz="1400" dirty="0">
                        <a:latin typeface="Times New Roman"/>
                        <a:ea typeface="Times New Roman"/>
                        <a:cs typeface="Times New Roman"/>
                      </a:endParaRPr>
                    </a:p>
                  </a:txBody>
                  <a:tcPr marL="63451" marR="634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0" algn="just">
                        <a:lnSpc>
                          <a:spcPct val="150000"/>
                        </a:lnSpc>
                        <a:spcBef>
                          <a:spcPts val="0"/>
                        </a:spcBef>
                        <a:spcAft>
                          <a:spcPts val="0"/>
                        </a:spcAft>
                      </a:pPr>
                      <a:r>
                        <a:rPr lang="en-US" sz="1400" b="1">
                          <a:solidFill>
                            <a:srgbClr val="000000"/>
                          </a:solidFill>
                          <a:latin typeface="Times New Roman"/>
                          <a:ea typeface="Times New Roman"/>
                          <a:cs typeface="Times New Roman"/>
                        </a:rPr>
                        <a:t>Data Type</a:t>
                      </a:r>
                      <a:endParaRPr lang="en-US" sz="1400">
                        <a:latin typeface="Times New Roman"/>
                        <a:ea typeface="Times New Roman"/>
                        <a:cs typeface="Times New Roman"/>
                      </a:endParaRPr>
                    </a:p>
                  </a:txBody>
                  <a:tcPr marL="63451" marR="634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182880" algn="ctr">
                        <a:lnSpc>
                          <a:spcPct val="150000"/>
                        </a:lnSpc>
                        <a:spcBef>
                          <a:spcPts val="0"/>
                        </a:spcBef>
                        <a:spcAft>
                          <a:spcPts val="0"/>
                        </a:spcAft>
                      </a:pPr>
                      <a:r>
                        <a:rPr lang="en-US" sz="1400" b="1">
                          <a:solidFill>
                            <a:srgbClr val="000000"/>
                          </a:solidFill>
                          <a:latin typeface="Times New Roman"/>
                          <a:ea typeface="Times New Roman"/>
                          <a:cs typeface="Times New Roman"/>
                        </a:rPr>
                        <a:t>Constraint</a:t>
                      </a:r>
                      <a:endParaRPr lang="en-US" sz="1400">
                        <a:latin typeface="Times New Roman"/>
                        <a:ea typeface="Times New Roman"/>
                        <a:cs typeface="Times New Roman"/>
                      </a:endParaRPr>
                    </a:p>
                  </a:txBody>
                  <a:tcPr marL="63451" marR="634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0" algn="just">
                        <a:lnSpc>
                          <a:spcPct val="150000"/>
                        </a:lnSpc>
                        <a:spcBef>
                          <a:spcPts val="0"/>
                        </a:spcBef>
                        <a:spcAft>
                          <a:spcPts val="0"/>
                        </a:spcAft>
                      </a:pPr>
                      <a:r>
                        <a:rPr lang="en-US" sz="1400" b="1">
                          <a:solidFill>
                            <a:srgbClr val="000000"/>
                          </a:solidFill>
                          <a:latin typeface="Times New Roman"/>
                          <a:ea typeface="Times New Roman"/>
                          <a:cs typeface="Times New Roman"/>
                        </a:rPr>
                        <a:t>Key</a:t>
                      </a:r>
                      <a:endParaRPr lang="en-US" sz="1400">
                        <a:latin typeface="Times New Roman"/>
                        <a:ea typeface="Times New Roman"/>
                        <a:cs typeface="Times New Roman"/>
                      </a:endParaRPr>
                    </a:p>
                  </a:txBody>
                  <a:tcPr marL="63451" marR="634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182880" algn="ctr">
                        <a:lnSpc>
                          <a:spcPct val="150000"/>
                        </a:lnSpc>
                        <a:spcBef>
                          <a:spcPts val="0"/>
                        </a:spcBef>
                        <a:spcAft>
                          <a:spcPts val="0"/>
                        </a:spcAft>
                      </a:pPr>
                      <a:r>
                        <a:rPr lang="en-US" sz="1400" b="1">
                          <a:solidFill>
                            <a:srgbClr val="000000"/>
                          </a:solidFill>
                          <a:latin typeface="Times New Roman"/>
                          <a:ea typeface="Times New Roman"/>
                          <a:cs typeface="Times New Roman"/>
                        </a:rPr>
                        <a:t>Description</a:t>
                      </a:r>
                      <a:endParaRPr lang="en-US" sz="1400">
                        <a:latin typeface="Times New Roman"/>
                        <a:ea typeface="Times New Roman"/>
                        <a:cs typeface="Times New Roman"/>
                      </a:endParaRPr>
                    </a:p>
                  </a:txBody>
                  <a:tcPr marL="63451" marR="634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r>
              <a:tr h="270456">
                <a:tc>
                  <a:txBody>
                    <a:bodyPr/>
                    <a:lstStyle/>
                    <a:p>
                      <a:pPr marL="0" marR="0" indent="182880" algn="ctr">
                        <a:lnSpc>
                          <a:spcPct val="150000"/>
                        </a:lnSpc>
                        <a:spcBef>
                          <a:spcPts val="0"/>
                        </a:spcBef>
                        <a:spcAft>
                          <a:spcPts val="0"/>
                        </a:spcAft>
                      </a:pPr>
                      <a:r>
                        <a:rPr lang="en-US" sz="1400" dirty="0" err="1">
                          <a:solidFill>
                            <a:srgbClr val="000000"/>
                          </a:solidFill>
                          <a:latin typeface="Times New Roman"/>
                          <a:ea typeface="Times New Roman"/>
                          <a:cs typeface="Times New Roman"/>
                        </a:rPr>
                        <a:t>task_point_id</a:t>
                      </a:r>
                      <a:endParaRPr lang="en-US" sz="1400" dirty="0">
                        <a:latin typeface="Times New Roman"/>
                        <a:ea typeface="Times New Roman"/>
                        <a:cs typeface="Times New Roman"/>
                      </a:endParaRPr>
                    </a:p>
                  </a:txBody>
                  <a:tcPr marL="63451" marR="634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err="1">
                          <a:solidFill>
                            <a:srgbClr val="000000"/>
                          </a:solidFill>
                          <a:latin typeface="Times New Roman"/>
                          <a:ea typeface="Times New Roman"/>
                          <a:cs typeface="Times New Roman"/>
                        </a:rPr>
                        <a:t>int</a:t>
                      </a:r>
                      <a:r>
                        <a:rPr lang="en-US" sz="1400" dirty="0">
                          <a:solidFill>
                            <a:srgbClr val="000000"/>
                          </a:solidFill>
                          <a:latin typeface="Times New Roman"/>
                          <a:ea typeface="Times New Roman"/>
                          <a:cs typeface="Times New Roman"/>
                        </a:rPr>
                        <a:t>(11)</a:t>
                      </a:r>
                      <a:endParaRPr lang="en-US" sz="1400" dirty="0">
                        <a:latin typeface="Times New Roman"/>
                        <a:ea typeface="Times New Roman"/>
                        <a:cs typeface="Times New Roman"/>
                      </a:endParaRPr>
                    </a:p>
                  </a:txBody>
                  <a:tcPr marL="63451" marR="634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Auto</a:t>
                      </a:r>
                      <a:endParaRPr lang="en-US" sz="1400">
                        <a:latin typeface="Times New Roman"/>
                        <a:ea typeface="Times New Roman"/>
                        <a:cs typeface="Times New Roman"/>
                      </a:endParaRPr>
                    </a:p>
                  </a:txBody>
                  <a:tcPr marL="63451" marR="634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PK</a:t>
                      </a:r>
                      <a:endParaRPr lang="en-US" sz="1400">
                        <a:latin typeface="Times New Roman"/>
                        <a:ea typeface="Times New Roman"/>
                        <a:cs typeface="Times New Roman"/>
                      </a:endParaRPr>
                    </a:p>
                  </a:txBody>
                  <a:tcPr marL="63451" marR="634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task point id</a:t>
                      </a:r>
                      <a:endParaRPr lang="en-US" sz="1400">
                        <a:latin typeface="Times New Roman"/>
                        <a:ea typeface="Times New Roman"/>
                        <a:cs typeface="Times New Roman"/>
                      </a:endParaRPr>
                    </a:p>
                  </a:txBody>
                  <a:tcPr marL="63451" marR="634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456">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task_id</a:t>
                      </a:r>
                      <a:endParaRPr lang="en-US" sz="1400">
                        <a:latin typeface="Times New Roman"/>
                        <a:ea typeface="Times New Roman"/>
                        <a:cs typeface="Times New Roman"/>
                      </a:endParaRPr>
                    </a:p>
                  </a:txBody>
                  <a:tcPr marL="63451" marR="634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err="1">
                          <a:solidFill>
                            <a:srgbClr val="000000"/>
                          </a:solidFill>
                          <a:latin typeface="Times New Roman"/>
                          <a:ea typeface="Times New Roman"/>
                          <a:cs typeface="Times New Roman"/>
                        </a:rPr>
                        <a:t>int</a:t>
                      </a:r>
                      <a:r>
                        <a:rPr lang="en-US" sz="1400" dirty="0">
                          <a:solidFill>
                            <a:srgbClr val="000000"/>
                          </a:solidFill>
                          <a:latin typeface="Times New Roman"/>
                          <a:ea typeface="Times New Roman"/>
                          <a:cs typeface="Times New Roman"/>
                        </a:rPr>
                        <a:t>(11)</a:t>
                      </a:r>
                      <a:endParaRPr lang="en-US" sz="1400" dirty="0">
                        <a:latin typeface="Times New Roman"/>
                        <a:ea typeface="Times New Roman"/>
                        <a:cs typeface="Times New Roman"/>
                      </a:endParaRPr>
                    </a:p>
                  </a:txBody>
                  <a:tcPr marL="63451" marR="634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3451" marR="634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FK</a:t>
                      </a:r>
                      <a:endParaRPr lang="en-US" sz="1400">
                        <a:latin typeface="Times New Roman"/>
                        <a:ea typeface="Times New Roman"/>
                        <a:cs typeface="Times New Roman"/>
                      </a:endParaRPr>
                    </a:p>
                  </a:txBody>
                  <a:tcPr marL="63451" marR="634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task id</a:t>
                      </a:r>
                      <a:endParaRPr lang="en-US" sz="1400">
                        <a:latin typeface="Times New Roman"/>
                        <a:ea typeface="Times New Roman"/>
                        <a:cs typeface="Times New Roman"/>
                      </a:endParaRPr>
                    </a:p>
                  </a:txBody>
                  <a:tcPr marL="63451" marR="634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456">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point_id</a:t>
                      </a:r>
                      <a:endParaRPr lang="en-US" sz="1400">
                        <a:latin typeface="Times New Roman"/>
                        <a:ea typeface="Times New Roman"/>
                        <a:cs typeface="Times New Roman"/>
                      </a:endParaRPr>
                    </a:p>
                  </a:txBody>
                  <a:tcPr marL="63451" marR="634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int(11)</a:t>
                      </a:r>
                      <a:endParaRPr lang="en-US" sz="1400">
                        <a:latin typeface="Times New Roman"/>
                        <a:ea typeface="Times New Roman"/>
                        <a:cs typeface="Times New Roman"/>
                      </a:endParaRPr>
                    </a:p>
                  </a:txBody>
                  <a:tcPr marL="63451" marR="634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3451" marR="634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rgbClr val="000000"/>
                          </a:solidFill>
                          <a:latin typeface="Times New Roman"/>
                          <a:ea typeface="Times New Roman"/>
                          <a:cs typeface="Times New Roman"/>
                        </a:rPr>
                        <a:t>FK</a:t>
                      </a:r>
                      <a:endParaRPr lang="en-US" sz="1400" dirty="0">
                        <a:latin typeface="Times New Roman"/>
                        <a:ea typeface="Times New Roman"/>
                        <a:cs typeface="Times New Roman"/>
                      </a:endParaRPr>
                    </a:p>
                  </a:txBody>
                  <a:tcPr marL="63451" marR="634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a:solidFill>
                            <a:srgbClr val="000000"/>
                          </a:solidFill>
                          <a:latin typeface="Times New Roman"/>
                          <a:ea typeface="Times New Roman"/>
                          <a:cs typeface="Times New Roman"/>
                        </a:rPr>
                        <a:t>point id</a:t>
                      </a:r>
                      <a:endParaRPr lang="en-US" sz="1400" dirty="0">
                        <a:latin typeface="Times New Roman"/>
                        <a:ea typeface="Times New Roman"/>
                        <a:cs typeface="Times New Roman"/>
                      </a:endParaRPr>
                    </a:p>
                  </a:txBody>
                  <a:tcPr marL="63451" marR="634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nvGraphicFramePr>
        <p:xfrm>
          <a:off x="381000" y="2711195"/>
          <a:ext cx="8382000" cy="2286000"/>
        </p:xfrm>
        <a:graphic>
          <a:graphicData uri="http://schemas.openxmlformats.org/drawingml/2006/table">
            <a:tbl>
              <a:tblPr/>
              <a:tblGrid>
                <a:gridCol w="1541646"/>
                <a:gridCol w="1183105"/>
                <a:gridCol w="1997243"/>
                <a:gridCol w="591151"/>
                <a:gridCol w="3068855"/>
              </a:tblGrid>
              <a:tr h="273465">
                <a:tc gridSpan="5">
                  <a:txBody>
                    <a:bodyPr/>
                    <a:lstStyle/>
                    <a:p>
                      <a:pPr marL="0" marR="0" indent="182880" algn="ctr">
                        <a:lnSpc>
                          <a:spcPct val="150000"/>
                        </a:lnSpc>
                        <a:spcBef>
                          <a:spcPts val="0"/>
                        </a:spcBef>
                        <a:spcAft>
                          <a:spcPts val="0"/>
                        </a:spcAft>
                      </a:pPr>
                      <a:r>
                        <a:rPr lang="en-US" sz="1600" b="0" dirty="0">
                          <a:solidFill>
                            <a:srgbClr val="000000"/>
                          </a:solidFill>
                          <a:latin typeface="Times New Roman"/>
                          <a:ea typeface="Times New Roman"/>
                          <a:cs typeface="Times New Roman"/>
                        </a:rPr>
                        <a:t>Table </a:t>
                      </a:r>
                      <a:r>
                        <a:rPr lang="en-US" sz="1600" b="0" dirty="0" smtClean="0">
                          <a:solidFill>
                            <a:srgbClr val="000000"/>
                          </a:solidFill>
                          <a:latin typeface="Times New Roman"/>
                          <a:ea typeface="Times New Roman"/>
                          <a:cs typeface="Times New Roman"/>
                        </a:rPr>
                        <a:t>8 </a:t>
                      </a:r>
                      <a:r>
                        <a:rPr lang="en-US" sz="1600" b="0" dirty="0">
                          <a:solidFill>
                            <a:srgbClr val="000000"/>
                          </a:solidFill>
                          <a:latin typeface="Times New Roman"/>
                          <a:ea typeface="Times New Roman"/>
                          <a:cs typeface="Times New Roman"/>
                        </a:rPr>
                        <a:t>: </a:t>
                      </a:r>
                      <a:r>
                        <a:rPr lang="en-US" sz="1600" b="0" dirty="0" err="1">
                          <a:solidFill>
                            <a:srgbClr val="000000"/>
                          </a:solidFill>
                          <a:latin typeface="Times New Roman"/>
                          <a:ea typeface="Times New Roman"/>
                          <a:cs typeface="Times New Roman"/>
                        </a:rPr>
                        <a:t>point_readings</a:t>
                      </a:r>
                      <a:endParaRPr lang="en-US" sz="1600" b="0" dirty="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3465">
                <a:tc>
                  <a:txBody>
                    <a:bodyPr/>
                    <a:lstStyle/>
                    <a:p>
                      <a:pPr marL="0" marR="0" indent="182880" algn="ctr">
                        <a:lnSpc>
                          <a:spcPct val="150000"/>
                        </a:lnSpc>
                        <a:spcBef>
                          <a:spcPts val="0"/>
                        </a:spcBef>
                        <a:spcAft>
                          <a:spcPts val="0"/>
                        </a:spcAft>
                      </a:pPr>
                      <a:r>
                        <a:rPr lang="en-US" sz="1400" b="1" dirty="0">
                          <a:solidFill>
                            <a:srgbClr val="000000"/>
                          </a:solidFill>
                          <a:latin typeface="Times New Roman"/>
                          <a:ea typeface="Times New Roman"/>
                          <a:cs typeface="Times New Roman"/>
                        </a:rPr>
                        <a:t>Name</a:t>
                      </a:r>
                      <a:endParaRPr lang="en-US" sz="1400" dirty="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0" algn="just">
                        <a:lnSpc>
                          <a:spcPct val="150000"/>
                        </a:lnSpc>
                        <a:spcBef>
                          <a:spcPts val="0"/>
                        </a:spcBef>
                        <a:spcAft>
                          <a:spcPts val="0"/>
                        </a:spcAft>
                      </a:pPr>
                      <a:r>
                        <a:rPr lang="en-US" sz="1400" b="1">
                          <a:solidFill>
                            <a:srgbClr val="000000"/>
                          </a:solidFill>
                          <a:latin typeface="Times New Roman"/>
                          <a:ea typeface="Times New Roman"/>
                          <a:cs typeface="Times New Roman"/>
                        </a:rPr>
                        <a:t>Data Type</a:t>
                      </a:r>
                      <a:endParaRPr lang="en-US" sz="140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182880" algn="ctr">
                        <a:lnSpc>
                          <a:spcPct val="150000"/>
                        </a:lnSpc>
                        <a:spcBef>
                          <a:spcPts val="0"/>
                        </a:spcBef>
                        <a:spcAft>
                          <a:spcPts val="0"/>
                        </a:spcAft>
                      </a:pPr>
                      <a:r>
                        <a:rPr lang="en-US" sz="1400" b="1">
                          <a:solidFill>
                            <a:srgbClr val="000000"/>
                          </a:solidFill>
                          <a:latin typeface="Times New Roman"/>
                          <a:ea typeface="Times New Roman"/>
                          <a:cs typeface="Times New Roman"/>
                        </a:rPr>
                        <a:t>Constraint</a:t>
                      </a:r>
                      <a:endParaRPr lang="en-US" sz="140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0" algn="just">
                        <a:lnSpc>
                          <a:spcPct val="150000"/>
                        </a:lnSpc>
                        <a:spcBef>
                          <a:spcPts val="0"/>
                        </a:spcBef>
                        <a:spcAft>
                          <a:spcPts val="0"/>
                        </a:spcAft>
                      </a:pPr>
                      <a:r>
                        <a:rPr lang="en-US" sz="1400" b="1">
                          <a:solidFill>
                            <a:srgbClr val="000000"/>
                          </a:solidFill>
                          <a:latin typeface="Times New Roman"/>
                          <a:ea typeface="Times New Roman"/>
                          <a:cs typeface="Times New Roman"/>
                        </a:rPr>
                        <a:t>Key</a:t>
                      </a:r>
                      <a:endParaRPr lang="en-US" sz="140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182880" algn="ctr">
                        <a:lnSpc>
                          <a:spcPct val="150000"/>
                        </a:lnSpc>
                        <a:spcBef>
                          <a:spcPts val="0"/>
                        </a:spcBef>
                        <a:spcAft>
                          <a:spcPts val="0"/>
                        </a:spcAft>
                      </a:pPr>
                      <a:r>
                        <a:rPr lang="en-US" sz="1400" b="1">
                          <a:solidFill>
                            <a:srgbClr val="000000"/>
                          </a:solidFill>
                          <a:latin typeface="Times New Roman"/>
                          <a:ea typeface="Times New Roman"/>
                          <a:cs typeface="Times New Roman"/>
                        </a:rPr>
                        <a:t>Description</a:t>
                      </a:r>
                      <a:endParaRPr lang="en-US" sz="140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r>
              <a:tr h="273465">
                <a:tc>
                  <a:txBody>
                    <a:bodyPr/>
                    <a:lstStyle/>
                    <a:p>
                      <a:pPr marL="0" marR="0" indent="182880" algn="ctr">
                        <a:lnSpc>
                          <a:spcPct val="150000"/>
                        </a:lnSpc>
                        <a:spcBef>
                          <a:spcPts val="0"/>
                        </a:spcBef>
                        <a:spcAft>
                          <a:spcPts val="0"/>
                        </a:spcAft>
                      </a:pPr>
                      <a:r>
                        <a:rPr lang="en-US" sz="1400" dirty="0" err="1">
                          <a:solidFill>
                            <a:srgbClr val="000000"/>
                          </a:solidFill>
                          <a:latin typeface="Times New Roman"/>
                          <a:ea typeface="Times New Roman"/>
                          <a:cs typeface="Times New Roman"/>
                        </a:rPr>
                        <a:t>reading_id</a:t>
                      </a:r>
                      <a:endParaRPr lang="en-US" sz="1400" dirty="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int(11)</a:t>
                      </a:r>
                      <a:endParaRPr lang="en-US" sz="140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Auto</a:t>
                      </a:r>
                      <a:endParaRPr lang="en-US" sz="140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PK</a:t>
                      </a:r>
                      <a:endParaRPr lang="en-US" sz="140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reading id</a:t>
                      </a:r>
                      <a:endParaRPr lang="en-US" sz="140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465">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point_id</a:t>
                      </a:r>
                      <a:endParaRPr lang="en-US" sz="140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err="1">
                          <a:solidFill>
                            <a:srgbClr val="000000"/>
                          </a:solidFill>
                          <a:latin typeface="Times New Roman"/>
                          <a:ea typeface="Times New Roman"/>
                          <a:cs typeface="Times New Roman"/>
                        </a:rPr>
                        <a:t>int</a:t>
                      </a:r>
                      <a:r>
                        <a:rPr lang="en-US" sz="1400" dirty="0">
                          <a:solidFill>
                            <a:srgbClr val="000000"/>
                          </a:solidFill>
                          <a:latin typeface="Times New Roman"/>
                          <a:ea typeface="Times New Roman"/>
                          <a:cs typeface="Times New Roman"/>
                        </a:rPr>
                        <a:t>(11)</a:t>
                      </a:r>
                      <a:endParaRPr lang="en-US" sz="1400" dirty="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FK</a:t>
                      </a:r>
                      <a:endParaRPr lang="en-US" sz="140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point id</a:t>
                      </a:r>
                      <a:endParaRPr lang="en-US" sz="140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465">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depth</a:t>
                      </a:r>
                      <a:endParaRPr lang="en-US" sz="140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a:solidFill>
                            <a:srgbClr val="000000"/>
                          </a:solidFill>
                          <a:latin typeface="Times New Roman"/>
                          <a:ea typeface="Times New Roman"/>
                          <a:cs typeface="Times New Roman"/>
                        </a:rPr>
                        <a:t>float</a:t>
                      </a:r>
                      <a:endParaRPr lang="en-US" sz="1400" dirty="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depth of drilling</a:t>
                      </a:r>
                      <a:endParaRPr lang="en-US" sz="140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275">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expected_mineral</a:t>
                      </a:r>
                      <a:endParaRPr lang="en-US" sz="140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varchar(150)</a:t>
                      </a:r>
                      <a:endParaRPr lang="en-US" sz="140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mineral expected from point</a:t>
                      </a:r>
                      <a:endParaRPr lang="en-US" sz="140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465">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back_force</a:t>
                      </a:r>
                      <a:endParaRPr lang="en-US" sz="140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float</a:t>
                      </a:r>
                      <a:endParaRPr lang="en-US" sz="140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a:solidFill>
                            <a:srgbClr val="000000"/>
                          </a:solidFill>
                          <a:latin typeface="Times New Roman"/>
                          <a:ea typeface="Times New Roman"/>
                          <a:cs typeface="Times New Roman"/>
                        </a:rPr>
                        <a:t>back force of mineral</a:t>
                      </a:r>
                      <a:endParaRPr lang="en-US" sz="1400" dirty="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split orient="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685800"/>
          <a:ext cx="8382000" cy="1965960"/>
        </p:xfrm>
        <a:graphic>
          <a:graphicData uri="http://schemas.openxmlformats.org/drawingml/2006/table">
            <a:tbl>
              <a:tblPr/>
              <a:tblGrid>
                <a:gridCol w="1583919"/>
                <a:gridCol w="1154825"/>
                <a:gridCol w="1984459"/>
                <a:gridCol w="584551"/>
                <a:gridCol w="3074246"/>
              </a:tblGrid>
              <a:tr h="269766">
                <a:tc gridSpan="5">
                  <a:txBody>
                    <a:bodyPr/>
                    <a:lstStyle/>
                    <a:p>
                      <a:pPr marL="0" marR="0" indent="182880" algn="ctr">
                        <a:lnSpc>
                          <a:spcPct val="150000"/>
                        </a:lnSpc>
                        <a:spcBef>
                          <a:spcPts val="0"/>
                        </a:spcBef>
                        <a:spcAft>
                          <a:spcPts val="0"/>
                        </a:spcAft>
                      </a:pPr>
                      <a:r>
                        <a:rPr lang="en-US" sz="1600" b="0" dirty="0">
                          <a:solidFill>
                            <a:srgbClr val="000000"/>
                          </a:solidFill>
                          <a:latin typeface="Times New Roman"/>
                          <a:ea typeface="Times New Roman"/>
                          <a:cs typeface="Times New Roman"/>
                        </a:rPr>
                        <a:t>Table </a:t>
                      </a:r>
                      <a:r>
                        <a:rPr lang="en-US" sz="1600" b="0" dirty="0" smtClean="0">
                          <a:solidFill>
                            <a:srgbClr val="000000"/>
                          </a:solidFill>
                          <a:latin typeface="Times New Roman"/>
                          <a:ea typeface="Times New Roman"/>
                          <a:cs typeface="Times New Roman"/>
                        </a:rPr>
                        <a:t>9 </a:t>
                      </a:r>
                      <a:r>
                        <a:rPr lang="en-US" sz="1600" b="0" dirty="0">
                          <a:solidFill>
                            <a:srgbClr val="000000"/>
                          </a:solidFill>
                          <a:latin typeface="Times New Roman"/>
                          <a:ea typeface="Times New Roman"/>
                          <a:cs typeface="Times New Roman"/>
                        </a:rPr>
                        <a:t>: </a:t>
                      </a:r>
                      <a:r>
                        <a:rPr lang="en-US" sz="1600" b="0" dirty="0" err="1">
                          <a:solidFill>
                            <a:srgbClr val="000000"/>
                          </a:solidFill>
                          <a:latin typeface="Times New Roman"/>
                          <a:ea typeface="Times New Roman"/>
                          <a:cs typeface="Times New Roman"/>
                        </a:rPr>
                        <a:t>file_details</a:t>
                      </a:r>
                      <a:endParaRPr lang="en-US" sz="1600" b="0" dirty="0">
                        <a:latin typeface="Times New Roman"/>
                        <a:ea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69766">
                <a:tc>
                  <a:txBody>
                    <a:bodyPr/>
                    <a:lstStyle/>
                    <a:p>
                      <a:pPr marL="0" marR="0" indent="182880" algn="ctr">
                        <a:lnSpc>
                          <a:spcPct val="150000"/>
                        </a:lnSpc>
                        <a:spcBef>
                          <a:spcPts val="0"/>
                        </a:spcBef>
                        <a:spcAft>
                          <a:spcPts val="0"/>
                        </a:spcAft>
                      </a:pPr>
                      <a:r>
                        <a:rPr lang="en-US" sz="1400" b="1" dirty="0">
                          <a:solidFill>
                            <a:srgbClr val="000000"/>
                          </a:solidFill>
                          <a:latin typeface="Times New Roman"/>
                          <a:ea typeface="Times New Roman"/>
                          <a:cs typeface="Times New Roman"/>
                        </a:rPr>
                        <a:t>Name</a:t>
                      </a:r>
                      <a:endParaRPr lang="en-US" sz="1400" dirty="0">
                        <a:latin typeface="Times New Roman"/>
                        <a:ea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just">
                        <a:lnSpc>
                          <a:spcPct val="150000"/>
                        </a:lnSpc>
                        <a:spcBef>
                          <a:spcPts val="0"/>
                        </a:spcBef>
                        <a:spcAft>
                          <a:spcPts val="0"/>
                        </a:spcAft>
                      </a:pPr>
                      <a:r>
                        <a:rPr lang="en-US" sz="1400" b="1">
                          <a:solidFill>
                            <a:srgbClr val="000000"/>
                          </a:solidFill>
                          <a:latin typeface="Times New Roman"/>
                          <a:ea typeface="Times New Roman"/>
                          <a:cs typeface="Times New Roman"/>
                        </a:rPr>
                        <a:t>Data Type</a:t>
                      </a:r>
                      <a:endParaRPr lang="en-US" sz="1400">
                        <a:latin typeface="Times New Roman"/>
                        <a:ea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182880" algn="ctr">
                        <a:lnSpc>
                          <a:spcPct val="150000"/>
                        </a:lnSpc>
                        <a:spcBef>
                          <a:spcPts val="0"/>
                        </a:spcBef>
                        <a:spcAft>
                          <a:spcPts val="0"/>
                        </a:spcAft>
                      </a:pPr>
                      <a:r>
                        <a:rPr lang="en-US" sz="1400" b="1">
                          <a:solidFill>
                            <a:srgbClr val="000000"/>
                          </a:solidFill>
                          <a:latin typeface="Times New Roman"/>
                          <a:ea typeface="Times New Roman"/>
                          <a:cs typeface="Times New Roman"/>
                        </a:rPr>
                        <a:t>Constraint</a:t>
                      </a:r>
                      <a:endParaRPr lang="en-US" sz="1400">
                        <a:latin typeface="Times New Roman"/>
                        <a:ea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just">
                        <a:lnSpc>
                          <a:spcPct val="150000"/>
                        </a:lnSpc>
                        <a:spcBef>
                          <a:spcPts val="0"/>
                        </a:spcBef>
                        <a:spcAft>
                          <a:spcPts val="0"/>
                        </a:spcAft>
                      </a:pPr>
                      <a:r>
                        <a:rPr lang="en-US" sz="1400" b="1">
                          <a:solidFill>
                            <a:srgbClr val="000000"/>
                          </a:solidFill>
                          <a:latin typeface="Times New Roman"/>
                          <a:ea typeface="Times New Roman"/>
                          <a:cs typeface="Times New Roman"/>
                        </a:rPr>
                        <a:t>Key</a:t>
                      </a:r>
                      <a:endParaRPr lang="en-US" sz="1400">
                        <a:latin typeface="Times New Roman"/>
                        <a:ea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182880" algn="ctr">
                        <a:lnSpc>
                          <a:spcPct val="150000"/>
                        </a:lnSpc>
                        <a:spcBef>
                          <a:spcPts val="0"/>
                        </a:spcBef>
                        <a:spcAft>
                          <a:spcPts val="0"/>
                        </a:spcAft>
                      </a:pPr>
                      <a:r>
                        <a:rPr lang="en-US" sz="1400" b="1">
                          <a:solidFill>
                            <a:srgbClr val="000000"/>
                          </a:solidFill>
                          <a:latin typeface="Times New Roman"/>
                          <a:ea typeface="Times New Roman"/>
                          <a:cs typeface="Times New Roman"/>
                        </a:rPr>
                        <a:t>Description</a:t>
                      </a:r>
                      <a:endParaRPr lang="en-US" sz="1400">
                        <a:latin typeface="Times New Roman"/>
                        <a:ea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r>
              <a:tr h="269766">
                <a:tc>
                  <a:txBody>
                    <a:bodyPr/>
                    <a:lstStyle/>
                    <a:p>
                      <a:pPr marL="0" marR="0" indent="182880" algn="ctr">
                        <a:lnSpc>
                          <a:spcPct val="150000"/>
                        </a:lnSpc>
                        <a:spcBef>
                          <a:spcPts val="0"/>
                        </a:spcBef>
                        <a:spcAft>
                          <a:spcPts val="0"/>
                        </a:spcAft>
                      </a:pPr>
                      <a:r>
                        <a:rPr lang="en-US" sz="1400" dirty="0" err="1">
                          <a:solidFill>
                            <a:srgbClr val="000000"/>
                          </a:solidFill>
                          <a:latin typeface="Times New Roman"/>
                          <a:ea typeface="Times New Roman"/>
                          <a:cs typeface="Times New Roman"/>
                        </a:rPr>
                        <a:t>file_id</a:t>
                      </a:r>
                      <a:endParaRPr lang="en-US" sz="1400" dirty="0">
                        <a:latin typeface="Times New Roman"/>
                        <a:ea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int(11)</a:t>
                      </a:r>
                      <a:endParaRPr lang="en-US" sz="1400">
                        <a:latin typeface="Times New Roman"/>
                        <a:ea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auto increment by 1</a:t>
                      </a:r>
                      <a:endParaRPr lang="en-US" sz="1400">
                        <a:latin typeface="Times New Roman"/>
                        <a:ea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PK</a:t>
                      </a:r>
                      <a:endParaRPr lang="en-US" sz="1400">
                        <a:latin typeface="Times New Roman"/>
                        <a:ea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file id</a:t>
                      </a:r>
                      <a:endParaRPr lang="en-US" sz="1400">
                        <a:latin typeface="Times New Roman"/>
                        <a:ea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766">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point_id</a:t>
                      </a:r>
                      <a:endParaRPr lang="en-US" sz="1400">
                        <a:latin typeface="Times New Roman"/>
                        <a:ea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err="1">
                          <a:solidFill>
                            <a:srgbClr val="000000"/>
                          </a:solidFill>
                          <a:latin typeface="Times New Roman"/>
                          <a:ea typeface="Times New Roman"/>
                          <a:cs typeface="Times New Roman"/>
                        </a:rPr>
                        <a:t>int</a:t>
                      </a:r>
                      <a:r>
                        <a:rPr lang="en-US" sz="1400" dirty="0">
                          <a:solidFill>
                            <a:srgbClr val="000000"/>
                          </a:solidFill>
                          <a:latin typeface="Times New Roman"/>
                          <a:ea typeface="Times New Roman"/>
                          <a:cs typeface="Times New Roman"/>
                        </a:rPr>
                        <a:t>(11)</a:t>
                      </a:r>
                      <a:endParaRPr lang="en-US" sz="1400" dirty="0">
                        <a:latin typeface="Times New Roman"/>
                        <a:ea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FK</a:t>
                      </a:r>
                      <a:endParaRPr lang="en-US" sz="1400">
                        <a:latin typeface="Times New Roman"/>
                        <a:ea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a:solidFill>
                            <a:srgbClr val="000000"/>
                          </a:solidFill>
                          <a:latin typeface="Times New Roman"/>
                          <a:ea typeface="Times New Roman"/>
                          <a:cs typeface="Times New Roman"/>
                        </a:rPr>
                        <a:t>point id</a:t>
                      </a:r>
                      <a:endParaRPr lang="en-US" sz="1400" dirty="0">
                        <a:latin typeface="Times New Roman"/>
                        <a:ea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605">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file_path</a:t>
                      </a:r>
                      <a:endParaRPr lang="en-US" sz="1400">
                        <a:latin typeface="Times New Roman"/>
                        <a:ea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err="1">
                          <a:solidFill>
                            <a:srgbClr val="000000"/>
                          </a:solidFill>
                          <a:latin typeface="Times New Roman"/>
                          <a:ea typeface="Times New Roman"/>
                          <a:cs typeface="Times New Roman"/>
                        </a:rPr>
                        <a:t>varchar</a:t>
                      </a:r>
                      <a:r>
                        <a:rPr lang="en-US" sz="1400" dirty="0">
                          <a:solidFill>
                            <a:srgbClr val="000000"/>
                          </a:solidFill>
                          <a:latin typeface="Times New Roman"/>
                          <a:ea typeface="Times New Roman"/>
                          <a:cs typeface="Times New Roman"/>
                        </a:rPr>
                        <a:t>(255)</a:t>
                      </a:r>
                      <a:endParaRPr lang="en-US" sz="1400" dirty="0">
                        <a:latin typeface="Times New Roman"/>
                        <a:ea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a:solidFill>
                            <a:srgbClr val="000000"/>
                          </a:solidFill>
                          <a:latin typeface="Times New Roman"/>
                          <a:ea typeface="Times New Roman"/>
                          <a:cs typeface="Times New Roman"/>
                        </a:rPr>
                        <a:t>file location path</a:t>
                      </a:r>
                      <a:endParaRPr lang="en-US" sz="1400" dirty="0">
                        <a:latin typeface="Times New Roman"/>
                        <a:ea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766">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status</a:t>
                      </a:r>
                      <a:endParaRPr lang="en-US" sz="1400">
                        <a:latin typeface="Times New Roman"/>
                        <a:ea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varchar(50)</a:t>
                      </a:r>
                      <a:endParaRPr lang="en-US" sz="1400">
                        <a:latin typeface="Times New Roman"/>
                        <a:ea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rgbClr val="000000"/>
                          </a:solidFill>
                          <a:latin typeface="Times New Roman"/>
                          <a:ea typeface="Times New Roman"/>
                          <a:cs typeface="Times New Roman"/>
                        </a:rPr>
                        <a:t>status to check processing in </a:t>
                      </a:r>
                      <a:r>
                        <a:rPr lang="en-US" sz="1400" dirty="0" err="1">
                          <a:solidFill>
                            <a:srgbClr val="000000"/>
                          </a:solidFill>
                          <a:latin typeface="Times New Roman"/>
                          <a:ea typeface="Times New Roman"/>
                          <a:cs typeface="Times New Roman"/>
                        </a:rPr>
                        <a:t>hadoop</a:t>
                      </a:r>
                      <a:endParaRPr lang="en-US" sz="1400" dirty="0">
                        <a:latin typeface="Times New Roman"/>
                        <a:ea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nvGraphicFramePr>
        <p:xfrm>
          <a:off x="304800" y="2743200"/>
          <a:ext cx="8382000" cy="1981198"/>
        </p:xfrm>
        <a:graphic>
          <a:graphicData uri="http://schemas.openxmlformats.org/drawingml/2006/table">
            <a:tbl>
              <a:tblPr/>
              <a:tblGrid>
                <a:gridCol w="1603821"/>
                <a:gridCol w="1148630"/>
                <a:gridCol w="1958036"/>
                <a:gridCol w="581415"/>
                <a:gridCol w="3090098"/>
              </a:tblGrid>
              <a:tr h="366572">
                <a:tc gridSpan="5">
                  <a:txBody>
                    <a:bodyPr/>
                    <a:lstStyle/>
                    <a:p>
                      <a:pPr marL="0" marR="0" indent="182880" algn="ctr">
                        <a:lnSpc>
                          <a:spcPct val="150000"/>
                        </a:lnSpc>
                        <a:spcBef>
                          <a:spcPts val="0"/>
                        </a:spcBef>
                        <a:spcAft>
                          <a:spcPts val="0"/>
                        </a:spcAft>
                      </a:pPr>
                      <a:r>
                        <a:rPr lang="en-US" sz="1600" b="0" dirty="0">
                          <a:solidFill>
                            <a:srgbClr val="000000"/>
                          </a:solidFill>
                          <a:latin typeface="Times New Roman"/>
                          <a:ea typeface="Times New Roman"/>
                          <a:cs typeface="Times New Roman"/>
                        </a:rPr>
                        <a:t>Table </a:t>
                      </a:r>
                      <a:r>
                        <a:rPr lang="en-US" sz="1600" b="0" dirty="0" smtClean="0">
                          <a:solidFill>
                            <a:srgbClr val="000000"/>
                          </a:solidFill>
                          <a:latin typeface="Times New Roman"/>
                          <a:ea typeface="Times New Roman"/>
                          <a:cs typeface="Times New Roman"/>
                        </a:rPr>
                        <a:t>10 </a:t>
                      </a:r>
                      <a:r>
                        <a:rPr lang="en-US" sz="1600" b="0" dirty="0">
                          <a:solidFill>
                            <a:srgbClr val="000000"/>
                          </a:solidFill>
                          <a:latin typeface="Times New Roman"/>
                          <a:ea typeface="Times New Roman"/>
                          <a:cs typeface="Times New Roman"/>
                        </a:rPr>
                        <a:t>: </a:t>
                      </a:r>
                      <a:r>
                        <a:rPr lang="en-US" sz="1600" b="0" dirty="0" err="1">
                          <a:solidFill>
                            <a:srgbClr val="000000"/>
                          </a:solidFill>
                          <a:latin typeface="Times New Roman"/>
                          <a:ea typeface="Times New Roman"/>
                          <a:cs typeface="Times New Roman"/>
                        </a:rPr>
                        <a:t>reading_report_details</a:t>
                      </a:r>
                      <a:endParaRPr lang="en-US" sz="1600" b="0" dirty="0">
                        <a:latin typeface="Times New Roman"/>
                        <a:ea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0750">
                <a:tc>
                  <a:txBody>
                    <a:bodyPr/>
                    <a:lstStyle/>
                    <a:p>
                      <a:pPr marL="0" marR="0" indent="182880" algn="ctr">
                        <a:lnSpc>
                          <a:spcPct val="150000"/>
                        </a:lnSpc>
                        <a:spcBef>
                          <a:spcPts val="0"/>
                        </a:spcBef>
                        <a:spcAft>
                          <a:spcPts val="0"/>
                        </a:spcAft>
                      </a:pPr>
                      <a:r>
                        <a:rPr lang="en-US" sz="1400" b="1" dirty="0">
                          <a:solidFill>
                            <a:srgbClr val="000000"/>
                          </a:solidFill>
                          <a:latin typeface="Times New Roman"/>
                          <a:ea typeface="Times New Roman"/>
                          <a:cs typeface="Times New Roman"/>
                        </a:rPr>
                        <a:t>Name</a:t>
                      </a:r>
                      <a:endParaRPr lang="en-US" sz="1400" dirty="0">
                        <a:latin typeface="Times New Roman"/>
                        <a:ea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0" algn="just">
                        <a:lnSpc>
                          <a:spcPct val="150000"/>
                        </a:lnSpc>
                        <a:spcBef>
                          <a:spcPts val="0"/>
                        </a:spcBef>
                        <a:spcAft>
                          <a:spcPts val="0"/>
                        </a:spcAft>
                      </a:pPr>
                      <a:r>
                        <a:rPr lang="en-US" sz="1400" b="1">
                          <a:solidFill>
                            <a:srgbClr val="000000"/>
                          </a:solidFill>
                          <a:latin typeface="Times New Roman"/>
                          <a:ea typeface="Times New Roman"/>
                          <a:cs typeface="Times New Roman"/>
                        </a:rPr>
                        <a:t>Data Type</a:t>
                      </a:r>
                      <a:endParaRPr lang="en-US" sz="1400">
                        <a:latin typeface="Times New Roman"/>
                        <a:ea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182880" algn="ctr">
                        <a:lnSpc>
                          <a:spcPct val="150000"/>
                        </a:lnSpc>
                        <a:spcBef>
                          <a:spcPts val="0"/>
                        </a:spcBef>
                        <a:spcAft>
                          <a:spcPts val="0"/>
                        </a:spcAft>
                      </a:pPr>
                      <a:r>
                        <a:rPr lang="en-US" sz="1400" b="1">
                          <a:solidFill>
                            <a:srgbClr val="000000"/>
                          </a:solidFill>
                          <a:latin typeface="Times New Roman"/>
                          <a:ea typeface="Times New Roman"/>
                          <a:cs typeface="Times New Roman"/>
                        </a:rPr>
                        <a:t>Constraint</a:t>
                      </a:r>
                      <a:endParaRPr lang="en-US" sz="1400">
                        <a:latin typeface="Times New Roman"/>
                        <a:ea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0" algn="just">
                        <a:lnSpc>
                          <a:spcPct val="150000"/>
                        </a:lnSpc>
                        <a:spcBef>
                          <a:spcPts val="0"/>
                        </a:spcBef>
                        <a:spcAft>
                          <a:spcPts val="0"/>
                        </a:spcAft>
                      </a:pPr>
                      <a:r>
                        <a:rPr lang="en-US" sz="1400" b="1">
                          <a:solidFill>
                            <a:srgbClr val="000000"/>
                          </a:solidFill>
                          <a:latin typeface="Times New Roman"/>
                          <a:ea typeface="Times New Roman"/>
                          <a:cs typeface="Times New Roman"/>
                        </a:rPr>
                        <a:t>Key</a:t>
                      </a:r>
                      <a:endParaRPr lang="en-US" sz="1400">
                        <a:latin typeface="Times New Roman"/>
                        <a:ea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182880" algn="ctr">
                        <a:lnSpc>
                          <a:spcPct val="150000"/>
                        </a:lnSpc>
                        <a:spcBef>
                          <a:spcPts val="0"/>
                        </a:spcBef>
                        <a:spcAft>
                          <a:spcPts val="0"/>
                        </a:spcAft>
                      </a:pPr>
                      <a:r>
                        <a:rPr lang="en-US" sz="1400" b="1">
                          <a:solidFill>
                            <a:srgbClr val="000000"/>
                          </a:solidFill>
                          <a:latin typeface="Times New Roman"/>
                          <a:ea typeface="Times New Roman"/>
                          <a:cs typeface="Times New Roman"/>
                        </a:rPr>
                        <a:t>Description</a:t>
                      </a:r>
                      <a:endParaRPr lang="en-US" sz="1400">
                        <a:latin typeface="Times New Roman"/>
                        <a:ea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r>
              <a:tr h="320750">
                <a:tc>
                  <a:txBody>
                    <a:bodyPr/>
                    <a:lstStyle/>
                    <a:p>
                      <a:pPr marL="0" marR="0" indent="182880" algn="ctr">
                        <a:lnSpc>
                          <a:spcPct val="150000"/>
                        </a:lnSpc>
                        <a:spcBef>
                          <a:spcPts val="0"/>
                        </a:spcBef>
                        <a:spcAft>
                          <a:spcPts val="0"/>
                        </a:spcAft>
                      </a:pPr>
                      <a:r>
                        <a:rPr lang="en-US" sz="1400" dirty="0" err="1">
                          <a:solidFill>
                            <a:srgbClr val="000000"/>
                          </a:solidFill>
                          <a:latin typeface="Times New Roman"/>
                          <a:ea typeface="Times New Roman"/>
                          <a:cs typeface="Times New Roman"/>
                        </a:rPr>
                        <a:t>report_id</a:t>
                      </a:r>
                      <a:endParaRPr lang="en-US" sz="1400" dirty="0">
                        <a:latin typeface="Times New Roman"/>
                        <a:ea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err="1">
                          <a:solidFill>
                            <a:srgbClr val="000000"/>
                          </a:solidFill>
                          <a:latin typeface="Times New Roman"/>
                          <a:ea typeface="Times New Roman"/>
                          <a:cs typeface="Times New Roman"/>
                        </a:rPr>
                        <a:t>int</a:t>
                      </a:r>
                      <a:r>
                        <a:rPr lang="en-US" sz="1400" dirty="0">
                          <a:solidFill>
                            <a:srgbClr val="000000"/>
                          </a:solidFill>
                          <a:latin typeface="Times New Roman"/>
                          <a:ea typeface="Times New Roman"/>
                          <a:cs typeface="Times New Roman"/>
                        </a:rPr>
                        <a:t>(11)</a:t>
                      </a:r>
                      <a:endParaRPr lang="en-US" sz="1400" dirty="0">
                        <a:latin typeface="Times New Roman"/>
                        <a:ea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Auto</a:t>
                      </a:r>
                      <a:endParaRPr lang="en-US" sz="1400">
                        <a:latin typeface="Times New Roman"/>
                        <a:ea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PK</a:t>
                      </a:r>
                      <a:endParaRPr lang="en-US" sz="1400">
                        <a:latin typeface="Times New Roman"/>
                        <a:ea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report id</a:t>
                      </a:r>
                      <a:endParaRPr lang="en-US" sz="1400">
                        <a:latin typeface="Times New Roman"/>
                        <a:ea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0750">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mine_id</a:t>
                      </a:r>
                      <a:endParaRPr lang="en-US" sz="1400">
                        <a:latin typeface="Times New Roman"/>
                        <a:ea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err="1">
                          <a:solidFill>
                            <a:srgbClr val="000000"/>
                          </a:solidFill>
                          <a:latin typeface="Times New Roman"/>
                          <a:ea typeface="Times New Roman"/>
                          <a:cs typeface="Times New Roman"/>
                        </a:rPr>
                        <a:t>int</a:t>
                      </a:r>
                      <a:r>
                        <a:rPr lang="en-US" sz="1400" dirty="0">
                          <a:solidFill>
                            <a:srgbClr val="000000"/>
                          </a:solidFill>
                          <a:latin typeface="Times New Roman"/>
                          <a:ea typeface="Times New Roman"/>
                          <a:cs typeface="Times New Roman"/>
                        </a:rPr>
                        <a:t>(11)</a:t>
                      </a:r>
                      <a:endParaRPr lang="en-US" sz="1400" dirty="0">
                        <a:latin typeface="Times New Roman"/>
                        <a:ea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FK</a:t>
                      </a:r>
                      <a:endParaRPr lang="en-US" sz="1400">
                        <a:latin typeface="Times New Roman"/>
                        <a:ea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mine id</a:t>
                      </a:r>
                      <a:endParaRPr lang="en-US" sz="1400">
                        <a:latin typeface="Times New Roman"/>
                        <a:ea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1626">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report_path</a:t>
                      </a:r>
                      <a:endParaRPr lang="en-US" sz="1400">
                        <a:latin typeface="Times New Roman"/>
                        <a:ea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varchar(255)</a:t>
                      </a:r>
                      <a:endParaRPr lang="en-US" sz="1400">
                        <a:latin typeface="Times New Roman"/>
                        <a:ea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path where the report is stored</a:t>
                      </a:r>
                      <a:endParaRPr lang="en-US" sz="1400">
                        <a:latin typeface="Times New Roman"/>
                        <a:ea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0750">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upload_date</a:t>
                      </a:r>
                      <a:endParaRPr lang="en-US" sz="1400">
                        <a:latin typeface="Times New Roman"/>
                        <a:ea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date</a:t>
                      </a:r>
                      <a:endParaRPr lang="en-US" sz="1400">
                        <a:latin typeface="Times New Roman"/>
                        <a:ea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a:solidFill>
                            <a:srgbClr val="000000"/>
                          </a:solidFill>
                          <a:latin typeface="Times New Roman"/>
                          <a:ea typeface="Times New Roman"/>
                          <a:cs typeface="Times New Roman"/>
                        </a:rPr>
                        <a:t>date when report was generated</a:t>
                      </a:r>
                      <a:endParaRPr lang="en-US" sz="1400" dirty="0">
                        <a:latin typeface="Times New Roman"/>
                        <a:ea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Table 3"/>
          <p:cNvGraphicFramePr>
            <a:graphicFrameLocks noGrp="1"/>
          </p:cNvGraphicFramePr>
          <p:nvPr/>
        </p:nvGraphicFramePr>
        <p:xfrm>
          <a:off x="304800" y="4800600"/>
          <a:ext cx="8382000" cy="2069837"/>
        </p:xfrm>
        <a:graphic>
          <a:graphicData uri="http://schemas.openxmlformats.org/drawingml/2006/table">
            <a:tbl>
              <a:tblPr/>
              <a:tblGrid>
                <a:gridCol w="1752600"/>
                <a:gridCol w="972243"/>
                <a:gridCol w="1982064"/>
                <a:gridCol w="583612"/>
                <a:gridCol w="3091481"/>
              </a:tblGrid>
              <a:tr h="211959">
                <a:tc gridSpan="5">
                  <a:txBody>
                    <a:bodyPr/>
                    <a:lstStyle/>
                    <a:p>
                      <a:pPr marL="0" marR="0" indent="182880" algn="ctr">
                        <a:lnSpc>
                          <a:spcPct val="150000"/>
                        </a:lnSpc>
                        <a:spcBef>
                          <a:spcPts val="0"/>
                        </a:spcBef>
                        <a:spcAft>
                          <a:spcPts val="0"/>
                        </a:spcAft>
                      </a:pPr>
                      <a:r>
                        <a:rPr lang="en-US" sz="1600" b="0" dirty="0">
                          <a:solidFill>
                            <a:srgbClr val="000000"/>
                          </a:solidFill>
                          <a:latin typeface="Times New Roman"/>
                          <a:ea typeface="Times New Roman"/>
                          <a:cs typeface="Times New Roman"/>
                        </a:rPr>
                        <a:t>Table </a:t>
                      </a:r>
                      <a:r>
                        <a:rPr lang="en-US" sz="1600" b="0" dirty="0" smtClean="0">
                          <a:solidFill>
                            <a:srgbClr val="000000"/>
                          </a:solidFill>
                          <a:latin typeface="Times New Roman"/>
                          <a:ea typeface="Times New Roman"/>
                          <a:cs typeface="Times New Roman"/>
                        </a:rPr>
                        <a:t>11 </a:t>
                      </a:r>
                      <a:r>
                        <a:rPr lang="en-US" sz="1600" b="0" dirty="0">
                          <a:solidFill>
                            <a:srgbClr val="000000"/>
                          </a:solidFill>
                          <a:latin typeface="Times New Roman"/>
                          <a:ea typeface="Times New Roman"/>
                          <a:cs typeface="Times New Roman"/>
                        </a:rPr>
                        <a:t>: </a:t>
                      </a:r>
                      <a:r>
                        <a:rPr lang="en-US" sz="1600" b="0" dirty="0" err="1">
                          <a:solidFill>
                            <a:srgbClr val="000000"/>
                          </a:solidFill>
                          <a:latin typeface="Times New Roman"/>
                          <a:ea typeface="Times New Roman"/>
                          <a:cs typeface="Times New Roman"/>
                        </a:rPr>
                        <a:t>estimated_profit</a:t>
                      </a:r>
                      <a:endParaRPr lang="en-US" sz="1600" b="0" dirty="0">
                        <a:latin typeface="Times New Roman"/>
                        <a:ea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1959">
                <a:tc>
                  <a:txBody>
                    <a:bodyPr/>
                    <a:lstStyle/>
                    <a:p>
                      <a:pPr marL="0" marR="0" indent="182880" algn="ctr">
                        <a:lnSpc>
                          <a:spcPct val="150000"/>
                        </a:lnSpc>
                        <a:spcBef>
                          <a:spcPts val="0"/>
                        </a:spcBef>
                        <a:spcAft>
                          <a:spcPts val="0"/>
                        </a:spcAft>
                      </a:pPr>
                      <a:r>
                        <a:rPr lang="en-US" sz="1400" b="1" dirty="0">
                          <a:solidFill>
                            <a:srgbClr val="000000"/>
                          </a:solidFill>
                          <a:latin typeface="Times New Roman"/>
                          <a:ea typeface="Times New Roman"/>
                          <a:cs typeface="Times New Roman"/>
                        </a:rPr>
                        <a:t>Name</a:t>
                      </a:r>
                      <a:endParaRPr lang="en-US" sz="1400" dirty="0">
                        <a:latin typeface="Times New Roman"/>
                        <a:ea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0" algn="just">
                        <a:lnSpc>
                          <a:spcPct val="150000"/>
                        </a:lnSpc>
                        <a:spcBef>
                          <a:spcPts val="0"/>
                        </a:spcBef>
                        <a:spcAft>
                          <a:spcPts val="0"/>
                        </a:spcAft>
                      </a:pPr>
                      <a:r>
                        <a:rPr lang="en-US" sz="1400" b="1">
                          <a:solidFill>
                            <a:srgbClr val="000000"/>
                          </a:solidFill>
                          <a:latin typeface="Times New Roman"/>
                          <a:ea typeface="Times New Roman"/>
                          <a:cs typeface="Times New Roman"/>
                        </a:rPr>
                        <a:t>Data Type</a:t>
                      </a:r>
                      <a:endParaRPr lang="en-US" sz="1400">
                        <a:latin typeface="Times New Roman"/>
                        <a:ea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182880" algn="ctr">
                        <a:lnSpc>
                          <a:spcPct val="150000"/>
                        </a:lnSpc>
                        <a:spcBef>
                          <a:spcPts val="0"/>
                        </a:spcBef>
                        <a:spcAft>
                          <a:spcPts val="0"/>
                        </a:spcAft>
                      </a:pPr>
                      <a:r>
                        <a:rPr lang="en-US" sz="1400" b="1" dirty="0">
                          <a:solidFill>
                            <a:srgbClr val="000000"/>
                          </a:solidFill>
                          <a:latin typeface="Times New Roman"/>
                          <a:ea typeface="Times New Roman"/>
                          <a:cs typeface="Times New Roman"/>
                        </a:rPr>
                        <a:t>Constraint</a:t>
                      </a:r>
                      <a:endParaRPr lang="en-US" sz="1400" dirty="0">
                        <a:latin typeface="Times New Roman"/>
                        <a:ea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0" algn="just">
                        <a:lnSpc>
                          <a:spcPct val="150000"/>
                        </a:lnSpc>
                        <a:spcBef>
                          <a:spcPts val="0"/>
                        </a:spcBef>
                        <a:spcAft>
                          <a:spcPts val="0"/>
                        </a:spcAft>
                      </a:pPr>
                      <a:r>
                        <a:rPr lang="en-US" sz="1400" b="1">
                          <a:solidFill>
                            <a:srgbClr val="000000"/>
                          </a:solidFill>
                          <a:latin typeface="Times New Roman"/>
                          <a:ea typeface="Times New Roman"/>
                          <a:cs typeface="Times New Roman"/>
                        </a:rPr>
                        <a:t>Key</a:t>
                      </a:r>
                      <a:endParaRPr lang="en-US" sz="1400">
                        <a:latin typeface="Times New Roman"/>
                        <a:ea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182880" algn="ctr">
                        <a:lnSpc>
                          <a:spcPct val="150000"/>
                        </a:lnSpc>
                        <a:spcBef>
                          <a:spcPts val="0"/>
                        </a:spcBef>
                        <a:spcAft>
                          <a:spcPts val="0"/>
                        </a:spcAft>
                      </a:pPr>
                      <a:r>
                        <a:rPr lang="en-US" sz="1400" b="1">
                          <a:solidFill>
                            <a:srgbClr val="000000"/>
                          </a:solidFill>
                          <a:latin typeface="Times New Roman"/>
                          <a:ea typeface="Times New Roman"/>
                          <a:cs typeface="Times New Roman"/>
                        </a:rPr>
                        <a:t>Description</a:t>
                      </a:r>
                      <a:endParaRPr lang="en-US" sz="1400">
                        <a:latin typeface="Times New Roman"/>
                        <a:ea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r>
              <a:tr h="211959">
                <a:tc>
                  <a:txBody>
                    <a:bodyPr/>
                    <a:lstStyle/>
                    <a:p>
                      <a:pPr marL="0" marR="0" indent="182880" algn="ctr">
                        <a:lnSpc>
                          <a:spcPct val="150000"/>
                        </a:lnSpc>
                        <a:spcBef>
                          <a:spcPts val="0"/>
                        </a:spcBef>
                        <a:spcAft>
                          <a:spcPts val="0"/>
                        </a:spcAft>
                      </a:pPr>
                      <a:r>
                        <a:rPr lang="en-US" sz="1400" dirty="0" err="1">
                          <a:solidFill>
                            <a:srgbClr val="000000"/>
                          </a:solidFill>
                          <a:latin typeface="Times New Roman"/>
                          <a:ea typeface="Times New Roman"/>
                          <a:cs typeface="Times New Roman"/>
                        </a:rPr>
                        <a:t>e_id</a:t>
                      </a:r>
                      <a:endParaRPr lang="en-US" sz="1400" dirty="0">
                        <a:latin typeface="Times New Roman"/>
                        <a:ea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err="1">
                          <a:solidFill>
                            <a:srgbClr val="000000"/>
                          </a:solidFill>
                          <a:latin typeface="Times New Roman"/>
                          <a:ea typeface="Times New Roman"/>
                          <a:cs typeface="Times New Roman"/>
                        </a:rPr>
                        <a:t>int</a:t>
                      </a:r>
                      <a:r>
                        <a:rPr lang="en-US" sz="1400" dirty="0">
                          <a:solidFill>
                            <a:srgbClr val="000000"/>
                          </a:solidFill>
                          <a:latin typeface="Times New Roman"/>
                          <a:ea typeface="Times New Roman"/>
                          <a:cs typeface="Times New Roman"/>
                        </a:rPr>
                        <a:t>(11)</a:t>
                      </a:r>
                      <a:endParaRPr lang="en-US" sz="1400" dirty="0">
                        <a:latin typeface="Times New Roman"/>
                        <a:ea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Auto</a:t>
                      </a:r>
                      <a:endParaRPr lang="en-US" sz="1400">
                        <a:latin typeface="Times New Roman"/>
                        <a:ea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PK</a:t>
                      </a:r>
                      <a:endParaRPr lang="en-US" sz="1400">
                        <a:latin typeface="Times New Roman"/>
                        <a:ea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estimated profit id</a:t>
                      </a:r>
                      <a:endParaRPr lang="en-US" sz="1400">
                        <a:latin typeface="Times New Roman"/>
                        <a:ea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1959">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mine_id</a:t>
                      </a:r>
                      <a:endParaRPr lang="en-US" sz="1400">
                        <a:latin typeface="Times New Roman"/>
                        <a:ea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err="1">
                          <a:solidFill>
                            <a:srgbClr val="000000"/>
                          </a:solidFill>
                          <a:latin typeface="Times New Roman"/>
                          <a:ea typeface="Times New Roman"/>
                          <a:cs typeface="Times New Roman"/>
                        </a:rPr>
                        <a:t>int</a:t>
                      </a:r>
                      <a:r>
                        <a:rPr lang="en-US" sz="1400" dirty="0">
                          <a:solidFill>
                            <a:srgbClr val="000000"/>
                          </a:solidFill>
                          <a:latin typeface="Times New Roman"/>
                          <a:ea typeface="Times New Roman"/>
                          <a:cs typeface="Times New Roman"/>
                        </a:rPr>
                        <a:t>(11)</a:t>
                      </a:r>
                      <a:endParaRPr lang="en-US" sz="1400" dirty="0">
                        <a:latin typeface="Times New Roman"/>
                        <a:ea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FK</a:t>
                      </a:r>
                      <a:endParaRPr lang="en-US" sz="1400">
                        <a:latin typeface="Times New Roman"/>
                        <a:ea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mine id</a:t>
                      </a:r>
                      <a:endParaRPr lang="en-US" sz="1400">
                        <a:latin typeface="Times New Roman"/>
                        <a:ea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1959">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mining_cost</a:t>
                      </a:r>
                      <a:endParaRPr lang="en-US" sz="1400">
                        <a:latin typeface="Times New Roman"/>
                        <a:ea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varchar(55)</a:t>
                      </a:r>
                      <a:endParaRPr lang="en-US" sz="1400">
                        <a:latin typeface="Times New Roman"/>
                        <a:ea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total cost of  mining</a:t>
                      </a:r>
                      <a:endParaRPr lang="en-US" sz="1400">
                        <a:latin typeface="Times New Roman"/>
                        <a:ea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917">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expected_profit</a:t>
                      </a:r>
                      <a:endParaRPr lang="en-US" sz="1400">
                        <a:latin typeface="Times New Roman"/>
                        <a:ea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varchar(45)</a:t>
                      </a:r>
                      <a:endParaRPr lang="en-US" sz="1400">
                        <a:latin typeface="Times New Roman"/>
                        <a:ea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a:solidFill>
                            <a:srgbClr val="000000"/>
                          </a:solidFill>
                          <a:latin typeface="Times New Roman"/>
                          <a:ea typeface="Times New Roman"/>
                          <a:cs typeface="Times New Roman"/>
                        </a:rPr>
                        <a:t>total profit expected</a:t>
                      </a:r>
                      <a:endParaRPr lang="en-US" sz="1400" dirty="0">
                        <a:latin typeface="Times New Roman"/>
                        <a:ea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split orient="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304800"/>
            <a:ext cx="5486400" cy="584775"/>
          </a:xfrm>
          <a:prstGeom prst="rect">
            <a:avLst/>
          </a:prstGeom>
        </p:spPr>
        <p:txBody>
          <a:bodyPr wrap="square">
            <a:spAutoFit/>
          </a:bodyPr>
          <a:lstStyle/>
          <a:p>
            <a:pPr algn="ctr"/>
            <a:r>
              <a:rPr lang="en-IN" sz="3200" b="1" dirty="0" smtClean="0">
                <a:solidFill>
                  <a:schemeClr val="accent6"/>
                </a:solidFill>
                <a:latin typeface="Times New Roman" pitchFamily="18" charset="0"/>
                <a:cs typeface="Times New Roman" pitchFamily="18" charset="0"/>
              </a:rPr>
              <a:t>Test Cases</a:t>
            </a:r>
            <a:endParaRPr lang="en-US" sz="3200" b="1" dirty="0">
              <a:solidFill>
                <a:schemeClr val="accent6"/>
              </a:solidFill>
              <a:latin typeface="Times New Roman" pitchFamily="18" charset="0"/>
              <a:cs typeface="Times New Roman" pitchFamily="18" charset="0"/>
            </a:endParaRPr>
          </a:p>
        </p:txBody>
      </p:sp>
      <p:graphicFrame>
        <p:nvGraphicFramePr>
          <p:cNvPr id="3" name="Table 2"/>
          <p:cNvGraphicFramePr>
            <a:graphicFrameLocks noGrp="1"/>
          </p:cNvGraphicFramePr>
          <p:nvPr/>
        </p:nvGraphicFramePr>
        <p:xfrm>
          <a:off x="533401" y="1066800"/>
          <a:ext cx="8153400" cy="2394106"/>
        </p:xfrm>
        <a:graphic>
          <a:graphicData uri="http://schemas.openxmlformats.org/drawingml/2006/table">
            <a:tbl>
              <a:tblPr/>
              <a:tblGrid>
                <a:gridCol w="1077119"/>
                <a:gridCol w="1137802"/>
                <a:gridCol w="1314793"/>
                <a:gridCol w="1112516"/>
                <a:gridCol w="1744628"/>
                <a:gridCol w="834387"/>
                <a:gridCol w="932155"/>
              </a:tblGrid>
              <a:tr h="268814">
                <a:tc gridSpan="7">
                  <a:txBody>
                    <a:bodyPr/>
                    <a:lstStyle/>
                    <a:p>
                      <a:pPr marL="0" marR="0" indent="182880" algn="ctr">
                        <a:lnSpc>
                          <a:spcPct val="115000"/>
                        </a:lnSpc>
                        <a:spcBef>
                          <a:spcPts val="0"/>
                        </a:spcBef>
                        <a:spcAft>
                          <a:spcPts val="0"/>
                        </a:spcAft>
                      </a:pPr>
                      <a:r>
                        <a:rPr lang="en-US" sz="1600" b="0" dirty="0">
                          <a:solidFill>
                            <a:schemeClr val="bg1"/>
                          </a:solidFill>
                          <a:latin typeface="Times New Roman"/>
                          <a:ea typeface="Times New Roman"/>
                          <a:cs typeface="Times New Roman"/>
                        </a:rPr>
                        <a:t>Table </a:t>
                      </a:r>
                      <a:r>
                        <a:rPr lang="en-US" sz="1600" b="0" dirty="0" smtClean="0">
                          <a:solidFill>
                            <a:schemeClr val="bg1"/>
                          </a:solidFill>
                          <a:latin typeface="Times New Roman"/>
                          <a:ea typeface="Times New Roman"/>
                          <a:cs typeface="Times New Roman"/>
                        </a:rPr>
                        <a:t>1 </a:t>
                      </a:r>
                      <a:r>
                        <a:rPr lang="en-US" sz="1600" b="0" dirty="0">
                          <a:solidFill>
                            <a:schemeClr val="bg1"/>
                          </a:solidFill>
                          <a:latin typeface="Times New Roman"/>
                          <a:ea typeface="Times New Roman"/>
                          <a:cs typeface="Times New Roman"/>
                        </a:rPr>
                        <a:t>: </a:t>
                      </a:r>
                      <a:r>
                        <a:rPr lang="en-US" sz="1600" b="0" dirty="0" err="1">
                          <a:solidFill>
                            <a:schemeClr val="bg1"/>
                          </a:solidFill>
                          <a:latin typeface="Times New Roman"/>
                          <a:ea typeface="Times New Roman"/>
                          <a:cs typeface="Times New Roman"/>
                        </a:rPr>
                        <a:t>Login_TC</a:t>
                      </a:r>
                      <a:endParaRPr lang="en-US" sz="1600" b="0" dirty="0">
                        <a:solidFill>
                          <a:schemeClr val="bg1"/>
                        </a:solidFill>
                        <a:latin typeface="Times New Roman"/>
                        <a:ea typeface="Times New Roman"/>
                        <a:cs typeface="Times New Roman"/>
                      </a:endParaRP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70424">
                <a:tc>
                  <a:txBody>
                    <a:bodyPr/>
                    <a:lstStyle/>
                    <a:p>
                      <a:pPr marL="914400" marR="0" indent="-914400" algn="ctr">
                        <a:lnSpc>
                          <a:spcPct val="115000"/>
                        </a:lnSpc>
                        <a:spcBef>
                          <a:spcPts val="0"/>
                        </a:spcBef>
                        <a:spcAft>
                          <a:spcPts val="0"/>
                        </a:spcAft>
                      </a:pPr>
                      <a:r>
                        <a:rPr lang="en-US" sz="1400" b="1" dirty="0">
                          <a:solidFill>
                            <a:schemeClr val="bg1"/>
                          </a:solidFill>
                          <a:latin typeface="Times New Roman"/>
                          <a:ea typeface="Times New Roman"/>
                          <a:cs typeface="Times New Roman"/>
                        </a:rPr>
                        <a:t>Test Case </a:t>
                      </a:r>
                      <a:endParaRPr lang="en-US" sz="1400" dirty="0">
                        <a:solidFill>
                          <a:schemeClr val="bg1"/>
                        </a:solidFill>
                        <a:latin typeface="Times New Roman"/>
                        <a:ea typeface="Times New Roman"/>
                        <a:cs typeface="Times New Roman"/>
                      </a:endParaRPr>
                    </a:p>
                    <a:p>
                      <a:pPr marL="914400" marR="0" indent="-914400" algn="ctr">
                        <a:lnSpc>
                          <a:spcPct val="115000"/>
                        </a:lnSpc>
                        <a:spcBef>
                          <a:spcPts val="0"/>
                        </a:spcBef>
                        <a:spcAft>
                          <a:spcPts val="0"/>
                        </a:spcAft>
                      </a:pPr>
                      <a:r>
                        <a:rPr lang="en-US" sz="1400" b="1" dirty="0">
                          <a:solidFill>
                            <a:schemeClr val="bg1"/>
                          </a:solidFill>
                          <a:latin typeface="Times New Roman"/>
                          <a:ea typeface="Times New Roman"/>
                          <a:cs typeface="Times New Roman"/>
                        </a:rPr>
                        <a:t>ID</a:t>
                      </a:r>
                      <a:endParaRPr lang="en-US" sz="1400" dirty="0">
                        <a:solidFill>
                          <a:schemeClr val="bg1"/>
                        </a:solidFill>
                        <a:latin typeface="Times New Roman"/>
                        <a:ea typeface="Times New Roman"/>
                        <a:cs typeface="Times New Roman"/>
                      </a:endParaRP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1" dirty="0">
                          <a:solidFill>
                            <a:schemeClr val="bg1"/>
                          </a:solidFill>
                          <a:latin typeface="Times New Roman"/>
                          <a:ea typeface="Times New Roman"/>
                          <a:cs typeface="Times New Roman"/>
                        </a:rPr>
                        <a:t>Test Case</a:t>
                      </a:r>
                      <a:endParaRPr lang="en-US" sz="1400" dirty="0">
                        <a:solidFill>
                          <a:schemeClr val="bg1"/>
                        </a:solidFill>
                        <a:latin typeface="Times New Roman"/>
                        <a:ea typeface="Times New Roman"/>
                        <a:cs typeface="Times New Roman"/>
                      </a:endParaRPr>
                    </a:p>
                    <a:p>
                      <a:pPr marL="0" marR="0" indent="182880" algn="just">
                        <a:lnSpc>
                          <a:spcPct val="115000"/>
                        </a:lnSpc>
                        <a:spcBef>
                          <a:spcPts val="0"/>
                        </a:spcBef>
                        <a:spcAft>
                          <a:spcPts val="0"/>
                        </a:spcAft>
                      </a:pPr>
                      <a:r>
                        <a:rPr lang="en-US" sz="1400" b="1" dirty="0">
                          <a:solidFill>
                            <a:schemeClr val="bg1"/>
                          </a:solidFill>
                          <a:latin typeface="Times New Roman"/>
                          <a:ea typeface="Times New Roman"/>
                          <a:cs typeface="Times New Roman"/>
                        </a:rPr>
                        <a:t>Name</a:t>
                      </a:r>
                      <a:endParaRPr lang="en-US" sz="1400" dirty="0">
                        <a:solidFill>
                          <a:schemeClr val="bg1"/>
                        </a:solidFill>
                        <a:latin typeface="Times New Roman"/>
                        <a:ea typeface="Times New Roman"/>
                        <a:cs typeface="Times New Roman"/>
                      </a:endParaRP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1" dirty="0">
                          <a:solidFill>
                            <a:schemeClr val="bg1"/>
                          </a:solidFill>
                          <a:latin typeface="Times New Roman"/>
                          <a:ea typeface="Times New Roman"/>
                          <a:cs typeface="Times New Roman"/>
                        </a:rPr>
                        <a:t>Test Case Description</a:t>
                      </a:r>
                      <a:endParaRPr lang="en-US" sz="1400" dirty="0">
                        <a:solidFill>
                          <a:schemeClr val="bg1"/>
                        </a:solidFill>
                        <a:latin typeface="Times New Roman"/>
                        <a:ea typeface="Times New Roman"/>
                        <a:cs typeface="Times New Roman"/>
                      </a:endParaRP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1" dirty="0">
                          <a:solidFill>
                            <a:schemeClr val="bg1"/>
                          </a:solidFill>
                          <a:latin typeface="Times New Roman"/>
                          <a:ea typeface="Times New Roman"/>
                          <a:cs typeface="Times New Roman"/>
                        </a:rPr>
                        <a:t>Test Step</a:t>
                      </a:r>
                      <a:endParaRPr lang="en-US" sz="1400" dirty="0">
                        <a:solidFill>
                          <a:schemeClr val="bg1"/>
                        </a:solidFill>
                        <a:latin typeface="Times New Roman"/>
                        <a:ea typeface="Times New Roman"/>
                        <a:cs typeface="Times New Roman"/>
                      </a:endParaRP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1" dirty="0">
                          <a:solidFill>
                            <a:schemeClr val="bg1"/>
                          </a:solidFill>
                          <a:latin typeface="Times New Roman"/>
                          <a:ea typeface="Times New Roman"/>
                          <a:cs typeface="Times New Roman"/>
                        </a:rPr>
                        <a:t>Expected</a:t>
                      </a:r>
                      <a:endParaRPr lang="en-US" sz="1400" dirty="0">
                        <a:solidFill>
                          <a:schemeClr val="bg1"/>
                        </a:solidFill>
                        <a:latin typeface="Times New Roman"/>
                        <a:ea typeface="Times New Roman"/>
                        <a:cs typeface="Times New Roman"/>
                      </a:endParaRPr>
                    </a:p>
                    <a:p>
                      <a:pPr marL="0" marR="0" indent="0" algn="ctr">
                        <a:lnSpc>
                          <a:spcPct val="115000"/>
                        </a:lnSpc>
                        <a:spcBef>
                          <a:spcPts val="0"/>
                        </a:spcBef>
                        <a:spcAft>
                          <a:spcPts val="0"/>
                        </a:spcAft>
                      </a:pPr>
                      <a:r>
                        <a:rPr lang="en-US" sz="1400" b="1" dirty="0">
                          <a:solidFill>
                            <a:schemeClr val="bg1"/>
                          </a:solidFill>
                          <a:latin typeface="Times New Roman"/>
                          <a:ea typeface="Times New Roman"/>
                          <a:cs typeface="Times New Roman"/>
                        </a:rPr>
                        <a:t>Result</a:t>
                      </a:r>
                      <a:endParaRPr lang="en-US" sz="1400" dirty="0">
                        <a:solidFill>
                          <a:schemeClr val="bg1"/>
                        </a:solidFill>
                        <a:latin typeface="Times New Roman"/>
                        <a:ea typeface="Times New Roman"/>
                        <a:cs typeface="Times New Roman"/>
                      </a:endParaRP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1">
                          <a:solidFill>
                            <a:schemeClr val="bg1"/>
                          </a:solidFill>
                          <a:latin typeface="Times New Roman"/>
                          <a:ea typeface="Times New Roman"/>
                          <a:cs typeface="Times New Roman"/>
                        </a:rPr>
                        <a:t>Actual</a:t>
                      </a:r>
                      <a:endParaRPr lang="en-US" sz="1400">
                        <a:solidFill>
                          <a:schemeClr val="bg1"/>
                        </a:solidFill>
                        <a:latin typeface="Times New Roman"/>
                        <a:ea typeface="Times New Roman"/>
                        <a:cs typeface="Times New Roman"/>
                      </a:endParaRPr>
                    </a:p>
                    <a:p>
                      <a:pPr marL="0" marR="0" indent="0" algn="ctr">
                        <a:lnSpc>
                          <a:spcPct val="115000"/>
                        </a:lnSpc>
                        <a:spcBef>
                          <a:spcPts val="0"/>
                        </a:spcBef>
                        <a:spcAft>
                          <a:spcPts val="0"/>
                        </a:spcAft>
                      </a:pPr>
                      <a:r>
                        <a:rPr lang="en-US" sz="1400" b="1">
                          <a:solidFill>
                            <a:schemeClr val="bg1"/>
                          </a:solidFill>
                          <a:latin typeface="Times New Roman"/>
                          <a:ea typeface="Times New Roman"/>
                          <a:cs typeface="Times New Roman"/>
                        </a:rPr>
                        <a:t>Result</a:t>
                      </a:r>
                      <a:endParaRPr lang="en-US" sz="1400">
                        <a:solidFill>
                          <a:schemeClr val="bg1"/>
                        </a:solidFill>
                        <a:latin typeface="Times New Roman"/>
                        <a:ea typeface="Times New Roman"/>
                        <a:cs typeface="Times New Roman"/>
                      </a:endParaRP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1">
                          <a:solidFill>
                            <a:schemeClr val="bg1"/>
                          </a:solidFill>
                          <a:latin typeface="Times New Roman"/>
                          <a:ea typeface="Times New Roman"/>
                          <a:cs typeface="Times New Roman"/>
                        </a:rPr>
                        <a:t>Test Status</a:t>
                      </a:r>
                      <a:endParaRPr lang="en-US" sz="1400">
                        <a:solidFill>
                          <a:schemeClr val="bg1"/>
                        </a:solidFill>
                        <a:latin typeface="Times New Roman"/>
                        <a:ea typeface="Times New Roman"/>
                        <a:cs typeface="Times New Roman"/>
                      </a:endParaRP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r>
              <a:tr h="1622962">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TCID01_1</a:t>
                      </a: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Login with correct credentials</a:t>
                      </a: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To verify login functionality works properly</a:t>
                      </a: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Click on login button</a:t>
                      </a: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User should get logged in properly. System should redirect the user to his respective dashboard</a:t>
                      </a: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As expected</a:t>
                      </a: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Pass</a:t>
                      </a: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split orient="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693990"/>
          <a:ext cx="8229599" cy="5440680"/>
        </p:xfrm>
        <a:graphic>
          <a:graphicData uri="http://schemas.openxmlformats.org/drawingml/2006/table">
            <a:tbl>
              <a:tblPr/>
              <a:tblGrid>
                <a:gridCol w="1087184"/>
                <a:gridCol w="1148436"/>
                <a:gridCol w="1334736"/>
                <a:gridCol w="1162897"/>
                <a:gridCol w="1483608"/>
                <a:gridCol w="918748"/>
                <a:gridCol w="1093990"/>
              </a:tblGrid>
              <a:tr h="1320800">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TCID01_2</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Login without username  and password</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To verify login functionality works properly</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Click on login button</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By leaving both fields empty, the message “Please fill out this field” should be displayed</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As expected</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Pass</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0800">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TCID01_3</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Login with username  and password only</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To verify login functionality works properly</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Click on login button</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By leaving either of the fields empty, the message “Please fill out this field” should be displayed</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As expected</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Pass</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0800">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TCID01_4</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Login with incorrect credentials</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To verify login functionality works properly</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Click on login button</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User should not get logged in. System should redirect the user to enter login credentials again</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As expected</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Pass</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split orient="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7924800" cy="5643602"/>
          </a:xfrm>
        </p:spPr>
        <p:txBody>
          <a:bodyPr>
            <a:noAutofit/>
          </a:bodyPr>
          <a:lstStyle/>
          <a:p>
            <a:pPr algn="just">
              <a:buNone/>
            </a:pPr>
            <a:endParaRPr lang="en-US" sz="2600" dirty="0" smtClean="0">
              <a:latin typeface="Times New Roman" pitchFamily="18" charset="0"/>
              <a:cs typeface="Times New Roman" pitchFamily="18" charset="0"/>
            </a:endParaRPr>
          </a:p>
          <a:p>
            <a:pPr marL="0" marR="0" indent="0" algn="just">
              <a:spcBef>
                <a:spcPts val="0"/>
              </a:spcBef>
              <a:spcAft>
                <a:spcPts val="0"/>
              </a:spcAft>
              <a:buNone/>
              <a:tabLst>
                <a:tab pos="450215" algn="l"/>
              </a:tabLst>
            </a:pPr>
            <a:endParaRPr lang="en-US" sz="2600" dirty="0" smtClean="0">
              <a:latin typeface="Times New Roman" pitchFamily="18" charset="0"/>
              <a:cs typeface="Times New Roman" pitchFamily="18" charset="0"/>
            </a:endParaRPr>
          </a:p>
        </p:txBody>
      </p:sp>
      <p:sp>
        <p:nvSpPr>
          <p:cNvPr id="10" name="TextBox 9"/>
          <p:cNvSpPr txBox="1"/>
          <p:nvPr/>
        </p:nvSpPr>
        <p:spPr>
          <a:xfrm>
            <a:off x="500034" y="868025"/>
            <a:ext cx="8339166" cy="6370975"/>
          </a:xfrm>
          <a:prstGeom prst="rect">
            <a:avLst/>
          </a:prstGeom>
          <a:noFill/>
        </p:spPr>
        <p:txBody>
          <a:bodyPr wrap="square" rtlCol="0">
            <a:spAutoFit/>
          </a:bodyPr>
          <a:lstStyle/>
          <a:p>
            <a:pPr algn="ctr" fontAlgn="base"/>
            <a:r>
              <a:rPr lang="en-IN" sz="2400" b="1" dirty="0" smtClean="0">
                <a:solidFill>
                  <a:schemeClr val="bg1"/>
                </a:solidFill>
                <a:latin typeface="Times New Roman" pitchFamily="18" charset="0"/>
                <a:cs typeface="Times New Roman" pitchFamily="18" charset="0"/>
              </a:rPr>
              <a:t>Mining, Minerals and Sustainable Development (MMSD)</a:t>
            </a:r>
          </a:p>
          <a:p>
            <a:pPr fontAlgn="base"/>
            <a:endParaRPr lang="en-IN" sz="2000" dirty="0" smtClean="0">
              <a:solidFill>
                <a:schemeClr val="bg1"/>
              </a:solidFill>
              <a:latin typeface="Times New Roman" pitchFamily="18" charset="0"/>
              <a:cs typeface="Times New Roman" pitchFamily="18" charset="0"/>
            </a:endParaRPr>
          </a:p>
          <a:p>
            <a:pPr algn="just" fontAlgn="base"/>
            <a:r>
              <a:rPr lang="en-IN" sz="2400" dirty="0" smtClean="0">
                <a:solidFill>
                  <a:schemeClr val="bg1"/>
                </a:solidFill>
                <a:latin typeface="Times New Roman" pitchFamily="18" charset="0"/>
                <a:cs typeface="Times New Roman" pitchFamily="18" charset="0"/>
              </a:rPr>
              <a:t>The Mining, Minerals and Sustainable Development Project (MMSD) was a research project looking at how the mining and minerals sector could contribute to the global transition to sustainable development. Between 2000 and 2002, MMSD project carried out research, analysis and consultation. This introduction describes what the project set out to do and the process that evolved to accomplish those goals.</a:t>
            </a:r>
            <a:r>
              <a:rPr lang="en-IN" sz="2400" dirty="0" smtClean="0"/>
              <a:t> </a:t>
            </a:r>
            <a:r>
              <a:rPr lang="en-IN" sz="2400" dirty="0" smtClean="0">
                <a:solidFill>
                  <a:schemeClr val="bg1"/>
                </a:solidFill>
                <a:latin typeface="Times New Roman" pitchFamily="18" charset="0"/>
                <a:cs typeface="Times New Roman" pitchFamily="18" charset="0"/>
              </a:rPr>
              <a:t>The report found that the mining and minerals industry has made major advances towards sustainability but the sector faces new challenges, as governments in the global South reassert control over their natural resources, while at the same time lacking the capacity to ensure mining can contribute to sustainable development.</a:t>
            </a:r>
          </a:p>
          <a:p>
            <a:pPr algn="just" fontAlgn="base"/>
            <a:endParaRPr lang="en-IN" sz="2000" dirty="0" smtClean="0">
              <a:solidFill>
                <a:schemeClr val="bg1"/>
              </a:solidFill>
              <a:latin typeface="Times New Roman" pitchFamily="18" charset="0"/>
              <a:cs typeface="Times New Roman" pitchFamily="18" charset="0"/>
            </a:endParaRPr>
          </a:p>
          <a:p>
            <a:pPr algn="just" fontAlgn="base"/>
            <a:r>
              <a:rPr lang="en-IN" sz="2000" b="1" dirty="0" smtClean="0">
                <a:solidFill>
                  <a:schemeClr val="bg1"/>
                </a:solidFill>
                <a:latin typeface="Times New Roman" pitchFamily="18" charset="0"/>
                <a:cs typeface="Times New Roman" pitchFamily="18" charset="0"/>
              </a:rPr>
              <a:t>Link :</a:t>
            </a:r>
            <a:r>
              <a:rPr lang="en-IN" sz="2000" dirty="0" smtClean="0">
                <a:solidFill>
                  <a:schemeClr val="bg1"/>
                </a:solidFill>
                <a:latin typeface="Times New Roman" pitchFamily="18" charset="0"/>
                <a:cs typeface="Times New Roman" pitchFamily="18" charset="0"/>
              </a:rPr>
              <a:t> </a:t>
            </a:r>
            <a:r>
              <a:rPr lang="en-IN" i="1" dirty="0" smtClean="0">
                <a:solidFill>
                  <a:schemeClr val="bg1"/>
                </a:solidFill>
                <a:latin typeface="Times New Roman" pitchFamily="18" charset="0"/>
                <a:cs typeface="Times New Roman" pitchFamily="18" charset="0"/>
                <a:hlinkClick r:id="rId2"/>
              </a:rPr>
              <a:t>http://www.iied.org/mining-minerals-sustainable-development-mmsd</a:t>
            </a:r>
            <a:endParaRPr lang="en-IN" i="1" dirty="0" smtClean="0">
              <a:solidFill>
                <a:schemeClr val="bg1"/>
              </a:solidFill>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545151521"/>
      </p:ext>
    </p:extLst>
  </p:cSld>
  <p:clrMapOvr>
    <a:masterClrMapping/>
  </p:clrMapOvr>
  <p:transition spd="med">
    <p:split orient="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685799"/>
          <a:ext cx="8229600" cy="4919533"/>
        </p:xfrm>
        <a:graphic>
          <a:graphicData uri="http://schemas.openxmlformats.org/drawingml/2006/table">
            <a:tbl>
              <a:tblPr/>
              <a:tblGrid>
                <a:gridCol w="1087186"/>
                <a:gridCol w="1148435"/>
                <a:gridCol w="1334737"/>
                <a:gridCol w="1077842"/>
                <a:gridCol w="1676400"/>
                <a:gridCol w="811009"/>
                <a:gridCol w="1093991"/>
              </a:tblGrid>
              <a:tr h="158296">
                <a:tc gridSpan="7">
                  <a:txBody>
                    <a:bodyPr/>
                    <a:lstStyle/>
                    <a:p>
                      <a:pPr marL="0" marR="0" indent="182880" algn="ctr">
                        <a:lnSpc>
                          <a:spcPct val="115000"/>
                        </a:lnSpc>
                        <a:spcBef>
                          <a:spcPts val="0"/>
                        </a:spcBef>
                        <a:spcAft>
                          <a:spcPts val="0"/>
                        </a:spcAft>
                      </a:pPr>
                      <a:r>
                        <a:rPr lang="en-US" sz="1600" b="0" dirty="0">
                          <a:solidFill>
                            <a:schemeClr val="bg1"/>
                          </a:solidFill>
                          <a:latin typeface="Times New Roman"/>
                          <a:ea typeface="Times New Roman"/>
                          <a:cs typeface="Times New Roman"/>
                        </a:rPr>
                        <a:t>Table </a:t>
                      </a:r>
                      <a:r>
                        <a:rPr lang="en-US" sz="1600" b="0" baseline="0" dirty="0" smtClean="0">
                          <a:solidFill>
                            <a:schemeClr val="bg1"/>
                          </a:solidFill>
                          <a:latin typeface="Times New Roman"/>
                          <a:ea typeface="Times New Roman"/>
                          <a:cs typeface="Times New Roman"/>
                        </a:rPr>
                        <a:t> </a:t>
                      </a:r>
                      <a:r>
                        <a:rPr lang="en-US" sz="1600" b="0" dirty="0" smtClean="0">
                          <a:solidFill>
                            <a:schemeClr val="bg1"/>
                          </a:solidFill>
                          <a:latin typeface="Times New Roman"/>
                          <a:ea typeface="Times New Roman"/>
                          <a:cs typeface="Times New Roman"/>
                        </a:rPr>
                        <a:t>2 </a:t>
                      </a:r>
                      <a:r>
                        <a:rPr lang="en-US" sz="1600" b="0" dirty="0">
                          <a:solidFill>
                            <a:schemeClr val="bg1"/>
                          </a:solidFill>
                          <a:latin typeface="Times New Roman"/>
                          <a:ea typeface="Times New Roman"/>
                          <a:cs typeface="Times New Roman"/>
                        </a:rPr>
                        <a:t>: </a:t>
                      </a:r>
                      <a:r>
                        <a:rPr lang="en-US" sz="1600" b="0" dirty="0" err="1">
                          <a:solidFill>
                            <a:schemeClr val="bg1"/>
                          </a:solidFill>
                          <a:latin typeface="Times New Roman"/>
                          <a:ea typeface="Times New Roman"/>
                          <a:cs typeface="Times New Roman"/>
                        </a:rPr>
                        <a:t>Forgot_Password_TC</a:t>
                      </a:r>
                      <a:endParaRPr lang="en-US" sz="1600" b="0" dirty="0">
                        <a:solidFill>
                          <a:schemeClr val="bg1"/>
                        </a:solidFill>
                        <a:latin typeface="Times New Roman"/>
                        <a:ea typeface="Times New Roman"/>
                        <a:cs typeface="Times New Roman"/>
                      </a:endParaRPr>
                    </a:p>
                  </a:txBody>
                  <a:tcPr marL="55910" marR="559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88339">
                <a:tc>
                  <a:txBody>
                    <a:bodyPr/>
                    <a:lstStyle/>
                    <a:p>
                      <a:pPr marL="914400" marR="0" indent="-914400" algn="ctr">
                        <a:lnSpc>
                          <a:spcPct val="115000"/>
                        </a:lnSpc>
                        <a:spcBef>
                          <a:spcPts val="0"/>
                        </a:spcBef>
                        <a:spcAft>
                          <a:spcPts val="0"/>
                        </a:spcAft>
                      </a:pPr>
                      <a:r>
                        <a:rPr lang="en-US" sz="1400" b="1" dirty="0">
                          <a:solidFill>
                            <a:schemeClr val="bg1"/>
                          </a:solidFill>
                          <a:latin typeface="Times New Roman"/>
                          <a:ea typeface="Times New Roman"/>
                          <a:cs typeface="Times New Roman"/>
                        </a:rPr>
                        <a:t>Test Case</a:t>
                      </a:r>
                      <a:endParaRPr lang="en-US" sz="1400" dirty="0">
                        <a:solidFill>
                          <a:schemeClr val="bg1"/>
                        </a:solidFill>
                        <a:latin typeface="Times New Roman"/>
                        <a:ea typeface="Times New Roman"/>
                        <a:cs typeface="Times New Roman"/>
                      </a:endParaRPr>
                    </a:p>
                    <a:p>
                      <a:pPr marL="914400" marR="0" indent="-914400" algn="ctr">
                        <a:lnSpc>
                          <a:spcPct val="115000"/>
                        </a:lnSpc>
                        <a:spcBef>
                          <a:spcPts val="0"/>
                        </a:spcBef>
                        <a:spcAft>
                          <a:spcPts val="0"/>
                        </a:spcAft>
                      </a:pPr>
                      <a:r>
                        <a:rPr lang="en-US" sz="1400" b="1" dirty="0">
                          <a:solidFill>
                            <a:schemeClr val="bg1"/>
                          </a:solidFill>
                          <a:latin typeface="Times New Roman"/>
                          <a:ea typeface="Times New Roman"/>
                          <a:cs typeface="Times New Roman"/>
                        </a:rPr>
                        <a:t>ID</a:t>
                      </a:r>
                      <a:endParaRPr lang="en-US" sz="1400" dirty="0">
                        <a:solidFill>
                          <a:schemeClr val="bg1"/>
                        </a:solidFill>
                        <a:latin typeface="Times New Roman"/>
                        <a:ea typeface="Times New Roman"/>
                        <a:cs typeface="Times New Roman"/>
                      </a:endParaRPr>
                    </a:p>
                  </a:txBody>
                  <a:tcPr marL="55910" marR="559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1">
                          <a:solidFill>
                            <a:schemeClr val="bg1"/>
                          </a:solidFill>
                          <a:latin typeface="Times New Roman"/>
                          <a:ea typeface="Times New Roman"/>
                          <a:cs typeface="Times New Roman"/>
                        </a:rPr>
                        <a:t>Test Case</a:t>
                      </a:r>
                      <a:endParaRPr lang="en-US" sz="1400">
                        <a:solidFill>
                          <a:schemeClr val="bg1"/>
                        </a:solidFill>
                        <a:latin typeface="Times New Roman"/>
                        <a:ea typeface="Times New Roman"/>
                        <a:cs typeface="Times New Roman"/>
                      </a:endParaRPr>
                    </a:p>
                    <a:p>
                      <a:pPr marL="0" marR="0" indent="182880" algn="ctr">
                        <a:lnSpc>
                          <a:spcPct val="115000"/>
                        </a:lnSpc>
                        <a:spcBef>
                          <a:spcPts val="0"/>
                        </a:spcBef>
                        <a:spcAft>
                          <a:spcPts val="0"/>
                        </a:spcAft>
                      </a:pPr>
                      <a:r>
                        <a:rPr lang="en-US" sz="1400" b="1">
                          <a:solidFill>
                            <a:schemeClr val="bg1"/>
                          </a:solidFill>
                          <a:latin typeface="Times New Roman"/>
                          <a:ea typeface="Times New Roman"/>
                          <a:cs typeface="Times New Roman"/>
                        </a:rPr>
                        <a:t>Name</a:t>
                      </a:r>
                      <a:endParaRPr lang="en-US" sz="1400">
                        <a:solidFill>
                          <a:schemeClr val="bg1"/>
                        </a:solidFill>
                        <a:latin typeface="Times New Roman"/>
                        <a:ea typeface="Times New Roman"/>
                        <a:cs typeface="Times New Roman"/>
                      </a:endParaRPr>
                    </a:p>
                  </a:txBody>
                  <a:tcPr marL="55910" marR="559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1" dirty="0">
                          <a:solidFill>
                            <a:schemeClr val="bg1"/>
                          </a:solidFill>
                          <a:latin typeface="Times New Roman"/>
                          <a:ea typeface="Times New Roman"/>
                          <a:cs typeface="Times New Roman"/>
                        </a:rPr>
                        <a:t>Test Case</a:t>
                      </a:r>
                      <a:endParaRPr lang="en-US" sz="1400" dirty="0">
                        <a:solidFill>
                          <a:schemeClr val="bg1"/>
                        </a:solidFill>
                        <a:latin typeface="Times New Roman"/>
                        <a:ea typeface="Times New Roman"/>
                        <a:cs typeface="Times New Roman"/>
                      </a:endParaRPr>
                    </a:p>
                    <a:p>
                      <a:pPr marL="0" marR="0" indent="0" algn="ctr">
                        <a:lnSpc>
                          <a:spcPct val="115000"/>
                        </a:lnSpc>
                        <a:spcBef>
                          <a:spcPts val="0"/>
                        </a:spcBef>
                        <a:spcAft>
                          <a:spcPts val="0"/>
                        </a:spcAft>
                      </a:pPr>
                      <a:r>
                        <a:rPr lang="en-US" sz="1400" b="1" dirty="0">
                          <a:solidFill>
                            <a:schemeClr val="bg1"/>
                          </a:solidFill>
                          <a:latin typeface="Times New Roman"/>
                          <a:ea typeface="Times New Roman"/>
                          <a:cs typeface="Times New Roman"/>
                        </a:rPr>
                        <a:t>Description</a:t>
                      </a:r>
                      <a:endParaRPr lang="en-US" sz="1400" dirty="0">
                        <a:solidFill>
                          <a:schemeClr val="bg1"/>
                        </a:solidFill>
                        <a:latin typeface="Times New Roman"/>
                        <a:ea typeface="Times New Roman"/>
                        <a:cs typeface="Times New Roman"/>
                      </a:endParaRPr>
                    </a:p>
                  </a:txBody>
                  <a:tcPr marL="55910" marR="559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1">
                          <a:solidFill>
                            <a:schemeClr val="bg1"/>
                          </a:solidFill>
                          <a:latin typeface="Times New Roman"/>
                          <a:ea typeface="Times New Roman"/>
                          <a:cs typeface="Times New Roman"/>
                        </a:rPr>
                        <a:t>Test Step</a:t>
                      </a:r>
                      <a:endParaRPr lang="en-US" sz="1400">
                        <a:solidFill>
                          <a:schemeClr val="bg1"/>
                        </a:solidFill>
                        <a:latin typeface="Times New Roman"/>
                        <a:ea typeface="Times New Roman"/>
                        <a:cs typeface="Times New Roman"/>
                      </a:endParaRPr>
                    </a:p>
                  </a:txBody>
                  <a:tcPr marL="55910" marR="559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1" dirty="0">
                          <a:solidFill>
                            <a:schemeClr val="bg1"/>
                          </a:solidFill>
                          <a:latin typeface="Times New Roman"/>
                          <a:ea typeface="Times New Roman"/>
                          <a:cs typeface="Times New Roman"/>
                        </a:rPr>
                        <a:t>Expected</a:t>
                      </a:r>
                      <a:endParaRPr lang="en-US" sz="1400" dirty="0">
                        <a:solidFill>
                          <a:schemeClr val="bg1"/>
                        </a:solidFill>
                        <a:latin typeface="Times New Roman"/>
                        <a:ea typeface="Times New Roman"/>
                        <a:cs typeface="Times New Roman"/>
                      </a:endParaRPr>
                    </a:p>
                    <a:p>
                      <a:pPr marL="0" marR="0" indent="0" algn="ctr">
                        <a:lnSpc>
                          <a:spcPct val="115000"/>
                        </a:lnSpc>
                        <a:spcBef>
                          <a:spcPts val="0"/>
                        </a:spcBef>
                        <a:spcAft>
                          <a:spcPts val="0"/>
                        </a:spcAft>
                      </a:pPr>
                      <a:r>
                        <a:rPr lang="en-US" sz="1400" b="1" dirty="0">
                          <a:solidFill>
                            <a:schemeClr val="bg1"/>
                          </a:solidFill>
                          <a:latin typeface="Times New Roman"/>
                          <a:ea typeface="Times New Roman"/>
                          <a:cs typeface="Times New Roman"/>
                        </a:rPr>
                        <a:t>Result</a:t>
                      </a:r>
                      <a:endParaRPr lang="en-US" sz="1400" dirty="0">
                        <a:solidFill>
                          <a:schemeClr val="bg1"/>
                        </a:solidFill>
                        <a:latin typeface="Times New Roman"/>
                        <a:ea typeface="Times New Roman"/>
                        <a:cs typeface="Times New Roman"/>
                      </a:endParaRPr>
                    </a:p>
                  </a:txBody>
                  <a:tcPr marL="55910" marR="559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1">
                          <a:solidFill>
                            <a:schemeClr val="bg1"/>
                          </a:solidFill>
                          <a:latin typeface="Times New Roman"/>
                          <a:ea typeface="Times New Roman"/>
                          <a:cs typeface="Times New Roman"/>
                        </a:rPr>
                        <a:t>Actual</a:t>
                      </a:r>
                      <a:endParaRPr lang="en-US" sz="1400">
                        <a:solidFill>
                          <a:schemeClr val="bg1"/>
                        </a:solidFill>
                        <a:latin typeface="Times New Roman"/>
                        <a:ea typeface="Times New Roman"/>
                        <a:cs typeface="Times New Roman"/>
                      </a:endParaRPr>
                    </a:p>
                    <a:p>
                      <a:pPr marL="0" marR="0" indent="0" algn="ctr">
                        <a:lnSpc>
                          <a:spcPct val="115000"/>
                        </a:lnSpc>
                        <a:spcBef>
                          <a:spcPts val="0"/>
                        </a:spcBef>
                        <a:spcAft>
                          <a:spcPts val="0"/>
                        </a:spcAft>
                      </a:pPr>
                      <a:r>
                        <a:rPr lang="en-US" sz="1400" b="1">
                          <a:solidFill>
                            <a:schemeClr val="bg1"/>
                          </a:solidFill>
                          <a:latin typeface="Times New Roman"/>
                          <a:ea typeface="Times New Roman"/>
                          <a:cs typeface="Times New Roman"/>
                        </a:rPr>
                        <a:t>Result</a:t>
                      </a:r>
                      <a:endParaRPr lang="en-US" sz="1400">
                        <a:solidFill>
                          <a:schemeClr val="bg1"/>
                        </a:solidFill>
                        <a:latin typeface="Times New Roman"/>
                        <a:ea typeface="Times New Roman"/>
                        <a:cs typeface="Times New Roman"/>
                      </a:endParaRPr>
                    </a:p>
                  </a:txBody>
                  <a:tcPr marL="55910" marR="559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1" dirty="0">
                          <a:solidFill>
                            <a:schemeClr val="bg1"/>
                          </a:solidFill>
                          <a:latin typeface="Times New Roman"/>
                          <a:ea typeface="Times New Roman"/>
                          <a:cs typeface="Times New Roman"/>
                        </a:rPr>
                        <a:t>Test Status</a:t>
                      </a:r>
                      <a:endParaRPr lang="en-US" sz="1400" dirty="0">
                        <a:solidFill>
                          <a:schemeClr val="bg1"/>
                        </a:solidFill>
                        <a:latin typeface="Times New Roman"/>
                        <a:ea typeface="Times New Roman"/>
                        <a:cs typeface="Times New Roman"/>
                      </a:endParaRPr>
                    </a:p>
                  </a:txBody>
                  <a:tcPr marL="55910" marR="559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r>
              <a:tr h="2375536">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TCID02_1</a:t>
                      </a:r>
                    </a:p>
                  </a:txBody>
                  <a:tcPr marL="55910" marR="559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Forgot password</a:t>
                      </a:r>
                    </a:p>
                  </a:txBody>
                  <a:tcPr marL="55910" marR="559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To verify forgot password functionality works properly</a:t>
                      </a:r>
                    </a:p>
                  </a:txBody>
                  <a:tcPr marL="55910" marR="559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Click on forgot password</a:t>
                      </a:r>
                    </a:p>
                  </a:txBody>
                  <a:tcPr marL="55910" marR="559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When user clicks on forgot password then user will have to enter existing email id and the new password will be sent to the user on that id</a:t>
                      </a:r>
                    </a:p>
                  </a:txBody>
                  <a:tcPr marL="55910" marR="559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As expected</a:t>
                      </a:r>
                    </a:p>
                  </a:txBody>
                  <a:tcPr marL="55910" marR="559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Pass</a:t>
                      </a:r>
                    </a:p>
                  </a:txBody>
                  <a:tcPr marL="55910" marR="559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72853">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TCID02_2</a:t>
                      </a:r>
                    </a:p>
                  </a:txBody>
                  <a:tcPr marL="55910" marR="559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Wrong email id</a:t>
                      </a:r>
                    </a:p>
                  </a:txBody>
                  <a:tcPr marL="55910" marR="559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To verify the email id of the user during forgot password</a:t>
                      </a:r>
                    </a:p>
                  </a:txBody>
                  <a:tcPr marL="55910" marR="559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Click on send button</a:t>
                      </a:r>
                    </a:p>
                  </a:txBody>
                  <a:tcPr marL="55910" marR="559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User should get error message displaying “Please enter an existing email”</a:t>
                      </a:r>
                    </a:p>
                  </a:txBody>
                  <a:tcPr marL="55910" marR="559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As expected</a:t>
                      </a:r>
                    </a:p>
                  </a:txBody>
                  <a:tcPr marL="55910" marR="559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Pass</a:t>
                      </a:r>
                    </a:p>
                  </a:txBody>
                  <a:tcPr marL="55910" marR="559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split orient="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0999" y="609601"/>
          <a:ext cx="8305801" cy="3199860"/>
        </p:xfrm>
        <a:graphic>
          <a:graphicData uri="http://schemas.openxmlformats.org/drawingml/2006/table">
            <a:tbl>
              <a:tblPr/>
              <a:tblGrid>
                <a:gridCol w="1096393"/>
                <a:gridCol w="1284420"/>
                <a:gridCol w="1327348"/>
                <a:gridCol w="1137605"/>
                <a:gridCol w="1461285"/>
                <a:gridCol w="926397"/>
                <a:gridCol w="1072353"/>
              </a:tblGrid>
              <a:tr h="171279">
                <a:tc gridSpan="7">
                  <a:txBody>
                    <a:bodyPr/>
                    <a:lstStyle/>
                    <a:p>
                      <a:pPr marL="0" marR="0" indent="182880" algn="ctr">
                        <a:lnSpc>
                          <a:spcPct val="115000"/>
                        </a:lnSpc>
                        <a:spcBef>
                          <a:spcPts val="0"/>
                        </a:spcBef>
                        <a:spcAft>
                          <a:spcPts val="0"/>
                        </a:spcAft>
                      </a:pPr>
                      <a:r>
                        <a:rPr lang="en-US" sz="1600" b="0" dirty="0">
                          <a:solidFill>
                            <a:schemeClr val="bg1"/>
                          </a:solidFill>
                          <a:latin typeface="Times New Roman"/>
                          <a:ea typeface="Times New Roman"/>
                          <a:cs typeface="Times New Roman"/>
                        </a:rPr>
                        <a:t>Table </a:t>
                      </a:r>
                      <a:r>
                        <a:rPr lang="en-US" sz="1600" b="0" baseline="0" dirty="0" smtClean="0">
                          <a:solidFill>
                            <a:schemeClr val="bg1"/>
                          </a:solidFill>
                          <a:latin typeface="Times New Roman"/>
                          <a:ea typeface="Times New Roman"/>
                          <a:cs typeface="Times New Roman"/>
                        </a:rPr>
                        <a:t> </a:t>
                      </a:r>
                      <a:r>
                        <a:rPr lang="en-US" sz="1600" b="0" dirty="0" smtClean="0">
                          <a:solidFill>
                            <a:schemeClr val="bg1"/>
                          </a:solidFill>
                          <a:latin typeface="Times New Roman"/>
                          <a:ea typeface="Times New Roman"/>
                          <a:cs typeface="Times New Roman"/>
                        </a:rPr>
                        <a:t>3 </a:t>
                      </a:r>
                      <a:r>
                        <a:rPr lang="en-US" sz="1600" b="0" dirty="0">
                          <a:solidFill>
                            <a:schemeClr val="bg1"/>
                          </a:solidFill>
                          <a:latin typeface="Times New Roman"/>
                          <a:ea typeface="Times New Roman"/>
                          <a:cs typeface="Times New Roman"/>
                        </a:rPr>
                        <a:t>: </a:t>
                      </a:r>
                      <a:r>
                        <a:rPr lang="en-US" sz="1600" b="0" dirty="0" err="1">
                          <a:solidFill>
                            <a:schemeClr val="bg1"/>
                          </a:solidFill>
                          <a:latin typeface="Times New Roman"/>
                          <a:ea typeface="Times New Roman"/>
                          <a:cs typeface="Times New Roman"/>
                        </a:rPr>
                        <a:t>Add_Project_TC</a:t>
                      </a:r>
                      <a:endParaRPr lang="en-US" sz="1600" b="0" dirty="0">
                        <a:solidFill>
                          <a:schemeClr val="bg1"/>
                        </a:solidFill>
                        <a:latin typeface="Times New Roman"/>
                        <a:ea typeface="Times New Roman"/>
                        <a:cs typeface="Times New Roman"/>
                      </a:endParaRP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11069">
                <a:tc>
                  <a:txBody>
                    <a:bodyPr/>
                    <a:lstStyle/>
                    <a:p>
                      <a:pPr marL="914400" marR="0" indent="-914400" algn="ctr">
                        <a:lnSpc>
                          <a:spcPct val="115000"/>
                        </a:lnSpc>
                        <a:spcBef>
                          <a:spcPts val="0"/>
                        </a:spcBef>
                        <a:spcAft>
                          <a:spcPts val="0"/>
                        </a:spcAft>
                      </a:pPr>
                      <a:r>
                        <a:rPr lang="en-US" sz="1200" b="1" dirty="0">
                          <a:solidFill>
                            <a:schemeClr val="bg1"/>
                          </a:solidFill>
                          <a:latin typeface="Times New Roman"/>
                          <a:ea typeface="Times New Roman"/>
                          <a:cs typeface="Times New Roman"/>
                        </a:rPr>
                        <a:t>Test Case</a:t>
                      </a:r>
                      <a:endParaRPr lang="en-US" sz="1200" dirty="0">
                        <a:solidFill>
                          <a:schemeClr val="bg1"/>
                        </a:solidFill>
                        <a:latin typeface="Times New Roman"/>
                        <a:ea typeface="Times New Roman"/>
                        <a:cs typeface="Times New Roman"/>
                      </a:endParaRPr>
                    </a:p>
                    <a:p>
                      <a:pPr marL="914400" marR="0" indent="-914400" algn="ctr">
                        <a:lnSpc>
                          <a:spcPct val="115000"/>
                        </a:lnSpc>
                        <a:spcBef>
                          <a:spcPts val="0"/>
                        </a:spcBef>
                        <a:spcAft>
                          <a:spcPts val="0"/>
                        </a:spcAft>
                      </a:pPr>
                      <a:r>
                        <a:rPr lang="en-US" sz="1200" b="1" dirty="0">
                          <a:solidFill>
                            <a:schemeClr val="bg1"/>
                          </a:solidFill>
                          <a:latin typeface="Times New Roman"/>
                          <a:ea typeface="Times New Roman"/>
                          <a:cs typeface="Times New Roman"/>
                        </a:rPr>
                        <a:t>ID</a:t>
                      </a:r>
                      <a:endParaRPr lang="en-US" sz="1200" dirty="0">
                        <a:solidFill>
                          <a:schemeClr val="bg1"/>
                        </a:solidFill>
                        <a:latin typeface="Times New Roman"/>
                        <a:ea typeface="Times New Roman"/>
                        <a:cs typeface="Times New Roman"/>
                      </a:endParaRP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200" b="1">
                          <a:solidFill>
                            <a:schemeClr val="bg1"/>
                          </a:solidFill>
                          <a:latin typeface="Times New Roman"/>
                          <a:ea typeface="Times New Roman"/>
                          <a:cs typeface="Times New Roman"/>
                        </a:rPr>
                        <a:t>Test Case</a:t>
                      </a:r>
                      <a:endParaRPr lang="en-US" sz="1200">
                        <a:solidFill>
                          <a:schemeClr val="bg1"/>
                        </a:solidFill>
                        <a:latin typeface="Times New Roman"/>
                        <a:ea typeface="Times New Roman"/>
                        <a:cs typeface="Times New Roman"/>
                      </a:endParaRPr>
                    </a:p>
                    <a:p>
                      <a:pPr marL="0" marR="0" indent="0" algn="ctr">
                        <a:lnSpc>
                          <a:spcPct val="115000"/>
                        </a:lnSpc>
                        <a:spcBef>
                          <a:spcPts val="0"/>
                        </a:spcBef>
                        <a:spcAft>
                          <a:spcPts val="0"/>
                        </a:spcAft>
                      </a:pPr>
                      <a:r>
                        <a:rPr lang="en-US" sz="1200" b="1">
                          <a:solidFill>
                            <a:schemeClr val="bg1"/>
                          </a:solidFill>
                          <a:latin typeface="Times New Roman"/>
                          <a:ea typeface="Times New Roman"/>
                          <a:cs typeface="Times New Roman"/>
                        </a:rPr>
                        <a:t>Name</a:t>
                      </a:r>
                      <a:endParaRPr lang="en-US" sz="1200">
                        <a:solidFill>
                          <a:schemeClr val="bg1"/>
                        </a:solidFill>
                        <a:latin typeface="Times New Roman"/>
                        <a:ea typeface="Times New Roman"/>
                        <a:cs typeface="Times New Roman"/>
                      </a:endParaRP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200" b="1">
                          <a:solidFill>
                            <a:schemeClr val="bg1"/>
                          </a:solidFill>
                          <a:latin typeface="Times New Roman"/>
                          <a:ea typeface="Times New Roman"/>
                          <a:cs typeface="Times New Roman"/>
                        </a:rPr>
                        <a:t>Test Case</a:t>
                      </a:r>
                      <a:endParaRPr lang="en-US" sz="1200">
                        <a:solidFill>
                          <a:schemeClr val="bg1"/>
                        </a:solidFill>
                        <a:latin typeface="Times New Roman"/>
                        <a:ea typeface="Times New Roman"/>
                        <a:cs typeface="Times New Roman"/>
                      </a:endParaRPr>
                    </a:p>
                    <a:p>
                      <a:pPr marL="0" marR="0" indent="0" algn="ctr">
                        <a:lnSpc>
                          <a:spcPct val="115000"/>
                        </a:lnSpc>
                        <a:spcBef>
                          <a:spcPts val="0"/>
                        </a:spcBef>
                        <a:spcAft>
                          <a:spcPts val="0"/>
                        </a:spcAft>
                      </a:pPr>
                      <a:r>
                        <a:rPr lang="en-US" sz="1200" b="1">
                          <a:solidFill>
                            <a:schemeClr val="bg1"/>
                          </a:solidFill>
                          <a:latin typeface="Times New Roman"/>
                          <a:ea typeface="Times New Roman"/>
                          <a:cs typeface="Times New Roman"/>
                        </a:rPr>
                        <a:t>Description</a:t>
                      </a:r>
                      <a:endParaRPr lang="en-US" sz="1200">
                        <a:solidFill>
                          <a:schemeClr val="bg1"/>
                        </a:solidFill>
                        <a:latin typeface="Times New Roman"/>
                        <a:ea typeface="Times New Roman"/>
                        <a:cs typeface="Times New Roman"/>
                      </a:endParaRP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200" b="1">
                          <a:solidFill>
                            <a:schemeClr val="bg1"/>
                          </a:solidFill>
                          <a:latin typeface="Times New Roman"/>
                          <a:ea typeface="Times New Roman"/>
                          <a:cs typeface="Times New Roman"/>
                        </a:rPr>
                        <a:t>Test Step</a:t>
                      </a:r>
                      <a:endParaRPr lang="en-US" sz="1200">
                        <a:solidFill>
                          <a:schemeClr val="bg1"/>
                        </a:solidFill>
                        <a:latin typeface="Times New Roman"/>
                        <a:ea typeface="Times New Roman"/>
                        <a:cs typeface="Times New Roman"/>
                      </a:endParaRP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200" b="1">
                          <a:solidFill>
                            <a:schemeClr val="bg1"/>
                          </a:solidFill>
                          <a:latin typeface="Times New Roman"/>
                          <a:ea typeface="Times New Roman"/>
                          <a:cs typeface="Times New Roman"/>
                        </a:rPr>
                        <a:t>Expected</a:t>
                      </a:r>
                      <a:endParaRPr lang="en-US" sz="1200">
                        <a:solidFill>
                          <a:schemeClr val="bg1"/>
                        </a:solidFill>
                        <a:latin typeface="Times New Roman"/>
                        <a:ea typeface="Times New Roman"/>
                        <a:cs typeface="Times New Roman"/>
                      </a:endParaRPr>
                    </a:p>
                    <a:p>
                      <a:pPr marL="0" marR="0" indent="0" algn="ctr">
                        <a:lnSpc>
                          <a:spcPct val="115000"/>
                        </a:lnSpc>
                        <a:spcBef>
                          <a:spcPts val="0"/>
                        </a:spcBef>
                        <a:spcAft>
                          <a:spcPts val="0"/>
                        </a:spcAft>
                      </a:pPr>
                      <a:r>
                        <a:rPr lang="en-US" sz="1200" b="1">
                          <a:solidFill>
                            <a:schemeClr val="bg1"/>
                          </a:solidFill>
                          <a:latin typeface="Times New Roman"/>
                          <a:ea typeface="Times New Roman"/>
                          <a:cs typeface="Times New Roman"/>
                        </a:rPr>
                        <a:t>Result</a:t>
                      </a:r>
                      <a:endParaRPr lang="en-US" sz="1200">
                        <a:solidFill>
                          <a:schemeClr val="bg1"/>
                        </a:solidFill>
                        <a:latin typeface="Times New Roman"/>
                        <a:ea typeface="Times New Roman"/>
                        <a:cs typeface="Times New Roman"/>
                      </a:endParaRP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200" b="1">
                          <a:solidFill>
                            <a:schemeClr val="bg1"/>
                          </a:solidFill>
                          <a:latin typeface="Times New Roman"/>
                          <a:ea typeface="Times New Roman"/>
                          <a:cs typeface="Times New Roman"/>
                        </a:rPr>
                        <a:t>Actual</a:t>
                      </a:r>
                      <a:endParaRPr lang="en-US" sz="1200">
                        <a:solidFill>
                          <a:schemeClr val="bg1"/>
                        </a:solidFill>
                        <a:latin typeface="Times New Roman"/>
                        <a:ea typeface="Times New Roman"/>
                        <a:cs typeface="Times New Roman"/>
                      </a:endParaRPr>
                    </a:p>
                    <a:p>
                      <a:pPr marL="0" marR="0" indent="0" algn="ctr">
                        <a:lnSpc>
                          <a:spcPct val="115000"/>
                        </a:lnSpc>
                        <a:spcBef>
                          <a:spcPts val="0"/>
                        </a:spcBef>
                        <a:spcAft>
                          <a:spcPts val="0"/>
                        </a:spcAft>
                      </a:pPr>
                      <a:r>
                        <a:rPr lang="en-US" sz="1200" b="1">
                          <a:solidFill>
                            <a:schemeClr val="bg1"/>
                          </a:solidFill>
                          <a:latin typeface="Times New Roman"/>
                          <a:ea typeface="Times New Roman"/>
                          <a:cs typeface="Times New Roman"/>
                        </a:rPr>
                        <a:t>Result</a:t>
                      </a:r>
                      <a:endParaRPr lang="en-US" sz="1200">
                        <a:solidFill>
                          <a:schemeClr val="bg1"/>
                        </a:solidFill>
                        <a:latin typeface="Times New Roman"/>
                        <a:ea typeface="Times New Roman"/>
                        <a:cs typeface="Times New Roman"/>
                      </a:endParaRP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200" b="1">
                          <a:solidFill>
                            <a:schemeClr val="bg1"/>
                          </a:solidFill>
                          <a:latin typeface="Times New Roman"/>
                          <a:ea typeface="Times New Roman"/>
                          <a:cs typeface="Times New Roman"/>
                        </a:rPr>
                        <a:t>Test Status</a:t>
                      </a:r>
                      <a:endParaRPr lang="en-US" sz="1200">
                        <a:solidFill>
                          <a:schemeClr val="bg1"/>
                        </a:solidFill>
                        <a:latin typeface="Times New Roman"/>
                        <a:ea typeface="Times New Roman"/>
                        <a:cs typeface="Times New Roman"/>
                      </a:endParaRP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r>
              <a:tr h="1170251">
                <a:tc>
                  <a:txBody>
                    <a:bodyPr/>
                    <a:lstStyle/>
                    <a:p>
                      <a:pPr marL="0" marR="0" indent="0" algn="ctr">
                        <a:lnSpc>
                          <a:spcPct val="150000"/>
                        </a:lnSpc>
                        <a:spcBef>
                          <a:spcPts val="0"/>
                        </a:spcBef>
                        <a:spcAft>
                          <a:spcPts val="0"/>
                        </a:spcAft>
                      </a:pPr>
                      <a:r>
                        <a:rPr lang="en-US" sz="1200" dirty="0">
                          <a:solidFill>
                            <a:schemeClr val="bg1"/>
                          </a:solidFill>
                          <a:latin typeface="Times New Roman"/>
                          <a:ea typeface="Times New Roman"/>
                          <a:cs typeface="Times New Roman"/>
                        </a:rPr>
                        <a:t>TCID03_1</a:t>
                      </a: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200" dirty="0">
                          <a:solidFill>
                            <a:schemeClr val="bg1"/>
                          </a:solidFill>
                          <a:latin typeface="Times New Roman"/>
                          <a:ea typeface="Times New Roman"/>
                          <a:cs typeface="Times New Roman"/>
                        </a:rPr>
                        <a:t>Add project with appropriate</a:t>
                      </a:r>
                    </a:p>
                    <a:p>
                      <a:pPr marL="0" marR="0" indent="182880" algn="ctr">
                        <a:lnSpc>
                          <a:spcPct val="150000"/>
                        </a:lnSpc>
                        <a:spcBef>
                          <a:spcPts val="0"/>
                        </a:spcBef>
                        <a:spcAft>
                          <a:spcPts val="0"/>
                        </a:spcAft>
                      </a:pPr>
                      <a:r>
                        <a:rPr lang="en-US" sz="1200" dirty="0">
                          <a:solidFill>
                            <a:schemeClr val="bg1"/>
                          </a:solidFill>
                          <a:latin typeface="Times New Roman"/>
                          <a:ea typeface="Times New Roman"/>
                          <a:cs typeface="Times New Roman"/>
                        </a:rPr>
                        <a:t>details</a:t>
                      </a: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200" dirty="0">
                          <a:solidFill>
                            <a:schemeClr val="bg1"/>
                          </a:solidFill>
                          <a:latin typeface="Times New Roman"/>
                          <a:ea typeface="Times New Roman"/>
                          <a:cs typeface="Times New Roman"/>
                        </a:rPr>
                        <a:t>To verify project is added successfully</a:t>
                      </a: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200" dirty="0">
                          <a:solidFill>
                            <a:schemeClr val="bg1"/>
                          </a:solidFill>
                          <a:latin typeface="Times New Roman"/>
                          <a:ea typeface="Times New Roman"/>
                          <a:cs typeface="Times New Roman"/>
                        </a:rPr>
                        <a:t>Click on add project button</a:t>
                      </a: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200" dirty="0">
                          <a:solidFill>
                            <a:schemeClr val="bg1"/>
                          </a:solidFill>
                          <a:latin typeface="Times New Roman"/>
                          <a:ea typeface="Times New Roman"/>
                          <a:cs typeface="Times New Roman"/>
                        </a:rPr>
                        <a:t>The project should be added System should redirect to success page.</a:t>
                      </a: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200">
                          <a:solidFill>
                            <a:schemeClr val="bg1"/>
                          </a:solidFill>
                          <a:latin typeface="Times New Roman"/>
                          <a:ea typeface="Times New Roman"/>
                          <a:cs typeface="Times New Roman"/>
                        </a:rPr>
                        <a:t>As expected</a:t>
                      </a: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200">
                          <a:solidFill>
                            <a:schemeClr val="bg1"/>
                          </a:solidFill>
                          <a:latin typeface="Times New Roman"/>
                          <a:ea typeface="Times New Roman"/>
                          <a:cs typeface="Times New Roman"/>
                        </a:rPr>
                        <a:t>Pass</a:t>
                      </a: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8569">
                <a:tc>
                  <a:txBody>
                    <a:bodyPr/>
                    <a:lstStyle/>
                    <a:p>
                      <a:pPr marL="0" marR="0" indent="0" algn="ctr">
                        <a:lnSpc>
                          <a:spcPct val="150000"/>
                        </a:lnSpc>
                        <a:spcBef>
                          <a:spcPts val="0"/>
                        </a:spcBef>
                        <a:spcAft>
                          <a:spcPts val="0"/>
                        </a:spcAft>
                      </a:pPr>
                      <a:r>
                        <a:rPr lang="en-US" sz="1200">
                          <a:solidFill>
                            <a:schemeClr val="bg1"/>
                          </a:solidFill>
                          <a:latin typeface="Times New Roman"/>
                          <a:ea typeface="Times New Roman"/>
                          <a:cs typeface="Times New Roman"/>
                        </a:rPr>
                        <a:t>TCID03_2</a:t>
                      </a: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200">
                          <a:solidFill>
                            <a:schemeClr val="bg1"/>
                          </a:solidFill>
                          <a:latin typeface="Times New Roman"/>
                          <a:ea typeface="Times New Roman"/>
                          <a:cs typeface="Times New Roman"/>
                        </a:rPr>
                        <a:t>Add project with inappropriate</a:t>
                      </a:r>
                    </a:p>
                    <a:p>
                      <a:pPr marL="0" marR="0" indent="182880" algn="ctr">
                        <a:lnSpc>
                          <a:spcPct val="150000"/>
                        </a:lnSpc>
                        <a:spcBef>
                          <a:spcPts val="0"/>
                        </a:spcBef>
                        <a:spcAft>
                          <a:spcPts val="0"/>
                        </a:spcAft>
                      </a:pPr>
                      <a:r>
                        <a:rPr lang="en-US" sz="1200">
                          <a:solidFill>
                            <a:schemeClr val="bg1"/>
                          </a:solidFill>
                          <a:latin typeface="Times New Roman"/>
                          <a:ea typeface="Times New Roman"/>
                          <a:cs typeface="Times New Roman"/>
                        </a:rPr>
                        <a:t>details</a:t>
                      </a: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200" dirty="0">
                          <a:solidFill>
                            <a:schemeClr val="bg1"/>
                          </a:solidFill>
                          <a:latin typeface="Times New Roman"/>
                          <a:ea typeface="Times New Roman"/>
                          <a:cs typeface="Times New Roman"/>
                        </a:rPr>
                        <a:t>To verify project is added successfully</a:t>
                      </a: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200">
                          <a:solidFill>
                            <a:schemeClr val="bg1"/>
                          </a:solidFill>
                          <a:latin typeface="Times New Roman"/>
                          <a:ea typeface="Times New Roman"/>
                          <a:cs typeface="Times New Roman"/>
                        </a:rPr>
                        <a:t>Click on add project button</a:t>
                      </a: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200" dirty="0">
                          <a:solidFill>
                            <a:schemeClr val="bg1"/>
                          </a:solidFill>
                          <a:latin typeface="Times New Roman"/>
                          <a:ea typeface="Times New Roman"/>
                          <a:cs typeface="Times New Roman"/>
                        </a:rPr>
                        <a:t>The project should not be added. System should redirect to failure page.</a:t>
                      </a: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200" dirty="0">
                          <a:solidFill>
                            <a:schemeClr val="bg1"/>
                          </a:solidFill>
                          <a:latin typeface="Times New Roman"/>
                          <a:ea typeface="Times New Roman"/>
                          <a:cs typeface="Times New Roman"/>
                        </a:rPr>
                        <a:t>As expected</a:t>
                      </a: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200" dirty="0">
                          <a:solidFill>
                            <a:schemeClr val="bg1"/>
                          </a:solidFill>
                          <a:latin typeface="Times New Roman"/>
                          <a:ea typeface="Times New Roman"/>
                          <a:cs typeface="Times New Roman"/>
                        </a:rPr>
                        <a:t>Pass</a:t>
                      </a: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split orient="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609600"/>
          <a:ext cx="8305800" cy="4343400"/>
        </p:xfrm>
        <a:graphic>
          <a:graphicData uri="http://schemas.openxmlformats.org/drawingml/2006/table">
            <a:tbl>
              <a:tblPr/>
              <a:tblGrid>
                <a:gridCol w="1095534"/>
                <a:gridCol w="1284420"/>
                <a:gridCol w="1328207"/>
                <a:gridCol w="1135028"/>
                <a:gridCol w="1463003"/>
                <a:gridCol w="926396"/>
                <a:gridCol w="1073212"/>
              </a:tblGrid>
              <a:tr h="311252">
                <a:tc gridSpan="7">
                  <a:txBody>
                    <a:bodyPr/>
                    <a:lstStyle/>
                    <a:p>
                      <a:pPr marL="0" marR="0" indent="182880" algn="ctr">
                        <a:lnSpc>
                          <a:spcPct val="115000"/>
                        </a:lnSpc>
                        <a:spcBef>
                          <a:spcPts val="0"/>
                        </a:spcBef>
                        <a:spcAft>
                          <a:spcPts val="0"/>
                        </a:spcAft>
                      </a:pPr>
                      <a:r>
                        <a:rPr lang="en-US" sz="1600" b="0" dirty="0" smtClean="0">
                          <a:solidFill>
                            <a:schemeClr val="bg1"/>
                          </a:solidFill>
                          <a:latin typeface="Times New Roman"/>
                          <a:ea typeface="Times New Roman"/>
                          <a:cs typeface="Times New Roman"/>
                        </a:rPr>
                        <a:t>Table</a:t>
                      </a:r>
                      <a:r>
                        <a:rPr lang="en-US" sz="1600" b="0" baseline="0" dirty="0" smtClean="0">
                          <a:solidFill>
                            <a:schemeClr val="bg1"/>
                          </a:solidFill>
                          <a:latin typeface="Times New Roman"/>
                          <a:ea typeface="Times New Roman"/>
                          <a:cs typeface="Times New Roman"/>
                        </a:rPr>
                        <a:t> </a:t>
                      </a:r>
                      <a:r>
                        <a:rPr lang="en-US" sz="1600" b="0" dirty="0" smtClean="0">
                          <a:solidFill>
                            <a:schemeClr val="bg1"/>
                          </a:solidFill>
                          <a:latin typeface="Times New Roman"/>
                          <a:ea typeface="Times New Roman"/>
                          <a:cs typeface="Times New Roman"/>
                        </a:rPr>
                        <a:t>4 </a:t>
                      </a:r>
                      <a:r>
                        <a:rPr lang="en-US" sz="1600" b="0" dirty="0">
                          <a:solidFill>
                            <a:schemeClr val="bg1"/>
                          </a:solidFill>
                          <a:latin typeface="Times New Roman"/>
                          <a:ea typeface="Times New Roman"/>
                          <a:cs typeface="Times New Roman"/>
                        </a:rPr>
                        <a:t>: </a:t>
                      </a:r>
                      <a:r>
                        <a:rPr lang="en-US" sz="1600" b="0" dirty="0" err="1">
                          <a:solidFill>
                            <a:schemeClr val="bg1"/>
                          </a:solidFill>
                          <a:latin typeface="Times New Roman"/>
                          <a:ea typeface="Times New Roman"/>
                          <a:cs typeface="Times New Roman"/>
                        </a:rPr>
                        <a:t>Assign_Task_TC</a:t>
                      </a:r>
                      <a:endParaRPr lang="en-US" sz="1600" b="0" dirty="0">
                        <a:solidFill>
                          <a:schemeClr val="bg1"/>
                        </a:solidFill>
                        <a:latin typeface="Times New Roman"/>
                        <a:ea typeface="Times New Roman"/>
                        <a:cs typeface="Times New Roman"/>
                      </a:endParaRPr>
                    </a:p>
                  </a:txBody>
                  <a:tcPr marL="66964" marR="669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04612">
                <a:tc>
                  <a:txBody>
                    <a:bodyPr/>
                    <a:lstStyle/>
                    <a:p>
                      <a:pPr marL="914400" marR="0" indent="-914400" algn="ctr">
                        <a:lnSpc>
                          <a:spcPct val="115000"/>
                        </a:lnSpc>
                        <a:spcBef>
                          <a:spcPts val="0"/>
                        </a:spcBef>
                        <a:spcAft>
                          <a:spcPts val="0"/>
                        </a:spcAft>
                      </a:pPr>
                      <a:r>
                        <a:rPr lang="en-US" sz="1400" b="1" dirty="0">
                          <a:solidFill>
                            <a:schemeClr val="bg1"/>
                          </a:solidFill>
                          <a:latin typeface="Times New Roman"/>
                          <a:ea typeface="Times New Roman"/>
                          <a:cs typeface="Times New Roman"/>
                        </a:rPr>
                        <a:t>Test Case</a:t>
                      </a:r>
                      <a:endParaRPr lang="en-US" sz="1400" dirty="0">
                        <a:solidFill>
                          <a:schemeClr val="bg1"/>
                        </a:solidFill>
                        <a:latin typeface="Times New Roman"/>
                        <a:ea typeface="Times New Roman"/>
                        <a:cs typeface="Times New Roman"/>
                      </a:endParaRPr>
                    </a:p>
                    <a:p>
                      <a:pPr marL="914400" marR="0" indent="-914400" algn="ctr">
                        <a:lnSpc>
                          <a:spcPct val="115000"/>
                        </a:lnSpc>
                        <a:spcBef>
                          <a:spcPts val="0"/>
                        </a:spcBef>
                        <a:spcAft>
                          <a:spcPts val="0"/>
                        </a:spcAft>
                      </a:pPr>
                      <a:r>
                        <a:rPr lang="en-US" sz="1400" b="1" dirty="0">
                          <a:solidFill>
                            <a:schemeClr val="bg1"/>
                          </a:solidFill>
                          <a:latin typeface="Times New Roman"/>
                          <a:ea typeface="Times New Roman"/>
                          <a:cs typeface="Times New Roman"/>
                        </a:rPr>
                        <a:t>ID</a:t>
                      </a:r>
                      <a:endParaRPr lang="en-US" sz="1400" dirty="0">
                        <a:solidFill>
                          <a:schemeClr val="bg1"/>
                        </a:solidFill>
                        <a:latin typeface="Times New Roman"/>
                        <a:ea typeface="Times New Roman"/>
                        <a:cs typeface="Times New Roman"/>
                      </a:endParaRPr>
                    </a:p>
                  </a:txBody>
                  <a:tcPr marL="66964" marR="669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1" dirty="0">
                          <a:solidFill>
                            <a:schemeClr val="bg1"/>
                          </a:solidFill>
                          <a:latin typeface="Times New Roman"/>
                          <a:ea typeface="Times New Roman"/>
                          <a:cs typeface="Times New Roman"/>
                        </a:rPr>
                        <a:t>Test Case</a:t>
                      </a:r>
                      <a:endParaRPr lang="en-US" sz="1400" dirty="0">
                        <a:solidFill>
                          <a:schemeClr val="bg1"/>
                        </a:solidFill>
                        <a:latin typeface="Times New Roman"/>
                        <a:ea typeface="Times New Roman"/>
                        <a:cs typeface="Times New Roman"/>
                      </a:endParaRPr>
                    </a:p>
                    <a:p>
                      <a:pPr marL="0" marR="0" indent="0" algn="ctr">
                        <a:lnSpc>
                          <a:spcPct val="115000"/>
                        </a:lnSpc>
                        <a:spcBef>
                          <a:spcPts val="0"/>
                        </a:spcBef>
                        <a:spcAft>
                          <a:spcPts val="0"/>
                        </a:spcAft>
                      </a:pPr>
                      <a:r>
                        <a:rPr lang="en-US" sz="1400" b="1" dirty="0">
                          <a:solidFill>
                            <a:schemeClr val="bg1"/>
                          </a:solidFill>
                          <a:latin typeface="Times New Roman"/>
                          <a:ea typeface="Times New Roman"/>
                          <a:cs typeface="Times New Roman"/>
                        </a:rPr>
                        <a:t>Name</a:t>
                      </a:r>
                      <a:endParaRPr lang="en-US" sz="1400" dirty="0">
                        <a:solidFill>
                          <a:schemeClr val="bg1"/>
                        </a:solidFill>
                        <a:latin typeface="Times New Roman"/>
                        <a:ea typeface="Times New Roman"/>
                        <a:cs typeface="Times New Roman"/>
                      </a:endParaRPr>
                    </a:p>
                  </a:txBody>
                  <a:tcPr marL="66964" marR="669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1">
                          <a:solidFill>
                            <a:schemeClr val="bg1"/>
                          </a:solidFill>
                          <a:latin typeface="Times New Roman"/>
                          <a:ea typeface="Times New Roman"/>
                          <a:cs typeface="Times New Roman"/>
                        </a:rPr>
                        <a:t>Test Case</a:t>
                      </a:r>
                      <a:endParaRPr lang="en-US" sz="1400">
                        <a:solidFill>
                          <a:schemeClr val="bg1"/>
                        </a:solidFill>
                        <a:latin typeface="Times New Roman"/>
                        <a:ea typeface="Times New Roman"/>
                        <a:cs typeface="Times New Roman"/>
                      </a:endParaRPr>
                    </a:p>
                    <a:p>
                      <a:pPr marL="0" marR="0" indent="0" algn="ctr">
                        <a:lnSpc>
                          <a:spcPct val="115000"/>
                        </a:lnSpc>
                        <a:spcBef>
                          <a:spcPts val="0"/>
                        </a:spcBef>
                        <a:spcAft>
                          <a:spcPts val="0"/>
                        </a:spcAft>
                      </a:pPr>
                      <a:r>
                        <a:rPr lang="en-US" sz="1400" b="1">
                          <a:solidFill>
                            <a:schemeClr val="bg1"/>
                          </a:solidFill>
                          <a:latin typeface="Times New Roman"/>
                          <a:ea typeface="Times New Roman"/>
                          <a:cs typeface="Times New Roman"/>
                        </a:rPr>
                        <a:t>Description</a:t>
                      </a:r>
                      <a:endParaRPr lang="en-US" sz="1400">
                        <a:solidFill>
                          <a:schemeClr val="bg1"/>
                        </a:solidFill>
                        <a:latin typeface="Times New Roman"/>
                        <a:ea typeface="Times New Roman"/>
                        <a:cs typeface="Times New Roman"/>
                      </a:endParaRPr>
                    </a:p>
                  </a:txBody>
                  <a:tcPr marL="66964" marR="669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1">
                          <a:solidFill>
                            <a:schemeClr val="bg1"/>
                          </a:solidFill>
                          <a:latin typeface="Times New Roman"/>
                          <a:ea typeface="Times New Roman"/>
                          <a:cs typeface="Times New Roman"/>
                        </a:rPr>
                        <a:t>Test Step</a:t>
                      </a:r>
                      <a:endParaRPr lang="en-US" sz="1400">
                        <a:solidFill>
                          <a:schemeClr val="bg1"/>
                        </a:solidFill>
                        <a:latin typeface="Times New Roman"/>
                        <a:ea typeface="Times New Roman"/>
                        <a:cs typeface="Times New Roman"/>
                      </a:endParaRPr>
                    </a:p>
                  </a:txBody>
                  <a:tcPr marL="66964" marR="669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1" dirty="0">
                          <a:solidFill>
                            <a:schemeClr val="bg1"/>
                          </a:solidFill>
                          <a:latin typeface="Times New Roman"/>
                          <a:ea typeface="Times New Roman"/>
                          <a:cs typeface="Times New Roman"/>
                        </a:rPr>
                        <a:t>Expected</a:t>
                      </a:r>
                      <a:endParaRPr lang="en-US" sz="1400" dirty="0">
                        <a:solidFill>
                          <a:schemeClr val="bg1"/>
                        </a:solidFill>
                        <a:latin typeface="Times New Roman"/>
                        <a:ea typeface="Times New Roman"/>
                        <a:cs typeface="Times New Roman"/>
                      </a:endParaRPr>
                    </a:p>
                    <a:p>
                      <a:pPr marL="0" marR="0" indent="0" algn="ctr">
                        <a:lnSpc>
                          <a:spcPct val="115000"/>
                        </a:lnSpc>
                        <a:spcBef>
                          <a:spcPts val="0"/>
                        </a:spcBef>
                        <a:spcAft>
                          <a:spcPts val="0"/>
                        </a:spcAft>
                      </a:pPr>
                      <a:r>
                        <a:rPr lang="en-US" sz="1400" b="1" dirty="0">
                          <a:solidFill>
                            <a:schemeClr val="bg1"/>
                          </a:solidFill>
                          <a:latin typeface="Times New Roman"/>
                          <a:ea typeface="Times New Roman"/>
                          <a:cs typeface="Times New Roman"/>
                        </a:rPr>
                        <a:t>Result</a:t>
                      </a:r>
                      <a:endParaRPr lang="en-US" sz="1400" dirty="0">
                        <a:solidFill>
                          <a:schemeClr val="bg1"/>
                        </a:solidFill>
                        <a:latin typeface="Times New Roman"/>
                        <a:ea typeface="Times New Roman"/>
                        <a:cs typeface="Times New Roman"/>
                      </a:endParaRPr>
                    </a:p>
                  </a:txBody>
                  <a:tcPr marL="66964" marR="669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1">
                          <a:solidFill>
                            <a:schemeClr val="bg1"/>
                          </a:solidFill>
                          <a:latin typeface="Times New Roman"/>
                          <a:ea typeface="Times New Roman"/>
                          <a:cs typeface="Times New Roman"/>
                        </a:rPr>
                        <a:t>Actual</a:t>
                      </a:r>
                      <a:endParaRPr lang="en-US" sz="1400">
                        <a:solidFill>
                          <a:schemeClr val="bg1"/>
                        </a:solidFill>
                        <a:latin typeface="Times New Roman"/>
                        <a:ea typeface="Times New Roman"/>
                        <a:cs typeface="Times New Roman"/>
                      </a:endParaRPr>
                    </a:p>
                    <a:p>
                      <a:pPr marL="0" marR="0" indent="0" algn="ctr">
                        <a:lnSpc>
                          <a:spcPct val="115000"/>
                        </a:lnSpc>
                        <a:spcBef>
                          <a:spcPts val="0"/>
                        </a:spcBef>
                        <a:spcAft>
                          <a:spcPts val="0"/>
                        </a:spcAft>
                      </a:pPr>
                      <a:r>
                        <a:rPr lang="en-US" sz="1400" b="1">
                          <a:solidFill>
                            <a:schemeClr val="bg1"/>
                          </a:solidFill>
                          <a:latin typeface="Times New Roman"/>
                          <a:ea typeface="Times New Roman"/>
                          <a:cs typeface="Times New Roman"/>
                        </a:rPr>
                        <a:t>Result</a:t>
                      </a:r>
                      <a:endParaRPr lang="en-US" sz="1400">
                        <a:solidFill>
                          <a:schemeClr val="bg1"/>
                        </a:solidFill>
                        <a:latin typeface="Times New Roman"/>
                        <a:ea typeface="Times New Roman"/>
                        <a:cs typeface="Times New Roman"/>
                      </a:endParaRPr>
                    </a:p>
                  </a:txBody>
                  <a:tcPr marL="66964" marR="669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1">
                          <a:solidFill>
                            <a:schemeClr val="bg1"/>
                          </a:solidFill>
                          <a:latin typeface="Times New Roman"/>
                          <a:ea typeface="Times New Roman"/>
                          <a:cs typeface="Times New Roman"/>
                        </a:rPr>
                        <a:t>Test Status</a:t>
                      </a:r>
                      <a:endParaRPr lang="en-US" sz="1400">
                        <a:solidFill>
                          <a:schemeClr val="bg1"/>
                        </a:solidFill>
                        <a:latin typeface="Times New Roman"/>
                        <a:ea typeface="Times New Roman"/>
                        <a:cs typeface="Times New Roman"/>
                      </a:endParaRPr>
                    </a:p>
                  </a:txBody>
                  <a:tcPr marL="66964" marR="669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r>
              <a:tr h="1674936">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TCID04_1</a:t>
                      </a:r>
                    </a:p>
                  </a:txBody>
                  <a:tcPr marL="66964" marR="669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Assign task with appropriate</a:t>
                      </a:r>
                    </a:p>
                    <a:p>
                      <a:pPr marL="0" marR="0" indent="182880" algn="ctr">
                        <a:lnSpc>
                          <a:spcPct val="150000"/>
                        </a:lnSpc>
                        <a:spcBef>
                          <a:spcPts val="0"/>
                        </a:spcBef>
                        <a:spcAft>
                          <a:spcPts val="0"/>
                        </a:spcAft>
                      </a:pPr>
                      <a:r>
                        <a:rPr lang="en-US" sz="1400" dirty="0">
                          <a:solidFill>
                            <a:schemeClr val="bg1"/>
                          </a:solidFill>
                          <a:latin typeface="Times New Roman"/>
                          <a:ea typeface="Times New Roman"/>
                          <a:cs typeface="Times New Roman"/>
                        </a:rPr>
                        <a:t>details</a:t>
                      </a:r>
                    </a:p>
                  </a:txBody>
                  <a:tcPr marL="66964" marR="669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To verify task is assigned successfully</a:t>
                      </a:r>
                    </a:p>
                  </a:txBody>
                  <a:tcPr marL="66964" marR="669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Click on assign task button</a:t>
                      </a:r>
                    </a:p>
                  </a:txBody>
                  <a:tcPr marL="66964" marR="669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The task should be assigned to D.R.O. System should redirect to success page.</a:t>
                      </a:r>
                    </a:p>
                  </a:txBody>
                  <a:tcPr marL="66964" marR="669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As expected</a:t>
                      </a:r>
                    </a:p>
                  </a:txBody>
                  <a:tcPr marL="66964" marR="669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Pass</a:t>
                      </a:r>
                    </a:p>
                  </a:txBody>
                  <a:tcPr marL="66964" marR="669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52600">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TCID04_2</a:t>
                      </a:r>
                    </a:p>
                  </a:txBody>
                  <a:tcPr marL="66964" marR="669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Assign task with inappropriate</a:t>
                      </a:r>
                    </a:p>
                    <a:p>
                      <a:pPr marL="0" marR="0" indent="182880" algn="ctr">
                        <a:lnSpc>
                          <a:spcPct val="150000"/>
                        </a:lnSpc>
                        <a:spcBef>
                          <a:spcPts val="0"/>
                        </a:spcBef>
                        <a:spcAft>
                          <a:spcPts val="0"/>
                        </a:spcAft>
                      </a:pPr>
                      <a:r>
                        <a:rPr lang="en-US" sz="1400">
                          <a:solidFill>
                            <a:schemeClr val="bg1"/>
                          </a:solidFill>
                          <a:latin typeface="Times New Roman"/>
                          <a:ea typeface="Times New Roman"/>
                          <a:cs typeface="Times New Roman"/>
                        </a:rPr>
                        <a:t>details</a:t>
                      </a:r>
                    </a:p>
                  </a:txBody>
                  <a:tcPr marL="66964" marR="669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To verify task is assigned successfully</a:t>
                      </a:r>
                    </a:p>
                  </a:txBody>
                  <a:tcPr marL="66964" marR="669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Click on assign task button</a:t>
                      </a:r>
                    </a:p>
                  </a:txBody>
                  <a:tcPr marL="66964" marR="669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The task should not be assigned to D.R.O. System should redirect to failure page.</a:t>
                      </a:r>
                    </a:p>
                  </a:txBody>
                  <a:tcPr marL="66964" marR="669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As expected</a:t>
                      </a:r>
                    </a:p>
                  </a:txBody>
                  <a:tcPr marL="66964" marR="669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Pass</a:t>
                      </a:r>
                    </a:p>
                  </a:txBody>
                  <a:tcPr marL="66964" marR="669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split orient="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09600" y="838201"/>
          <a:ext cx="8305801" cy="5251704"/>
        </p:xfrm>
        <a:graphic>
          <a:graphicData uri="http://schemas.openxmlformats.org/drawingml/2006/table">
            <a:tbl>
              <a:tblPr/>
              <a:tblGrid>
                <a:gridCol w="1097252"/>
                <a:gridCol w="1159069"/>
                <a:gridCol w="1339368"/>
                <a:gridCol w="1173664"/>
                <a:gridCol w="1505073"/>
                <a:gridCol w="927254"/>
                <a:gridCol w="1104121"/>
              </a:tblGrid>
              <a:tr h="143699">
                <a:tc gridSpan="7">
                  <a:txBody>
                    <a:bodyPr/>
                    <a:lstStyle/>
                    <a:p>
                      <a:pPr marL="0" marR="0" indent="182880" algn="ctr">
                        <a:lnSpc>
                          <a:spcPct val="115000"/>
                        </a:lnSpc>
                        <a:spcBef>
                          <a:spcPts val="0"/>
                        </a:spcBef>
                        <a:spcAft>
                          <a:spcPts val="0"/>
                        </a:spcAft>
                      </a:pPr>
                      <a:r>
                        <a:rPr lang="en-US" sz="1600" b="0" dirty="0" smtClean="0">
                          <a:solidFill>
                            <a:schemeClr val="bg1"/>
                          </a:solidFill>
                          <a:latin typeface="Times New Roman"/>
                          <a:ea typeface="Times New Roman"/>
                          <a:cs typeface="Times New Roman"/>
                        </a:rPr>
                        <a:t>Table 5 </a:t>
                      </a:r>
                      <a:r>
                        <a:rPr lang="en-US" sz="1600" b="0" dirty="0">
                          <a:solidFill>
                            <a:schemeClr val="bg1"/>
                          </a:solidFill>
                          <a:latin typeface="Times New Roman"/>
                          <a:ea typeface="Times New Roman"/>
                          <a:cs typeface="Times New Roman"/>
                        </a:rPr>
                        <a:t>: </a:t>
                      </a:r>
                      <a:r>
                        <a:rPr lang="en-US" sz="1600" b="0" dirty="0" err="1">
                          <a:solidFill>
                            <a:schemeClr val="bg1"/>
                          </a:solidFill>
                          <a:latin typeface="Times New Roman"/>
                          <a:ea typeface="Times New Roman"/>
                          <a:cs typeface="Times New Roman"/>
                        </a:rPr>
                        <a:t>Validation_TC</a:t>
                      </a:r>
                      <a:endParaRPr lang="en-US" sz="1600" b="0" dirty="0">
                        <a:solidFill>
                          <a:schemeClr val="bg1"/>
                        </a:solidFill>
                        <a:latin typeface="Times New Roman"/>
                        <a:ea typeface="Times New Roman"/>
                        <a:cs typeface="Times New Roman"/>
                      </a:endParaRPr>
                    </a:p>
                  </a:txBody>
                  <a:tcPr marL="59165" marR="591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19332">
                <a:tc>
                  <a:txBody>
                    <a:bodyPr/>
                    <a:lstStyle/>
                    <a:p>
                      <a:pPr marL="914400" marR="0" indent="-914400" algn="ctr">
                        <a:lnSpc>
                          <a:spcPct val="115000"/>
                        </a:lnSpc>
                        <a:spcBef>
                          <a:spcPts val="0"/>
                        </a:spcBef>
                        <a:spcAft>
                          <a:spcPts val="0"/>
                        </a:spcAft>
                      </a:pPr>
                      <a:r>
                        <a:rPr lang="en-US" sz="1400" b="1" dirty="0">
                          <a:solidFill>
                            <a:schemeClr val="bg1"/>
                          </a:solidFill>
                          <a:latin typeface="Times New Roman"/>
                          <a:ea typeface="Times New Roman"/>
                          <a:cs typeface="Times New Roman"/>
                        </a:rPr>
                        <a:t>Test Case</a:t>
                      </a:r>
                      <a:endParaRPr lang="en-US" sz="1400" dirty="0">
                        <a:solidFill>
                          <a:schemeClr val="bg1"/>
                        </a:solidFill>
                        <a:latin typeface="Times New Roman"/>
                        <a:ea typeface="Times New Roman"/>
                        <a:cs typeface="Times New Roman"/>
                      </a:endParaRPr>
                    </a:p>
                    <a:p>
                      <a:pPr marL="914400" marR="0" indent="-914400" algn="ctr">
                        <a:lnSpc>
                          <a:spcPct val="115000"/>
                        </a:lnSpc>
                        <a:spcBef>
                          <a:spcPts val="0"/>
                        </a:spcBef>
                        <a:spcAft>
                          <a:spcPts val="0"/>
                        </a:spcAft>
                      </a:pPr>
                      <a:r>
                        <a:rPr lang="en-US" sz="1400" b="1" dirty="0">
                          <a:solidFill>
                            <a:schemeClr val="bg1"/>
                          </a:solidFill>
                          <a:latin typeface="Times New Roman"/>
                          <a:ea typeface="Times New Roman"/>
                          <a:cs typeface="Times New Roman"/>
                        </a:rPr>
                        <a:t>ID</a:t>
                      </a:r>
                      <a:endParaRPr lang="en-US" sz="1400" dirty="0">
                        <a:solidFill>
                          <a:schemeClr val="bg1"/>
                        </a:solidFill>
                        <a:latin typeface="Times New Roman"/>
                        <a:ea typeface="Times New Roman"/>
                        <a:cs typeface="Times New Roman"/>
                      </a:endParaRPr>
                    </a:p>
                  </a:txBody>
                  <a:tcPr marL="59165" marR="591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1" dirty="0">
                          <a:solidFill>
                            <a:schemeClr val="bg1"/>
                          </a:solidFill>
                          <a:latin typeface="Times New Roman"/>
                          <a:ea typeface="Times New Roman"/>
                          <a:cs typeface="Times New Roman"/>
                        </a:rPr>
                        <a:t>Test Case Name</a:t>
                      </a:r>
                      <a:endParaRPr lang="en-US" sz="1400" dirty="0">
                        <a:solidFill>
                          <a:schemeClr val="bg1"/>
                        </a:solidFill>
                        <a:latin typeface="Times New Roman"/>
                        <a:ea typeface="Times New Roman"/>
                        <a:cs typeface="Times New Roman"/>
                      </a:endParaRPr>
                    </a:p>
                  </a:txBody>
                  <a:tcPr marL="59165" marR="591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0" dirty="0">
                          <a:solidFill>
                            <a:schemeClr val="bg1"/>
                          </a:solidFill>
                          <a:latin typeface="Times New Roman"/>
                          <a:ea typeface="Times New Roman"/>
                          <a:cs typeface="Times New Roman"/>
                        </a:rPr>
                        <a:t>Test Case</a:t>
                      </a:r>
                    </a:p>
                    <a:p>
                      <a:pPr marL="0" marR="0" indent="0" algn="ctr">
                        <a:lnSpc>
                          <a:spcPct val="115000"/>
                        </a:lnSpc>
                        <a:spcBef>
                          <a:spcPts val="0"/>
                        </a:spcBef>
                        <a:spcAft>
                          <a:spcPts val="0"/>
                        </a:spcAft>
                      </a:pPr>
                      <a:r>
                        <a:rPr lang="en-US" sz="1400" b="0" dirty="0">
                          <a:solidFill>
                            <a:schemeClr val="bg1"/>
                          </a:solidFill>
                          <a:latin typeface="Times New Roman"/>
                          <a:ea typeface="Times New Roman"/>
                          <a:cs typeface="Times New Roman"/>
                        </a:rPr>
                        <a:t>Description</a:t>
                      </a:r>
                    </a:p>
                  </a:txBody>
                  <a:tcPr marL="59165" marR="591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0" dirty="0">
                          <a:solidFill>
                            <a:schemeClr val="bg1"/>
                          </a:solidFill>
                          <a:latin typeface="Times New Roman"/>
                          <a:ea typeface="Times New Roman"/>
                          <a:cs typeface="Times New Roman"/>
                        </a:rPr>
                        <a:t>Test Step</a:t>
                      </a:r>
                    </a:p>
                  </a:txBody>
                  <a:tcPr marL="59165" marR="591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0" dirty="0">
                          <a:solidFill>
                            <a:schemeClr val="bg1"/>
                          </a:solidFill>
                          <a:latin typeface="Times New Roman"/>
                          <a:ea typeface="Times New Roman"/>
                          <a:cs typeface="Times New Roman"/>
                        </a:rPr>
                        <a:t>Expected</a:t>
                      </a:r>
                    </a:p>
                    <a:p>
                      <a:pPr marL="0" marR="0" indent="0" algn="ctr">
                        <a:lnSpc>
                          <a:spcPct val="115000"/>
                        </a:lnSpc>
                        <a:spcBef>
                          <a:spcPts val="0"/>
                        </a:spcBef>
                        <a:spcAft>
                          <a:spcPts val="0"/>
                        </a:spcAft>
                      </a:pPr>
                      <a:r>
                        <a:rPr lang="en-US" sz="1400" b="0" dirty="0">
                          <a:solidFill>
                            <a:schemeClr val="bg1"/>
                          </a:solidFill>
                          <a:latin typeface="Times New Roman"/>
                          <a:ea typeface="Times New Roman"/>
                          <a:cs typeface="Times New Roman"/>
                        </a:rPr>
                        <a:t>Result</a:t>
                      </a:r>
                    </a:p>
                  </a:txBody>
                  <a:tcPr marL="59165" marR="591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1">
                          <a:solidFill>
                            <a:schemeClr val="bg1"/>
                          </a:solidFill>
                          <a:latin typeface="Times New Roman"/>
                          <a:ea typeface="Times New Roman"/>
                          <a:cs typeface="Times New Roman"/>
                        </a:rPr>
                        <a:t>Actual</a:t>
                      </a:r>
                      <a:endParaRPr lang="en-US" sz="1400">
                        <a:solidFill>
                          <a:schemeClr val="bg1"/>
                        </a:solidFill>
                        <a:latin typeface="Times New Roman"/>
                        <a:ea typeface="Times New Roman"/>
                        <a:cs typeface="Times New Roman"/>
                      </a:endParaRPr>
                    </a:p>
                    <a:p>
                      <a:pPr marL="0" marR="0" indent="0" algn="ctr">
                        <a:lnSpc>
                          <a:spcPct val="115000"/>
                        </a:lnSpc>
                        <a:spcBef>
                          <a:spcPts val="0"/>
                        </a:spcBef>
                        <a:spcAft>
                          <a:spcPts val="0"/>
                        </a:spcAft>
                      </a:pPr>
                      <a:r>
                        <a:rPr lang="en-US" sz="1400" b="1">
                          <a:solidFill>
                            <a:schemeClr val="bg1"/>
                          </a:solidFill>
                          <a:latin typeface="Times New Roman"/>
                          <a:ea typeface="Times New Roman"/>
                          <a:cs typeface="Times New Roman"/>
                        </a:rPr>
                        <a:t>Result</a:t>
                      </a:r>
                      <a:endParaRPr lang="en-US" sz="1400">
                        <a:solidFill>
                          <a:schemeClr val="bg1"/>
                        </a:solidFill>
                        <a:latin typeface="Times New Roman"/>
                        <a:ea typeface="Times New Roman"/>
                        <a:cs typeface="Times New Roman"/>
                      </a:endParaRPr>
                    </a:p>
                  </a:txBody>
                  <a:tcPr marL="59165" marR="591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1" dirty="0">
                          <a:solidFill>
                            <a:schemeClr val="bg1"/>
                          </a:solidFill>
                          <a:latin typeface="Times New Roman"/>
                          <a:ea typeface="Times New Roman"/>
                          <a:cs typeface="Times New Roman"/>
                        </a:rPr>
                        <a:t>Test Status</a:t>
                      </a:r>
                      <a:endParaRPr lang="en-US" sz="1400" dirty="0">
                        <a:solidFill>
                          <a:schemeClr val="bg1"/>
                        </a:solidFill>
                        <a:latin typeface="Times New Roman"/>
                        <a:ea typeface="Times New Roman"/>
                        <a:cs typeface="Times New Roman"/>
                      </a:endParaRPr>
                    </a:p>
                  </a:txBody>
                  <a:tcPr marL="59165" marR="591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r>
              <a:tr h="1044492">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TCID05_1</a:t>
                      </a:r>
                    </a:p>
                  </a:txBody>
                  <a:tcPr marL="59165" marR="591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Validate the email id</a:t>
                      </a:r>
                    </a:p>
                    <a:p>
                      <a:pPr marL="0" marR="0" indent="182880" algn="ctr">
                        <a:lnSpc>
                          <a:spcPct val="150000"/>
                        </a:lnSpc>
                        <a:spcBef>
                          <a:spcPts val="0"/>
                        </a:spcBef>
                        <a:spcAft>
                          <a:spcPts val="0"/>
                        </a:spcAft>
                      </a:pPr>
                      <a:r>
                        <a:rPr lang="en-US" sz="1400" dirty="0">
                          <a:solidFill>
                            <a:schemeClr val="bg1"/>
                          </a:solidFill>
                          <a:latin typeface="Times New Roman"/>
                          <a:ea typeface="Times New Roman"/>
                          <a:cs typeface="Times New Roman"/>
                        </a:rPr>
                        <a:t>of M.E/D.R.O</a:t>
                      </a:r>
                    </a:p>
                  </a:txBody>
                  <a:tcPr marL="59165" marR="591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The standard format of email id should be followed </a:t>
                      </a:r>
                      <a:r>
                        <a:rPr lang="en-US" sz="1400" dirty="0" err="1">
                          <a:solidFill>
                            <a:schemeClr val="bg1"/>
                          </a:solidFill>
                          <a:latin typeface="Times New Roman"/>
                          <a:ea typeface="Times New Roman"/>
                          <a:cs typeface="Times New Roman"/>
                        </a:rPr>
                        <a:t>i.e</a:t>
                      </a:r>
                      <a:r>
                        <a:rPr lang="en-US" sz="1400" dirty="0">
                          <a:solidFill>
                            <a:schemeClr val="bg1"/>
                          </a:solidFill>
                          <a:latin typeface="Times New Roman"/>
                          <a:ea typeface="Times New Roman"/>
                          <a:cs typeface="Times New Roman"/>
                        </a:rPr>
                        <a:t> abc@g.com</a:t>
                      </a:r>
                    </a:p>
                  </a:txBody>
                  <a:tcPr marL="59165" marR="591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Click on submit button</a:t>
                      </a:r>
                    </a:p>
                  </a:txBody>
                  <a:tcPr marL="59165" marR="591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User should get alert displaying “Please enter valid email id”.</a:t>
                      </a:r>
                    </a:p>
                    <a:p>
                      <a:pPr marL="0" marR="0" indent="182880" algn="ctr">
                        <a:lnSpc>
                          <a:spcPct val="150000"/>
                        </a:lnSpc>
                        <a:spcBef>
                          <a:spcPts val="0"/>
                        </a:spcBef>
                        <a:spcAft>
                          <a:spcPts val="0"/>
                        </a:spcAft>
                      </a:pPr>
                      <a:r>
                        <a:rPr lang="en-US" sz="1400" dirty="0">
                          <a:solidFill>
                            <a:schemeClr val="bg1"/>
                          </a:solidFill>
                          <a:latin typeface="Times New Roman"/>
                          <a:ea typeface="Times New Roman"/>
                          <a:cs typeface="Times New Roman"/>
                        </a:rPr>
                        <a:t>System should redirect to same page.</a:t>
                      </a:r>
                    </a:p>
                  </a:txBody>
                  <a:tcPr marL="59165" marR="591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As expected</a:t>
                      </a:r>
                    </a:p>
                  </a:txBody>
                  <a:tcPr marL="59165" marR="591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Pass</a:t>
                      </a:r>
                    </a:p>
                  </a:txBody>
                  <a:tcPr marL="59165" marR="591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40478">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TCID05_2</a:t>
                      </a:r>
                    </a:p>
                  </a:txBody>
                  <a:tcPr marL="59165" marR="591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Validate the contact number</a:t>
                      </a:r>
                    </a:p>
                    <a:p>
                      <a:pPr marL="0" marR="0" indent="182880" algn="ctr">
                        <a:lnSpc>
                          <a:spcPct val="150000"/>
                        </a:lnSpc>
                        <a:spcBef>
                          <a:spcPts val="0"/>
                        </a:spcBef>
                        <a:spcAft>
                          <a:spcPts val="0"/>
                        </a:spcAft>
                      </a:pPr>
                      <a:r>
                        <a:rPr lang="en-US" sz="1400">
                          <a:solidFill>
                            <a:schemeClr val="bg1"/>
                          </a:solidFill>
                          <a:latin typeface="Times New Roman"/>
                          <a:ea typeface="Times New Roman"/>
                          <a:cs typeface="Times New Roman"/>
                        </a:rPr>
                        <a:t>of M.E/D.R.O</a:t>
                      </a:r>
                    </a:p>
                  </a:txBody>
                  <a:tcPr marL="59165" marR="591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The length of</a:t>
                      </a:r>
                    </a:p>
                    <a:p>
                      <a:pPr marL="0" marR="0" indent="182880" algn="ctr">
                        <a:lnSpc>
                          <a:spcPct val="150000"/>
                        </a:lnSpc>
                        <a:spcBef>
                          <a:spcPts val="0"/>
                        </a:spcBef>
                        <a:spcAft>
                          <a:spcPts val="0"/>
                        </a:spcAft>
                      </a:pPr>
                      <a:r>
                        <a:rPr lang="en-US" sz="1400">
                          <a:solidFill>
                            <a:schemeClr val="bg1"/>
                          </a:solidFill>
                          <a:latin typeface="Times New Roman"/>
                          <a:ea typeface="Times New Roman"/>
                          <a:cs typeface="Times New Roman"/>
                        </a:rPr>
                        <a:t>contact number  should be 10</a:t>
                      </a:r>
                    </a:p>
                  </a:txBody>
                  <a:tcPr marL="59165" marR="591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Click on submit button</a:t>
                      </a:r>
                    </a:p>
                  </a:txBody>
                  <a:tcPr marL="59165" marR="591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User should get alert displaying “Please enter valid contact number”.</a:t>
                      </a:r>
                    </a:p>
                    <a:p>
                      <a:pPr marL="0" marR="0" indent="182880" algn="ctr">
                        <a:lnSpc>
                          <a:spcPct val="150000"/>
                        </a:lnSpc>
                        <a:spcBef>
                          <a:spcPts val="0"/>
                        </a:spcBef>
                        <a:spcAft>
                          <a:spcPts val="0"/>
                        </a:spcAft>
                      </a:pPr>
                      <a:r>
                        <a:rPr lang="en-US" sz="1400" dirty="0">
                          <a:solidFill>
                            <a:schemeClr val="bg1"/>
                          </a:solidFill>
                          <a:latin typeface="Times New Roman"/>
                          <a:ea typeface="Times New Roman"/>
                          <a:cs typeface="Times New Roman"/>
                        </a:rPr>
                        <a:t>System should redirect to same page.</a:t>
                      </a:r>
                    </a:p>
                  </a:txBody>
                  <a:tcPr marL="59165" marR="591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As expected</a:t>
                      </a:r>
                    </a:p>
                  </a:txBody>
                  <a:tcPr marL="59165" marR="591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Pass</a:t>
                      </a:r>
                    </a:p>
                  </a:txBody>
                  <a:tcPr marL="59165" marR="591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split orient="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0"/>
            <a:ext cx="5486400" cy="584775"/>
          </a:xfrm>
          <a:prstGeom prst="rect">
            <a:avLst/>
          </a:prstGeom>
        </p:spPr>
        <p:txBody>
          <a:bodyPr wrap="square">
            <a:spAutoFit/>
          </a:bodyPr>
          <a:lstStyle/>
          <a:p>
            <a:pPr algn="ctr"/>
            <a:r>
              <a:rPr lang="en-IN" sz="3200" b="1" dirty="0" smtClean="0">
                <a:solidFill>
                  <a:schemeClr val="accent6"/>
                </a:solidFill>
                <a:latin typeface="Times New Roman" pitchFamily="18" charset="0"/>
                <a:cs typeface="Times New Roman" pitchFamily="18" charset="0"/>
              </a:rPr>
              <a:t>Implementation Screenshots</a:t>
            </a:r>
            <a:endParaRPr lang="en-US" sz="3200" b="1" dirty="0">
              <a:solidFill>
                <a:schemeClr val="accent6"/>
              </a:solidFill>
              <a:latin typeface="Times New Roman" pitchFamily="18" charset="0"/>
              <a:cs typeface="Times New Roman" pitchFamily="18" charset="0"/>
            </a:endParaRPr>
          </a:p>
        </p:txBody>
      </p:sp>
      <p:pic>
        <p:nvPicPr>
          <p:cNvPr id="3" name="Picture 2" descr="screencapture-localhost-8084-Mineriafinal-index-jsp-1460663764165.png"/>
          <p:cNvPicPr>
            <a:picLocks noChangeAspect="1"/>
          </p:cNvPicPr>
          <p:nvPr/>
        </p:nvPicPr>
        <p:blipFill>
          <a:blip r:embed="rId2" cstate="print"/>
          <a:stretch>
            <a:fillRect/>
          </a:stretch>
        </p:blipFill>
        <p:spPr>
          <a:xfrm>
            <a:off x="2964820" y="533400"/>
            <a:ext cx="3207380" cy="5867400"/>
          </a:xfrm>
          <a:prstGeom prst="rect">
            <a:avLst/>
          </a:prstGeom>
        </p:spPr>
      </p:pic>
      <p:sp>
        <p:nvSpPr>
          <p:cNvPr id="4" name="TextBox 3"/>
          <p:cNvSpPr txBox="1"/>
          <p:nvPr/>
        </p:nvSpPr>
        <p:spPr>
          <a:xfrm>
            <a:off x="3276600" y="6412468"/>
            <a:ext cx="2514600" cy="369332"/>
          </a:xfrm>
          <a:prstGeom prst="rect">
            <a:avLst/>
          </a:prstGeom>
          <a:noFill/>
        </p:spPr>
        <p:txBody>
          <a:bodyPr wrap="square" rtlCol="0">
            <a:spAutoFit/>
          </a:bodyPr>
          <a:lstStyle/>
          <a:p>
            <a:pPr algn="ctr"/>
            <a:r>
              <a:rPr lang="en-IN" sz="1600" dirty="0" smtClean="0">
                <a:solidFill>
                  <a:schemeClr val="bg1"/>
                </a:solidFill>
              </a:rPr>
              <a:t> </a:t>
            </a:r>
            <a:r>
              <a:rPr lang="en-IN" dirty="0" smtClean="0">
                <a:solidFill>
                  <a:schemeClr val="bg1"/>
                </a:solidFill>
              </a:rPr>
              <a:t>Landing Page</a:t>
            </a:r>
            <a:endParaRPr lang="en-US" dirty="0">
              <a:solidFill>
                <a:schemeClr val="bg1"/>
              </a:solidFill>
            </a:endParaRPr>
          </a:p>
        </p:txBody>
      </p:sp>
    </p:spTree>
  </p:cSld>
  <p:clrMapOvr>
    <a:masterClrMapping/>
  </p:clrMapOvr>
  <p:transition spd="med">
    <p:split orient="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capture-localhost-8084-Mineriafinal-LoginServ-1457632592694.png"/>
          <p:cNvPicPr>
            <a:picLocks noChangeAspect="1"/>
          </p:cNvPicPr>
          <p:nvPr/>
        </p:nvPicPr>
        <p:blipFill>
          <a:blip r:embed="rId2" cstate="print"/>
          <a:stretch>
            <a:fillRect/>
          </a:stretch>
        </p:blipFill>
        <p:spPr>
          <a:xfrm>
            <a:off x="914400" y="1371600"/>
            <a:ext cx="7391400" cy="3498786"/>
          </a:xfrm>
          <a:prstGeom prst="rect">
            <a:avLst/>
          </a:prstGeom>
        </p:spPr>
      </p:pic>
      <p:sp>
        <p:nvSpPr>
          <p:cNvPr id="3" name="TextBox 2"/>
          <p:cNvSpPr txBox="1"/>
          <p:nvPr/>
        </p:nvSpPr>
        <p:spPr>
          <a:xfrm>
            <a:off x="3429000" y="4953000"/>
            <a:ext cx="2514600" cy="369332"/>
          </a:xfrm>
          <a:prstGeom prst="rect">
            <a:avLst/>
          </a:prstGeom>
          <a:noFill/>
        </p:spPr>
        <p:txBody>
          <a:bodyPr wrap="square" rtlCol="0">
            <a:spAutoFit/>
          </a:bodyPr>
          <a:lstStyle/>
          <a:p>
            <a:pPr algn="ctr"/>
            <a:r>
              <a:rPr lang="en-IN" dirty="0" smtClean="0">
                <a:solidFill>
                  <a:schemeClr val="bg1"/>
                </a:solidFill>
              </a:rPr>
              <a:t>Invalid Credentials</a:t>
            </a:r>
            <a:endParaRPr lang="en-US" dirty="0">
              <a:solidFill>
                <a:schemeClr val="bg1"/>
              </a:solidFill>
            </a:endParaRPr>
          </a:p>
        </p:txBody>
      </p:sp>
    </p:spTree>
  </p:cSld>
  <p:clrMapOvr>
    <a:masterClrMapping/>
  </p:clrMapOvr>
  <p:transition spd="med">
    <p:split orient="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capture-localhost-8084-Mineriafinal-MailServ-1457632658898.png"/>
          <p:cNvPicPr>
            <a:picLocks noChangeAspect="1"/>
          </p:cNvPicPr>
          <p:nvPr/>
        </p:nvPicPr>
        <p:blipFill>
          <a:blip r:embed="rId2" cstate="print"/>
          <a:stretch>
            <a:fillRect/>
          </a:stretch>
        </p:blipFill>
        <p:spPr>
          <a:xfrm>
            <a:off x="1600200" y="3352800"/>
            <a:ext cx="5956156" cy="2819400"/>
          </a:xfrm>
          <a:prstGeom prst="rect">
            <a:avLst/>
          </a:prstGeom>
        </p:spPr>
      </p:pic>
      <p:pic>
        <p:nvPicPr>
          <p:cNvPr id="3" name="Picture 2" descr="screencapture-localhost-8084-Mineriafinal-reset-jsp-1457632629012.png"/>
          <p:cNvPicPr>
            <a:picLocks noChangeAspect="1"/>
          </p:cNvPicPr>
          <p:nvPr/>
        </p:nvPicPr>
        <p:blipFill>
          <a:blip r:embed="rId3" cstate="print"/>
          <a:stretch>
            <a:fillRect/>
          </a:stretch>
        </p:blipFill>
        <p:spPr>
          <a:xfrm>
            <a:off x="1600200" y="381000"/>
            <a:ext cx="5943600" cy="2813457"/>
          </a:xfrm>
          <a:prstGeom prst="rect">
            <a:avLst/>
          </a:prstGeom>
        </p:spPr>
      </p:pic>
      <p:sp>
        <p:nvSpPr>
          <p:cNvPr id="5" name="TextBox 4"/>
          <p:cNvSpPr txBox="1"/>
          <p:nvPr/>
        </p:nvSpPr>
        <p:spPr>
          <a:xfrm>
            <a:off x="3276600" y="6214646"/>
            <a:ext cx="2514600" cy="369332"/>
          </a:xfrm>
          <a:prstGeom prst="rect">
            <a:avLst/>
          </a:prstGeom>
          <a:noFill/>
        </p:spPr>
        <p:txBody>
          <a:bodyPr wrap="square" rtlCol="0">
            <a:spAutoFit/>
          </a:bodyPr>
          <a:lstStyle/>
          <a:p>
            <a:pPr algn="ctr"/>
            <a:r>
              <a:rPr lang="en-IN" dirty="0" smtClean="0">
                <a:solidFill>
                  <a:schemeClr val="bg1"/>
                </a:solidFill>
              </a:rPr>
              <a:t>Forgot Password</a:t>
            </a:r>
            <a:endParaRPr lang="en-US" dirty="0">
              <a:solidFill>
                <a:schemeClr val="bg1"/>
              </a:solidFill>
            </a:endParaRPr>
          </a:p>
        </p:txBody>
      </p:sp>
    </p:spTree>
  </p:cSld>
  <p:clrMapOvr>
    <a:masterClrMapping/>
  </p:clrMapOvr>
  <p:transition spd="med">
    <p:split orient="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capture-localhost-8084-Mineriafinal-LoginServ-1460663922528.png"/>
          <p:cNvPicPr>
            <a:picLocks noChangeAspect="1"/>
          </p:cNvPicPr>
          <p:nvPr/>
        </p:nvPicPr>
        <p:blipFill>
          <a:blip r:embed="rId2" cstate="print"/>
          <a:stretch>
            <a:fillRect/>
          </a:stretch>
        </p:blipFill>
        <p:spPr>
          <a:xfrm>
            <a:off x="914400" y="914400"/>
            <a:ext cx="7239000" cy="4142161"/>
          </a:xfrm>
          <a:prstGeom prst="rect">
            <a:avLst/>
          </a:prstGeom>
        </p:spPr>
      </p:pic>
      <p:sp>
        <p:nvSpPr>
          <p:cNvPr id="5" name="TextBox 4"/>
          <p:cNvSpPr txBox="1"/>
          <p:nvPr/>
        </p:nvSpPr>
        <p:spPr>
          <a:xfrm>
            <a:off x="3276600" y="5105400"/>
            <a:ext cx="2514600" cy="369332"/>
          </a:xfrm>
          <a:prstGeom prst="rect">
            <a:avLst/>
          </a:prstGeom>
          <a:noFill/>
        </p:spPr>
        <p:txBody>
          <a:bodyPr wrap="square" rtlCol="0">
            <a:spAutoFit/>
          </a:bodyPr>
          <a:lstStyle/>
          <a:p>
            <a:pPr algn="ctr"/>
            <a:r>
              <a:rPr lang="en-IN" dirty="0" smtClean="0">
                <a:solidFill>
                  <a:schemeClr val="bg1"/>
                </a:solidFill>
              </a:rPr>
              <a:t>Geologist Dashboard</a:t>
            </a:r>
          </a:p>
        </p:txBody>
      </p:sp>
    </p:spTree>
  </p:cSld>
  <p:clrMapOvr>
    <a:masterClrMapping/>
  </p:clrMapOvr>
  <p:transition spd="med">
    <p:split orient="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capture-localhost-8084-Mineriafinal-captcha-jsp-1460664028374.png"/>
          <p:cNvPicPr>
            <a:picLocks noChangeAspect="1"/>
          </p:cNvPicPr>
          <p:nvPr/>
        </p:nvPicPr>
        <p:blipFill>
          <a:blip r:embed="rId2" cstate="print"/>
          <a:stretch>
            <a:fillRect/>
          </a:stretch>
        </p:blipFill>
        <p:spPr>
          <a:xfrm>
            <a:off x="1600200" y="3352800"/>
            <a:ext cx="5867400" cy="2886126"/>
          </a:xfrm>
          <a:prstGeom prst="rect">
            <a:avLst/>
          </a:prstGeom>
        </p:spPr>
      </p:pic>
      <p:pic>
        <p:nvPicPr>
          <p:cNvPr id="3" name="Picture 2" descr="screencapture-localhost-8084-Mineriafinal-CaptchaServ-1460664084614.png"/>
          <p:cNvPicPr>
            <a:picLocks noChangeAspect="1"/>
          </p:cNvPicPr>
          <p:nvPr/>
        </p:nvPicPr>
        <p:blipFill>
          <a:blip r:embed="rId3" cstate="print"/>
          <a:stretch>
            <a:fillRect/>
          </a:stretch>
        </p:blipFill>
        <p:spPr>
          <a:xfrm>
            <a:off x="1587969" y="156460"/>
            <a:ext cx="5879631" cy="3043940"/>
          </a:xfrm>
          <a:prstGeom prst="rect">
            <a:avLst/>
          </a:prstGeom>
        </p:spPr>
      </p:pic>
      <p:sp>
        <p:nvSpPr>
          <p:cNvPr id="4" name="TextBox 3"/>
          <p:cNvSpPr txBox="1"/>
          <p:nvPr/>
        </p:nvSpPr>
        <p:spPr>
          <a:xfrm>
            <a:off x="3429000" y="6248400"/>
            <a:ext cx="2514600" cy="646331"/>
          </a:xfrm>
          <a:prstGeom prst="rect">
            <a:avLst/>
          </a:prstGeom>
          <a:noFill/>
        </p:spPr>
        <p:txBody>
          <a:bodyPr wrap="square" rtlCol="0">
            <a:spAutoFit/>
          </a:bodyPr>
          <a:lstStyle/>
          <a:p>
            <a:pPr algn="ctr"/>
            <a:r>
              <a:rPr lang="en-IN" dirty="0" smtClean="0">
                <a:solidFill>
                  <a:schemeClr val="bg1"/>
                </a:solidFill>
              </a:rPr>
              <a:t>Add Mining Engineer/D.R.O</a:t>
            </a:r>
            <a:endParaRPr lang="en-US" dirty="0">
              <a:solidFill>
                <a:schemeClr val="bg1"/>
              </a:solidFill>
            </a:endParaRPr>
          </a:p>
        </p:txBody>
      </p:sp>
    </p:spTree>
  </p:cSld>
  <p:clrMapOvr>
    <a:masterClrMapping/>
  </p:clrMapOvr>
  <p:transition spd="med">
    <p:split orient="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capture-localhost-8084-Mineriafinal-addProject-jsp-1460664112171.png"/>
          <p:cNvPicPr>
            <a:picLocks noChangeAspect="1"/>
          </p:cNvPicPr>
          <p:nvPr/>
        </p:nvPicPr>
        <p:blipFill>
          <a:blip r:embed="rId2" cstate="print"/>
          <a:stretch>
            <a:fillRect/>
          </a:stretch>
        </p:blipFill>
        <p:spPr>
          <a:xfrm>
            <a:off x="1371600" y="915577"/>
            <a:ext cx="6401506" cy="4266023"/>
          </a:xfrm>
          <a:prstGeom prst="rect">
            <a:avLst/>
          </a:prstGeom>
        </p:spPr>
      </p:pic>
      <p:sp>
        <p:nvSpPr>
          <p:cNvPr id="3" name="TextBox 2"/>
          <p:cNvSpPr txBox="1"/>
          <p:nvPr/>
        </p:nvSpPr>
        <p:spPr>
          <a:xfrm>
            <a:off x="3505200" y="5224046"/>
            <a:ext cx="2514600" cy="369332"/>
          </a:xfrm>
          <a:prstGeom prst="rect">
            <a:avLst/>
          </a:prstGeom>
          <a:noFill/>
        </p:spPr>
        <p:txBody>
          <a:bodyPr wrap="square" rtlCol="0">
            <a:spAutoFit/>
          </a:bodyPr>
          <a:lstStyle/>
          <a:p>
            <a:pPr algn="ctr"/>
            <a:r>
              <a:rPr lang="en-IN" dirty="0" smtClean="0">
                <a:solidFill>
                  <a:schemeClr val="bg1"/>
                </a:solidFill>
              </a:rPr>
              <a:t>Add Project</a:t>
            </a:r>
            <a:endParaRPr lang="en-US" sz="1600" dirty="0">
              <a:solidFill>
                <a:schemeClr val="bg1"/>
              </a:solidFill>
            </a:endParaRPr>
          </a:p>
        </p:txBody>
      </p:sp>
    </p:spTree>
  </p:cSld>
  <p:clrMapOvr>
    <a:masterClrMapping/>
  </p:clrMapOvr>
  <p:transition spd="med">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7924800" cy="5643602"/>
          </a:xfrm>
        </p:spPr>
        <p:txBody>
          <a:bodyPr>
            <a:noAutofit/>
          </a:bodyPr>
          <a:lstStyle/>
          <a:p>
            <a:pPr algn="just">
              <a:buNone/>
            </a:pPr>
            <a:endParaRPr lang="en-US" sz="2600" dirty="0" smtClean="0">
              <a:latin typeface="Times New Roman" pitchFamily="18" charset="0"/>
              <a:cs typeface="Times New Roman" pitchFamily="18" charset="0"/>
            </a:endParaRPr>
          </a:p>
          <a:p>
            <a:pPr marL="0" marR="0" indent="0" algn="just">
              <a:spcBef>
                <a:spcPts val="0"/>
              </a:spcBef>
              <a:spcAft>
                <a:spcPts val="0"/>
              </a:spcAft>
              <a:buNone/>
              <a:tabLst>
                <a:tab pos="450215" algn="l"/>
              </a:tabLst>
            </a:pPr>
            <a:endParaRPr lang="en-US" sz="2600" dirty="0" smtClean="0">
              <a:latin typeface="Times New Roman" pitchFamily="18" charset="0"/>
              <a:cs typeface="Times New Roman" pitchFamily="18" charset="0"/>
            </a:endParaRPr>
          </a:p>
        </p:txBody>
      </p:sp>
      <p:sp>
        <p:nvSpPr>
          <p:cNvPr id="10" name="TextBox 9"/>
          <p:cNvSpPr txBox="1"/>
          <p:nvPr/>
        </p:nvSpPr>
        <p:spPr>
          <a:xfrm>
            <a:off x="285720" y="914400"/>
            <a:ext cx="8629680" cy="5970865"/>
          </a:xfrm>
          <a:prstGeom prst="rect">
            <a:avLst/>
          </a:prstGeom>
          <a:noFill/>
        </p:spPr>
        <p:txBody>
          <a:bodyPr wrap="square" rtlCol="0">
            <a:spAutoFit/>
          </a:bodyPr>
          <a:lstStyle/>
          <a:p>
            <a:pPr algn="ctr" fontAlgn="base"/>
            <a:r>
              <a:rPr lang="en-IN" sz="2400" b="1" dirty="0" smtClean="0">
                <a:solidFill>
                  <a:schemeClr val="bg1"/>
                </a:solidFill>
                <a:latin typeface="Times New Roman" pitchFamily="18" charset="0"/>
                <a:cs typeface="Times New Roman" pitchFamily="18" charset="0"/>
              </a:rPr>
              <a:t>Methodology and Equations of Mineral Production Forecast </a:t>
            </a:r>
          </a:p>
          <a:p>
            <a:pPr algn="ctr" fontAlgn="base"/>
            <a:endParaRPr lang="en-IN" sz="2400" b="1" dirty="0" smtClean="0">
              <a:solidFill>
                <a:schemeClr val="bg1"/>
              </a:solidFill>
              <a:latin typeface="Times New Roman" pitchFamily="18" charset="0"/>
              <a:cs typeface="Times New Roman" pitchFamily="18" charset="0"/>
            </a:endParaRPr>
          </a:p>
          <a:p>
            <a:pPr algn="just" fontAlgn="base"/>
            <a:r>
              <a:rPr lang="en-IN" sz="2400" dirty="0" smtClean="0">
                <a:solidFill>
                  <a:schemeClr val="bg1"/>
                </a:solidFill>
                <a:latin typeface="Times New Roman" pitchFamily="18" charset="0"/>
                <a:cs typeface="Times New Roman" pitchFamily="18" charset="0"/>
              </a:rPr>
              <a:t>The equations of mineral production forecast link the change in time of mineral reserves with the production and the ratio of reserves to production. These equations allow us to model the development of the mineral resources evaluated at any scale.</a:t>
            </a:r>
            <a:r>
              <a:rPr lang="en-IN" sz="2400" dirty="0" smtClean="0"/>
              <a:t> </a:t>
            </a:r>
            <a:r>
              <a:rPr lang="en-IN" sz="2400" dirty="0" smtClean="0">
                <a:solidFill>
                  <a:schemeClr val="bg1"/>
                </a:solidFill>
                <a:latin typeface="Times New Roman" pitchFamily="18" charset="0"/>
                <a:cs typeface="Times New Roman" pitchFamily="18" charset="0"/>
              </a:rPr>
              <a:t>Probabilistic </a:t>
            </a:r>
            <a:r>
              <a:rPr lang="en-IN" sz="2400" dirty="0" err="1" smtClean="0">
                <a:solidFill>
                  <a:schemeClr val="bg1"/>
                </a:solidFill>
                <a:latin typeface="Times New Roman" pitchFamily="18" charset="0"/>
                <a:cs typeface="Times New Roman" pitchFamily="18" charset="0"/>
              </a:rPr>
              <a:t>bidimensional</a:t>
            </a:r>
            <a:r>
              <a:rPr lang="en-IN" sz="2400" dirty="0" smtClean="0">
                <a:solidFill>
                  <a:schemeClr val="bg1"/>
                </a:solidFill>
                <a:latin typeface="Times New Roman" pitchFamily="18" charset="0"/>
                <a:cs typeface="Times New Roman" pitchFamily="18" charset="0"/>
              </a:rPr>
              <a:t> charts made from </a:t>
            </a:r>
            <a:r>
              <a:rPr lang="en-IN" sz="2400" dirty="0" err="1" smtClean="0">
                <a:solidFill>
                  <a:schemeClr val="bg1"/>
                </a:solidFill>
                <a:latin typeface="Times New Roman" pitchFamily="18" charset="0"/>
                <a:cs typeface="Times New Roman" pitchFamily="18" charset="0"/>
              </a:rPr>
              <a:t>montecarlo</a:t>
            </a:r>
            <a:r>
              <a:rPr lang="en-IN" sz="2400" dirty="0" smtClean="0">
                <a:solidFill>
                  <a:schemeClr val="bg1"/>
                </a:solidFill>
                <a:latin typeface="Times New Roman" pitchFamily="18" charset="0"/>
                <a:cs typeface="Times New Roman" pitchFamily="18" charset="0"/>
              </a:rPr>
              <a:t> simulations provide intervals of confidence for the forecasts. The set of equations is devised and presented for a variety of applications to the oil and gas industry, as well to the production of any other mineral resource, either metals or non metals, whose ore deposit volumes and production might be quantified. </a:t>
            </a:r>
          </a:p>
          <a:p>
            <a:pPr algn="just" fontAlgn="base"/>
            <a:endParaRPr lang="en-IN" sz="2000" b="1" dirty="0" smtClean="0">
              <a:solidFill>
                <a:schemeClr val="bg1"/>
              </a:solidFill>
              <a:latin typeface="Times New Roman" pitchFamily="18" charset="0"/>
              <a:cs typeface="Times New Roman" pitchFamily="18" charset="0"/>
            </a:endParaRPr>
          </a:p>
          <a:p>
            <a:pPr algn="just" fontAlgn="base"/>
            <a:r>
              <a:rPr lang="en-IN" sz="2000" b="1" dirty="0" smtClean="0">
                <a:solidFill>
                  <a:schemeClr val="bg1"/>
                </a:solidFill>
                <a:latin typeface="Times New Roman" pitchFamily="18" charset="0"/>
                <a:cs typeface="Times New Roman" pitchFamily="18" charset="0"/>
              </a:rPr>
              <a:t>Link:</a:t>
            </a:r>
          </a:p>
          <a:p>
            <a:pPr algn="just" fontAlgn="base"/>
            <a:r>
              <a:rPr lang="en-IN" i="1" dirty="0" smtClean="0">
                <a:solidFill>
                  <a:schemeClr val="bg1"/>
                </a:solidFill>
                <a:latin typeface="Times New Roman" pitchFamily="18" charset="0"/>
                <a:cs typeface="Times New Roman" pitchFamily="18" charset="0"/>
                <a:hlinkClick r:id="rId2"/>
              </a:rPr>
              <a:t>http://www.scirp.org/journal/PaperInformation.aspx?PaperID=36620#.VbE0YPmqqko</a:t>
            </a:r>
            <a:endParaRPr lang="en-IN" i="1" dirty="0" smtClean="0">
              <a:solidFill>
                <a:schemeClr val="bg1"/>
              </a:solidFill>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545151521"/>
      </p:ext>
    </p:extLst>
  </p:cSld>
  <p:clrMapOvr>
    <a:masterClrMapping/>
  </p:clrMapOvr>
  <p:transition spd="med">
    <p:split orient="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iew Report.png"/>
          <p:cNvPicPr>
            <a:picLocks noChangeAspect="1"/>
          </p:cNvPicPr>
          <p:nvPr/>
        </p:nvPicPr>
        <p:blipFill>
          <a:blip r:embed="rId2" cstate="print"/>
          <a:stretch>
            <a:fillRect/>
          </a:stretch>
        </p:blipFill>
        <p:spPr>
          <a:xfrm>
            <a:off x="1066800" y="1080745"/>
            <a:ext cx="7010400" cy="3567455"/>
          </a:xfrm>
          <a:prstGeom prst="rect">
            <a:avLst/>
          </a:prstGeom>
        </p:spPr>
      </p:pic>
      <p:sp>
        <p:nvSpPr>
          <p:cNvPr id="3" name="TextBox 2"/>
          <p:cNvSpPr txBox="1"/>
          <p:nvPr/>
        </p:nvSpPr>
        <p:spPr>
          <a:xfrm>
            <a:off x="3429000" y="4690646"/>
            <a:ext cx="2514600" cy="369332"/>
          </a:xfrm>
          <a:prstGeom prst="rect">
            <a:avLst/>
          </a:prstGeom>
          <a:noFill/>
        </p:spPr>
        <p:txBody>
          <a:bodyPr wrap="square" rtlCol="0">
            <a:spAutoFit/>
          </a:bodyPr>
          <a:lstStyle/>
          <a:p>
            <a:pPr algn="ctr"/>
            <a:r>
              <a:rPr lang="en-IN" dirty="0" smtClean="0">
                <a:solidFill>
                  <a:schemeClr val="bg1"/>
                </a:solidFill>
              </a:rPr>
              <a:t>View Report</a:t>
            </a:r>
            <a:endParaRPr lang="en-US" dirty="0">
              <a:solidFill>
                <a:schemeClr val="bg1"/>
              </a:solidFill>
            </a:endParaRPr>
          </a:p>
        </p:txBody>
      </p:sp>
    </p:spTree>
  </p:cSld>
  <p:clrMapOvr>
    <a:masterClrMapping/>
  </p:clrMapOvr>
  <p:transition spd="med">
    <p:split orient="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capture-localhost-8084-Mineriafinal-LoginServ-1460664489483.png"/>
          <p:cNvPicPr>
            <a:picLocks noChangeAspect="1"/>
          </p:cNvPicPr>
          <p:nvPr/>
        </p:nvPicPr>
        <p:blipFill>
          <a:blip r:embed="rId2" cstate="print"/>
          <a:stretch>
            <a:fillRect/>
          </a:stretch>
        </p:blipFill>
        <p:spPr>
          <a:xfrm>
            <a:off x="1066800" y="1193133"/>
            <a:ext cx="7086600" cy="3836067"/>
          </a:xfrm>
          <a:prstGeom prst="rect">
            <a:avLst/>
          </a:prstGeom>
        </p:spPr>
      </p:pic>
      <p:sp>
        <p:nvSpPr>
          <p:cNvPr id="3" name="TextBox 2"/>
          <p:cNvSpPr txBox="1"/>
          <p:nvPr/>
        </p:nvSpPr>
        <p:spPr>
          <a:xfrm>
            <a:off x="3429000" y="5071646"/>
            <a:ext cx="2514600" cy="646331"/>
          </a:xfrm>
          <a:prstGeom prst="rect">
            <a:avLst/>
          </a:prstGeom>
          <a:noFill/>
        </p:spPr>
        <p:txBody>
          <a:bodyPr wrap="square" rtlCol="0">
            <a:spAutoFit/>
          </a:bodyPr>
          <a:lstStyle/>
          <a:p>
            <a:pPr algn="ctr"/>
            <a:r>
              <a:rPr lang="en-IN" dirty="0" smtClean="0">
                <a:solidFill>
                  <a:schemeClr val="bg1"/>
                </a:solidFill>
              </a:rPr>
              <a:t>Mining Engineer Dashboard</a:t>
            </a:r>
            <a:endParaRPr lang="en-US" dirty="0">
              <a:solidFill>
                <a:schemeClr val="bg1"/>
              </a:solidFill>
            </a:endParaRPr>
          </a:p>
        </p:txBody>
      </p:sp>
    </p:spTree>
  </p:cSld>
  <p:clrMapOvr>
    <a:masterClrMapping/>
  </p:clrMapOvr>
  <p:transition spd="med">
    <p:split orient="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capture-localhost-8084-Mineriafinal-ProjectList-1460664625803.png"/>
          <p:cNvPicPr>
            <a:picLocks noChangeAspect="1"/>
          </p:cNvPicPr>
          <p:nvPr/>
        </p:nvPicPr>
        <p:blipFill>
          <a:blip r:embed="rId2" cstate="print"/>
          <a:stretch>
            <a:fillRect/>
          </a:stretch>
        </p:blipFill>
        <p:spPr>
          <a:xfrm>
            <a:off x="1524000" y="152400"/>
            <a:ext cx="6096000" cy="2998573"/>
          </a:xfrm>
          <a:prstGeom prst="rect">
            <a:avLst/>
          </a:prstGeom>
        </p:spPr>
      </p:pic>
      <p:pic>
        <p:nvPicPr>
          <p:cNvPr id="3" name="Picture 2" descr="screencapture-localhost-8084-Mineriafinal-ViewProject-1460664647420.png"/>
          <p:cNvPicPr>
            <a:picLocks noChangeAspect="1"/>
          </p:cNvPicPr>
          <p:nvPr/>
        </p:nvPicPr>
        <p:blipFill>
          <a:blip r:embed="rId3" cstate="print"/>
          <a:stretch>
            <a:fillRect/>
          </a:stretch>
        </p:blipFill>
        <p:spPr>
          <a:xfrm>
            <a:off x="1524000" y="3276600"/>
            <a:ext cx="6121123" cy="3010930"/>
          </a:xfrm>
          <a:prstGeom prst="rect">
            <a:avLst/>
          </a:prstGeom>
        </p:spPr>
      </p:pic>
      <p:sp>
        <p:nvSpPr>
          <p:cNvPr id="4" name="TextBox 3"/>
          <p:cNvSpPr txBox="1"/>
          <p:nvPr/>
        </p:nvSpPr>
        <p:spPr>
          <a:xfrm>
            <a:off x="3429000" y="6367046"/>
            <a:ext cx="2514600" cy="369332"/>
          </a:xfrm>
          <a:prstGeom prst="rect">
            <a:avLst/>
          </a:prstGeom>
          <a:noFill/>
        </p:spPr>
        <p:txBody>
          <a:bodyPr wrap="square" rtlCol="0">
            <a:spAutoFit/>
          </a:bodyPr>
          <a:lstStyle/>
          <a:p>
            <a:pPr algn="ctr"/>
            <a:r>
              <a:rPr lang="en-IN" dirty="0" smtClean="0">
                <a:solidFill>
                  <a:schemeClr val="bg1"/>
                </a:solidFill>
              </a:rPr>
              <a:t>View Project</a:t>
            </a:r>
            <a:endParaRPr lang="en-US" dirty="0">
              <a:solidFill>
                <a:schemeClr val="bg1"/>
              </a:solidFill>
            </a:endParaRPr>
          </a:p>
        </p:txBody>
      </p:sp>
    </p:spTree>
  </p:cSld>
  <p:clrMapOvr>
    <a:masterClrMapping/>
  </p:clrMapOvr>
  <p:transition spd="med">
    <p:split orient="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capture-localhost-8084-Mineriafinal-assignWork-1460664680159.png"/>
          <p:cNvPicPr>
            <a:picLocks noChangeAspect="1"/>
          </p:cNvPicPr>
          <p:nvPr/>
        </p:nvPicPr>
        <p:blipFill>
          <a:blip r:embed="rId2" cstate="print"/>
          <a:stretch>
            <a:fillRect/>
          </a:stretch>
        </p:blipFill>
        <p:spPr>
          <a:xfrm>
            <a:off x="1260230" y="951470"/>
            <a:ext cx="6740770" cy="3315730"/>
          </a:xfrm>
          <a:prstGeom prst="rect">
            <a:avLst/>
          </a:prstGeom>
        </p:spPr>
      </p:pic>
      <p:sp>
        <p:nvSpPr>
          <p:cNvPr id="3" name="TextBox 2"/>
          <p:cNvSpPr txBox="1"/>
          <p:nvPr/>
        </p:nvSpPr>
        <p:spPr>
          <a:xfrm>
            <a:off x="3429000" y="4309646"/>
            <a:ext cx="2514600" cy="369332"/>
          </a:xfrm>
          <a:prstGeom prst="rect">
            <a:avLst/>
          </a:prstGeom>
          <a:noFill/>
        </p:spPr>
        <p:txBody>
          <a:bodyPr wrap="square" rtlCol="0">
            <a:spAutoFit/>
          </a:bodyPr>
          <a:lstStyle/>
          <a:p>
            <a:pPr algn="ctr"/>
            <a:r>
              <a:rPr lang="en-IN" dirty="0" smtClean="0">
                <a:solidFill>
                  <a:schemeClr val="bg1"/>
                </a:solidFill>
              </a:rPr>
              <a:t>Assign Tasks</a:t>
            </a:r>
            <a:endParaRPr lang="en-US" dirty="0">
              <a:solidFill>
                <a:schemeClr val="bg1"/>
              </a:solidFill>
            </a:endParaRPr>
          </a:p>
        </p:txBody>
      </p:sp>
    </p:spTree>
  </p:cSld>
  <p:clrMapOvr>
    <a:masterClrMapping/>
  </p:clrMapOvr>
  <p:transition spd="med">
    <p:split orient="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capture-localhost-8084-Mineriafinal-analyzeFiles-jsp-1460664919367.png"/>
          <p:cNvPicPr>
            <a:picLocks noChangeAspect="1"/>
          </p:cNvPicPr>
          <p:nvPr/>
        </p:nvPicPr>
        <p:blipFill>
          <a:blip r:embed="rId2" cstate="print"/>
          <a:stretch>
            <a:fillRect/>
          </a:stretch>
        </p:blipFill>
        <p:spPr>
          <a:xfrm>
            <a:off x="838200" y="1180070"/>
            <a:ext cx="7315200" cy="3598287"/>
          </a:xfrm>
          <a:prstGeom prst="rect">
            <a:avLst/>
          </a:prstGeom>
        </p:spPr>
      </p:pic>
      <p:sp>
        <p:nvSpPr>
          <p:cNvPr id="3" name="TextBox 2"/>
          <p:cNvSpPr txBox="1"/>
          <p:nvPr/>
        </p:nvSpPr>
        <p:spPr>
          <a:xfrm>
            <a:off x="3352800" y="4843046"/>
            <a:ext cx="2514600" cy="369332"/>
          </a:xfrm>
          <a:prstGeom prst="rect">
            <a:avLst/>
          </a:prstGeom>
          <a:noFill/>
        </p:spPr>
        <p:txBody>
          <a:bodyPr wrap="square" rtlCol="0">
            <a:spAutoFit/>
          </a:bodyPr>
          <a:lstStyle/>
          <a:p>
            <a:pPr algn="ctr"/>
            <a:r>
              <a:rPr lang="en-IN" dirty="0" smtClean="0">
                <a:solidFill>
                  <a:schemeClr val="bg1"/>
                </a:solidFill>
              </a:rPr>
              <a:t>Analyze Files</a:t>
            </a:r>
            <a:endParaRPr lang="en-US" dirty="0">
              <a:solidFill>
                <a:schemeClr val="bg1"/>
              </a:solidFill>
            </a:endParaRPr>
          </a:p>
        </p:txBody>
      </p:sp>
    </p:spTree>
  </p:cSld>
  <p:clrMapOvr>
    <a:masterClrMapping/>
  </p:clrMapOvr>
  <p:transition spd="med">
    <p:split orient="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capture-localhost-8084-Mineriafinal-LoginServ-1460665702910.png"/>
          <p:cNvPicPr>
            <a:picLocks noChangeAspect="1"/>
          </p:cNvPicPr>
          <p:nvPr/>
        </p:nvPicPr>
        <p:blipFill>
          <a:blip r:embed="rId2" cstate="print"/>
          <a:stretch>
            <a:fillRect/>
          </a:stretch>
        </p:blipFill>
        <p:spPr>
          <a:xfrm>
            <a:off x="1371600" y="1093867"/>
            <a:ext cx="6450224" cy="3401933"/>
          </a:xfrm>
          <a:prstGeom prst="rect">
            <a:avLst/>
          </a:prstGeom>
        </p:spPr>
      </p:pic>
      <p:sp>
        <p:nvSpPr>
          <p:cNvPr id="3" name="TextBox 2"/>
          <p:cNvSpPr txBox="1"/>
          <p:nvPr/>
        </p:nvSpPr>
        <p:spPr>
          <a:xfrm>
            <a:off x="3352800" y="4538246"/>
            <a:ext cx="2514600" cy="369332"/>
          </a:xfrm>
          <a:prstGeom prst="rect">
            <a:avLst/>
          </a:prstGeom>
          <a:noFill/>
        </p:spPr>
        <p:txBody>
          <a:bodyPr wrap="square" rtlCol="0">
            <a:spAutoFit/>
          </a:bodyPr>
          <a:lstStyle/>
          <a:p>
            <a:pPr algn="ctr"/>
            <a:r>
              <a:rPr lang="en-IN" dirty="0" smtClean="0">
                <a:solidFill>
                  <a:schemeClr val="bg1"/>
                </a:solidFill>
              </a:rPr>
              <a:t>D.R.O Dashboard</a:t>
            </a:r>
            <a:endParaRPr lang="en-US" dirty="0">
              <a:solidFill>
                <a:schemeClr val="bg1"/>
              </a:solidFill>
            </a:endParaRPr>
          </a:p>
        </p:txBody>
      </p:sp>
    </p:spTree>
  </p:cSld>
  <p:clrMapOvr>
    <a:masterClrMapping/>
  </p:clrMapOvr>
  <p:transition spd="med">
    <p:split orient="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iew Task.png"/>
          <p:cNvPicPr>
            <a:picLocks noChangeAspect="1"/>
          </p:cNvPicPr>
          <p:nvPr/>
        </p:nvPicPr>
        <p:blipFill>
          <a:blip r:embed="rId2" cstate="print"/>
          <a:stretch>
            <a:fillRect/>
          </a:stretch>
        </p:blipFill>
        <p:spPr>
          <a:xfrm>
            <a:off x="1676400" y="838200"/>
            <a:ext cx="6096000" cy="3657600"/>
          </a:xfrm>
          <a:prstGeom prst="rect">
            <a:avLst/>
          </a:prstGeom>
        </p:spPr>
      </p:pic>
      <p:sp>
        <p:nvSpPr>
          <p:cNvPr id="4" name="TextBox 3"/>
          <p:cNvSpPr txBox="1"/>
          <p:nvPr/>
        </p:nvSpPr>
        <p:spPr>
          <a:xfrm>
            <a:off x="3505200" y="4538246"/>
            <a:ext cx="2514600" cy="369332"/>
          </a:xfrm>
          <a:prstGeom prst="rect">
            <a:avLst/>
          </a:prstGeom>
          <a:noFill/>
        </p:spPr>
        <p:txBody>
          <a:bodyPr wrap="square" rtlCol="0">
            <a:spAutoFit/>
          </a:bodyPr>
          <a:lstStyle/>
          <a:p>
            <a:pPr algn="ctr"/>
            <a:r>
              <a:rPr lang="en-IN" dirty="0" smtClean="0">
                <a:solidFill>
                  <a:schemeClr val="bg1"/>
                </a:solidFill>
              </a:rPr>
              <a:t>View Tasks</a:t>
            </a:r>
            <a:endParaRPr lang="en-US" dirty="0">
              <a:solidFill>
                <a:schemeClr val="bg1"/>
              </a:solidFill>
            </a:endParaRPr>
          </a:p>
        </p:txBody>
      </p:sp>
    </p:spTree>
  </p:cSld>
  <p:clrMapOvr>
    <a:masterClrMapping/>
  </p:clrMapOvr>
  <p:transition spd="med">
    <p:split orient="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pload File.png"/>
          <p:cNvPicPr>
            <a:picLocks noChangeAspect="1"/>
          </p:cNvPicPr>
          <p:nvPr/>
        </p:nvPicPr>
        <p:blipFill>
          <a:blip r:embed="rId2" cstate="print"/>
          <a:stretch>
            <a:fillRect/>
          </a:stretch>
        </p:blipFill>
        <p:spPr>
          <a:xfrm>
            <a:off x="1278246" y="1197193"/>
            <a:ext cx="6646554" cy="3146207"/>
          </a:xfrm>
          <a:prstGeom prst="rect">
            <a:avLst/>
          </a:prstGeom>
        </p:spPr>
      </p:pic>
      <p:sp>
        <p:nvSpPr>
          <p:cNvPr id="3" name="TextBox 2"/>
          <p:cNvSpPr txBox="1"/>
          <p:nvPr/>
        </p:nvSpPr>
        <p:spPr>
          <a:xfrm>
            <a:off x="3429000" y="4385846"/>
            <a:ext cx="2514600" cy="369332"/>
          </a:xfrm>
          <a:prstGeom prst="rect">
            <a:avLst/>
          </a:prstGeom>
          <a:noFill/>
        </p:spPr>
        <p:txBody>
          <a:bodyPr wrap="square" rtlCol="0">
            <a:spAutoFit/>
          </a:bodyPr>
          <a:lstStyle/>
          <a:p>
            <a:pPr algn="ctr"/>
            <a:r>
              <a:rPr lang="en-IN" dirty="0" smtClean="0">
                <a:solidFill>
                  <a:schemeClr val="bg1"/>
                </a:solidFill>
              </a:rPr>
              <a:t>Upload File</a:t>
            </a:r>
            <a:endParaRPr lang="en-US" dirty="0">
              <a:solidFill>
                <a:schemeClr val="bg1"/>
              </a:solidFill>
            </a:endParaRPr>
          </a:p>
        </p:txBody>
      </p:sp>
    </p:spTree>
  </p:cSld>
  <p:clrMapOvr>
    <a:masterClrMapping/>
  </p:clrMapOvr>
  <p:transition spd="med">
    <p:split orient="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152400"/>
            <a:ext cx="5486400" cy="584775"/>
          </a:xfrm>
          <a:prstGeom prst="rect">
            <a:avLst/>
          </a:prstGeom>
        </p:spPr>
        <p:txBody>
          <a:bodyPr wrap="square">
            <a:spAutoFit/>
          </a:bodyPr>
          <a:lstStyle/>
          <a:p>
            <a:pPr algn="ctr"/>
            <a:r>
              <a:rPr lang="en-IN" sz="3200" b="1" dirty="0" smtClean="0">
                <a:solidFill>
                  <a:schemeClr val="accent6"/>
                </a:solidFill>
                <a:latin typeface="Times New Roman" pitchFamily="18" charset="0"/>
                <a:cs typeface="Times New Roman" pitchFamily="18" charset="0"/>
              </a:rPr>
              <a:t>References</a:t>
            </a:r>
            <a:endParaRPr lang="en-US" sz="3200" b="1" dirty="0">
              <a:solidFill>
                <a:schemeClr val="accent6"/>
              </a:solidFill>
              <a:latin typeface="Times New Roman" pitchFamily="18" charset="0"/>
              <a:cs typeface="Times New Roman" pitchFamily="18" charset="0"/>
            </a:endParaRPr>
          </a:p>
        </p:txBody>
      </p:sp>
      <p:sp>
        <p:nvSpPr>
          <p:cNvPr id="3" name="TextBox 2"/>
          <p:cNvSpPr txBox="1"/>
          <p:nvPr/>
        </p:nvSpPr>
        <p:spPr>
          <a:xfrm>
            <a:off x="228600" y="685800"/>
            <a:ext cx="8686800" cy="6263253"/>
          </a:xfrm>
          <a:prstGeom prst="rect">
            <a:avLst/>
          </a:prstGeom>
          <a:noFill/>
        </p:spPr>
        <p:txBody>
          <a:bodyPr wrap="square" rtlCol="0">
            <a:spAutoFit/>
          </a:bodyPr>
          <a:lstStyle/>
          <a:p>
            <a:pPr algn="just"/>
            <a:r>
              <a:rPr lang="en-US" sz="2300" dirty="0" smtClean="0">
                <a:solidFill>
                  <a:schemeClr val="bg1"/>
                </a:solidFill>
              </a:rPr>
              <a:t>[1] Robin J. </a:t>
            </a:r>
            <a:r>
              <a:rPr lang="en-US" sz="2300" dirty="0" err="1" smtClean="0">
                <a:solidFill>
                  <a:schemeClr val="bg1"/>
                </a:solidFill>
              </a:rPr>
              <a:t>Hickson</a:t>
            </a:r>
            <a:r>
              <a:rPr lang="en-US" sz="2300" dirty="0" smtClean="0">
                <a:solidFill>
                  <a:schemeClr val="bg1"/>
                </a:solidFill>
              </a:rPr>
              <a:t>, Terry L. Owen .Project Management for Mining: Handbook for Delivering Project Success </a:t>
            </a:r>
            <a:endParaRPr lang="en-IN" sz="2300" dirty="0" smtClean="0">
              <a:solidFill>
                <a:schemeClr val="bg1"/>
              </a:solidFill>
            </a:endParaRPr>
          </a:p>
          <a:p>
            <a:pPr lvl="0"/>
            <a:r>
              <a:rPr lang="en-US" sz="2300" dirty="0" smtClean="0">
                <a:solidFill>
                  <a:schemeClr val="bg1"/>
                </a:solidFill>
              </a:rPr>
              <a:t>[2] </a:t>
            </a:r>
            <a:r>
              <a:rPr lang="en-US" sz="2400" dirty="0" smtClean="0">
                <a:solidFill>
                  <a:schemeClr val="bg1"/>
                </a:solidFill>
              </a:rPr>
              <a:t>Unified Modeling Language (UML) Standard Diagram. Available from URL:</a:t>
            </a:r>
            <a:r>
              <a:rPr lang="en-US" sz="2400" dirty="0" smtClean="0"/>
              <a:t> </a:t>
            </a:r>
            <a:r>
              <a:rPr lang="en-US" sz="2400" i="1" u="sng" dirty="0" smtClean="0">
                <a:hlinkClick r:id="rId2"/>
              </a:rPr>
              <a:t>http://www.tutorialspoint.com/uml/uml_standard_diagrams.htm</a:t>
            </a:r>
            <a:endParaRPr lang="en-US" sz="2400" dirty="0" smtClean="0"/>
          </a:p>
          <a:p>
            <a:pPr lvl="0"/>
            <a:r>
              <a:rPr lang="en-US" sz="2300" dirty="0" smtClean="0">
                <a:solidFill>
                  <a:schemeClr val="bg1"/>
                </a:solidFill>
              </a:rPr>
              <a:t>[3] </a:t>
            </a:r>
            <a:r>
              <a:rPr lang="en-IN" sz="2400" u="sng" dirty="0" smtClean="0">
                <a:solidFill>
                  <a:schemeClr val="bg1"/>
                </a:solidFill>
              </a:rPr>
              <a:t>A multidimensional grey metabolism Markov forecasting method is proposed based on the theories of Grey forecast and Stochastic process. Available from URL:</a:t>
            </a:r>
            <a:endParaRPr lang="en-US" sz="2400" dirty="0" smtClean="0">
              <a:solidFill>
                <a:schemeClr val="bg1"/>
              </a:solidFill>
            </a:endParaRPr>
          </a:p>
          <a:p>
            <a:r>
              <a:rPr lang="en-US" sz="2400" i="1" u="sng" dirty="0" smtClean="0">
                <a:hlinkClick r:id="rId3"/>
              </a:rPr>
              <a:t>http://link.springer.com/chapter/10.1007%2F978-3-642-30976-2_37</a:t>
            </a:r>
            <a:r>
              <a:rPr lang="en-US" sz="2400" i="1" dirty="0" smtClean="0"/>
              <a:t> </a:t>
            </a:r>
            <a:endParaRPr lang="en-IN" sz="2300" dirty="0" smtClean="0">
              <a:solidFill>
                <a:schemeClr val="bg1"/>
              </a:solidFill>
            </a:endParaRPr>
          </a:p>
          <a:p>
            <a:pPr lvl="0" algn="just"/>
            <a:r>
              <a:rPr lang="en-US" sz="2300" dirty="0" smtClean="0">
                <a:solidFill>
                  <a:schemeClr val="bg1"/>
                </a:solidFill>
              </a:rPr>
              <a:t>[4] </a:t>
            </a:r>
            <a:r>
              <a:rPr lang="en-US" sz="2400" dirty="0" smtClean="0">
                <a:solidFill>
                  <a:schemeClr val="bg1"/>
                </a:solidFill>
              </a:rPr>
              <a:t>Big Data Tutorials -Simple and Easy Learning for Big Data. Tutorials point provides free tutorials and reference manuals with examples for various topics. Available from URL :</a:t>
            </a:r>
            <a:r>
              <a:rPr lang="en-US" sz="2400" i="1" dirty="0" smtClean="0">
                <a:solidFill>
                  <a:schemeClr val="bg1"/>
                </a:solidFill>
              </a:rPr>
              <a:t> </a:t>
            </a:r>
            <a:r>
              <a:rPr lang="en-US" sz="2400" i="1" u="sng" dirty="0" smtClean="0">
                <a:hlinkClick r:id="rId4"/>
              </a:rPr>
              <a:t>http://www.tutorialspoint.com/big_data_tutorials.htm</a:t>
            </a:r>
            <a:endParaRPr lang="en-IN" sz="2300" dirty="0" smtClean="0">
              <a:solidFill>
                <a:schemeClr val="bg1"/>
              </a:solidFill>
            </a:endParaRPr>
          </a:p>
          <a:p>
            <a:pPr algn="just"/>
            <a:r>
              <a:rPr lang="en-US" sz="2300" dirty="0" smtClean="0">
                <a:solidFill>
                  <a:schemeClr val="bg1"/>
                </a:solidFill>
              </a:rPr>
              <a:t>[5] MMSD-Mining, Minerals and Sustainable Development. Available from URL: </a:t>
            </a:r>
            <a:r>
              <a:rPr lang="en-US" sz="2300" dirty="0" smtClean="0">
                <a:solidFill>
                  <a:schemeClr val="bg1"/>
                </a:solidFill>
                <a:hlinkClick r:id="rId5"/>
              </a:rPr>
              <a:t>http://www.iied.org/mining-minerals-sustainable-development-mmsd </a:t>
            </a:r>
            <a:endParaRPr lang="en-IN" sz="2300" dirty="0" smtClean="0">
              <a:solidFill>
                <a:schemeClr val="bg1"/>
              </a:solidFill>
            </a:endParaRPr>
          </a:p>
          <a:p>
            <a:pPr lvl="0">
              <a:buFont typeface="Arial" pitchFamily="34" charset="0"/>
              <a:buChar char="•"/>
            </a:pPr>
            <a:endParaRPr lang="en-US" sz="2200" dirty="0" smtClean="0">
              <a:solidFill>
                <a:schemeClr val="bg1"/>
              </a:solidFill>
            </a:endParaRPr>
          </a:p>
        </p:txBody>
      </p:sp>
    </p:spTree>
  </p:cSld>
  <p:clrMapOvr>
    <a:masterClrMapping/>
  </p:clrMapOvr>
  <p:transition spd="med">
    <p:split orient="ver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0" y="2743200"/>
            <a:ext cx="4876800" cy="646331"/>
          </a:xfrm>
          <a:prstGeom prst="rect">
            <a:avLst/>
          </a:prstGeom>
          <a:noFill/>
        </p:spPr>
        <p:txBody>
          <a:bodyPr wrap="square" rtlCol="0">
            <a:spAutoFit/>
          </a:bodyPr>
          <a:lstStyle/>
          <a:p>
            <a:pPr algn="ctr"/>
            <a:r>
              <a:rPr lang="en-IN" sz="3600" b="1" i="1" dirty="0" smtClean="0">
                <a:solidFill>
                  <a:schemeClr val="accent6"/>
                </a:solidFill>
              </a:rPr>
              <a:t>THANK YOU</a:t>
            </a:r>
            <a:endParaRPr lang="en-US" sz="3600" b="1" i="1" dirty="0">
              <a:solidFill>
                <a:schemeClr val="accent6"/>
              </a:solidFill>
            </a:endParaRPr>
          </a:p>
        </p:txBody>
      </p:sp>
    </p:spTree>
  </p:cSld>
  <p:clrMapOvr>
    <a:masterClrMapping/>
  </p:clrMapOvr>
  <p:transition spd="med">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304800"/>
            <a:ext cx="7391400" cy="584775"/>
          </a:xfrm>
          <a:prstGeom prst="rect">
            <a:avLst/>
          </a:prstGeom>
        </p:spPr>
        <p:txBody>
          <a:bodyPr wrap="square">
            <a:spAutoFit/>
          </a:bodyPr>
          <a:lstStyle/>
          <a:p>
            <a:pPr algn="ctr"/>
            <a:r>
              <a:rPr lang="en-IN" sz="3200" b="1" dirty="0" smtClean="0">
                <a:solidFill>
                  <a:schemeClr val="accent6"/>
                </a:solidFill>
                <a:latin typeface="Times New Roman" pitchFamily="18" charset="0"/>
                <a:cs typeface="Times New Roman" pitchFamily="18" charset="0"/>
              </a:rPr>
              <a:t>Modules and Functionalities</a:t>
            </a:r>
            <a:endParaRPr lang="en-US" sz="3200" b="1" dirty="0">
              <a:solidFill>
                <a:schemeClr val="accent6"/>
              </a:solidFill>
              <a:latin typeface="Times New Roman" pitchFamily="18" charset="0"/>
              <a:cs typeface="Times New Roman" pitchFamily="18" charset="0"/>
            </a:endParaRPr>
          </a:p>
        </p:txBody>
      </p:sp>
      <p:sp>
        <p:nvSpPr>
          <p:cNvPr id="3" name="TextBox 2"/>
          <p:cNvSpPr txBox="1"/>
          <p:nvPr/>
        </p:nvSpPr>
        <p:spPr>
          <a:xfrm>
            <a:off x="457200" y="1371600"/>
            <a:ext cx="8153400" cy="5262979"/>
          </a:xfrm>
          <a:prstGeom prst="rect">
            <a:avLst/>
          </a:prstGeom>
          <a:noFill/>
        </p:spPr>
        <p:txBody>
          <a:bodyPr wrap="square" rtlCol="0">
            <a:spAutoFit/>
          </a:bodyPr>
          <a:lstStyle/>
          <a:p>
            <a:pPr marL="457200" indent="-457200">
              <a:tabLst>
                <a:tab pos="60325" algn="l"/>
              </a:tabLst>
            </a:pPr>
            <a:r>
              <a:rPr lang="en-US" sz="2400" dirty="0" smtClean="0">
                <a:solidFill>
                  <a:schemeClr val="bg1"/>
                </a:solidFill>
                <a:latin typeface="Times New Roman" pitchFamily="18" charset="0"/>
                <a:cs typeface="Times New Roman" pitchFamily="18" charset="0"/>
              </a:rPr>
              <a:t>1) User Authentication</a:t>
            </a:r>
          </a:p>
          <a:p>
            <a:pPr marL="225425">
              <a:buFont typeface="Wingdings" pitchFamily="2" charset="2"/>
              <a:buChar char="Ø"/>
            </a:pPr>
            <a:r>
              <a:rPr lang="en-US" sz="2400" dirty="0" smtClean="0">
                <a:solidFill>
                  <a:schemeClr val="bg1"/>
                </a:solidFill>
                <a:latin typeface="Times New Roman" pitchFamily="18" charset="0"/>
                <a:cs typeface="Times New Roman" pitchFamily="18" charset="0"/>
                <a:sym typeface="Wingdings" pitchFamily="2" charset="2"/>
              </a:rPr>
              <a:t>Registration</a:t>
            </a:r>
          </a:p>
          <a:p>
            <a:pPr marL="225425" indent="58738">
              <a:buFont typeface="Wingdings" pitchFamily="2" charset="2"/>
              <a:buChar char="Ø"/>
            </a:pPr>
            <a:r>
              <a:rPr lang="en-US" sz="2400" dirty="0" smtClean="0">
                <a:solidFill>
                  <a:schemeClr val="bg1"/>
                </a:solidFill>
                <a:latin typeface="Times New Roman" pitchFamily="18" charset="0"/>
                <a:cs typeface="Times New Roman" pitchFamily="18" charset="0"/>
                <a:sym typeface="Wingdings" pitchFamily="2" charset="2"/>
              </a:rPr>
              <a:t>Login</a:t>
            </a:r>
          </a:p>
          <a:p>
            <a:pPr marL="225425" indent="58738"/>
            <a:endParaRPr lang="en-US" sz="2400" dirty="0" smtClean="0">
              <a:solidFill>
                <a:schemeClr val="bg1"/>
              </a:solidFill>
              <a:latin typeface="Times New Roman" pitchFamily="18" charset="0"/>
              <a:cs typeface="Times New Roman" pitchFamily="18" charset="0"/>
              <a:sym typeface="Wingdings" pitchFamily="2" charset="2"/>
            </a:endParaRPr>
          </a:p>
          <a:p>
            <a:pPr>
              <a:buNone/>
            </a:pPr>
            <a:r>
              <a:rPr lang="en-US" sz="2400" dirty="0" smtClean="0">
                <a:solidFill>
                  <a:schemeClr val="bg1"/>
                </a:solidFill>
                <a:latin typeface="Times New Roman" pitchFamily="18" charset="0"/>
                <a:cs typeface="Times New Roman" pitchFamily="18" charset="0"/>
              </a:rPr>
              <a:t>2) Mine planning</a:t>
            </a:r>
          </a:p>
          <a:p>
            <a:pPr marL="284163" algn="just">
              <a:buFont typeface="Wingdings" pitchFamily="2" charset="2"/>
              <a:buChar char="Ø"/>
            </a:pPr>
            <a:r>
              <a:rPr lang="en-US" sz="2400" dirty="0" smtClean="0">
                <a:solidFill>
                  <a:schemeClr val="bg1"/>
                </a:solidFill>
                <a:latin typeface="Times New Roman" pitchFamily="18" charset="0"/>
                <a:cs typeface="Times New Roman" pitchFamily="18" charset="0"/>
                <a:sym typeface="Wingdings" pitchFamily="2" charset="2"/>
              </a:rPr>
              <a:t>Add/View  Plan</a:t>
            </a:r>
          </a:p>
          <a:p>
            <a:pPr marL="284163" lvl="0" algn="just">
              <a:buFont typeface="Wingdings" pitchFamily="2" charset="2"/>
              <a:buChar char="Ø"/>
            </a:pPr>
            <a:r>
              <a:rPr lang="en-US" sz="2400" dirty="0">
                <a:solidFill>
                  <a:schemeClr val="bg1"/>
                </a:solidFill>
                <a:latin typeface="Times New Roman" pitchFamily="18" charset="0"/>
                <a:cs typeface="Times New Roman" pitchFamily="18" charset="0"/>
                <a:sym typeface="Wingdings" pitchFamily="2" charset="2"/>
              </a:rPr>
              <a:t> </a:t>
            </a:r>
            <a:r>
              <a:rPr lang="en-US" sz="2400" dirty="0" smtClean="0">
                <a:solidFill>
                  <a:schemeClr val="bg1"/>
                </a:solidFill>
                <a:latin typeface="Times New Roman" pitchFamily="18" charset="0"/>
                <a:cs typeface="Times New Roman" pitchFamily="18" charset="0"/>
              </a:rPr>
              <a:t>Add/View  minerals expected from the ground</a:t>
            </a:r>
            <a:endParaRPr lang="en-IN" sz="2400" dirty="0" smtClean="0">
              <a:solidFill>
                <a:schemeClr val="bg1"/>
              </a:solidFill>
              <a:latin typeface="Times New Roman" pitchFamily="18" charset="0"/>
              <a:cs typeface="Times New Roman" pitchFamily="18" charset="0"/>
            </a:endParaRPr>
          </a:p>
          <a:p>
            <a:pPr marL="284163" lvl="0" algn="just">
              <a:buFont typeface="Wingdings" pitchFamily="2" charset="2"/>
              <a:buChar char="Ø"/>
            </a:pPr>
            <a:r>
              <a:rPr lang="en-US" sz="2400" dirty="0" smtClean="0">
                <a:solidFill>
                  <a:schemeClr val="bg1"/>
                </a:solidFill>
                <a:latin typeface="Times New Roman" pitchFamily="18" charset="0"/>
                <a:cs typeface="Times New Roman" pitchFamily="18" charset="0"/>
              </a:rPr>
              <a:t>Add/View  due date of each assignment</a:t>
            </a:r>
            <a:endParaRPr lang="en-IN" sz="2400" dirty="0">
              <a:solidFill>
                <a:schemeClr val="bg1"/>
              </a:solidFill>
              <a:latin typeface="Times New Roman" pitchFamily="18" charset="0"/>
              <a:cs typeface="Times New Roman" pitchFamily="18" charset="0"/>
            </a:endParaRPr>
          </a:p>
          <a:p>
            <a:pPr marL="284163" lvl="0" algn="just">
              <a:buFont typeface="Wingdings" pitchFamily="2" charset="2"/>
              <a:buChar char="Ø"/>
            </a:pPr>
            <a:r>
              <a:rPr lang="en-US" sz="2400" dirty="0" smtClean="0">
                <a:solidFill>
                  <a:schemeClr val="bg1"/>
                </a:solidFill>
                <a:latin typeface="Times New Roman" pitchFamily="18" charset="0"/>
                <a:cs typeface="Times New Roman" pitchFamily="18" charset="0"/>
              </a:rPr>
              <a:t>Assign plan to mining engineer</a:t>
            </a:r>
          </a:p>
          <a:p>
            <a:pPr marL="284163" lvl="0" algn="just">
              <a:buFont typeface="Wingdings" pitchFamily="2" charset="2"/>
              <a:buChar char="Ø"/>
            </a:pPr>
            <a:r>
              <a:rPr lang="en-US" sz="2400" dirty="0" smtClean="0">
                <a:solidFill>
                  <a:schemeClr val="bg1"/>
                </a:solidFill>
                <a:latin typeface="Times New Roman" pitchFamily="18" charset="0"/>
                <a:cs typeface="Times New Roman" pitchFamily="18" charset="0"/>
              </a:rPr>
              <a:t>Decide number of drillings needed for the plan</a:t>
            </a:r>
          </a:p>
          <a:p>
            <a:pPr marL="284163" algn="just">
              <a:buFont typeface="Wingdings" pitchFamily="2" charset="2"/>
              <a:buChar char="Ø"/>
            </a:pPr>
            <a:r>
              <a:rPr lang="en-US" sz="2400" dirty="0" smtClean="0">
                <a:solidFill>
                  <a:schemeClr val="bg1"/>
                </a:solidFill>
                <a:latin typeface="Times New Roman" pitchFamily="18" charset="0"/>
                <a:cs typeface="Times New Roman" pitchFamily="18" charset="0"/>
              </a:rPr>
              <a:t>Add the depth for drilling </a:t>
            </a:r>
            <a:endParaRPr lang="en-IN" sz="2400" dirty="0" smtClean="0">
              <a:solidFill>
                <a:schemeClr val="bg1"/>
              </a:solidFill>
              <a:latin typeface="Times New Roman" pitchFamily="18" charset="0"/>
              <a:cs typeface="Times New Roman" pitchFamily="18" charset="0"/>
            </a:endParaRPr>
          </a:p>
          <a:p>
            <a:pPr marL="284163" algn="just">
              <a:buFont typeface="Wingdings" pitchFamily="2" charset="2"/>
              <a:buChar char="Ø"/>
            </a:pPr>
            <a:r>
              <a:rPr lang="en-US" sz="2400" dirty="0">
                <a:solidFill>
                  <a:schemeClr val="bg1"/>
                </a:solidFill>
                <a:latin typeface="Times New Roman" pitchFamily="18" charset="0"/>
                <a:cs typeface="Times New Roman" pitchFamily="18" charset="0"/>
                <a:sym typeface="Wingdings" pitchFamily="2" charset="2"/>
              </a:rPr>
              <a:t> </a:t>
            </a:r>
            <a:r>
              <a:rPr lang="en-US" sz="2400" dirty="0" smtClean="0">
                <a:solidFill>
                  <a:schemeClr val="bg1"/>
                </a:solidFill>
                <a:latin typeface="Times New Roman" pitchFamily="18" charset="0"/>
                <a:cs typeface="Times New Roman" pitchFamily="18" charset="0"/>
              </a:rPr>
              <a:t>Decide locations for drilling</a:t>
            </a:r>
          </a:p>
          <a:p>
            <a:pPr marL="284163" algn="just">
              <a:buFont typeface="Wingdings" pitchFamily="2" charset="2"/>
              <a:buChar char="Ø"/>
            </a:pPr>
            <a:r>
              <a:rPr lang="en-US" sz="2400" dirty="0" smtClean="0">
                <a:solidFill>
                  <a:schemeClr val="bg1"/>
                </a:solidFill>
                <a:latin typeface="Times New Roman" pitchFamily="18" charset="0"/>
                <a:cs typeface="Times New Roman" pitchFamily="18" charset="0"/>
                <a:sym typeface="Wingdings" pitchFamily="2" charset="2"/>
              </a:rPr>
              <a:t> </a:t>
            </a:r>
            <a:r>
              <a:rPr lang="en-US" sz="2400" dirty="0" smtClean="0">
                <a:solidFill>
                  <a:schemeClr val="bg1"/>
                </a:solidFill>
                <a:latin typeface="Times New Roman" pitchFamily="18" charset="0"/>
                <a:cs typeface="Times New Roman" pitchFamily="18" charset="0"/>
              </a:rPr>
              <a:t>Assign the drilling process to drill rig Operator</a:t>
            </a:r>
            <a:endParaRPr lang="en-IN" sz="2400" dirty="0" smtClean="0">
              <a:solidFill>
                <a:schemeClr val="bg1"/>
              </a:solidFill>
              <a:latin typeface="Times New Roman" pitchFamily="18" charset="0"/>
              <a:cs typeface="Times New Roman" pitchFamily="18" charset="0"/>
            </a:endParaRPr>
          </a:p>
          <a:p>
            <a:pPr lvl="0">
              <a:buNone/>
            </a:pPr>
            <a:endParaRPr lang="en-US" sz="2400" dirty="0"/>
          </a:p>
        </p:txBody>
      </p:sp>
    </p:spTree>
  </p:cSld>
  <p:clrMapOvr>
    <a:masterClrMapping/>
  </p:clrMapOvr>
  <p:transition spd="med">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6465485" y="357166"/>
            <a:ext cx="2602315" cy="923330"/>
          </a:xfrm>
          <a:prstGeom prst="rect">
            <a:avLst/>
          </a:prstGeom>
          <a:noFill/>
        </p:spPr>
        <p:txBody>
          <a:bodyPr wrap="none" lIns="91440" tIns="45720" rIns="91440" bIns="45720">
            <a:spAutoFit/>
          </a:bodyPr>
          <a:lstStyle/>
          <a:p>
            <a:pPr marL="484632" marR="0" lvl="0" indent="0" algn="ctr" defTabSz="914400" rtl="0" eaLnBrk="1" fontAlgn="auto" latinLnBrk="0" hangingPunct="1">
              <a:lnSpc>
                <a:spcPct val="100000"/>
              </a:lnSpc>
              <a:spcBef>
                <a:spcPct val="0"/>
              </a:spcBef>
              <a:spcAft>
                <a:spcPts val="0"/>
              </a:spcAft>
              <a:buClrTx/>
              <a:buSzTx/>
              <a:buFontTx/>
              <a:buNone/>
              <a:tabLst/>
              <a:defRPr/>
            </a:pPr>
            <a:r>
              <a:rPr kumimoji="0" lang="en-US" sz="5400" b="1" i="0" u="none" strike="noStrike" kern="1200" cap="none" spc="0" normalizeH="0" baseline="0" noProof="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uLnTx/>
                <a:uFillTx/>
                <a:latin typeface="+mj-lt"/>
                <a:ea typeface="+mj-ea"/>
                <a:cs typeface="+mj-cs"/>
              </a:rPr>
              <a:t> </a:t>
            </a:r>
            <a:r>
              <a:rPr kumimoji="0" lang="en-US" sz="4400" b="1" i="0" u="none" strike="noStrike" kern="1200" cap="none" spc="0" normalizeH="0" baseline="0" noProof="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uLnTx/>
                <a:uFillTx/>
                <a:latin typeface="+mj-lt"/>
                <a:ea typeface="+mj-ea"/>
                <a:cs typeface="+mj-cs"/>
              </a:rPr>
              <a:t>Cont…</a:t>
            </a:r>
            <a:endParaRPr kumimoji="0" lang="en-US" sz="4400" b="1" i="0" u="none" strike="noStrike" kern="1200" cap="none" spc="0" normalizeH="0" baseline="0" noProof="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uLnTx/>
              <a:uFillTx/>
              <a:latin typeface="+mj-lt"/>
              <a:ea typeface="+mj-ea"/>
              <a:cs typeface="+mj-cs"/>
            </a:endParaRPr>
          </a:p>
        </p:txBody>
      </p:sp>
      <p:sp>
        <p:nvSpPr>
          <p:cNvPr id="3" name="TextBox 2"/>
          <p:cNvSpPr txBox="1"/>
          <p:nvPr/>
        </p:nvSpPr>
        <p:spPr>
          <a:xfrm>
            <a:off x="457200" y="1371600"/>
            <a:ext cx="8001000" cy="4431983"/>
          </a:xfrm>
          <a:prstGeom prst="rect">
            <a:avLst/>
          </a:prstGeom>
          <a:noFill/>
        </p:spPr>
        <p:txBody>
          <a:bodyPr wrap="square" rtlCol="0">
            <a:spAutoFit/>
          </a:bodyPr>
          <a:lstStyle/>
          <a:p>
            <a:pPr>
              <a:buNone/>
            </a:pPr>
            <a:r>
              <a:rPr lang="en-US" sz="2400" dirty="0" smtClean="0">
                <a:solidFill>
                  <a:schemeClr val="bg1"/>
                </a:solidFill>
                <a:latin typeface="Times New Roman" pitchFamily="18" charset="0"/>
                <a:cs typeface="Times New Roman" pitchFamily="18" charset="0"/>
              </a:rPr>
              <a:t>3) Drilled file generation</a:t>
            </a:r>
          </a:p>
          <a:p>
            <a:pPr marL="284163" algn="just">
              <a:buFont typeface="Wingdings" pitchFamily="2" charset="2"/>
              <a:buChar char="Ø"/>
            </a:pPr>
            <a:r>
              <a:rPr lang="en-US" sz="2400" dirty="0" smtClean="0">
                <a:solidFill>
                  <a:schemeClr val="bg1"/>
                </a:solidFill>
                <a:latin typeface="Times New Roman" pitchFamily="18" charset="0"/>
                <a:cs typeface="Times New Roman" pitchFamily="18" charset="0"/>
              </a:rPr>
              <a:t>View task assigned by mining engineer</a:t>
            </a:r>
          </a:p>
          <a:p>
            <a:pPr marL="284163" algn="just">
              <a:buFont typeface="Wingdings" pitchFamily="2" charset="2"/>
              <a:buChar char="Ø"/>
            </a:pPr>
            <a:r>
              <a:rPr lang="en-US" sz="2400" dirty="0" smtClean="0">
                <a:solidFill>
                  <a:schemeClr val="bg1"/>
                </a:solidFill>
                <a:latin typeface="Times New Roman" pitchFamily="18" charset="0"/>
                <a:cs typeface="Times New Roman" pitchFamily="18" charset="0"/>
                <a:sym typeface="Wingdings" pitchFamily="2" charset="2"/>
              </a:rPr>
              <a:t>Upload drilled stem file</a:t>
            </a:r>
          </a:p>
          <a:p>
            <a:pPr algn="just">
              <a:buNone/>
            </a:pPr>
            <a:endParaRPr lang="en-US" sz="2400" dirty="0" smtClean="0">
              <a:solidFill>
                <a:schemeClr val="bg1"/>
              </a:solidFill>
              <a:latin typeface="Times New Roman" pitchFamily="18" charset="0"/>
              <a:cs typeface="Times New Roman" pitchFamily="18" charset="0"/>
              <a:sym typeface="Wingdings" pitchFamily="2" charset="2"/>
            </a:endParaRPr>
          </a:p>
          <a:p>
            <a:pPr lvl="0" algn="just">
              <a:buNone/>
            </a:pPr>
            <a:r>
              <a:rPr lang="en-US" sz="2400" dirty="0" smtClean="0">
                <a:solidFill>
                  <a:schemeClr val="bg1"/>
                </a:solidFill>
                <a:latin typeface="Times New Roman" pitchFamily="18" charset="0"/>
                <a:cs typeface="Times New Roman" pitchFamily="18" charset="0"/>
              </a:rPr>
              <a:t>4) Historical data insertion</a:t>
            </a:r>
          </a:p>
          <a:p>
            <a:pPr marL="284163" lvl="0" algn="just">
              <a:buFont typeface="Wingdings" pitchFamily="2" charset="2"/>
              <a:buChar char="Ø"/>
            </a:pPr>
            <a:r>
              <a:rPr lang="en-US" sz="2400" dirty="0" smtClean="0">
                <a:solidFill>
                  <a:schemeClr val="bg1"/>
                </a:solidFill>
                <a:latin typeface="Times New Roman" pitchFamily="18" charset="0"/>
                <a:cs typeface="Times New Roman" pitchFamily="18" charset="0"/>
                <a:sym typeface="Wingdings" pitchFamily="2" charset="2"/>
              </a:rPr>
              <a:t>Add historical information regarding  mining</a:t>
            </a:r>
          </a:p>
          <a:p>
            <a:pPr lvl="0" algn="just">
              <a:buNone/>
            </a:pPr>
            <a:endParaRPr lang="en-US" sz="2400" dirty="0" smtClean="0">
              <a:solidFill>
                <a:schemeClr val="bg1"/>
              </a:solidFill>
              <a:latin typeface="Times New Roman" pitchFamily="18" charset="0"/>
              <a:cs typeface="Times New Roman" pitchFamily="18" charset="0"/>
            </a:endParaRPr>
          </a:p>
          <a:p>
            <a:pPr lvl="0" algn="just">
              <a:buNone/>
            </a:pPr>
            <a:r>
              <a:rPr lang="en-US" sz="2400" dirty="0" smtClean="0">
                <a:solidFill>
                  <a:schemeClr val="bg1"/>
                </a:solidFill>
                <a:latin typeface="Times New Roman" pitchFamily="18" charset="0"/>
                <a:cs typeface="Times New Roman" pitchFamily="18" charset="0"/>
              </a:rPr>
              <a:t>5) Drilled file analysis</a:t>
            </a:r>
          </a:p>
          <a:p>
            <a:pPr marL="284163" lvl="0" algn="just">
              <a:buFont typeface="Wingdings" pitchFamily="2" charset="2"/>
              <a:buChar char="Ø"/>
            </a:pPr>
            <a:r>
              <a:rPr lang="en-US" sz="2400" dirty="0" smtClean="0">
                <a:solidFill>
                  <a:schemeClr val="bg1"/>
                </a:solidFill>
                <a:latin typeface="Times New Roman" pitchFamily="18" charset="0"/>
                <a:cs typeface="Times New Roman" pitchFamily="18" charset="0"/>
              </a:rPr>
              <a:t>View the file sent by drill rig Operator </a:t>
            </a:r>
            <a:endParaRPr lang="en-IN" sz="2400" dirty="0" smtClean="0">
              <a:solidFill>
                <a:schemeClr val="bg1"/>
              </a:solidFill>
              <a:latin typeface="Times New Roman" pitchFamily="18" charset="0"/>
              <a:cs typeface="Times New Roman" pitchFamily="18" charset="0"/>
            </a:endParaRPr>
          </a:p>
          <a:p>
            <a:pPr marL="284163" algn="just">
              <a:buFont typeface="Wingdings" pitchFamily="2" charset="2"/>
              <a:buChar char="Ø"/>
            </a:pPr>
            <a:r>
              <a:rPr lang="en-US" sz="2400" dirty="0" smtClean="0">
                <a:solidFill>
                  <a:schemeClr val="bg1"/>
                </a:solidFill>
                <a:latin typeface="Times New Roman" pitchFamily="18" charset="0"/>
                <a:cs typeface="Times New Roman" pitchFamily="18" charset="0"/>
              </a:rPr>
              <a:t>Analyze the file </a:t>
            </a:r>
            <a:endParaRPr lang="en-IN" sz="2400" dirty="0" smtClean="0">
              <a:solidFill>
                <a:schemeClr val="bg1"/>
              </a:solidFill>
              <a:latin typeface="Times New Roman" pitchFamily="18" charset="0"/>
              <a:cs typeface="Times New Roman" pitchFamily="18" charset="0"/>
            </a:endParaRPr>
          </a:p>
          <a:p>
            <a:pPr>
              <a:buNone/>
            </a:pPr>
            <a:endParaRPr lang="en-US" sz="2400" dirty="0" smtClean="0">
              <a:solidFill>
                <a:schemeClr val="bg1"/>
              </a:solidFill>
              <a:latin typeface="Times New Roman" pitchFamily="18" charset="0"/>
              <a:cs typeface="Times New Roman" pitchFamily="18" charset="0"/>
            </a:endParaRPr>
          </a:p>
          <a:p>
            <a:endParaRPr lang="en-US" dirty="0"/>
          </a:p>
        </p:txBody>
      </p:sp>
    </p:spTree>
  </p:cSld>
  <p:clrMapOvr>
    <a:masterClrMapping/>
  </p:clrMapOvr>
  <p:transition spd="med">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6477000" y="381000"/>
            <a:ext cx="2602315" cy="923330"/>
          </a:xfrm>
          <a:prstGeom prst="rect">
            <a:avLst/>
          </a:prstGeom>
          <a:noFill/>
        </p:spPr>
        <p:txBody>
          <a:bodyPr wrap="none" lIns="91440" tIns="45720" rIns="91440" bIns="45720">
            <a:spAutoFit/>
          </a:bodyPr>
          <a:lstStyle/>
          <a:p>
            <a:pPr marL="484632" marR="0" lvl="0" indent="0" algn="ctr" defTabSz="914400" rtl="0" eaLnBrk="1" fontAlgn="auto" latinLnBrk="0" hangingPunct="1">
              <a:lnSpc>
                <a:spcPct val="100000"/>
              </a:lnSpc>
              <a:spcBef>
                <a:spcPct val="0"/>
              </a:spcBef>
              <a:spcAft>
                <a:spcPts val="0"/>
              </a:spcAft>
              <a:buClrTx/>
              <a:buSzTx/>
              <a:buFontTx/>
              <a:buNone/>
              <a:tabLst/>
              <a:defRPr/>
            </a:pPr>
            <a:r>
              <a:rPr kumimoji="0" lang="en-US" sz="5400" b="1" i="0" u="none" strike="noStrike" kern="1200" cap="none" spc="0" normalizeH="0" baseline="0" noProof="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uLnTx/>
                <a:uFillTx/>
                <a:latin typeface="+mj-lt"/>
                <a:ea typeface="+mj-ea"/>
                <a:cs typeface="+mj-cs"/>
              </a:rPr>
              <a:t> </a:t>
            </a:r>
            <a:r>
              <a:rPr kumimoji="0" lang="en-US" sz="4400" b="1" i="0" u="none" strike="noStrike" kern="1200" cap="none" spc="0" normalizeH="0" baseline="0" noProof="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uLnTx/>
                <a:uFillTx/>
                <a:latin typeface="+mj-lt"/>
                <a:ea typeface="+mj-ea"/>
                <a:cs typeface="+mj-cs"/>
              </a:rPr>
              <a:t>Cont…</a:t>
            </a:r>
            <a:endParaRPr kumimoji="0" lang="en-US" sz="4400" b="1" i="0" u="none" strike="noStrike" kern="1200" cap="none" spc="0" normalizeH="0" baseline="0" noProof="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uLnTx/>
              <a:uFillTx/>
              <a:latin typeface="+mj-lt"/>
              <a:ea typeface="+mj-ea"/>
              <a:cs typeface="+mj-cs"/>
            </a:endParaRPr>
          </a:p>
        </p:txBody>
      </p:sp>
      <p:sp>
        <p:nvSpPr>
          <p:cNvPr id="3" name="TextBox 2"/>
          <p:cNvSpPr txBox="1"/>
          <p:nvPr/>
        </p:nvSpPr>
        <p:spPr>
          <a:xfrm>
            <a:off x="457200" y="1371600"/>
            <a:ext cx="8153400" cy="4062651"/>
          </a:xfrm>
          <a:prstGeom prst="rect">
            <a:avLst/>
          </a:prstGeom>
          <a:noFill/>
        </p:spPr>
        <p:txBody>
          <a:bodyPr wrap="square" rtlCol="0">
            <a:spAutoFit/>
          </a:bodyPr>
          <a:lstStyle/>
          <a:p>
            <a:pPr lvl="0">
              <a:buNone/>
            </a:pPr>
            <a:r>
              <a:rPr lang="en-US" sz="2400" dirty="0" smtClean="0">
                <a:solidFill>
                  <a:schemeClr val="bg1"/>
                </a:solidFill>
                <a:latin typeface="Times New Roman" pitchFamily="18" charset="0"/>
                <a:cs typeface="Times New Roman" pitchFamily="18" charset="0"/>
              </a:rPr>
              <a:t>6) Report generation</a:t>
            </a:r>
          </a:p>
          <a:p>
            <a:pPr marL="284163" lvl="0" algn="just">
              <a:buFont typeface="Wingdings" pitchFamily="2" charset="2"/>
              <a:buChar char="Ø"/>
            </a:pPr>
            <a:r>
              <a:rPr lang="en-US" sz="2400" dirty="0" smtClean="0">
                <a:solidFill>
                  <a:schemeClr val="bg1"/>
                </a:solidFill>
                <a:latin typeface="Times New Roman" pitchFamily="18" charset="0"/>
                <a:cs typeface="Times New Roman" pitchFamily="18" charset="0"/>
                <a:sym typeface="Wingdings" pitchFamily="2" charset="2"/>
              </a:rPr>
              <a:t>Convert Unstructured data into structured format</a:t>
            </a:r>
          </a:p>
          <a:p>
            <a:pPr marL="284163" lvl="0" algn="just">
              <a:buFont typeface="Wingdings" pitchFamily="2" charset="2"/>
              <a:buChar char="Ø"/>
            </a:pPr>
            <a:r>
              <a:rPr lang="en-US" sz="2400" dirty="0" smtClean="0">
                <a:solidFill>
                  <a:schemeClr val="bg1"/>
                </a:solidFill>
                <a:latin typeface="Times New Roman" pitchFamily="18" charset="0"/>
                <a:cs typeface="Times New Roman" pitchFamily="18" charset="0"/>
                <a:sym typeface="Wingdings" pitchFamily="2" charset="2"/>
              </a:rPr>
              <a:t>Integrate the data</a:t>
            </a:r>
          </a:p>
          <a:p>
            <a:pPr marL="284163" lvl="0" algn="just">
              <a:buFont typeface="Wingdings" pitchFamily="2" charset="2"/>
              <a:buChar char="Ø"/>
            </a:pPr>
            <a:r>
              <a:rPr lang="en-US" sz="2400" dirty="0" smtClean="0">
                <a:solidFill>
                  <a:schemeClr val="bg1"/>
                </a:solidFill>
                <a:latin typeface="Times New Roman" pitchFamily="18" charset="0"/>
                <a:cs typeface="Times New Roman" pitchFamily="18" charset="0"/>
                <a:sym typeface="Wingdings" pitchFamily="2" charset="2"/>
              </a:rPr>
              <a:t>Add the types and quantity of expected 	minerals</a:t>
            </a:r>
          </a:p>
          <a:p>
            <a:pPr marL="284163" lvl="0" algn="just">
              <a:buFont typeface="Wingdings" pitchFamily="2" charset="2"/>
              <a:buChar char="Ø"/>
            </a:pPr>
            <a:r>
              <a:rPr lang="en-US" sz="2400" dirty="0" smtClean="0">
                <a:solidFill>
                  <a:schemeClr val="bg1"/>
                </a:solidFill>
                <a:latin typeface="Times New Roman" pitchFamily="18" charset="0"/>
                <a:cs typeface="Times New Roman" pitchFamily="18" charset="0"/>
                <a:sym typeface="Wingdings" pitchFamily="2" charset="2"/>
              </a:rPr>
              <a:t>Generate report including graphical representation</a:t>
            </a:r>
          </a:p>
          <a:p>
            <a:pPr lvl="0" algn="just">
              <a:buNone/>
            </a:pPr>
            <a:endParaRPr lang="en-IN" sz="2400" dirty="0">
              <a:solidFill>
                <a:schemeClr val="bg1"/>
              </a:solidFill>
              <a:latin typeface="Times New Roman" pitchFamily="18" charset="0"/>
              <a:cs typeface="Times New Roman" pitchFamily="18" charset="0"/>
              <a:sym typeface="Wingdings" pitchFamily="2" charset="2"/>
            </a:endParaRPr>
          </a:p>
          <a:p>
            <a:pPr lvl="0" algn="just">
              <a:buNone/>
            </a:pPr>
            <a:r>
              <a:rPr lang="en-US" sz="2400" dirty="0" smtClean="0">
                <a:solidFill>
                  <a:schemeClr val="bg1"/>
                </a:solidFill>
                <a:latin typeface="Times New Roman" pitchFamily="18" charset="0"/>
                <a:cs typeface="Times New Roman" pitchFamily="18" charset="0"/>
                <a:sym typeface="Wingdings" pitchFamily="2" charset="2"/>
              </a:rPr>
              <a:t>7) Conclusion</a:t>
            </a:r>
          </a:p>
          <a:p>
            <a:pPr marL="284163" algn="just">
              <a:buFont typeface="Wingdings" pitchFamily="2" charset="2"/>
              <a:buChar char="Ø"/>
            </a:pPr>
            <a:r>
              <a:rPr lang="en-US" sz="2400" dirty="0" smtClean="0">
                <a:solidFill>
                  <a:schemeClr val="bg1"/>
                </a:solidFill>
                <a:latin typeface="Times New Roman" pitchFamily="18" charset="0"/>
                <a:cs typeface="Times New Roman" pitchFamily="18" charset="0"/>
              </a:rPr>
              <a:t>Calculate the profit or loss that may incur in buying the land</a:t>
            </a:r>
          </a:p>
          <a:p>
            <a:pPr marL="284163" algn="just">
              <a:buFont typeface="Wingdings" pitchFamily="2" charset="2"/>
              <a:buChar char="Ø"/>
            </a:pPr>
            <a:r>
              <a:rPr lang="en-US" sz="2400" dirty="0" smtClean="0">
                <a:solidFill>
                  <a:schemeClr val="bg1"/>
                </a:solidFill>
                <a:latin typeface="Times New Roman" pitchFamily="18" charset="0"/>
                <a:cs typeface="Times New Roman" pitchFamily="18" charset="0"/>
                <a:sym typeface="Wingdings" pitchFamily="2" charset="2"/>
              </a:rPr>
              <a:t>Provide a suggestion</a:t>
            </a:r>
            <a:endParaRPr lang="en-IN" sz="2400" dirty="0" smtClean="0">
              <a:solidFill>
                <a:schemeClr val="bg1"/>
              </a:solidFill>
              <a:latin typeface="Times New Roman" pitchFamily="18" charset="0"/>
              <a:cs typeface="Times New Roman" pitchFamily="18" charset="0"/>
            </a:endParaRPr>
          </a:p>
          <a:p>
            <a:pPr lvl="0">
              <a:buNone/>
            </a:pPr>
            <a:endParaRPr lang="en-US" sz="2400" dirty="0" smtClean="0">
              <a:solidFill>
                <a:schemeClr val="bg1"/>
              </a:solidFill>
              <a:latin typeface="Times New Roman" pitchFamily="18" charset="0"/>
              <a:cs typeface="Times New Roman" pitchFamily="18" charset="0"/>
              <a:sym typeface="Wingdings" pitchFamily="2" charset="2"/>
            </a:endParaRPr>
          </a:p>
          <a:p>
            <a:endParaRPr lang="en-US" dirty="0"/>
          </a:p>
        </p:txBody>
      </p:sp>
    </p:spTree>
  </p:cSld>
  <p:clrMapOvr>
    <a:masterClrMapping/>
  </p:clrMapOvr>
  <p:transition spd="med">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p:cNvSpPr/>
          <p:nvPr/>
        </p:nvSpPr>
        <p:spPr>
          <a:xfrm>
            <a:off x="2362200" y="1828800"/>
            <a:ext cx="3581400" cy="2971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50"/>
          <p:cNvSpPr txBox="1">
            <a:spLocks noChangeArrowheads="1"/>
          </p:cNvSpPr>
          <p:nvPr/>
        </p:nvSpPr>
        <p:spPr bwMode="auto">
          <a:xfrm>
            <a:off x="3276600" y="3171525"/>
            <a:ext cx="1981200" cy="523220"/>
          </a:xfrm>
          <a:prstGeom prst="rect">
            <a:avLst/>
          </a:prstGeom>
          <a:noFill/>
          <a:ln w="9525">
            <a:noFill/>
            <a:miter lim="800000"/>
            <a:headEnd/>
            <a:tailEnd/>
          </a:ln>
        </p:spPr>
        <p:txBody>
          <a:bodyPr wrap="square">
            <a:spAutoFit/>
          </a:bodyPr>
          <a:lstStyle/>
          <a:p>
            <a:pPr algn="ctr"/>
            <a:r>
              <a:rPr lang="en-IN" altLang="zh-CN" sz="2800" b="1" dirty="0" smtClean="0">
                <a:solidFill>
                  <a:schemeClr val="bg1"/>
                </a:solidFill>
                <a:latin typeface="+mj-lt"/>
                <a:ea typeface="Microsoft YaHei" pitchFamily="34" charset="-122"/>
              </a:rPr>
              <a:t>Technology</a:t>
            </a:r>
            <a:endParaRPr lang="zh-CN" altLang="en-US" sz="2800" b="1" dirty="0">
              <a:solidFill>
                <a:schemeClr val="bg1"/>
              </a:solidFill>
              <a:latin typeface="+mj-lt"/>
              <a:ea typeface="Microsoft YaHei" pitchFamily="34" charset="-122"/>
            </a:endParaRPr>
          </a:p>
        </p:txBody>
      </p:sp>
      <p:grpSp>
        <p:nvGrpSpPr>
          <p:cNvPr id="11" name="Group 41"/>
          <p:cNvGrpSpPr>
            <a:grpSpLocks/>
          </p:cNvGrpSpPr>
          <p:nvPr/>
        </p:nvGrpSpPr>
        <p:grpSpPr bwMode="auto">
          <a:xfrm>
            <a:off x="107950" y="1989138"/>
            <a:ext cx="3178175" cy="1371600"/>
            <a:chOff x="0" y="0"/>
            <a:chExt cx="4143404" cy="1371610"/>
          </a:xfrm>
        </p:grpSpPr>
        <p:sp>
          <p:nvSpPr>
            <p:cNvPr id="12" name="平行四边形 45"/>
            <p:cNvSpPr>
              <a:spLocks noChangeArrowheads="1"/>
            </p:cNvSpPr>
            <p:nvPr/>
          </p:nvSpPr>
          <p:spPr bwMode="auto">
            <a:xfrm>
              <a:off x="0" y="0"/>
              <a:ext cx="4143404" cy="1371610"/>
            </a:xfrm>
            <a:prstGeom prst="parallelogram">
              <a:avLst>
                <a:gd name="adj" fmla="val 58864"/>
              </a:avLst>
            </a:prstGeom>
            <a:gradFill rotWithShape="0">
              <a:gsLst>
                <a:gs pos="0">
                  <a:srgbClr val="FFCCCC"/>
                </a:gs>
                <a:gs pos="62000">
                  <a:srgbClr val="FFCCCC">
                    <a:alpha val="38000"/>
                  </a:srgbClr>
                </a:gs>
                <a:gs pos="100000">
                  <a:srgbClr val="FFFFFF">
                    <a:alpha val="0"/>
                  </a:srgbClr>
                </a:gs>
              </a:gsLst>
              <a:lin ang="0"/>
            </a:gradFill>
            <a:ln w="9525">
              <a:noFill/>
              <a:miter lim="800000"/>
              <a:headEnd/>
              <a:tailEnd/>
            </a:ln>
            <a:effectLst>
              <a:outerShdw dist="38100" dir="8100000" algn="ctr" rotWithShape="0">
                <a:srgbClr val="000000">
                  <a:alpha val="37999"/>
                </a:srgbClr>
              </a:outerShdw>
            </a:effectLst>
          </p:spPr>
          <p:txBody>
            <a:bodyPr anchor="ctr"/>
            <a:lstStyle/>
            <a:p>
              <a:pPr algn="ctr">
                <a:defRPr/>
              </a:pPr>
              <a:endParaRPr lang="zh-CN" altLang="en-US">
                <a:solidFill>
                  <a:srgbClr val="FFFFFF"/>
                </a:solidFill>
                <a:latin typeface="Calibri" pitchFamily="34" charset="0"/>
              </a:endParaRPr>
            </a:p>
          </p:txBody>
        </p:sp>
        <p:sp>
          <p:nvSpPr>
            <p:cNvPr id="13" name="TextBox 54"/>
            <p:cNvSpPr txBox="1">
              <a:spLocks noChangeArrowheads="1"/>
            </p:cNvSpPr>
            <p:nvPr/>
          </p:nvSpPr>
          <p:spPr bwMode="auto">
            <a:xfrm>
              <a:off x="1059302" y="11102"/>
              <a:ext cx="240835" cy="369335"/>
            </a:xfrm>
            <a:prstGeom prst="rect">
              <a:avLst/>
            </a:prstGeom>
            <a:noFill/>
            <a:ln w="9525">
              <a:noFill/>
              <a:miter lim="800000"/>
              <a:headEnd/>
              <a:tailEnd/>
            </a:ln>
          </p:spPr>
          <p:txBody>
            <a:bodyPr wrap="none">
              <a:spAutoFit/>
            </a:bodyPr>
            <a:lstStyle/>
            <a:p>
              <a:endParaRPr lang="zh-CN" altLang="en-US" b="1">
                <a:solidFill>
                  <a:srgbClr val="3E003E"/>
                </a:solidFill>
                <a:latin typeface="Times New Roman" pitchFamily="18" charset="0"/>
                <a:ea typeface="Microsoft YaHei" pitchFamily="34" charset="-122"/>
                <a:cs typeface="Times New Roman" pitchFamily="18" charset="0"/>
              </a:endParaRPr>
            </a:p>
          </p:txBody>
        </p:sp>
      </p:grpSp>
      <p:grpSp>
        <p:nvGrpSpPr>
          <p:cNvPr id="14" name="Group 44"/>
          <p:cNvGrpSpPr>
            <a:grpSpLocks/>
          </p:cNvGrpSpPr>
          <p:nvPr/>
        </p:nvGrpSpPr>
        <p:grpSpPr bwMode="auto">
          <a:xfrm>
            <a:off x="107950" y="3500438"/>
            <a:ext cx="3178175" cy="1371600"/>
            <a:chOff x="0" y="0"/>
            <a:chExt cx="4009746" cy="1371610"/>
          </a:xfrm>
        </p:grpSpPr>
        <p:sp>
          <p:nvSpPr>
            <p:cNvPr id="15" name="平行四边形 44"/>
            <p:cNvSpPr>
              <a:spLocks noChangeArrowheads="1"/>
            </p:cNvSpPr>
            <p:nvPr/>
          </p:nvSpPr>
          <p:spPr bwMode="auto">
            <a:xfrm flipH="1">
              <a:off x="0" y="0"/>
              <a:ext cx="4009746" cy="1371610"/>
            </a:xfrm>
            <a:prstGeom prst="parallelogram">
              <a:avLst>
                <a:gd name="adj" fmla="val 53893"/>
              </a:avLst>
            </a:prstGeom>
            <a:gradFill rotWithShape="0">
              <a:gsLst>
                <a:gs pos="0">
                  <a:srgbClr val="FFCCCC"/>
                </a:gs>
                <a:gs pos="62000">
                  <a:srgbClr val="FFCCCC">
                    <a:alpha val="38000"/>
                  </a:srgbClr>
                </a:gs>
                <a:gs pos="100000">
                  <a:srgbClr val="FFFFFF">
                    <a:alpha val="0"/>
                  </a:srgbClr>
                </a:gs>
              </a:gsLst>
              <a:lin ang="0"/>
            </a:gradFill>
            <a:ln w="9525">
              <a:noFill/>
              <a:miter lim="800000"/>
              <a:headEnd/>
              <a:tailEnd/>
            </a:ln>
            <a:effectLst>
              <a:outerShdw dist="38100" dir="8100000" algn="ctr" rotWithShape="0">
                <a:srgbClr val="000000">
                  <a:alpha val="37999"/>
                </a:srgbClr>
              </a:outerShdw>
            </a:effectLst>
          </p:spPr>
          <p:txBody>
            <a:bodyPr anchor="ctr"/>
            <a:lstStyle/>
            <a:p>
              <a:pPr algn="ctr">
                <a:defRPr/>
              </a:pPr>
              <a:endParaRPr lang="zh-CN" altLang="en-US">
                <a:solidFill>
                  <a:srgbClr val="FFFFFF"/>
                </a:solidFill>
                <a:latin typeface="Calibri" pitchFamily="34" charset="0"/>
              </a:endParaRPr>
            </a:p>
          </p:txBody>
        </p:sp>
        <p:sp>
          <p:nvSpPr>
            <p:cNvPr id="16" name="TextBox 55"/>
            <p:cNvSpPr txBox="1">
              <a:spLocks noChangeArrowheads="1"/>
            </p:cNvSpPr>
            <p:nvPr/>
          </p:nvSpPr>
          <p:spPr bwMode="auto">
            <a:xfrm>
              <a:off x="494673" y="71439"/>
              <a:ext cx="233066" cy="369335"/>
            </a:xfrm>
            <a:prstGeom prst="rect">
              <a:avLst/>
            </a:prstGeom>
            <a:noFill/>
            <a:ln w="9525">
              <a:noFill/>
              <a:miter lim="800000"/>
              <a:headEnd/>
              <a:tailEnd/>
            </a:ln>
          </p:spPr>
          <p:txBody>
            <a:bodyPr wrap="none">
              <a:spAutoFit/>
            </a:bodyPr>
            <a:lstStyle/>
            <a:p>
              <a:endParaRPr lang="zh-CN" altLang="en-US" b="1">
                <a:solidFill>
                  <a:srgbClr val="3E003E"/>
                </a:solidFill>
                <a:latin typeface="Calibri" pitchFamily="34" charset="0"/>
              </a:endParaRPr>
            </a:p>
          </p:txBody>
        </p:sp>
      </p:grpSp>
      <p:grpSp>
        <p:nvGrpSpPr>
          <p:cNvPr id="17" name="Group 47"/>
          <p:cNvGrpSpPr>
            <a:grpSpLocks/>
          </p:cNvGrpSpPr>
          <p:nvPr/>
        </p:nvGrpSpPr>
        <p:grpSpPr bwMode="auto">
          <a:xfrm>
            <a:off x="5572125" y="2714625"/>
            <a:ext cx="3394075" cy="1428750"/>
            <a:chOff x="0" y="0"/>
            <a:chExt cx="4000528" cy="1428760"/>
          </a:xfrm>
        </p:grpSpPr>
        <p:sp>
          <p:nvSpPr>
            <p:cNvPr id="18" name="燕尾形 46"/>
            <p:cNvSpPr>
              <a:spLocks noChangeArrowheads="1"/>
            </p:cNvSpPr>
            <p:nvPr/>
          </p:nvSpPr>
          <p:spPr bwMode="auto">
            <a:xfrm>
              <a:off x="0" y="0"/>
              <a:ext cx="4000528" cy="1428760"/>
            </a:xfrm>
            <a:prstGeom prst="chevron">
              <a:avLst>
                <a:gd name="adj" fmla="val 25900"/>
              </a:avLst>
            </a:prstGeom>
            <a:gradFill rotWithShape="0">
              <a:gsLst>
                <a:gs pos="0">
                  <a:srgbClr val="FFCCCC"/>
                </a:gs>
                <a:gs pos="62000">
                  <a:srgbClr val="FFCCCC">
                    <a:alpha val="38000"/>
                  </a:srgbClr>
                </a:gs>
                <a:gs pos="100000">
                  <a:srgbClr val="FFFFFF">
                    <a:alpha val="0"/>
                  </a:srgbClr>
                </a:gs>
              </a:gsLst>
              <a:lin ang="0"/>
            </a:gradFill>
            <a:ln w="9525">
              <a:noFill/>
              <a:miter lim="800000"/>
              <a:headEnd/>
              <a:tailEnd/>
            </a:ln>
            <a:effectLst>
              <a:outerShdw dist="38100" dir="8100000" algn="ctr" rotWithShape="0">
                <a:srgbClr val="000000">
                  <a:alpha val="37999"/>
                </a:srgbClr>
              </a:outerShdw>
            </a:effectLst>
          </p:spPr>
          <p:txBody>
            <a:bodyPr anchor="ctr"/>
            <a:lstStyle/>
            <a:p>
              <a:pPr algn="ctr">
                <a:defRPr/>
              </a:pPr>
              <a:endParaRPr lang="zh-CN" altLang="en-US">
                <a:latin typeface="Calibri" pitchFamily="34" charset="0"/>
              </a:endParaRPr>
            </a:p>
          </p:txBody>
        </p:sp>
        <p:sp>
          <p:nvSpPr>
            <p:cNvPr id="19" name="TextBox 56"/>
            <p:cNvSpPr txBox="1">
              <a:spLocks noChangeArrowheads="1"/>
            </p:cNvSpPr>
            <p:nvPr/>
          </p:nvSpPr>
          <p:spPr bwMode="auto">
            <a:xfrm>
              <a:off x="642942" y="500067"/>
              <a:ext cx="217739" cy="523224"/>
            </a:xfrm>
            <a:prstGeom prst="rect">
              <a:avLst/>
            </a:prstGeom>
            <a:noFill/>
            <a:ln w="9525">
              <a:noFill/>
              <a:miter lim="800000"/>
              <a:headEnd/>
              <a:tailEnd/>
            </a:ln>
          </p:spPr>
          <p:txBody>
            <a:bodyPr wrap="none">
              <a:spAutoFit/>
            </a:bodyPr>
            <a:lstStyle/>
            <a:p>
              <a:endParaRPr lang="zh-CN" altLang="en-US" sz="2800" b="1">
                <a:solidFill>
                  <a:srgbClr val="3E003E"/>
                </a:solidFill>
                <a:latin typeface="Times New Roman" pitchFamily="18" charset="0"/>
                <a:cs typeface="Times New Roman" pitchFamily="18" charset="0"/>
              </a:endParaRPr>
            </a:p>
          </p:txBody>
        </p:sp>
      </p:grpSp>
      <p:pic>
        <p:nvPicPr>
          <p:cNvPr id="20" name="Picture 52" descr="C:\Users\hp-pc\Downloads\download.jpg"/>
          <p:cNvPicPr>
            <a:picLocks noChangeAspect="1" noChangeArrowheads="1"/>
          </p:cNvPicPr>
          <p:nvPr/>
        </p:nvPicPr>
        <p:blipFill>
          <a:blip r:embed="rId2" cstate="print"/>
          <a:srcRect/>
          <a:stretch>
            <a:fillRect/>
          </a:stretch>
        </p:blipFill>
        <p:spPr bwMode="auto">
          <a:xfrm>
            <a:off x="785813" y="3571875"/>
            <a:ext cx="1763712" cy="1176338"/>
          </a:xfrm>
          <a:prstGeom prst="rect">
            <a:avLst/>
          </a:prstGeom>
          <a:noFill/>
          <a:ln w="9525">
            <a:noFill/>
            <a:miter lim="800000"/>
            <a:headEnd/>
            <a:tailEnd/>
          </a:ln>
        </p:spPr>
      </p:pic>
      <p:pic>
        <p:nvPicPr>
          <p:cNvPr id="21" name="Picture 7"/>
          <p:cNvPicPr>
            <a:picLocks noChangeAspect="1"/>
          </p:cNvPicPr>
          <p:nvPr/>
        </p:nvPicPr>
        <p:blipFill>
          <a:blip r:embed="rId3" cstate="print"/>
          <a:srcRect/>
          <a:stretch>
            <a:fillRect/>
          </a:stretch>
        </p:blipFill>
        <p:spPr bwMode="auto">
          <a:xfrm>
            <a:off x="844550" y="2051050"/>
            <a:ext cx="1704975" cy="1281113"/>
          </a:xfrm>
          <a:prstGeom prst="rect">
            <a:avLst/>
          </a:prstGeom>
          <a:noFill/>
          <a:ln w="9525">
            <a:noFill/>
            <a:miter lim="800000"/>
            <a:headEnd/>
            <a:tailEnd/>
          </a:ln>
        </p:spPr>
      </p:pic>
      <p:pic>
        <p:nvPicPr>
          <p:cNvPr id="22" name="Picture 8"/>
          <p:cNvPicPr>
            <a:picLocks noChangeAspect="1"/>
          </p:cNvPicPr>
          <p:nvPr/>
        </p:nvPicPr>
        <p:blipFill>
          <a:blip r:embed="rId4" cstate="print"/>
          <a:srcRect/>
          <a:stretch>
            <a:fillRect/>
          </a:stretch>
        </p:blipFill>
        <p:spPr bwMode="auto">
          <a:xfrm>
            <a:off x="6051550" y="2719388"/>
            <a:ext cx="1616075" cy="1466850"/>
          </a:xfrm>
          <a:prstGeom prst="rect">
            <a:avLst/>
          </a:prstGeom>
          <a:noFill/>
          <a:ln w="9525">
            <a:noFill/>
            <a:miter lim="800000"/>
            <a:headEnd/>
            <a:tailEnd/>
          </a:ln>
        </p:spPr>
      </p:pic>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Righ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9" presetClass="entr" presetSubtype="0" decel="10000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 calcmode="lin" valueType="num">
                                      <p:cBhvr>
                                        <p:cTn id="14" dur="500" fill="hold"/>
                                        <p:tgtEl>
                                          <p:spTgt spid="21"/>
                                        </p:tgtEl>
                                        <p:attrNameLst>
                                          <p:attrName>style.rotation</p:attrName>
                                        </p:attrNameLst>
                                      </p:cBhvr>
                                      <p:tavLst>
                                        <p:tav tm="0">
                                          <p:val>
                                            <p:fltVal val="360"/>
                                          </p:val>
                                        </p:tav>
                                        <p:tav tm="100000">
                                          <p:val>
                                            <p:fltVal val="0"/>
                                          </p:val>
                                        </p:tav>
                                      </p:tavLst>
                                    </p:anim>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slide(fromLeft)">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49" presetClass="entr" presetSubtype="0" decel="10000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 calcmode="lin" valueType="num">
                                      <p:cBhvr>
                                        <p:cTn id="27" dur="500" fill="hold"/>
                                        <p:tgtEl>
                                          <p:spTgt spid="22"/>
                                        </p:tgtEl>
                                        <p:attrNameLst>
                                          <p:attrName>style.rotation</p:attrName>
                                        </p:attrNameLst>
                                      </p:cBhvr>
                                      <p:tavLst>
                                        <p:tav tm="0">
                                          <p:val>
                                            <p:fltVal val="360"/>
                                          </p:val>
                                        </p:tav>
                                        <p:tav tm="100000">
                                          <p:val>
                                            <p:fltVal val="0"/>
                                          </p:val>
                                        </p:tav>
                                      </p:tavLst>
                                    </p:anim>
                                    <p:animEffect transition="in" filter="fade">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2"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slide(fromRight)">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49" presetClass="entr" presetSubtype="0" decel="100000"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 calcmode="lin" valueType="num">
                                      <p:cBhvr>
                                        <p:cTn id="38" dur="500" fill="hold"/>
                                        <p:tgtEl>
                                          <p:spTgt spid="20"/>
                                        </p:tgtEl>
                                        <p:attrNameLst>
                                          <p:attrName>ppt_w</p:attrName>
                                        </p:attrNameLst>
                                      </p:cBhvr>
                                      <p:tavLst>
                                        <p:tav tm="0">
                                          <p:val>
                                            <p:fltVal val="0"/>
                                          </p:val>
                                        </p:tav>
                                        <p:tav tm="100000">
                                          <p:val>
                                            <p:strVal val="#ppt_w"/>
                                          </p:val>
                                        </p:tav>
                                      </p:tavLst>
                                    </p:anim>
                                    <p:anim calcmode="lin" valueType="num">
                                      <p:cBhvr>
                                        <p:cTn id="39" dur="500" fill="hold"/>
                                        <p:tgtEl>
                                          <p:spTgt spid="20"/>
                                        </p:tgtEl>
                                        <p:attrNameLst>
                                          <p:attrName>ppt_h</p:attrName>
                                        </p:attrNameLst>
                                      </p:cBhvr>
                                      <p:tavLst>
                                        <p:tav tm="0">
                                          <p:val>
                                            <p:fltVal val="0"/>
                                          </p:val>
                                        </p:tav>
                                        <p:tav tm="100000">
                                          <p:val>
                                            <p:strVal val="#ppt_h"/>
                                          </p:val>
                                        </p:tav>
                                      </p:tavLst>
                                    </p:anim>
                                    <p:anim calcmode="lin" valueType="num">
                                      <p:cBhvr>
                                        <p:cTn id="40" dur="500" fill="hold"/>
                                        <p:tgtEl>
                                          <p:spTgt spid="20"/>
                                        </p:tgtEl>
                                        <p:attrNameLst>
                                          <p:attrName>style.rotation</p:attrName>
                                        </p:attrNameLst>
                                      </p:cBhvr>
                                      <p:tavLst>
                                        <p:tav tm="0">
                                          <p:val>
                                            <p:fltVal val="360"/>
                                          </p:val>
                                        </p:tav>
                                        <p:tav tm="100000">
                                          <p:val>
                                            <p:fltVal val="0"/>
                                          </p:val>
                                        </p:tav>
                                      </p:tavLst>
                                    </p:anim>
                                    <p:animEffect transition="in" filter="fade">
                                      <p:cBhvr>
                                        <p:cTn id="4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Custom 1">
      <a:majorFont>
        <a:latin typeface="Times New Roman"/>
        <a:ea typeface=""/>
        <a:cs typeface=""/>
      </a:majorFont>
      <a:minorFont>
        <a:latin typeface="Times New Roman"/>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825</TotalTime>
  <Words>2277</Words>
  <Application>Microsoft Office PowerPoint</Application>
  <PresentationFormat>On-screen Show (4:3)</PresentationFormat>
  <Paragraphs>560</Paragraphs>
  <Slides>59</Slides>
  <Notes>3</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Theme1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Pranjal Parikh</dc:creator>
  <cp:lastModifiedBy>Rax</cp:lastModifiedBy>
  <cp:revision>145</cp:revision>
  <dcterms:created xsi:type="dcterms:W3CDTF">2015-10-02T06:18:15Z</dcterms:created>
  <dcterms:modified xsi:type="dcterms:W3CDTF">2017-04-01T19:11:49Z</dcterms:modified>
</cp:coreProperties>
</file>