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FFF5"/>
    <a:srgbClr val="FFCB2C"/>
    <a:srgbClr val="303134"/>
    <a:srgbClr val="23ADE5"/>
    <a:srgbClr val="FFCB2D"/>
    <a:srgbClr val="000000"/>
    <a:srgbClr val="FFCB2F"/>
    <a:srgbClr val="42A5BD"/>
    <a:srgbClr val="FFFFFF"/>
    <a:srgbClr val="F582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50E0-41C0-40E3-A59E-BDDCA5A38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0F41AC-5F2F-4B53-B12F-9F74FA75C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2415D8-A7C3-4587-8065-212F45B26C5A}"/>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5" name="Footer Placeholder 4">
            <a:extLst>
              <a:ext uri="{FF2B5EF4-FFF2-40B4-BE49-F238E27FC236}">
                <a16:creationId xmlns:a16="http://schemas.microsoft.com/office/drawing/2014/main" id="{BF45EFDD-0773-4F9F-A7E5-B6AD5C897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354D1-8DAC-43B1-80C7-061E9BD014EF}"/>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268082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81ED-52D5-4F60-AAAD-39C407E48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E6A0DC-C822-4CAF-9F4F-337313C2D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B0424-9013-4540-8CF3-59D808FFF9AA}"/>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5" name="Footer Placeholder 4">
            <a:extLst>
              <a:ext uri="{FF2B5EF4-FFF2-40B4-BE49-F238E27FC236}">
                <a16:creationId xmlns:a16="http://schemas.microsoft.com/office/drawing/2014/main" id="{683DCB47-5E1E-4D54-8893-F776FF56A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060A0-1EA2-416B-8D2E-5C78D0DD3556}"/>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218682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ADE4F-06E1-4C6F-9F82-5471D3033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7AA45E-DF25-47AD-AB17-4C38662A37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5CBE9-261B-4CC8-9E53-BEC905B4D9EC}"/>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5" name="Footer Placeholder 4">
            <a:extLst>
              <a:ext uri="{FF2B5EF4-FFF2-40B4-BE49-F238E27FC236}">
                <a16:creationId xmlns:a16="http://schemas.microsoft.com/office/drawing/2014/main" id="{2DF7F56C-A86B-41F5-A0D9-063A9C76B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47314-9DCA-4D87-A3F5-8B3436071B05}"/>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308255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9448-A5EA-40BE-9EFC-7AD8EE4C8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FAE0C-1D37-4AA9-BA38-80697562B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1AA66-2E5B-4683-8697-AABAD3C8CEF7}"/>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5" name="Footer Placeholder 4">
            <a:extLst>
              <a:ext uri="{FF2B5EF4-FFF2-40B4-BE49-F238E27FC236}">
                <a16:creationId xmlns:a16="http://schemas.microsoft.com/office/drawing/2014/main" id="{5EB23F49-2C95-40EC-A4D2-5DDFBF28E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1D1F9-CBE3-4AB6-8912-6881F0B9F55E}"/>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137948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2FDF-F5B1-4C69-8302-4731CB4102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E60EA-34B8-40A4-AEFE-CC1FB71196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39B299-538B-4A97-8D8F-EFE58CA31A4D}"/>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5" name="Footer Placeholder 4">
            <a:extLst>
              <a:ext uri="{FF2B5EF4-FFF2-40B4-BE49-F238E27FC236}">
                <a16:creationId xmlns:a16="http://schemas.microsoft.com/office/drawing/2014/main" id="{5819557F-1E2C-4329-A996-4405F36E4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F9345-2FF4-473F-B2CC-A2C24C1AE771}"/>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105846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8D2-2BFA-414C-925D-62A5AC169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6A0CA-C10B-409A-90FB-E95BE04EF8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28EB6E-80EA-4500-84AD-9A46B80114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58A0EB-89BD-45B2-8992-FAA785D3CD65}"/>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6" name="Footer Placeholder 5">
            <a:extLst>
              <a:ext uri="{FF2B5EF4-FFF2-40B4-BE49-F238E27FC236}">
                <a16:creationId xmlns:a16="http://schemas.microsoft.com/office/drawing/2014/main" id="{3F58B541-E6DB-4EC3-B21D-FE9386F67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717A3-22C3-4D69-9395-3F48729B74F3}"/>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34433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2E56-F0BA-4BE9-BB57-4D9B9A368D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E7555-E208-4F7F-AEF4-EFC9E03F0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7F0A92-AA7E-4176-B7CC-AA938DC881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86BDE9-7099-4076-AB94-500566D33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4224E7-3754-4A8D-BF19-30C875CC9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6ABC18-87D3-451B-99B0-B0DC5B564A77}"/>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8" name="Footer Placeholder 7">
            <a:extLst>
              <a:ext uri="{FF2B5EF4-FFF2-40B4-BE49-F238E27FC236}">
                <a16:creationId xmlns:a16="http://schemas.microsoft.com/office/drawing/2014/main" id="{F0D0CEA7-D9E6-4E69-A651-1E52D4F15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6A23B9-99BF-49DE-AF24-ECF75227227C}"/>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279800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C16D-297F-46BC-BFFA-418EF00436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E5DE74-7D33-4786-B36C-675FE47C4987}"/>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4" name="Footer Placeholder 3">
            <a:extLst>
              <a:ext uri="{FF2B5EF4-FFF2-40B4-BE49-F238E27FC236}">
                <a16:creationId xmlns:a16="http://schemas.microsoft.com/office/drawing/2014/main" id="{99F144F6-6102-4344-9665-CEC18E80A9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4079F-0E67-4652-B9D0-4FB4F39CB58D}"/>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385058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35F9D-FF2B-46A4-A821-6A98E702EEFD}"/>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3" name="Footer Placeholder 2">
            <a:extLst>
              <a:ext uri="{FF2B5EF4-FFF2-40B4-BE49-F238E27FC236}">
                <a16:creationId xmlns:a16="http://schemas.microsoft.com/office/drawing/2014/main" id="{27155138-5AC9-40C3-87A7-A8B8D967F6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14AD91-6B3F-40EA-BF46-83324F86318A}"/>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271400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A5DD-D9C9-483B-B613-BC7D598B6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23794-3E4D-4F40-8504-73BA3886C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FED07F-EB33-4720-B0B6-966F9F4A1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5F2EA-E5A4-4D5D-AC21-03E0656DC2CD}"/>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6" name="Footer Placeholder 5">
            <a:extLst>
              <a:ext uri="{FF2B5EF4-FFF2-40B4-BE49-F238E27FC236}">
                <a16:creationId xmlns:a16="http://schemas.microsoft.com/office/drawing/2014/main" id="{DB2BA534-3DE2-4EBB-BB53-2A5947F50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FC138-3D59-4623-BFB9-6A23B4B5C6A7}"/>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167897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8A94-4B85-486E-8ADC-E4CC6D748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18BBF8-B7C5-443A-87AF-C7A8231FE7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5990D-85BB-4E1D-9581-7631B6AA5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03B9E-F343-44E4-9AFF-F279FCFAD001}"/>
              </a:ext>
            </a:extLst>
          </p:cNvPr>
          <p:cNvSpPr>
            <a:spLocks noGrp="1"/>
          </p:cNvSpPr>
          <p:nvPr>
            <p:ph type="dt" sz="half" idx="10"/>
          </p:nvPr>
        </p:nvSpPr>
        <p:spPr/>
        <p:txBody>
          <a:bodyPr/>
          <a:lstStyle/>
          <a:p>
            <a:fld id="{FF8FB62C-FC00-4EE8-BB61-B47AD0F5A876}" type="datetimeFigureOut">
              <a:rPr lang="en-US" smtClean="0"/>
              <a:t>7/11/2021</a:t>
            </a:fld>
            <a:endParaRPr lang="en-US"/>
          </a:p>
        </p:txBody>
      </p:sp>
      <p:sp>
        <p:nvSpPr>
          <p:cNvPr id="6" name="Footer Placeholder 5">
            <a:extLst>
              <a:ext uri="{FF2B5EF4-FFF2-40B4-BE49-F238E27FC236}">
                <a16:creationId xmlns:a16="http://schemas.microsoft.com/office/drawing/2014/main" id="{E1C49DFA-79BF-4D4C-8771-CCE86973F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2713F-4FCE-45E9-8977-000C4FE37075}"/>
              </a:ext>
            </a:extLst>
          </p:cNvPr>
          <p:cNvSpPr>
            <a:spLocks noGrp="1"/>
          </p:cNvSpPr>
          <p:nvPr>
            <p:ph type="sldNum" sz="quarter" idx="12"/>
          </p:nvPr>
        </p:nvSpPr>
        <p:spPr/>
        <p:txBody>
          <a:bodyPr/>
          <a:lstStyle/>
          <a:p>
            <a:fld id="{3D8D7A54-C1D1-4A6A-AEFE-B52E7BBDB739}" type="slidenum">
              <a:rPr lang="en-US" smtClean="0"/>
              <a:t>‹#›</a:t>
            </a:fld>
            <a:endParaRPr lang="en-US"/>
          </a:p>
        </p:txBody>
      </p:sp>
    </p:spTree>
    <p:extLst>
      <p:ext uri="{BB962C8B-B14F-4D97-AF65-F5344CB8AC3E}">
        <p14:creationId xmlns:p14="http://schemas.microsoft.com/office/powerpoint/2010/main" val="243990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C78B7-30B3-400C-BB2D-32D5A462F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644FEA-111D-4575-8864-633330DCC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27D2B-67EB-46EF-BC9B-6C7E02E5E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FB62C-FC00-4EE8-BB61-B47AD0F5A876}" type="datetimeFigureOut">
              <a:rPr lang="en-US" smtClean="0"/>
              <a:t>7/11/2021</a:t>
            </a:fld>
            <a:endParaRPr lang="en-US"/>
          </a:p>
        </p:txBody>
      </p:sp>
      <p:sp>
        <p:nvSpPr>
          <p:cNvPr id="5" name="Footer Placeholder 4">
            <a:extLst>
              <a:ext uri="{FF2B5EF4-FFF2-40B4-BE49-F238E27FC236}">
                <a16:creationId xmlns:a16="http://schemas.microsoft.com/office/drawing/2014/main" id="{B3311B68-2B63-46E7-8392-098CC4F90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4A657D-1293-41AE-979A-326634BB4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D7A54-C1D1-4A6A-AEFE-B52E7BBDB739}" type="slidenum">
              <a:rPr lang="en-US" smtClean="0"/>
              <a:t>‹#›</a:t>
            </a:fld>
            <a:endParaRPr lang="en-US"/>
          </a:p>
        </p:txBody>
      </p:sp>
    </p:spTree>
    <p:extLst>
      <p:ext uri="{BB962C8B-B14F-4D97-AF65-F5344CB8AC3E}">
        <p14:creationId xmlns:p14="http://schemas.microsoft.com/office/powerpoint/2010/main" val="2108933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firebase.google.com/docs" TargetMode="External"/><Relationship Id="rId2" Type="http://schemas.openxmlformats.org/officeDocument/2006/relationships/hyperlink" Target="https://chatengine.io/docs/getting_started" TargetMode="External"/><Relationship Id="rId1" Type="http://schemas.openxmlformats.org/officeDocument/2006/relationships/slideLayout" Target="../slideLayouts/slideLayout2.xml"/><Relationship Id="rId6" Type="http://schemas.openxmlformats.org/officeDocument/2006/relationships/hyperlink" Target="https://www.buymeacoffee.com/JSMastery" TargetMode="External"/><Relationship Id="rId5" Type="http://schemas.openxmlformats.org/officeDocument/2006/relationships/hyperlink" Target="https://reactjs.org/docs/getting-started.html" TargetMode="External"/><Relationship Id="rId4" Type="http://schemas.openxmlformats.org/officeDocument/2006/relationships/hyperlink" Target="https://material-ui.com/store/?utm_source=docs&amp;utm_medium=referral&amp;utm_campaign=home-st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73E9-E31F-4EBD-90B8-AB49C4F19DCF}"/>
              </a:ext>
            </a:extLst>
          </p:cNvPr>
          <p:cNvSpPr>
            <a:spLocks noGrp="1"/>
          </p:cNvSpPr>
          <p:nvPr>
            <p:ph type="title"/>
          </p:nvPr>
        </p:nvSpPr>
        <p:spPr>
          <a:xfrm>
            <a:off x="236375" y="327802"/>
            <a:ext cx="7685315" cy="1325563"/>
          </a:xfrm>
        </p:spPr>
        <p:txBody>
          <a:bodyPr/>
          <a:lstStyle/>
          <a:p>
            <a:r>
              <a:rPr lang="en-US" dirty="0">
                <a:solidFill>
                  <a:srgbClr val="75C7FA"/>
                </a:solidFill>
                <a:latin typeface="Roboto" panose="02000000000000000000" pitchFamily="2" charset="0"/>
                <a:ea typeface="Roboto" panose="02000000000000000000" pitchFamily="2" charset="0"/>
                <a:cs typeface="Roboto" panose="02000000000000000000" pitchFamily="2" charset="0"/>
              </a:rPr>
              <a:t>Features Concepts </a:t>
            </a:r>
            <a:r>
              <a:rPr lang="en-US" dirty="0">
                <a:solidFill>
                  <a:srgbClr val="71FFF5"/>
                </a:solidFill>
                <a:latin typeface="Roboto" panose="02000000000000000000" pitchFamily="2" charset="0"/>
                <a:ea typeface="Roboto" panose="02000000000000000000" pitchFamily="2" charset="0"/>
                <a:cs typeface="Roboto" panose="02000000000000000000" pitchFamily="2" charset="0"/>
              </a:rPr>
              <a:t>&amp;</a:t>
            </a:r>
            <a:r>
              <a:rPr lang="en-US" dirty="0">
                <a:solidFill>
                  <a:srgbClr val="75C7FA"/>
                </a:solidFill>
                <a:latin typeface="Roboto" panose="02000000000000000000" pitchFamily="2" charset="0"/>
                <a:ea typeface="Roboto" panose="02000000000000000000" pitchFamily="2" charset="0"/>
                <a:cs typeface="Roboto" panose="02000000000000000000" pitchFamily="2" charset="0"/>
              </a:rPr>
              <a:t> Planning</a:t>
            </a:r>
          </a:p>
        </p:txBody>
      </p:sp>
      <p:sp>
        <p:nvSpPr>
          <p:cNvPr id="4" name="Rectangle: Rounded Corners 3">
            <a:extLst>
              <a:ext uri="{FF2B5EF4-FFF2-40B4-BE49-F238E27FC236}">
                <a16:creationId xmlns:a16="http://schemas.microsoft.com/office/drawing/2014/main" id="{E7F7ECDF-9257-4E63-A4F7-EC522F94650C}"/>
              </a:ext>
            </a:extLst>
          </p:cNvPr>
          <p:cNvSpPr/>
          <p:nvPr/>
        </p:nvSpPr>
        <p:spPr>
          <a:xfrm>
            <a:off x="354562" y="1981924"/>
            <a:ext cx="3074437" cy="4510627"/>
          </a:xfrm>
          <a:prstGeom prst="roundRect">
            <a:avLst>
              <a:gd name="adj" fmla="val 2880"/>
            </a:avLst>
          </a:prstGeom>
          <a:solidFill>
            <a:srgbClr val="30313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800" dirty="0">
                <a:solidFill>
                  <a:srgbClr val="FBFBFD"/>
                </a:solidFill>
                <a:latin typeface="SF Pro Text" pitchFamily="50" charset="0"/>
                <a:ea typeface="SF Pro Text" pitchFamily="50" charset="0"/>
                <a:cs typeface="SF Pro Text" pitchFamily="50" charset="0"/>
              </a:rPr>
              <a:t>Features</a:t>
            </a:r>
            <a:r>
              <a:rPr lang="en-US" sz="1800" dirty="0">
                <a:solidFill>
                  <a:srgbClr val="FBFBFD"/>
                </a:solidFill>
                <a:latin typeface="SF Pro Text" pitchFamily="50" charset="0"/>
                <a:ea typeface="SF Pro Text" pitchFamily="50" charset="0"/>
                <a:cs typeface="SF Pro Text" pitchFamily="50" charset="0"/>
              </a:rPr>
              <a:t> </a:t>
            </a:r>
          </a:p>
          <a:p>
            <a:pPr marL="0" indent="0">
              <a:buNone/>
            </a:pPr>
            <a:endParaRPr lang="en-US" sz="1800" dirty="0">
              <a:solidFill>
                <a:srgbClr val="FBFBFD"/>
              </a:solidFill>
              <a:latin typeface="SF Pro Text" pitchFamily="50" charset="0"/>
              <a:ea typeface="SF Pro Text" pitchFamily="50" charset="0"/>
              <a:cs typeface="SF Pro Text" pitchFamily="50" charset="0"/>
            </a:endParaRPr>
          </a:p>
          <a:p>
            <a:pPr marL="0" indent="0">
              <a:buNone/>
            </a:pPr>
            <a:r>
              <a:rPr lang="en-US" sz="1500" dirty="0">
                <a:solidFill>
                  <a:srgbClr val="FBFBFD"/>
                </a:solidFill>
                <a:latin typeface="SF Pro Text" pitchFamily="50" charset="0"/>
                <a:ea typeface="SF Pro Text" pitchFamily="50" charset="0"/>
                <a:cs typeface="SF Pro Text" pitchFamily="50" charset="0"/>
              </a:rPr>
              <a:t>-Realtime web-based chat</a:t>
            </a:r>
          </a:p>
          <a:p>
            <a:pPr marL="0" indent="0">
              <a:buNone/>
            </a:pPr>
            <a:r>
              <a:rPr lang="en-US" sz="1500" dirty="0">
                <a:solidFill>
                  <a:srgbClr val="FBFBFD"/>
                </a:solidFill>
                <a:latin typeface="SF Pro Text" pitchFamily="50" charset="0"/>
                <a:ea typeface="SF Pro Text" pitchFamily="50" charset="0"/>
                <a:cs typeface="SF Pro Text" pitchFamily="50" charset="0"/>
              </a:rPr>
              <a:t>application for university students.</a:t>
            </a:r>
          </a:p>
          <a:p>
            <a:pPr marL="0" indent="0">
              <a:buNone/>
            </a:pPr>
            <a:endParaRPr lang="en-US" sz="1500" dirty="0">
              <a:solidFill>
                <a:srgbClr val="FBFBFD"/>
              </a:solidFill>
              <a:latin typeface="SF Pro Text" pitchFamily="50" charset="0"/>
              <a:ea typeface="SF Pro Text" pitchFamily="50" charset="0"/>
              <a:cs typeface="SF Pro Text" pitchFamily="50" charset="0"/>
            </a:endParaRPr>
          </a:p>
          <a:p>
            <a:pPr marL="0" indent="0">
              <a:buNone/>
            </a:pPr>
            <a:r>
              <a:rPr lang="en-US" sz="1500" dirty="0">
                <a:solidFill>
                  <a:srgbClr val="FBFBFD"/>
                </a:solidFill>
                <a:latin typeface="SF Pro Text" pitchFamily="50" charset="0"/>
                <a:ea typeface="SF Pro Text" pitchFamily="50" charset="0"/>
                <a:cs typeface="SF Pro Text" pitchFamily="50" charset="0"/>
              </a:rPr>
              <a:t>-Casual group communication purpose and discussions.</a:t>
            </a:r>
          </a:p>
          <a:p>
            <a:pPr marL="0" indent="0">
              <a:buNone/>
            </a:pPr>
            <a:endParaRPr lang="en-US" sz="1500" dirty="0">
              <a:solidFill>
                <a:srgbClr val="FBFBFD"/>
              </a:solidFill>
              <a:latin typeface="SF Pro Text" pitchFamily="50" charset="0"/>
              <a:ea typeface="SF Pro Text" pitchFamily="50" charset="0"/>
              <a:cs typeface="SF Pro Text" pitchFamily="50" charset="0"/>
            </a:endParaRPr>
          </a:p>
          <a:p>
            <a:r>
              <a:rPr lang="en-US" sz="1500" dirty="0">
                <a:solidFill>
                  <a:srgbClr val="FBFBFD"/>
                </a:solidFill>
                <a:latin typeface="SF Pro Text" pitchFamily="50" charset="0"/>
                <a:ea typeface="SF Pro Text" pitchFamily="50" charset="0"/>
                <a:cs typeface="SF Pro Text" pitchFamily="50" charset="0"/>
              </a:rPr>
              <a:t>-</a:t>
            </a:r>
            <a:r>
              <a:rPr lang="en-US" sz="1600" dirty="0">
                <a:solidFill>
                  <a:srgbClr val="FBFBFD"/>
                </a:solidFill>
                <a:latin typeface="SF Pro Text" pitchFamily="50" charset="0"/>
                <a:ea typeface="SF Pro Text" pitchFamily="50" charset="0"/>
                <a:cs typeface="SF Pro Text" pitchFamily="50" charset="0"/>
              </a:rPr>
              <a:t>Authentication with Google or Facebook account.</a:t>
            </a:r>
          </a:p>
          <a:p>
            <a:pPr marL="0" indent="0">
              <a:buNone/>
            </a:pPr>
            <a:endParaRPr lang="en-US" sz="1500" dirty="0">
              <a:solidFill>
                <a:srgbClr val="FBFBFD"/>
              </a:solidFill>
              <a:latin typeface="SF Pro Text" pitchFamily="50" charset="0"/>
              <a:ea typeface="SF Pro Text" pitchFamily="50" charset="0"/>
              <a:cs typeface="SF Pro Text" pitchFamily="50" charset="0"/>
            </a:endParaRPr>
          </a:p>
          <a:p>
            <a:pPr marL="0" indent="0">
              <a:buNone/>
            </a:pPr>
            <a:endParaRPr lang="en-US" sz="1500" dirty="0">
              <a:solidFill>
                <a:srgbClr val="FBFBFD"/>
              </a:solidFill>
              <a:latin typeface="SF Pro Text" pitchFamily="50" charset="0"/>
              <a:ea typeface="SF Pro Text" pitchFamily="50" charset="0"/>
              <a:cs typeface="SF Pro Text" pitchFamily="50" charset="0"/>
            </a:endParaRPr>
          </a:p>
          <a:p>
            <a:pPr marL="0" indent="0">
              <a:buNone/>
            </a:pPr>
            <a:r>
              <a:rPr lang="en-US" sz="1400" dirty="0">
                <a:solidFill>
                  <a:srgbClr val="75C7FA"/>
                </a:solidFill>
                <a:latin typeface="SF Pro Text" pitchFamily="50" charset="0"/>
                <a:ea typeface="SF Pro Text" pitchFamily="50" charset="0"/>
                <a:cs typeface="SF Pro Text" pitchFamily="50" charset="0"/>
              </a:rPr>
              <a:t>Real time data exchange, Chat feed, group discussions, Dark theme, INIAD color theme.</a:t>
            </a:r>
          </a:p>
          <a:p>
            <a:pPr marL="0" indent="0">
              <a:buNone/>
            </a:pPr>
            <a:endParaRPr lang="en-US" sz="1400" dirty="0">
              <a:solidFill>
                <a:srgbClr val="75C7FA"/>
              </a:solidFill>
              <a:latin typeface="SF Pro Text" pitchFamily="50" charset="0"/>
              <a:ea typeface="SF Pro Text" pitchFamily="50" charset="0"/>
              <a:cs typeface="SF Pro Text" pitchFamily="50" charset="0"/>
            </a:endParaRPr>
          </a:p>
        </p:txBody>
      </p:sp>
      <p:sp>
        <p:nvSpPr>
          <p:cNvPr id="7" name="Rectangle: Rounded Corners 6">
            <a:extLst>
              <a:ext uri="{FF2B5EF4-FFF2-40B4-BE49-F238E27FC236}">
                <a16:creationId xmlns:a16="http://schemas.microsoft.com/office/drawing/2014/main" id="{EDD72FFF-38A6-4C08-A29D-A97A549B0CF3}"/>
              </a:ext>
            </a:extLst>
          </p:cNvPr>
          <p:cNvSpPr/>
          <p:nvPr/>
        </p:nvSpPr>
        <p:spPr>
          <a:xfrm>
            <a:off x="8876523" y="228599"/>
            <a:ext cx="3079102" cy="396551"/>
          </a:xfrm>
          <a:prstGeom prst="roundRect">
            <a:avLst>
              <a:gd name="adj" fmla="val 48824"/>
            </a:avLst>
          </a:prstGeom>
          <a:solidFill>
            <a:srgbClr val="303440"/>
          </a:solidFill>
          <a:ln w="12700">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6E6E6"/>
                </a:solidFill>
              </a:rPr>
              <a:t>1F10191005_Thant Min Htet</a:t>
            </a:r>
          </a:p>
        </p:txBody>
      </p:sp>
      <p:sp>
        <p:nvSpPr>
          <p:cNvPr id="20" name="Rectangle: Rounded Corners 19">
            <a:extLst>
              <a:ext uri="{FF2B5EF4-FFF2-40B4-BE49-F238E27FC236}">
                <a16:creationId xmlns:a16="http://schemas.microsoft.com/office/drawing/2014/main" id="{ED7F93A3-4EB9-4AB0-B8C5-F5136CAD4517}"/>
              </a:ext>
            </a:extLst>
          </p:cNvPr>
          <p:cNvSpPr/>
          <p:nvPr/>
        </p:nvSpPr>
        <p:spPr>
          <a:xfrm>
            <a:off x="3770012" y="3641645"/>
            <a:ext cx="3136257" cy="2850906"/>
          </a:xfrm>
          <a:prstGeom prst="roundRect">
            <a:avLst>
              <a:gd name="adj" fmla="val 2212"/>
            </a:avLst>
          </a:prstGeom>
          <a:solidFill>
            <a:srgbClr val="30313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400" dirty="0">
                <a:solidFill>
                  <a:srgbClr val="FBFBFD"/>
                </a:solidFill>
                <a:latin typeface="SF Pro Text" pitchFamily="50" charset="0"/>
                <a:ea typeface="SF Pro Text" pitchFamily="50" charset="0"/>
                <a:cs typeface="SF Pro Text" pitchFamily="50" charset="0"/>
              </a:rPr>
              <a:t>Potential Features </a:t>
            </a:r>
          </a:p>
          <a:p>
            <a:pPr marL="0" indent="0">
              <a:buNone/>
            </a:pPr>
            <a:endParaRPr lang="en-US" sz="1500" dirty="0">
              <a:solidFill>
                <a:srgbClr val="FBFBFD"/>
              </a:solidFill>
              <a:latin typeface="SF Pro Text" pitchFamily="50" charset="0"/>
              <a:ea typeface="SF Pro Text" pitchFamily="50" charset="0"/>
              <a:cs typeface="SF Pro Text" pitchFamily="50" charset="0"/>
            </a:endParaRPr>
          </a:p>
          <a:p>
            <a:pPr marL="0" indent="0">
              <a:buNone/>
            </a:pPr>
            <a:r>
              <a:rPr lang="en-US" sz="1500" dirty="0">
                <a:solidFill>
                  <a:srgbClr val="FBFBFD"/>
                </a:solidFill>
                <a:latin typeface="SF Pro Text" pitchFamily="50" charset="0"/>
                <a:ea typeface="SF Pro Text" pitchFamily="50" charset="0"/>
                <a:cs typeface="SF Pro Text" pitchFamily="50" charset="0"/>
              </a:rPr>
              <a:t>-Voice to text converting messages.</a:t>
            </a:r>
          </a:p>
          <a:p>
            <a:pPr marL="0" indent="0">
              <a:buNone/>
            </a:pPr>
            <a:endParaRPr lang="en-US" sz="1500" dirty="0">
              <a:solidFill>
                <a:srgbClr val="FBFBFD"/>
              </a:solidFill>
              <a:latin typeface="SF Pro Text" pitchFamily="50" charset="0"/>
              <a:ea typeface="SF Pro Text" pitchFamily="50" charset="0"/>
              <a:cs typeface="SF Pro Text" pitchFamily="50" charset="0"/>
            </a:endParaRPr>
          </a:p>
          <a:p>
            <a:pPr marL="0" indent="0">
              <a:buNone/>
            </a:pPr>
            <a:r>
              <a:rPr lang="en-US" sz="1500" dirty="0">
                <a:solidFill>
                  <a:srgbClr val="FBFBFD"/>
                </a:solidFill>
                <a:latin typeface="SF Pro Text" pitchFamily="50" charset="0"/>
                <a:ea typeface="SF Pro Text" pitchFamily="50" charset="0"/>
                <a:cs typeface="SF Pro Text" pitchFamily="50" charset="0"/>
              </a:rPr>
              <a:t>-Downloadable Chat messages into pdf, txt, docx files.</a:t>
            </a:r>
          </a:p>
          <a:p>
            <a:pPr marL="0" indent="0">
              <a:buNone/>
            </a:pPr>
            <a:endParaRPr lang="en-US" sz="1500" dirty="0">
              <a:solidFill>
                <a:srgbClr val="FBFBFD"/>
              </a:solidFill>
              <a:latin typeface="SF Pro Text" pitchFamily="50" charset="0"/>
              <a:ea typeface="SF Pro Text" pitchFamily="50" charset="0"/>
              <a:cs typeface="SF Pro Text" pitchFamily="50" charset="0"/>
            </a:endParaRPr>
          </a:p>
          <a:p>
            <a:pPr marL="0" indent="0">
              <a:buNone/>
            </a:pPr>
            <a:r>
              <a:rPr lang="en-US" sz="1100" dirty="0">
                <a:solidFill>
                  <a:srgbClr val="75C7FA"/>
                </a:solidFill>
                <a:latin typeface="SF Pro Text" pitchFamily="50" charset="0"/>
                <a:ea typeface="SF Pro Text" pitchFamily="50" charset="0"/>
                <a:cs typeface="SF Pro Text" pitchFamily="50" charset="0"/>
              </a:rPr>
              <a:t>Couldn’t be able to added in this version. But will be able to implement and these features can be useful for the online classes in INIAD.</a:t>
            </a:r>
          </a:p>
        </p:txBody>
      </p:sp>
      <p:pic>
        <p:nvPicPr>
          <p:cNvPr id="28" name="Content Placeholder 4" descr="A picture containing icon&#10;&#10;Description automatically generated">
            <a:extLst>
              <a:ext uri="{FF2B5EF4-FFF2-40B4-BE49-F238E27FC236}">
                <a16:creationId xmlns:a16="http://schemas.microsoft.com/office/drawing/2014/main" id="{CAACE1FC-1784-405F-936C-C294B276A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9980" y="2147773"/>
            <a:ext cx="1071464" cy="1152636"/>
          </a:xfrm>
        </p:spPr>
      </p:pic>
      <p:pic>
        <p:nvPicPr>
          <p:cNvPr id="29" name="Picture 28" descr="Text&#10;&#10;Description automatically generated with low confidence">
            <a:extLst>
              <a:ext uri="{FF2B5EF4-FFF2-40B4-BE49-F238E27FC236}">
                <a16:creationId xmlns:a16="http://schemas.microsoft.com/office/drawing/2014/main" id="{ECB71BB8-D4BE-4D7C-8FAA-EC90B804F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211" y="2622507"/>
            <a:ext cx="1788369" cy="677902"/>
          </a:xfrm>
          <a:prstGeom prst="rect">
            <a:avLst/>
          </a:prstGeom>
        </p:spPr>
      </p:pic>
      <p:sp>
        <p:nvSpPr>
          <p:cNvPr id="30" name="Title 1">
            <a:extLst>
              <a:ext uri="{FF2B5EF4-FFF2-40B4-BE49-F238E27FC236}">
                <a16:creationId xmlns:a16="http://schemas.microsoft.com/office/drawing/2014/main" id="{CA959C78-85C7-497C-9D6F-59AEC7E90E21}"/>
              </a:ext>
            </a:extLst>
          </p:cNvPr>
          <p:cNvSpPr txBox="1">
            <a:spLocks/>
          </p:cNvSpPr>
          <p:nvPr/>
        </p:nvSpPr>
        <p:spPr>
          <a:xfrm>
            <a:off x="3770012" y="2012609"/>
            <a:ext cx="1900766" cy="556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FBFBFD"/>
                </a:solidFill>
                <a:latin typeface="Roboto" panose="02000000000000000000" pitchFamily="2" charset="0"/>
                <a:ea typeface="Roboto" panose="02000000000000000000" pitchFamily="2" charset="0"/>
                <a:cs typeface="Roboto" panose="02000000000000000000" pitchFamily="2" charset="0"/>
              </a:rPr>
              <a:t>Design Concept</a:t>
            </a:r>
          </a:p>
        </p:txBody>
      </p:sp>
      <p:grpSp>
        <p:nvGrpSpPr>
          <p:cNvPr id="31" name="Group 30">
            <a:extLst>
              <a:ext uri="{FF2B5EF4-FFF2-40B4-BE49-F238E27FC236}">
                <a16:creationId xmlns:a16="http://schemas.microsoft.com/office/drawing/2014/main" id="{6C8ABEC7-273C-40DF-8A0F-037A7929ABA8}"/>
              </a:ext>
            </a:extLst>
          </p:cNvPr>
          <p:cNvGrpSpPr/>
          <p:nvPr/>
        </p:nvGrpSpPr>
        <p:grpSpPr>
          <a:xfrm>
            <a:off x="10983102" y="6494781"/>
            <a:ext cx="963773" cy="170846"/>
            <a:chOff x="9001095" y="863360"/>
            <a:chExt cx="2893400" cy="512906"/>
          </a:xfrm>
        </p:grpSpPr>
        <p:sp>
          <p:nvSpPr>
            <p:cNvPr id="32" name="Oval 31">
              <a:extLst>
                <a:ext uri="{FF2B5EF4-FFF2-40B4-BE49-F238E27FC236}">
                  <a16:creationId xmlns:a16="http://schemas.microsoft.com/office/drawing/2014/main" id="{01349679-C725-4796-BA66-3120AFBA3C1E}"/>
                </a:ext>
              </a:extLst>
            </p:cNvPr>
            <p:cNvSpPr/>
            <p:nvPr/>
          </p:nvSpPr>
          <p:spPr>
            <a:xfrm>
              <a:off x="9001095" y="863360"/>
              <a:ext cx="539305" cy="512906"/>
            </a:xfrm>
            <a:prstGeom prst="ellipse">
              <a:avLst/>
            </a:prstGeom>
            <a:solidFill>
              <a:srgbClr val="75C7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5E72CFE3-B266-4C1F-A014-236862ECD29F}"/>
                </a:ext>
              </a:extLst>
            </p:cNvPr>
            <p:cNvSpPr/>
            <p:nvPr/>
          </p:nvSpPr>
          <p:spPr>
            <a:xfrm>
              <a:off x="9785796" y="863360"/>
              <a:ext cx="539305" cy="512906"/>
            </a:xfrm>
            <a:prstGeom prst="ellipse">
              <a:avLst/>
            </a:prstGeom>
            <a:solidFill>
              <a:srgbClr val="FBFB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7D4007B-0E40-4B38-9C0D-0E2781DA215D}"/>
                </a:ext>
              </a:extLst>
            </p:cNvPr>
            <p:cNvSpPr/>
            <p:nvPr/>
          </p:nvSpPr>
          <p:spPr>
            <a:xfrm>
              <a:off x="10570493" y="863360"/>
              <a:ext cx="539305" cy="512906"/>
            </a:xfrm>
            <a:prstGeom prst="ellipse">
              <a:avLst/>
            </a:prstGeom>
            <a:solidFill>
              <a:srgbClr val="5F6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8927E4A-CB6A-41E2-860E-1E7388E60DD3}"/>
                </a:ext>
              </a:extLst>
            </p:cNvPr>
            <p:cNvSpPr/>
            <p:nvPr/>
          </p:nvSpPr>
          <p:spPr>
            <a:xfrm>
              <a:off x="11355190" y="863360"/>
              <a:ext cx="539305" cy="512906"/>
            </a:xfrm>
            <a:prstGeom prst="ellipse">
              <a:avLst/>
            </a:prstGeom>
            <a:solidFill>
              <a:srgbClr val="3031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19FD3134-CA34-4714-8DAD-01C74D751305}"/>
              </a:ext>
            </a:extLst>
          </p:cNvPr>
          <p:cNvGrpSpPr/>
          <p:nvPr/>
        </p:nvGrpSpPr>
        <p:grpSpPr>
          <a:xfrm>
            <a:off x="7835953" y="1062826"/>
            <a:ext cx="3931283" cy="5229441"/>
            <a:chOff x="5204178" y="400302"/>
            <a:chExt cx="3931283" cy="5229441"/>
          </a:xfrm>
        </p:grpSpPr>
        <p:sp>
          <p:nvSpPr>
            <p:cNvPr id="57" name="Rectangle: Rounded Corners 56">
              <a:extLst>
                <a:ext uri="{FF2B5EF4-FFF2-40B4-BE49-F238E27FC236}">
                  <a16:creationId xmlns:a16="http://schemas.microsoft.com/office/drawing/2014/main" id="{F50DC708-36C6-488F-BC4D-44402D9548B9}"/>
                </a:ext>
              </a:extLst>
            </p:cNvPr>
            <p:cNvSpPr/>
            <p:nvPr/>
          </p:nvSpPr>
          <p:spPr>
            <a:xfrm>
              <a:off x="6403709" y="2254794"/>
              <a:ext cx="1472079" cy="547283"/>
            </a:xfrm>
            <a:prstGeom prst="roundRect">
              <a:avLst>
                <a:gd name="adj" fmla="val 6584"/>
              </a:avLst>
            </a:prstGeom>
            <a:solidFill>
              <a:srgbClr val="303134"/>
            </a:solidFill>
            <a:ln>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4">
                      <a:lumMod val="60000"/>
                      <a:lumOff val="40000"/>
                    </a:schemeClr>
                  </a:solidFill>
                </a:rPr>
                <a:t>User flow, Site map,              Wireframes</a:t>
              </a:r>
            </a:p>
          </p:txBody>
        </p:sp>
        <p:sp>
          <p:nvSpPr>
            <p:cNvPr id="58" name="Rectangle: Rounded Corners 57">
              <a:extLst>
                <a:ext uri="{FF2B5EF4-FFF2-40B4-BE49-F238E27FC236}">
                  <a16:creationId xmlns:a16="http://schemas.microsoft.com/office/drawing/2014/main" id="{E2D28F7E-A3B8-41A4-B129-0B9A4CBDADD4}"/>
                </a:ext>
              </a:extLst>
            </p:cNvPr>
            <p:cNvSpPr/>
            <p:nvPr/>
          </p:nvSpPr>
          <p:spPr>
            <a:xfrm>
              <a:off x="5823242" y="3096920"/>
              <a:ext cx="2623678" cy="627824"/>
            </a:xfrm>
            <a:prstGeom prst="roundRect">
              <a:avLst>
                <a:gd name="adj" fmla="val 6584"/>
              </a:avLst>
            </a:prstGeom>
            <a:solidFill>
              <a:srgbClr val="303134"/>
            </a:solidFill>
            <a:ln>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4">
                      <a:lumMod val="60000"/>
                      <a:lumOff val="40000"/>
                    </a:schemeClr>
                  </a:solidFill>
                </a:rPr>
                <a:t>Application Development</a:t>
              </a:r>
            </a:p>
            <a:p>
              <a:r>
                <a:rPr lang="en-US" sz="1200" dirty="0">
                  <a:solidFill>
                    <a:schemeClr val="accent4">
                      <a:lumMod val="60000"/>
                      <a:lumOff val="40000"/>
                    </a:schemeClr>
                  </a:solidFill>
                </a:rPr>
                <a:t>(JSX/CSS/JS, React.js)</a:t>
              </a:r>
            </a:p>
          </p:txBody>
        </p:sp>
        <p:sp>
          <p:nvSpPr>
            <p:cNvPr id="59" name="Rectangle: Rounded Corners 58">
              <a:extLst>
                <a:ext uri="{FF2B5EF4-FFF2-40B4-BE49-F238E27FC236}">
                  <a16:creationId xmlns:a16="http://schemas.microsoft.com/office/drawing/2014/main" id="{FEA78132-C7BB-4BD4-ADF9-FE3C39231B95}"/>
                </a:ext>
              </a:extLst>
            </p:cNvPr>
            <p:cNvSpPr/>
            <p:nvPr/>
          </p:nvSpPr>
          <p:spPr>
            <a:xfrm>
              <a:off x="5823243" y="3998302"/>
              <a:ext cx="2623679" cy="713657"/>
            </a:xfrm>
            <a:prstGeom prst="roundRect">
              <a:avLst>
                <a:gd name="adj" fmla="val 6584"/>
              </a:avLst>
            </a:prstGeom>
            <a:solidFill>
              <a:srgbClr val="303134"/>
            </a:solidFill>
            <a:ln>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4">
                      <a:lumMod val="60000"/>
                      <a:lumOff val="40000"/>
                    </a:schemeClr>
                  </a:solidFill>
                </a:rPr>
                <a:t>Real time data handling, API Implementation, Authentication and deployment. (Firebase, ChatEngine.io)</a:t>
              </a:r>
            </a:p>
          </p:txBody>
        </p:sp>
        <p:sp>
          <p:nvSpPr>
            <p:cNvPr id="60" name="Rectangle: Rounded Corners 59">
              <a:extLst>
                <a:ext uri="{FF2B5EF4-FFF2-40B4-BE49-F238E27FC236}">
                  <a16:creationId xmlns:a16="http://schemas.microsoft.com/office/drawing/2014/main" id="{F3322BA1-1BD1-47A6-9E0B-0BDB464423E6}"/>
                </a:ext>
              </a:extLst>
            </p:cNvPr>
            <p:cNvSpPr/>
            <p:nvPr/>
          </p:nvSpPr>
          <p:spPr>
            <a:xfrm>
              <a:off x="5823242" y="5001919"/>
              <a:ext cx="2623679" cy="627824"/>
            </a:xfrm>
            <a:prstGeom prst="roundRect">
              <a:avLst>
                <a:gd name="adj" fmla="val 6584"/>
              </a:avLst>
            </a:prstGeom>
            <a:solidFill>
              <a:srgbClr val="303134"/>
            </a:solidFill>
            <a:ln>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4">
                      <a:lumMod val="60000"/>
                      <a:lumOff val="40000"/>
                    </a:schemeClr>
                  </a:solidFill>
                </a:rPr>
                <a:t>Finished Product and Deployment on Heroku</a:t>
              </a:r>
            </a:p>
          </p:txBody>
        </p:sp>
        <p:sp>
          <p:nvSpPr>
            <p:cNvPr id="61" name="Rectangle: Rounded Corners 60">
              <a:extLst>
                <a:ext uri="{FF2B5EF4-FFF2-40B4-BE49-F238E27FC236}">
                  <a16:creationId xmlns:a16="http://schemas.microsoft.com/office/drawing/2014/main" id="{F5204841-D88F-4F8E-8BCF-7CC6D74858C0}"/>
                </a:ext>
              </a:extLst>
            </p:cNvPr>
            <p:cNvSpPr/>
            <p:nvPr/>
          </p:nvSpPr>
          <p:spPr>
            <a:xfrm>
              <a:off x="6255883" y="400302"/>
              <a:ext cx="1689893" cy="556527"/>
            </a:xfrm>
            <a:prstGeom prst="roundRect">
              <a:avLst>
                <a:gd name="adj" fmla="val 6584"/>
              </a:avLst>
            </a:prstGeom>
            <a:solidFill>
              <a:srgbClr val="303134"/>
            </a:solidFill>
            <a:ln>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4">
                      <a:lumMod val="60000"/>
                      <a:lumOff val="40000"/>
                    </a:schemeClr>
                  </a:solidFill>
                </a:rPr>
                <a:t>Planning, Idea storming and Research </a:t>
              </a:r>
            </a:p>
          </p:txBody>
        </p:sp>
        <p:sp>
          <p:nvSpPr>
            <p:cNvPr id="62" name="Rectangle: Rounded Corners 61">
              <a:extLst>
                <a:ext uri="{FF2B5EF4-FFF2-40B4-BE49-F238E27FC236}">
                  <a16:creationId xmlns:a16="http://schemas.microsoft.com/office/drawing/2014/main" id="{F1C6FD81-F1CF-4D1D-8C2E-84C2AC0DAE3F}"/>
                </a:ext>
              </a:extLst>
            </p:cNvPr>
            <p:cNvSpPr/>
            <p:nvPr/>
          </p:nvSpPr>
          <p:spPr>
            <a:xfrm>
              <a:off x="5204178" y="1356028"/>
              <a:ext cx="1689894" cy="547283"/>
            </a:xfrm>
            <a:prstGeom prst="roundRect">
              <a:avLst>
                <a:gd name="adj" fmla="val 6584"/>
              </a:avLst>
            </a:prstGeom>
            <a:solidFill>
              <a:srgbClr val="303134"/>
            </a:solidFill>
            <a:ln>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4">
                      <a:lumMod val="60000"/>
                      <a:lumOff val="40000"/>
                    </a:schemeClr>
                  </a:solidFill>
                </a:rPr>
                <a:t>Testing Web Technology to create website </a:t>
              </a:r>
            </a:p>
          </p:txBody>
        </p:sp>
        <p:sp>
          <p:nvSpPr>
            <p:cNvPr id="63" name="Rectangle: Rounded Corners 62">
              <a:extLst>
                <a:ext uri="{FF2B5EF4-FFF2-40B4-BE49-F238E27FC236}">
                  <a16:creationId xmlns:a16="http://schemas.microsoft.com/office/drawing/2014/main" id="{F7A2E092-D69E-4941-9AB2-63D4311AE043}"/>
                </a:ext>
              </a:extLst>
            </p:cNvPr>
            <p:cNvSpPr/>
            <p:nvPr/>
          </p:nvSpPr>
          <p:spPr>
            <a:xfrm>
              <a:off x="7306674" y="1356028"/>
              <a:ext cx="1828787" cy="547283"/>
            </a:xfrm>
            <a:prstGeom prst="roundRect">
              <a:avLst>
                <a:gd name="adj" fmla="val 6584"/>
              </a:avLst>
            </a:prstGeom>
            <a:solidFill>
              <a:srgbClr val="303134"/>
            </a:solidFill>
            <a:ln>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4">
                      <a:lumMod val="60000"/>
                      <a:lumOff val="40000"/>
                    </a:schemeClr>
                  </a:solidFill>
                </a:rPr>
                <a:t>Testing Potential Features and available </a:t>
              </a:r>
              <a:r>
                <a:rPr lang="en-US" sz="1200" dirty="0" err="1">
                  <a:solidFill>
                    <a:schemeClr val="accent4">
                      <a:lumMod val="60000"/>
                      <a:lumOff val="40000"/>
                    </a:schemeClr>
                  </a:solidFill>
                </a:rPr>
                <a:t>api</a:t>
              </a:r>
              <a:endParaRPr lang="en-US" sz="1200" dirty="0">
                <a:solidFill>
                  <a:schemeClr val="accent4">
                    <a:lumMod val="60000"/>
                    <a:lumOff val="40000"/>
                  </a:schemeClr>
                </a:solidFill>
              </a:endParaRPr>
            </a:p>
          </p:txBody>
        </p:sp>
        <p:cxnSp>
          <p:nvCxnSpPr>
            <p:cNvPr id="64" name="Connector: Elbow 63">
              <a:extLst>
                <a:ext uri="{FF2B5EF4-FFF2-40B4-BE49-F238E27FC236}">
                  <a16:creationId xmlns:a16="http://schemas.microsoft.com/office/drawing/2014/main" id="{6D14BE1C-3F8D-404D-9B31-2F407D5CB428}"/>
                </a:ext>
              </a:extLst>
            </p:cNvPr>
            <p:cNvCxnSpPr>
              <a:cxnSpLocks/>
              <a:stCxn id="61" idx="2"/>
              <a:endCxn id="62" idx="0"/>
            </p:cNvCxnSpPr>
            <p:nvPr/>
          </p:nvCxnSpPr>
          <p:spPr>
            <a:xfrm rot="5400000">
              <a:off x="6375379" y="630576"/>
              <a:ext cx="399199" cy="1051705"/>
            </a:xfrm>
            <a:prstGeom prst="bentConnector3">
              <a:avLst/>
            </a:prstGeom>
            <a:ln w="9525">
              <a:solidFill>
                <a:srgbClr val="71FFF5"/>
              </a:solidFill>
              <a:tailEnd type="triangle"/>
            </a:ln>
          </p:spPr>
          <p:style>
            <a:lnRef idx="1">
              <a:schemeClr val="accent5"/>
            </a:lnRef>
            <a:fillRef idx="0">
              <a:schemeClr val="accent5"/>
            </a:fillRef>
            <a:effectRef idx="0">
              <a:schemeClr val="accent5"/>
            </a:effectRef>
            <a:fontRef idx="minor">
              <a:schemeClr val="tx1"/>
            </a:fontRef>
          </p:style>
        </p:cxnSp>
        <p:cxnSp>
          <p:nvCxnSpPr>
            <p:cNvPr id="65" name="Connector: Elbow 64">
              <a:extLst>
                <a:ext uri="{FF2B5EF4-FFF2-40B4-BE49-F238E27FC236}">
                  <a16:creationId xmlns:a16="http://schemas.microsoft.com/office/drawing/2014/main" id="{4120BED7-24C5-4342-AD4E-1AE909C3E23F}"/>
                </a:ext>
              </a:extLst>
            </p:cNvPr>
            <p:cNvCxnSpPr>
              <a:cxnSpLocks/>
              <a:stCxn id="61" idx="2"/>
              <a:endCxn id="63" idx="0"/>
            </p:cNvCxnSpPr>
            <p:nvPr/>
          </p:nvCxnSpPr>
          <p:spPr>
            <a:xfrm rot="16200000" flipH="1">
              <a:off x="7461350" y="596309"/>
              <a:ext cx="399199" cy="1120238"/>
            </a:xfrm>
            <a:prstGeom prst="bentConnector3">
              <a:avLst>
                <a:gd name="adj1" fmla="val 50000"/>
              </a:avLst>
            </a:prstGeom>
            <a:ln w="9525">
              <a:solidFill>
                <a:srgbClr val="71FFF5"/>
              </a:solidFill>
              <a:tailEnd type="triangle"/>
            </a:ln>
          </p:spPr>
          <p:style>
            <a:lnRef idx="1">
              <a:schemeClr val="accent5"/>
            </a:lnRef>
            <a:fillRef idx="0">
              <a:schemeClr val="accent5"/>
            </a:fillRef>
            <a:effectRef idx="0">
              <a:schemeClr val="accent5"/>
            </a:effectRef>
            <a:fontRef idx="minor">
              <a:schemeClr val="tx1"/>
            </a:fontRef>
          </p:style>
        </p:cxnSp>
        <p:cxnSp>
          <p:nvCxnSpPr>
            <p:cNvPr id="66" name="Connector: Elbow 65">
              <a:extLst>
                <a:ext uri="{FF2B5EF4-FFF2-40B4-BE49-F238E27FC236}">
                  <a16:creationId xmlns:a16="http://schemas.microsoft.com/office/drawing/2014/main" id="{4ADBA8CF-948C-4FBE-A40B-DA923234E01F}"/>
                </a:ext>
              </a:extLst>
            </p:cNvPr>
            <p:cNvCxnSpPr>
              <a:cxnSpLocks/>
              <a:stCxn id="63" idx="2"/>
              <a:endCxn id="57" idx="0"/>
            </p:cNvCxnSpPr>
            <p:nvPr/>
          </p:nvCxnSpPr>
          <p:spPr>
            <a:xfrm rot="5400000">
              <a:off x="7504668" y="1538393"/>
              <a:ext cx="351483" cy="1081319"/>
            </a:xfrm>
            <a:prstGeom prst="bentConnector3">
              <a:avLst/>
            </a:prstGeom>
            <a:ln w="9525">
              <a:solidFill>
                <a:srgbClr val="71FFF5"/>
              </a:solidFill>
              <a:tailEnd type="triangle"/>
            </a:ln>
          </p:spPr>
          <p:style>
            <a:lnRef idx="1">
              <a:schemeClr val="accent5"/>
            </a:lnRef>
            <a:fillRef idx="0">
              <a:schemeClr val="accent5"/>
            </a:fillRef>
            <a:effectRef idx="0">
              <a:schemeClr val="accent5"/>
            </a:effectRef>
            <a:fontRef idx="minor">
              <a:schemeClr val="tx1"/>
            </a:fontRef>
          </p:style>
        </p:cxnSp>
        <p:cxnSp>
          <p:nvCxnSpPr>
            <p:cNvPr id="67" name="Connector: Elbow 66">
              <a:extLst>
                <a:ext uri="{FF2B5EF4-FFF2-40B4-BE49-F238E27FC236}">
                  <a16:creationId xmlns:a16="http://schemas.microsoft.com/office/drawing/2014/main" id="{EB02EBD5-A6F0-4369-A109-817D0DA827A2}"/>
                </a:ext>
              </a:extLst>
            </p:cNvPr>
            <p:cNvCxnSpPr>
              <a:cxnSpLocks/>
              <a:stCxn id="62" idx="2"/>
              <a:endCxn id="57" idx="0"/>
            </p:cNvCxnSpPr>
            <p:nvPr/>
          </p:nvCxnSpPr>
          <p:spPr>
            <a:xfrm rot="16200000" flipH="1">
              <a:off x="6418696" y="1533740"/>
              <a:ext cx="351483" cy="1090624"/>
            </a:xfrm>
            <a:prstGeom prst="bentConnector3">
              <a:avLst>
                <a:gd name="adj1" fmla="val 50000"/>
              </a:avLst>
            </a:prstGeom>
            <a:ln w="9525">
              <a:solidFill>
                <a:srgbClr val="71FFF5"/>
              </a:solidFill>
              <a:tailEnd type="triangle"/>
            </a:ln>
          </p:spPr>
          <p:style>
            <a:lnRef idx="1">
              <a:schemeClr val="accent5"/>
            </a:lnRef>
            <a:fillRef idx="0">
              <a:schemeClr val="accent5"/>
            </a:fillRef>
            <a:effectRef idx="0">
              <a:schemeClr val="accent5"/>
            </a:effectRef>
            <a:fontRef idx="minor">
              <a:schemeClr val="tx1"/>
            </a:fontRef>
          </p:style>
        </p:cxnSp>
        <p:cxnSp>
          <p:nvCxnSpPr>
            <p:cNvPr id="68" name="Connector: Elbow 67">
              <a:extLst>
                <a:ext uri="{FF2B5EF4-FFF2-40B4-BE49-F238E27FC236}">
                  <a16:creationId xmlns:a16="http://schemas.microsoft.com/office/drawing/2014/main" id="{5F3C3776-C341-4DA9-9FF5-498241820601}"/>
                </a:ext>
              </a:extLst>
            </p:cNvPr>
            <p:cNvCxnSpPr>
              <a:cxnSpLocks/>
              <a:stCxn id="57" idx="2"/>
              <a:endCxn id="58" idx="0"/>
            </p:cNvCxnSpPr>
            <p:nvPr/>
          </p:nvCxnSpPr>
          <p:spPr>
            <a:xfrm rot="5400000">
              <a:off x="6989994" y="2947164"/>
              <a:ext cx="294843" cy="4668"/>
            </a:xfrm>
            <a:prstGeom prst="bentConnector3">
              <a:avLst>
                <a:gd name="adj1" fmla="val 50000"/>
              </a:avLst>
            </a:prstGeom>
            <a:ln w="9525">
              <a:solidFill>
                <a:srgbClr val="71FFF5"/>
              </a:solidFill>
              <a:tailEnd type="triangle"/>
            </a:ln>
          </p:spPr>
          <p:style>
            <a:lnRef idx="1">
              <a:schemeClr val="accent5"/>
            </a:lnRef>
            <a:fillRef idx="0">
              <a:schemeClr val="accent5"/>
            </a:fillRef>
            <a:effectRef idx="0">
              <a:schemeClr val="accent5"/>
            </a:effectRef>
            <a:fontRef idx="minor">
              <a:schemeClr val="tx1"/>
            </a:fontRef>
          </p:style>
        </p:cxnSp>
        <p:cxnSp>
          <p:nvCxnSpPr>
            <p:cNvPr id="69" name="Connector: Elbow 68">
              <a:extLst>
                <a:ext uri="{FF2B5EF4-FFF2-40B4-BE49-F238E27FC236}">
                  <a16:creationId xmlns:a16="http://schemas.microsoft.com/office/drawing/2014/main" id="{8DAEE3EE-EFDA-48C2-A26B-28B6E365E6C9}"/>
                </a:ext>
              </a:extLst>
            </p:cNvPr>
            <p:cNvCxnSpPr>
              <a:cxnSpLocks/>
              <a:endCxn id="59" idx="0"/>
            </p:cNvCxnSpPr>
            <p:nvPr/>
          </p:nvCxnSpPr>
          <p:spPr>
            <a:xfrm rot="16200000" flipH="1">
              <a:off x="6998303" y="3861522"/>
              <a:ext cx="273558" cy="1"/>
            </a:xfrm>
            <a:prstGeom prst="bentConnector3">
              <a:avLst>
                <a:gd name="adj1" fmla="val 50000"/>
              </a:avLst>
            </a:prstGeom>
            <a:ln w="9525">
              <a:solidFill>
                <a:srgbClr val="71FFF5"/>
              </a:solidFill>
              <a:tailEnd type="triangle"/>
            </a:ln>
          </p:spPr>
          <p:style>
            <a:lnRef idx="1">
              <a:schemeClr val="accent5"/>
            </a:lnRef>
            <a:fillRef idx="0">
              <a:schemeClr val="accent5"/>
            </a:fillRef>
            <a:effectRef idx="0">
              <a:schemeClr val="accent5"/>
            </a:effectRef>
            <a:fontRef idx="minor">
              <a:schemeClr val="tx1"/>
            </a:fontRef>
          </p:style>
        </p:cxnSp>
        <p:cxnSp>
          <p:nvCxnSpPr>
            <p:cNvPr id="70" name="Connector: Elbow 69">
              <a:extLst>
                <a:ext uri="{FF2B5EF4-FFF2-40B4-BE49-F238E27FC236}">
                  <a16:creationId xmlns:a16="http://schemas.microsoft.com/office/drawing/2014/main" id="{B8DC4AD9-F600-4821-A41E-144C697C3D6C}"/>
                </a:ext>
              </a:extLst>
            </p:cNvPr>
            <p:cNvCxnSpPr>
              <a:cxnSpLocks/>
              <a:stCxn id="59" idx="3"/>
              <a:endCxn id="58" idx="3"/>
            </p:cNvCxnSpPr>
            <p:nvPr/>
          </p:nvCxnSpPr>
          <p:spPr>
            <a:xfrm flipH="1" flipV="1">
              <a:off x="8446920" y="3410832"/>
              <a:ext cx="2" cy="944299"/>
            </a:xfrm>
            <a:prstGeom prst="bentConnector3">
              <a:avLst>
                <a:gd name="adj1" fmla="val -11430000000"/>
              </a:avLst>
            </a:prstGeom>
            <a:ln w="9525">
              <a:solidFill>
                <a:srgbClr val="71FFF5"/>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370B6869-6FC9-452D-BB08-57DCCE45DC62}"/>
                </a:ext>
              </a:extLst>
            </p:cNvPr>
            <p:cNvCxnSpPr>
              <a:cxnSpLocks/>
              <a:stCxn id="59" idx="2"/>
              <a:endCxn id="60" idx="0"/>
            </p:cNvCxnSpPr>
            <p:nvPr/>
          </p:nvCxnSpPr>
          <p:spPr>
            <a:xfrm rot="5400000">
              <a:off x="6990103" y="4856939"/>
              <a:ext cx="289960" cy="1"/>
            </a:xfrm>
            <a:prstGeom prst="bentConnector3">
              <a:avLst>
                <a:gd name="adj1" fmla="val 50000"/>
              </a:avLst>
            </a:prstGeom>
            <a:ln w="9525">
              <a:solidFill>
                <a:srgbClr val="71FFF5"/>
              </a:solidFill>
              <a:tailEnd type="triangle"/>
            </a:ln>
          </p:spPr>
          <p:style>
            <a:lnRef idx="1">
              <a:schemeClr val="accent5"/>
            </a:lnRef>
            <a:fillRef idx="0">
              <a:schemeClr val="accent5"/>
            </a:fillRef>
            <a:effectRef idx="0">
              <a:schemeClr val="accent5"/>
            </a:effectRef>
            <a:fontRef idx="minor">
              <a:schemeClr val="tx1"/>
            </a:fontRef>
          </p:style>
        </p:cxnSp>
      </p:grpSp>
      <p:grpSp>
        <p:nvGrpSpPr>
          <p:cNvPr id="72" name="Group 71">
            <a:extLst>
              <a:ext uri="{FF2B5EF4-FFF2-40B4-BE49-F238E27FC236}">
                <a16:creationId xmlns:a16="http://schemas.microsoft.com/office/drawing/2014/main" id="{E86125FD-6AD2-4B33-B792-BBD83DC5A958}"/>
              </a:ext>
            </a:extLst>
          </p:cNvPr>
          <p:cNvGrpSpPr/>
          <p:nvPr/>
        </p:nvGrpSpPr>
        <p:grpSpPr>
          <a:xfrm>
            <a:off x="4167964" y="1933350"/>
            <a:ext cx="963773" cy="170846"/>
            <a:chOff x="9001095" y="863360"/>
            <a:chExt cx="2893400" cy="512906"/>
          </a:xfrm>
        </p:grpSpPr>
        <p:sp>
          <p:nvSpPr>
            <p:cNvPr id="73" name="Oval 72">
              <a:extLst>
                <a:ext uri="{FF2B5EF4-FFF2-40B4-BE49-F238E27FC236}">
                  <a16:creationId xmlns:a16="http://schemas.microsoft.com/office/drawing/2014/main" id="{89388A78-8319-4FFC-8B97-1E3AE04222FF}"/>
                </a:ext>
              </a:extLst>
            </p:cNvPr>
            <p:cNvSpPr/>
            <p:nvPr/>
          </p:nvSpPr>
          <p:spPr>
            <a:xfrm>
              <a:off x="9001095" y="863360"/>
              <a:ext cx="539305" cy="512906"/>
            </a:xfrm>
            <a:prstGeom prst="ellipse">
              <a:avLst/>
            </a:prstGeom>
            <a:solidFill>
              <a:srgbClr val="75C7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5BE67F19-2C25-402D-B024-5B7579AB59CE}"/>
                </a:ext>
              </a:extLst>
            </p:cNvPr>
            <p:cNvSpPr/>
            <p:nvPr/>
          </p:nvSpPr>
          <p:spPr>
            <a:xfrm>
              <a:off x="9785796" y="863360"/>
              <a:ext cx="539305" cy="512906"/>
            </a:xfrm>
            <a:prstGeom prst="ellipse">
              <a:avLst/>
            </a:prstGeom>
            <a:solidFill>
              <a:srgbClr val="FBFB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48BC739-4D7E-497D-ACC2-6A507AB4C719}"/>
                </a:ext>
              </a:extLst>
            </p:cNvPr>
            <p:cNvSpPr/>
            <p:nvPr/>
          </p:nvSpPr>
          <p:spPr>
            <a:xfrm>
              <a:off x="10570493" y="863360"/>
              <a:ext cx="539305" cy="512906"/>
            </a:xfrm>
            <a:prstGeom prst="ellipse">
              <a:avLst/>
            </a:prstGeom>
            <a:solidFill>
              <a:srgbClr val="5F6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3440D0E-6789-451E-8CC8-948495AA0807}"/>
                </a:ext>
              </a:extLst>
            </p:cNvPr>
            <p:cNvSpPr/>
            <p:nvPr/>
          </p:nvSpPr>
          <p:spPr>
            <a:xfrm>
              <a:off x="11355190" y="863360"/>
              <a:ext cx="539305" cy="512906"/>
            </a:xfrm>
            <a:prstGeom prst="ellipse">
              <a:avLst/>
            </a:prstGeom>
            <a:solidFill>
              <a:srgbClr val="3031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046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98F3-84C6-45AA-986C-261D2CEEFC4B}"/>
              </a:ext>
            </a:extLst>
          </p:cNvPr>
          <p:cNvSpPr>
            <a:spLocks noGrp="1"/>
          </p:cNvSpPr>
          <p:nvPr>
            <p:ph type="title"/>
          </p:nvPr>
        </p:nvSpPr>
        <p:spPr>
          <a:xfrm>
            <a:off x="287693" y="-86664"/>
            <a:ext cx="10515600" cy="1325563"/>
          </a:xfrm>
        </p:spPr>
        <p:txBody>
          <a:bodyPr/>
          <a:lstStyle/>
          <a:p>
            <a:r>
              <a:rPr lang="en-US" dirty="0">
                <a:solidFill>
                  <a:srgbClr val="75C7FA"/>
                </a:solidFill>
                <a:latin typeface="Roboto" panose="02000000000000000000" pitchFamily="2" charset="0"/>
                <a:ea typeface="Roboto" panose="02000000000000000000" pitchFamily="2" charset="0"/>
                <a:cs typeface="Roboto" panose="02000000000000000000" pitchFamily="2" charset="0"/>
              </a:rPr>
              <a:t>Design </a:t>
            </a:r>
            <a:r>
              <a:rPr lang="en-US" dirty="0">
                <a:solidFill>
                  <a:srgbClr val="71FFF5"/>
                </a:solidFill>
                <a:latin typeface="Roboto" panose="02000000000000000000" pitchFamily="2" charset="0"/>
                <a:ea typeface="Roboto" panose="02000000000000000000" pitchFamily="2" charset="0"/>
                <a:cs typeface="Roboto" panose="02000000000000000000" pitchFamily="2" charset="0"/>
              </a:rPr>
              <a:t>&amp;</a:t>
            </a:r>
            <a:r>
              <a:rPr lang="en-US" dirty="0">
                <a:solidFill>
                  <a:srgbClr val="75C7FA"/>
                </a:solidFill>
                <a:latin typeface="Roboto" panose="02000000000000000000" pitchFamily="2" charset="0"/>
                <a:ea typeface="Roboto" panose="02000000000000000000" pitchFamily="2" charset="0"/>
                <a:cs typeface="Roboto" panose="02000000000000000000" pitchFamily="2" charset="0"/>
              </a:rPr>
              <a:t> Development</a:t>
            </a:r>
          </a:p>
        </p:txBody>
      </p:sp>
      <p:pic>
        <p:nvPicPr>
          <p:cNvPr id="14" name="Picture 13">
            <a:extLst>
              <a:ext uri="{FF2B5EF4-FFF2-40B4-BE49-F238E27FC236}">
                <a16:creationId xmlns:a16="http://schemas.microsoft.com/office/drawing/2014/main" id="{EE715F7D-9AFA-4A02-8B20-BE50AD2CABD1}"/>
              </a:ext>
            </a:extLst>
          </p:cNvPr>
          <p:cNvPicPr>
            <a:picLocks noChangeAspect="1"/>
          </p:cNvPicPr>
          <p:nvPr/>
        </p:nvPicPr>
        <p:blipFill rotWithShape="1">
          <a:blip r:embed="rId2"/>
          <a:srcRect r="598"/>
          <a:stretch/>
        </p:blipFill>
        <p:spPr>
          <a:xfrm>
            <a:off x="519176" y="3878932"/>
            <a:ext cx="4471158" cy="2701272"/>
          </a:xfrm>
          <a:prstGeom prst="rect">
            <a:avLst/>
          </a:prstGeom>
        </p:spPr>
      </p:pic>
      <p:pic>
        <p:nvPicPr>
          <p:cNvPr id="18" name="Content Placeholder 17">
            <a:extLst>
              <a:ext uri="{FF2B5EF4-FFF2-40B4-BE49-F238E27FC236}">
                <a16:creationId xmlns:a16="http://schemas.microsoft.com/office/drawing/2014/main" id="{52D827B4-1C90-4488-B4B8-DA5A1425B9D3}"/>
              </a:ext>
            </a:extLst>
          </p:cNvPr>
          <p:cNvPicPr>
            <a:picLocks noGrp="1" noChangeAspect="1"/>
          </p:cNvPicPr>
          <p:nvPr>
            <p:ph idx="1"/>
          </p:nvPr>
        </p:nvPicPr>
        <p:blipFill rotWithShape="1">
          <a:blip r:embed="rId3"/>
          <a:srcRect l="1114" r="1"/>
          <a:stretch/>
        </p:blipFill>
        <p:spPr>
          <a:xfrm>
            <a:off x="535700" y="984740"/>
            <a:ext cx="4461074" cy="2701273"/>
          </a:xfrm>
        </p:spPr>
      </p:pic>
      <p:grpSp>
        <p:nvGrpSpPr>
          <p:cNvPr id="10" name="Group 9">
            <a:extLst>
              <a:ext uri="{FF2B5EF4-FFF2-40B4-BE49-F238E27FC236}">
                <a16:creationId xmlns:a16="http://schemas.microsoft.com/office/drawing/2014/main" id="{3C0842FA-9433-4061-87AF-A704C5087A4C}"/>
              </a:ext>
            </a:extLst>
          </p:cNvPr>
          <p:cNvGrpSpPr/>
          <p:nvPr/>
        </p:nvGrpSpPr>
        <p:grpSpPr>
          <a:xfrm>
            <a:off x="10983102" y="6494781"/>
            <a:ext cx="963773" cy="170846"/>
            <a:chOff x="9001095" y="863360"/>
            <a:chExt cx="2893400" cy="512906"/>
          </a:xfrm>
        </p:grpSpPr>
        <p:sp>
          <p:nvSpPr>
            <p:cNvPr id="11" name="Oval 10">
              <a:extLst>
                <a:ext uri="{FF2B5EF4-FFF2-40B4-BE49-F238E27FC236}">
                  <a16:creationId xmlns:a16="http://schemas.microsoft.com/office/drawing/2014/main" id="{1AFA12F7-1CFD-4C1F-ADA4-9C37BCB19A07}"/>
                </a:ext>
              </a:extLst>
            </p:cNvPr>
            <p:cNvSpPr/>
            <p:nvPr/>
          </p:nvSpPr>
          <p:spPr>
            <a:xfrm>
              <a:off x="9001095" y="863360"/>
              <a:ext cx="539305" cy="512906"/>
            </a:xfrm>
            <a:prstGeom prst="ellipse">
              <a:avLst/>
            </a:prstGeom>
            <a:solidFill>
              <a:srgbClr val="75C7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14419E-56CD-4853-B1F0-8E517EBD39C7}"/>
                </a:ext>
              </a:extLst>
            </p:cNvPr>
            <p:cNvSpPr/>
            <p:nvPr/>
          </p:nvSpPr>
          <p:spPr>
            <a:xfrm>
              <a:off x="9785796" y="863360"/>
              <a:ext cx="539305" cy="512906"/>
            </a:xfrm>
            <a:prstGeom prst="ellipse">
              <a:avLst/>
            </a:prstGeom>
            <a:solidFill>
              <a:srgbClr val="FBFB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A14D90B-6E54-49AB-8916-39C8105AFA55}"/>
                </a:ext>
              </a:extLst>
            </p:cNvPr>
            <p:cNvSpPr/>
            <p:nvPr/>
          </p:nvSpPr>
          <p:spPr>
            <a:xfrm>
              <a:off x="10570493" y="863360"/>
              <a:ext cx="539305" cy="512906"/>
            </a:xfrm>
            <a:prstGeom prst="ellipse">
              <a:avLst/>
            </a:prstGeom>
            <a:solidFill>
              <a:srgbClr val="5F6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19AF753-A22F-43B5-8DCA-C6D0C2A960D7}"/>
                </a:ext>
              </a:extLst>
            </p:cNvPr>
            <p:cNvSpPr/>
            <p:nvPr/>
          </p:nvSpPr>
          <p:spPr>
            <a:xfrm>
              <a:off x="11355190" y="863360"/>
              <a:ext cx="539305" cy="512906"/>
            </a:xfrm>
            <a:prstGeom prst="ellipse">
              <a:avLst/>
            </a:prstGeom>
            <a:solidFill>
              <a:srgbClr val="3031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406C060B-5868-4F44-A697-F02FAA8628BE}"/>
              </a:ext>
            </a:extLst>
          </p:cNvPr>
          <p:cNvPicPr>
            <a:picLocks noChangeAspect="1"/>
          </p:cNvPicPr>
          <p:nvPr/>
        </p:nvPicPr>
        <p:blipFill>
          <a:blip r:embed="rId4"/>
          <a:stretch>
            <a:fillRect/>
          </a:stretch>
        </p:blipFill>
        <p:spPr>
          <a:xfrm>
            <a:off x="6957163" y="5120706"/>
            <a:ext cx="790666" cy="732098"/>
          </a:xfrm>
          <a:prstGeom prst="rect">
            <a:avLst/>
          </a:prstGeom>
        </p:spPr>
      </p:pic>
      <p:pic>
        <p:nvPicPr>
          <p:cNvPr id="20" name="Picture 19">
            <a:extLst>
              <a:ext uri="{FF2B5EF4-FFF2-40B4-BE49-F238E27FC236}">
                <a16:creationId xmlns:a16="http://schemas.microsoft.com/office/drawing/2014/main" id="{E9EB311B-9291-48D4-A372-4FFD3A42899B}"/>
              </a:ext>
            </a:extLst>
          </p:cNvPr>
          <p:cNvPicPr>
            <a:picLocks noChangeAspect="1"/>
          </p:cNvPicPr>
          <p:nvPr/>
        </p:nvPicPr>
        <p:blipFill>
          <a:blip r:embed="rId5"/>
          <a:stretch>
            <a:fillRect/>
          </a:stretch>
        </p:blipFill>
        <p:spPr>
          <a:xfrm>
            <a:off x="8442039" y="1740782"/>
            <a:ext cx="778898" cy="761447"/>
          </a:xfrm>
          <a:prstGeom prst="rect">
            <a:avLst/>
          </a:prstGeom>
        </p:spPr>
      </p:pic>
      <p:pic>
        <p:nvPicPr>
          <p:cNvPr id="21" name="Content Placeholder 4" descr="A picture containing icon&#10;&#10;Description automatically generated">
            <a:extLst>
              <a:ext uri="{FF2B5EF4-FFF2-40B4-BE49-F238E27FC236}">
                <a16:creationId xmlns:a16="http://schemas.microsoft.com/office/drawing/2014/main" id="{F24158C1-34AB-4138-958D-8928C5F0B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9181" y="3429000"/>
            <a:ext cx="731961" cy="787413"/>
          </a:xfrm>
          <a:prstGeom prst="rect">
            <a:avLst/>
          </a:prstGeom>
        </p:spPr>
      </p:pic>
      <p:grpSp>
        <p:nvGrpSpPr>
          <p:cNvPr id="23" name="Group 22">
            <a:extLst>
              <a:ext uri="{FF2B5EF4-FFF2-40B4-BE49-F238E27FC236}">
                <a16:creationId xmlns:a16="http://schemas.microsoft.com/office/drawing/2014/main" id="{BC914427-1CB7-4EE3-A703-E4FE24BFC53F}"/>
              </a:ext>
            </a:extLst>
          </p:cNvPr>
          <p:cNvGrpSpPr/>
          <p:nvPr/>
        </p:nvGrpSpPr>
        <p:grpSpPr>
          <a:xfrm>
            <a:off x="5820445" y="1792616"/>
            <a:ext cx="691933" cy="709613"/>
            <a:chOff x="6751891" y="1744887"/>
            <a:chExt cx="691933" cy="709613"/>
          </a:xfrm>
        </p:grpSpPr>
        <p:pic>
          <p:nvPicPr>
            <p:cNvPr id="4" name="Picture 3" descr="Shape&#10;&#10;Description automatically generated with medium confidence">
              <a:extLst>
                <a:ext uri="{FF2B5EF4-FFF2-40B4-BE49-F238E27FC236}">
                  <a16:creationId xmlns:a16="http://schemas.microsoft.com/office/drawing/2014/main" id="{70C73842-06C8-4408-B63B-A701F8B2DE96}"/>
                </a:ext>
              </a:extLst>
            </p:cNvPr>
            <p:cNvPicPr>
              <a:picLocks noChangeAspect="1"/>
            </p:cNvPicPr>
            <p:nvPr/>
          </p:nvPicPr>
          <p:blipFill rotWithShape="1">
            <a:blip r:embed="rId7">
              <a:extLst>
                <a:ext uri="{28A0092B-C50C-407E-A947-70E740481C1C}">
                  <a14:useLocalDpi xmlns:a14="http://schemas.microsoft.com/office/drawing/2010/main" val="0"/>
                </a:ext>
              </a:extLst>
            </a:blip>
            <a:srcRect r="82758" b="3125"/>
            <a:stretch/>
          </p:blipFill>
          <p:spPr>
            <a:xfrm>
              <a:off x="6896202" y="1745310"/>
              <a:ext cx="438928" cy="680339"/>
            </a:xfrm>
            <a:prstGeom prst="rect">
              <a:avLst/>
            </a:prstGeom>
          </p:spPr>
        </p:pic>
        <p:sp>
          <p:nvSpPr>
            <p:cNvPr id="22" name="Rectangle 21">
              <a:extLst>
                <a:ext uri="{FF2B5EF4-FFF2-40B4-BE49-F238E27FC236}">
                  <a16:creationId xmlns:a16="http://schemas.microsoft.com/office/drawing/2014/main" id="{7A876351-23F9-43E2-BF36-1CF251CF35AB}"/>
                </a:ext>
              </a:extLst>
            </p:cNvPr>
            <p:cNvSpPr/>
            <p:nvPr/>
          </p:nvSpPr>
          <p:spPr>
            <a:xfrm>
              <a:off x="6751891" y="1744887"/>
              <a:ext cx="691933" cy="709613"/>
            </a:xfrm>
            <a:prstGeom prst="rect">
              <a:avLst/>
            </a:prstGeom>
            <a:noFill/>
            <a:ln w="6350">
              <a:solidFill>
                <a:srgbClr val="F582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grpSp>
      <p:sp>
        <p:nvSpPr>
          <p:cNvPr id="24" name="Rectangle: Rounded Corners 23">
            <a:extLst>
              <a:ext uri="{FF2B5EF4-FFF2-40B4-BE49-F238E27FC236}">
                <a16:creationId xmlns:a16="http://schemas.microsoft.com/office/drawing/2014/main" id="{ACFBC490-7A3D-4631-9AD5-43D515B9BF53}"/>
              </a:ext>
            </a:extLst>
          </p:cNvPr>
          <p:cNvSpPr/>
          <p:nvPr/>
        </p:nvSpPr>
        <p:spPr>
          <a:xfrm>
            <a:off x="8693757" y="3271251"/>
            <a:ext cx="3127155" cy="2816974"/>
          </a:xfrm>
          <a:prstGeom prst="roundRect">
            <a:avLst>
              <a:gd name="adj" fmla="val 2785"/>
            </a:avLst>
          </a:prstGeom>
          <a:solidFill>
            <a:srgbClr val="30313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200" dirty="0">
                <a:solidFill>
                  <a:srgbClr val="FFCB2F"/>
                </a:solidFill>
                <a:latin typeface="SF Pro Text" pitchFamily="50" charset="0"/>
                <a:ea typeface="SF Pro Text" pitchFamily="50" charset="0"/>
                <a:cs typeface="SF Pro Text" pitchFamily="50" charset="0"/>
              </a:rPr>
              <a:t>Firebase</a:t>
            </a:r>
            <a:r>
              <a:rPr lang="en-US" sz="1200" dirty="0">
                <a:solidFill>
                  <a:srgbClr val="75C7FA"/>
                </a:solidFill>
                <a:latin typeface="SF Pro Text" pitchFamily="50" charset="0"/>
                <a:ea typeface="SF Pro Text" pitchFamily="50" charset="0"/>
                <a:cs typeface="SF Pro Text" pitchFamily="50" charset="0"/>
              </a:rPr>
              <a:t> </a:t>
            </a:r>
          </a:p>
          <a:p>
            <a:pPr marL="0" indent="0">
              <a:buNone/>
            </a:pPr>
            <a:r>
              <a:rPr lang="en-US" sz="1200" dirty="0">
                <a:solidFill>
                  <a:srgbClr val="FFCB2C"/>
                </a:solidFill>
                <a:latin typeface="SF Pro Text" pitchFamily="50" charset="0"/>
                <a:ea typeface="SF Pro Text" pitchFamily="50" charset="0"/>
                <a:cs typeface="SF Pro Text" pitchFamily="50" charset="0"/>
              </a:rPr>
              <a:t>-This service is used for Authentication with login services.</a:t>
            </a:r>
          </a:p>
          <a:p>
            <a:pPr marL="0" indent="0">
              <a:buNone/>
            </a:pPr>
            <a:endParaRPr lang="en-US" sz="1200" dirty="0">
              <a:solidFill>
                <a:srgbClr val="75C7FA"/>
              </a:solidFill>
              <a:latin typeface="SF Pro Text" pitchFamily="50" charset="0"/>
              <a:ea typeface="SF Pro Text" pitchFamily="50" charset="0"/>
              <a:cs typeface="SF Pro Text" pitchFamily="50" charset="0"/>
            </a:endParaRPr>
          </a:p>
          <a:p>
            <a:pPr marL="0" indent="0">
              <a:buNone/>
            </a:pPr>
            <a:r>
              <a:rPr lang="en-US" sz="1200" dirty="0">
                <a:solidFill>
                  <a:srgbClr val="FFFFFF"/>
                </a:solidFill>
                <a:latin typeface="SF Pro Text" pitchFamily="50" charset="0"/>
                <a:ea typeface="SF Pro Text" pitchFamily="50" charset="0"/>
                <a:cs typeface="SF Pro Text" pitchFamily="50" charset="0"/>
              </a:rPr>
              <a:t>ChatEngine.io</a:t>
            </a:r>
          </a:p>
          <a:p>
            <a:pPr marL="0" indent="0">
              <a:buNone/>
            </a:pPr>
            <a:r>
              <a:rPr lang="en-US" sz="1200" dirty="0">
                <a:solidFill>
                  <a:schemeClr val="bg1"/>
                </a:solidFill>
                <a:latin typeface="SF Pro Text" pitchFamily="50" charset="0"/>
                <a:ea typeface="SF Pro Text" pitchFamily="50" charset="0"/>
                <a:cs typeface="SF Pro Text" pitchFamily="50" charset="0"/>
              </a:rPr>
              <a:t>-This service is used for chat API development and real time data update. UI kit was utilized in this project.</a:t>
            </a:r>
          </a:p>
          <a:p>
            <a:pPr marL="0" indent="0">
              <a:buNone/>
            </a:pPr>
            <a:endParaRPr lang="en-US" sz="1200" dirty="0">
              <a:solidFill>
                <a:srgbClr val="75C7FA"/>
              </a:solidFill>
              <a:latin typeface="SF Pro Text" pitchFamily="50" charset="0"/>
              <a:ea typeface="SF Pro Text" pitchFamily="50" charset="0"/>
              <a:cs typeface="SF Pro Text" pitchFamily="50" charset="0"/>
            </a:endParaRPr>
          </a:p>
          <a:p>
            <a:pPr marL="0" indent="0">
              <a:buNone/>
            </a:pPr>
            <a:r>
              <a:rPr lang="en-US" sz="1200" dirty="0">
                <a:solidFill>
                  <a:srgbClr val="71FFF5"/>
                </a:solidFill>
                <a:latin typeface="SF Pro Text" pitchFamily="50" charset="0"/>
                <a:ea typeface="SF Pro Text" pitchFamily="50" charset="0"/>
                <a:cs typeface="SF Pro Text" pitchFamily="50" charset="0"/>
              </a:rPr>
              <a:t>Netlify</a:t>
            </a:r>
          </a:p>
          <a:p>
            <a:pPr marL="0" indent="0">
              <a:buNone/>
            </a:pPr>
            <a:r>
              <a:rPr lang="en-US" sz="1200" dirty="0">
                <a:solidFill>
                  <a:srgbClr val="71FFF5"/>
                </a:solidFill>
                <a:latin typeface="SF Pro Text" pitchFamily="50" charset="0"/>
                <a:ea typeface="SF Pro Text" pitchFamily="50" charset="0"/>
                <a:cs typeface="SF Pro Text" pitchFamily="50" charset="0"/>
              </a:rPr>
              <a:t>-This service is used for hosting the chat application</a:t>
            </a:r>
          </a:p>
          <a:p>
            <a:pPr marL="0" indent="0">
              <a:buNone/>
            </a:pPr>
            <a:endParaRPr lang="en-US" sz="1100" dirty="0">
              <a:solidFill>
                <a:srgbClr val="75C7FA"/>
              </a:solidFill>
              <a:latin typeface="SF Pro Text" pitchFamily="50" charset="0"/>
              <a:ea typeface="SF Pro Text" pitchFamily="50" charset="0"/>
              <a:cs typeface="SF Pro Text" pitchFamily="50" charset="0"/>
            </a:endParaRPr>
          </a:p>
        </p:txBody>
      </p:sp>
      <p:cxnSp>
        <p:nvCxnSpPr>
          <p:cNvPr id="26" name="Straight Arrow Connector 25">
            <a:extLst>
              <a:ext uri="{FF2B5EF4-FFF2-40B4-BE49-F238E27FC236}">
                <a16:creationId xmlns:a16="http://schemas.microsoft.com/office/drawing/2014/main" id="{42C77949-1ED2-45B5-A74E-2C866839512D}"/>
              </a:ext>
            </a:extLst>
          </p:cNvPr>
          <p:cNvCxnSpPr>
            <a:cxnSpLocks/>
            <a:stCxn id="22" idx="2"/>
            <a:endCxn id="21" idx="0"/>
          </p:cNvCxnSpPr>
          <p:nvPr/>
        </p:nvCxnSpPr>
        <p:spPr>
          <a:xfrm>
            <a:off x="6166412" y="2502229"/>
            <a:ext cx="1188750" cy="926771"/>
          </a:xfrm>
          <a:prstGeom prst="straightConnector1">
            <a:avLst/>
          </a:prstGeom>
          <a:ln>
            <a:solidFill>
              <a:srgbClr val="71FFF5"/>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A6DDA1B-9BAE-4D5B-8A03-449568F40FCD}"/>
              </a:ext>
            </a:extLst>
          </p:cNvPr>
          <p:cNvCxnSpPr>
            <a:cxnSpLocks/>
            <a:stCxn id="20" idx="1"/>
            <a:endCxn id="21" idx="0"/>
          </p:cNvCxnSpPr>
          <p:nvPr/>
        </p:nvCxnSpPr>
        <p:spPr>
          <a:xfrm flipH="1">
            <a:off x="7355162" y="2121506"/>
            <a:ext cx="1086877" cy="1307494"/>
          </a:xfrm>
          <a:prstGeom prst="straightConnector1">
            <a:avLst/>
          </a:prstGeom>
          <a:ln>
            <a:solidFill>
              <a:srgbClr val="71FFF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096EDF-B45A-45FB-A018-8461DDE5C2D8}"/>
              </a:ext>
            </a:extLst>
          </p:cNvPr>
          <p:cNvCxnSpPr>
            <a:cxnSpLocks/>
            <a:stCxn id="21" idx="2"/>
            <a:endCxn id="17" idx="0"/>
          </p:cNvCxnSpPr>
          <p:nvPr/>
        </p:nvCxnSpPr>
        <p:spPr>
          <a:xfrm flipH="1">
            <a:off x="7352496" y="4216413"/>
            <a:ext cx="2666" cy="904293"/>
          </a:xfrm>
          <a:prstGeom prst="straightConnector1">
            <a:avLst/>
          </a:prstGeom>
          <a:ln>
            <a:solidFill>
              <a:srgbClr val="71FFF5"/>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A8C1A64-5AA9-4D7D-8826-1997B4D34433}"/>
              </a:ext>
            </a:extLst>
          </p:cNvPr>
          <p:cNvSpPr txBox="1"/>
          <p:nvPr/>
        </p:nvSpPr>
        <p:spPr>
          <a:xfrm rot="10800000">
            <a:off x="7023792" y="4388608"/>
            <a:ext cx="353943" cy="493084"/>
          </a:xfrm>
          <a:prstGeom prst="rect">
            <a:avLst/>
          </a:prstGeom>
          <a:noFill/>
        </p:spPr>
        <p:txBody>
          <a:bodyPr vert="eaVert" wrap="none" rtlCol="0">
            <a:spAutoFit/>
          </a:bodyPr>
          <a:lstStyle/>
          <a:p>
            <a:r>
              <a:rPr lang="en-US" sz="1100" dirty="0">
                <a:solidFill>
                  <a:srgbClr val="71FFF5"/>
                </a:solidFill>
              </a:rPr>
              <a:t>Deploy</a:t>
            </a:r>
          </a:p>
        </p:txBody>
      </p:sp>
      <p:sp>
        <p:nvSpPr>
          <p:cNvPr id="37" name="TextBox 36">
            <a:extLst>
              <a:ext uri="{FF2B5EF4-FFF2-40B4-BE49-F238E27FC236}">
                <a16:creationId xmlns:a16="http://schemas.microsoft.com/office/drawing/2014/main" id="{BE5EE4FF-1198-4582-9C8F-E21E3EAA42B5}"/>
              </a:ext>
            </a:extLst>
          </p:cNvPr>
          <p:cNvSpPr txBox="1"/>
          <p:nvPr/>
        </p:nvSpPr>
        <p:spPr>
          <a:xfrm rot="13134465">
            <a:off x="7848823" y="2439798"/>
            <a:ext cx="338554" cy="957955"/>
          </a:xfrm>
          <a:prstGeom prst="rect">
            <a:avLst/>
          </a:prstGeom>
          <a:noFill/>
        </p:spPr>
        <p:txBody>
          <a:bodyPr vert="eaVert" wrap="none" rtlCol="0">
            <a:spAutoFit/>
          </a:bodyPr>
          <a:lstStyle/>
          <a:p>
            <a:r>
              <a:rPr lang="en-US" sz="1000" dirty="0">
                <a:solidFill>
                  <a:srgbClr val="71FFF5"/>
                </a:solidFill>
              </a:rPr>
              <a:t>Provide Chat API</a:t>
            </a:r>
          </a:p>
        </p:txBody>
      </p:sp>
      <p:sp>
        <p:nvSpPr>
          <p:cNvPr id="39" name="TextBox 38">
            <a:extLst>
              <a:ext uri="{FF2B5EF4-FFF2-40B4-BE49-F238E27FC236}">
                <a16:creationId xmlns:a16="http://schemas.microsoft.com/office/drawing/2014/main" id="{8B72CA40-2B63-4660-8A8F-EAFDCAE53694}"/>
              </a:ext>
            </a:extLst>
          </p:cNvPr>
          <p:cNvSpPr txBox="1"/>
          <p:nvPr/>
        </p:nvSpPr>
        <p:spPr>
          <a:xfrm rot="18473424">
            <a:off x="6761282" y="2435671"/>
            <a:ext cx="338554" cy="869790"/>
          </a:xfrm>
          <a:prstGeom prst="rect">
            <a:avLst/>
          </a:prstGeom>
          <a:noFill/>
        </p:spPr>
        <p:txBody>
          <a:bodyPr vert="eaVert" wrap="none" rtlCol="0">
            <a:spAutoFit/>
          </a:bodyPr>
          <a:lstStyle/>
          <a:p>
            <a:r>
              <a:rPr lang="en-US" sz="1000" dirty="0">
                <a:solidFill>
                  <a:srgbClr val="71FFF5"/>
                </a:solidFill>
              </a:rPr>
              <a:t>Authentication</a:t>
            </a:r>
          </a:p>
        </p:txBody>
      </p:sp>
      <p:sp>
        <p:nvSpPr>
          <p:cNvPr id="48" name="Rectangle: Rounded Corners 47">
            <a:extLst>
              <a:ext uri="{FF2B5EF4-FFF2-40B4-BE49-F238E27FC236}">
                <a16:creationId xmlns:a16="http://schemas.microsoft.com/office/drawing/2014/main" id="{755F8F1B-9001-4ED7-AA85-11A5E634774A}"/>
              </a:ext>
            </a:extLst>
          </p:cNvPr>
          <p:cNvSpPr/>
          <p:nvPr/>
        </p:nvSpPr>
        <p:spPr>
          <a:xfrm>
            <a:off x="8876523" y="228599"/>
            <a:ext cx="3079102" cy="396551"/>
          </a:xfrm>
          <a:prstGeom prst="roundRect">
            <a:avLst>
              <a:gd name="adj" fmla="val 48824"/>
            </a:avLst>
          </a:prstGeom>
          <a:solidFill>
            <a:srgbClr val="303440"/>
          </a:solidFill>
          <a:ln w="12700">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6E6E6"/>
                </a:solidFill>
              </a:rPr>
              <a:t>1F10191005_Thant Min Htet</a:t>
            </a:r>
          </a:p>
        </p:txBody>
      </p:sp>
      <p:sp>
        <p:nvSpPr>
          <p:cNvPr id="49" name="Rectangle: Rounded Corners 48">
            <a:extLst>
              <a:ext uri="{FF2B5EF4-FFF2-40B4-BE49-F238E27FC236}">
                <a16:creationId xmlns:a16="http://schemas.microsoft.com/office/drawing/2014/main" id="{3A075B2E-8065-482A-9E69-A4990771BF1E}"/>
              </a:ext>
            </a:extLst>
          </p:cNvPr>
          <p:cNvSpPr/>
          <p:nvPr/>
        </p:nvSpPr>
        <p:spPr>
          <a:xfrm>
            <a:off x="9404908" y="1795456"/>
            <a:ext cx="2452147" cy="652098"/>
          </a:xfrm>
          <a:prstGeom prst="roundRect">
            <a:avLst>
              <a:gd name="adj" fmla="val 20881"/>
            </a:avLst>
          </a:prstGeom>
          <a:solidFill>
            <a:srgbClr val="30313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100" dirty="0">
              <a:solidFill>
                <a:srgbClr val="75C7FA"/>
              </a:solidFill>
              <a:latin typeface="SF Pro Text" pitchFamily="50" charset="0"/>
              <a:ea typeface="SF Pro Text" pitchFamily="50" charset="0"/>
              <a:cs typeface="SF Pro Text" pitchFamily="50" charset="0"/>
            </a:endParaRPr>
          </a:p>
          <a:p>
            <a:pPr marL="0" indent="0">
              <a:buNone/>
            </a:pPr>
            <a:r>
              <a:rPr lang="en-US" sz="1100" dirty="0">
                <a:solidFill>
                  <a:srgbClr val="71FFF5"/>
                </a:solidFill>
                <a:latin typeface="SF Pro Text" pitchFamily="50" charset="0"/>
                <a:ea typeface="SF Pro Text" pitchFamily="50" charset="0"/>
                <a:cs typeface="SF Pro Text" pitchFamily="50" charset="0"/>
              </a:rPr>
              <a:t>React.js is mainly used for the front-end site and Chatengine.io for chat API.</a:t>
            </a:r>
          </a:p>
          <a:p>
            <a:pPr marL="0" indent="0">
              <a:buNone/>
            </a:pPr>
            <a:endParaRPr lang="en-US" sz="1100" dirty="0">
              <a:solidFill>
                <a:srgbClr val="75C7FA"/>
              </a:solidFill>
              <a:latin typeface="SF Pro Text" pitchFamily="50" charset="0"/>
              <a:ea typeface="SF Pro Text" pitchFamily="50" charset="0"/>
              <a:cs typeface="SF Pro Text" pitchFamily="50" charset="0"/>
            </a:endParaRPr>
          </a:p>
        </p:txBody>
      </p:sp>
      <p:sp>
        <p:nvSpPr>
          <p:cNvPr id="50" name="Rectangle: Rounded Corners 49">
            <a:extLst>
              <a:ext uri="{FF2B5EF4-FFF2-40B4-BE49-F238E27FC236}">
                <a16:creationId xmlns:a16="http://schemas.microsoft.com/office/drawing/2014/main" id="{7952A291-6BCE-4983-867E-C628309EA18B}"/>
              </a:ext>
            </a:extLst>
          </p:cNvPr>
          <p:cNvSpPr/>
          <p:nvPr/>
        </p:nvSpPr>
        <p:spPr>
          <a:xfrm>
            <a:off x="5384949" y="1149016"/>
            <a:ext cx="1562923" cy="469412"/>
          </a:xfrm>
          <a:prstGeom prst="roundRect">
            <a:avLst>
              <a:gd name="adj" fmla="val 20881"/>
            </a:avLst>
          </a:prstGeom>
          <a:solidFill>
            <a:srgbClr val="30313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100" dirty="0">
              <a:solidFill>
                <a:srgbClr val="75C7FA"/>
              </a:solidFill>
              <a:latin typeface="SF Pro Text" pitchFamily="50" charset="0"/>
              <a:ea typeface="SF Pro Text" pitchFamily="50" charset="0"/>
              <a:cs typeface="SF Pro Text" pitchFamily="50" charset="0"/>
            </a:endParaRPr>
          </a:p>
          <a:p>
            <a:pPr marL="0" indent="0">
              <a:buNone/>
            </a:pPr>
            <a:r>
              <a:rPr lang="en-US" sz="1100" dirty="0">
                <a:solidFill>
                  <a:srgbClr val="FFCB2D"/>
                </a:solidFill>
                <a:latin typeface="SF Pro Text" pitchFamily="50" charset="0"/>
                <a:ea typeface="SF Pro Text" pitchFamily="50" charset="0"/>
                <a:cs typeface="SF Pro Text" pitchFamily="50" charset="0"/>
              </a:rPr>
              <a:t>Firebase is utilized for Authentication.</a:t>
            </a:r>
          </a:p>
          <a:p>
            <a:pPr marL="0" indent="0">
              <a:buNone/>
            </a:pPr>
            <a:endParaRPr lang="en-US" sz="1100" dirty="0">
              <a:solidFill>
                <a:srgbClr val="75C7FA"/>
              </a:solidFill>
              <a:latin typeface="SF Pro Text" pitchFamily="50" charset="0"/>
              <a:ea typeface="SF Pro Text" pitchFamily="50" charset="0"/>
              <a:cs typeface="SF Pro Text" pitchFamily="50" charset="0"/>
            </a:endParaRPr>
          </a:p>
        </p:txBody>
      </p:sp>
      <p:sp>
        <p:nvSpPr>
          <p:cNvPr id="51" name="Rectangle: Rounded Corners 50">
            <a:extLst>
              <a:ext uri="{FF2B5EF4-FFF2-40B4-BE49-F238E27FC236}">
                <a16:creationId xmlns:a16="http://schemas.microsoft.com/office/drawing/2014/main" id="{09280DCA-CAB4-4277-9F58-F198354B3A66}"/>
              </a:ext>
            </a:extLst>
          </p:cNvPr>
          <p:cNvSpPr/>
          <p:nvPr/>
        </p:nvSpPr>
        <p:spPr>
          <a:xfrm>
            <a:off x="6540077" y="6024999"/>
            <a:ext cx="1633539" cy="359400"/>
          </a:xfrm>
          <a:prstGeom prst="roundRect">
            <a:avLst>
              <a:gd name="adj" fmla="val 20881"/>
            </a:avLst>
          </a:prstGeom>
          <a:solidFill>
            <a:srgbClr val="30313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100" dirty="0">
              <a:solidFill>
                <a:srgbClr val="75C7FA"/>
              </a:solidFill>
              <a:latin typeface="SF Pro Text" pitchFamily="50" charset="0"/>
              <a:ea typeface="SF Pro Text" pitchFamily="50" charset="0"/>
              <a:cs typeface="SF Pro Text" pitchFamily="50" charset="0"/>
            </a:endParaRPr>
          </a:p>
          <a:p>
            <a:pPr marL="0" indent="0">
              <a:buNone/>
            </a:pPr>
            <a:r>
              <a:rPr lang="en-US" sz="1100" dirty="0">
                <a:solidFill>
                  <a:srgbClr val="00B0F0"/>
                </a:solidFill>
                <a:latin typeface="SF Pro Text" pitchFamily="50" charset="0"/>
                <a:ea typeface="SF Pro Text" pitchFamily="50" charset="0"/>
                <a:cs typeface="SF Pro Text" pitchFamily="50" charset="0"/>
              </a:rPr>
              <a:t>Netlify Cloud Hosting</a:t>
            </a:r>
          </a:p>
          <a:p>
            <a:pPr marL="0" indent="0">
              <a:buNone/>
            </a:pPr>
            <a:endParaRPr lang="en-US" sz="1100" dirty="0">
              <a:solidFill>
                <a:srgbClr val="75C7FA"/>
              </a:solidFill>
              <a:latin typeface="SF Pro Text" pitchFamily="50" charset="0"/>
              <a:ea typeface="SF Pro Text" pitchFamily="50" charset="0"/>
              <a:cs typeface="SF Pro Text" pitchFamily="50" charset="0"/>
            </a:endParaRPr>
          </a:p>
        </p:txBody>
      </p:sp>
      <p:sp>
        <p:nvSpPr>
          <p:cNvPr id="52" name="Rectangle: Rounded Corners 51">
            <a:extLst>
              <a:ext uri="{FF2B5EF4-FFF2-40B4-BE49-F238E27FC236}">
                <a16:creationId xmlns:a16="http://schemas.microsoft.com/office/drawing/2014/main" id="{9C521830-E183-4A99-A21B-D0E44809B99F}"/>
              </a:ext>
            </a:extLst>
          </p:cNvPr>
          <p:cNvSpPr/>
          <p:nvPr/>
        </p:nvSpPr>
        <p:spPr>
          <a:xfrm>
            <a:off x="5874268" y="3619626"/>
            <a:ext cx="989054" cy="469411"/>
          </a:xfrm>
          <a:prstGeom prst="roundRect">
            <a:avLst>
              <a:gd name="adj" fmla="val 20881"/>
            </a:avLst>
          </a:prstGeom>
          <a:solidFill>
            <a:srgbClr val="30313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100" dirty="0">
              <a:solidFill>
                <a:srgbClr val="75C7FA"/>
              </a:solidFill>
              <a:latin typeface="SF Pro Text" pitchFamily="50" charset="0"/>
              <a:ea typeface="SF Pro Text" pitchFamily="50" charset="0"/>
              <a:cs typeface="SF Pro Text" pitchFamily="50" charset="0"/>
            </a:endParaRPr>
          </a:p>
          <a:p>
            <a:pPr marL="0" indent="0">
              <a:buNone/>
            </a:pPr>
            <a:r>
              <a:rPr lang="en-US" sz="1100" dirty="0">
                <a:solidFill>
                  <a:srgbClr val="71FFF5"/>
                </a:solidFill>
                <a:latin typeface="SF Pro Text" pitchFamily="50" charset="0"/>
                <a:ea typeface="SF Pro Text" pitchFamily="50" charset="0"/>
                <a:cs typeface="SF Pro Text" pitchFamily="50" charset="0"/>
              </a:rPr>
              <a:t>INAIDCord Application</a:t>
            </a:r>
          </a:p>
          <a:p>
            <a:pPr marL="0" indent="0">
              <a:buNone/>
            </a:pPr>
            <a:endParaRPr lang="en-US" sz="1100" dirty="0">
              <a:solidFill>
                <a:srgbClr val="75C7FA"/>
              </a:solidFill>
              <a:latin typeface="SF Pro Text" pitchFamily="50" charset="0"/>
              <a:ea typeface="SF Pro Text" pitchFamily="50" charset="0"/>
              <a:cs typeface="SF Pro Text" pitchFamily="50" charset="0"/>
            </a:endParaRPr>
          </a:p>
        </p:txBody>
      </p:sp>
      <p:sp>
        <p:nvSpPr>
          <p:cNvPr id="53" name="Rectangle: Rounded Corners 52">
            <a:extLst>
              <a:ext uri="{FF2B5EF4-FFF2-40B4-BE49-F238E27FC236}">
                <a16:creationId xmlns:a16="http://schemas.microsoft.com/office/drawing/2014/main" id="{DB7F5AD6-DC7D-4FFA-B424-4DEC97A48C17}"/>
              </a:ext>
            </a:extLst>
          </p:cNvPr>
          <p:cNvSpPr/>
          <p:nvPr/>
        </p:nvSpPr>
        <p:spPr>
          <a:xfrm>
            <a:off x="512843" y="3870969"/>
            <a:ext cx="4471158" cy="2701273"/>
          </a:xfrm>
          <a:prstGeom prst="roundRect">
            <a:avLst>
              <a:gd name="adj" fmla="val 3362"/>
            </a:avLst>
          </a:prstGeom>
          <a:noFill/>
          <a:ln>
            <a:solidFill>
              <a:srgbClr val="71F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18C61238-AC80-485F-A452-3B038887BC2A}"/>
              </a:ext>
            </a:extLst>
          </p:cNvPr>
          <p:cNvSpPr/>
          <p:nvPr/>
        </p:nvSpPr>
        <p:spPr>
          <a:xfrm>
            <a:off x="516587" y="1009814"/>
            <a:ext cx="4471158" cy="2701273"/>
          </a:xfrm>
          <a:prstGeom prst="roundRect">
            <a:avLst>
              <a:gd name="adj" fmla="val 3362"/>
            </a:avLst>
          </a:prstGeom>
          <a:noFill/>
          <a:ln>
            <a:solidFill>
              <a:srgbClr val="71F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6433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D82C-3BC2-43E5-9E12-102E1A0DC87A}"/>
              </a:ext>
            </a:extLst>
          </p:cNvPr>
          <p:cNvSpPr>
            <a:spLocks noGrp="1"/>
          </p:cNvSpPr>
          <p:nvPr>
            <p:ph type="title"/>
          </p:nvPr>
        </p:nvSpPr>
        <p:spPr>
          <a:xfrm>
            <a:off x="558281" y="318780"/>
            <a:ext cx="9461242" cy="1325563"/>
          </a:xfrm>
        </p:spPr>
        <p:txBody>
          <a:bodyPr>
            <a:normAutofit fontScale="90000"/>
          </a:bodyPr>
          <a:lstStyle/>
          <a:p>
            <a:r>
              <a:rPr lang="en-US" sz="6000" dirty="0">
                <a:solidFill>
                  <a:srgbClr val="75C7FA"/>
                </a:solidFill>
                <a:latin typeface="Roboto" panose="02000000000000000000" pitchFamily="2" charset="0"/>
                <a:ea typeface="Roboto" panose="02000000000000000000" pitchFamily="2" charset="0"/>
                <a:cs typeface="Roboto" panose="02000000000000000000" pitchFamily="2" charset="0"/>
              </a:rPr>
              <a:t>Deployment </a:t>
            </a:r>
            <a:r>
              <a:rPr lang="en-US" sz="6000" dirty="0">
                <a:solidFill>
                  <a:srgbClr val="71FFF5"/>
                </a:solidFill>
                <a:latin typeface="Roboto" panose="02000000000000000000" pitchFamily="2" charset="0"/>
                <a:ea typeface="Roboto" panose="02000000000000000000" pitchFamily="2" charset="0"/>
                <a:cs typeface="Roboto" panose="02000000000000000000" pitchFamily="2" charset="0"/>
              </a:rPr>
              <a:t>&amp;</a:t>
            </a:r>
            <a:r>
              <a:rPr lang="en-US" sz="6000" dirty="0">
                <a:solidFill>
                  <a:srgbClr val="75C7FA"/>
                </a:solidFill>
                <a:latin typeface="Roboto" panose="02000000000000000000" pitchFamily="2" charset="0"/>
                <a:ea typeface="Roboto" panose="02000000000000000000" pitchFamily="2" charset="0"/>
                <a:cs typeface="Roboto" panose="02000000000000000000" pitchFamily="2" charset="0"/>
              </a:rPr>
              <a:t> References</a:t>
            </a:r>
            <a:br>
              <a:rPr lang="en-US" sz="6000" dirty="0">
                <a:solidFill>
                  <a:srgbClr val="75C7FA"/>
                </a:solidFill>
                <a:latin typeface="Roboto" panose="02000000000000000000" pitchFamily="2" charset="0"/>
                <a:ea typeface="Roboto" panose="02000000000000000000" pitchFamily="2" charset="0"/>
                <a:cs typeface="Roboto" panose="02000000000000000000" pitchFamily="2" charset="0"/>
              </a:rPr>
            </a:br>
            <a:endParaRPr lang="en-US" dirty="0">
              <a:solidFill>
                <a:srgbClr val="75C7FA"/>
              </a:solidFill>
              <a:latin typeface="Roboto" panose="02000000000000000000" pitchFamily="2" charset="0"/>
              <a:ea typeface="Roboto" panose="02000000000000000000" pitchFamily="2" charset="0"/>
              <a:cs typeface="Roboto" panose="02000000000000000000" pitchFamily="2" charset="0"/>
            </a:endParaRPr>
          </a:p>
        </p:txBody>
      </p:sp>
      <p:sp>
        <p:nvSpPr>
          <p:cNvPr id="4" name="Rectangle: Rounded Corners 3">
            <a:extLst>
              <a:ext uri="{FF2B5EF4-FFF2-40B4-BE49-F238E27FC236}">
                <a16:creationId xmlns:a16="http://schemas.microsoft.com/office/drawing/2014/main" id="{CC9E5AF6-F469-4B14-9F53-3B701DA3BCDE}"/>
              </a:ext>
            </a:extLst>
          </p:cNvPr>
          <p:cNvSpPr/>
          <p:nvPr/>
        </p:nvSpPr>
        <p:spPr>
          <a:xfrm>
            <a:off x="679580" y="1378107"/>
            <a:ext cx="10918371" cy="1885219"/>
          </a:xfrm>
          <a:prstGeom prst="roundRect">
            <a:avLst>
              <a:gd name="adj" fmla="val 2941"/>
            </a:avLst>
          </a:prstGeom>
          <a:solidFill>
            <a:srgbClr val="3031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5C7FA"/>
                </a:solidFill>
              </a:rPr>
              <a:t>     </a:t>
            </a:r>
            <a:r>
              <a:rPr lang="en-US" dirty="0">
                <a:solidFill>
                  <a:schemeClr val="bg1"/>
                </a:solidFill>
              </a:rPr>
              <a:t>The application is deployed on </a:t>
            </a:r>
            <a:r>
              <a:rPr lang="en-US" dirty="0" err="1">
                <a:solidFill>
                  <a:schemeClr val="bg1"/>
                </a:solidFill>
              </a:rPr>
              <a:t>netlify</a:t>
            </a:r>
            <a:r>
              <a:rPr lang="en-US" dirty="0">
                <a:solidFill>
                  <a:schemeClr val="bg1"/>
                </a:solidFill>
              </a:rPr>
              <a:t> cloud. </a:t>
            </a:r>
            <a:r>
              <a:rPr lang="en-US" dirty="0">
                <a:solidFill>
                  <a:srgbClr val="FFCB2C"/>
                </a:solidFill>
              </a:rPr>
              <a:t>Please Check the site from this link.</a:t>
            </a:r>
            <a:br>
              <a:rPr lang="en-US" dirty="0">
                <a:solidFill>
                  <a:srgbClr val="FFCB2C"/>
                </a:solidFill>
              </a:rPr>
            </a:br>
            <a:r>
              <a:rPr lang="en-US" dirty="0">
                <a:solidFill>
                  <a:srgbClr val="75C7FA"/>
                </a:solidFill>
              </a:rPr>
              <a:t>     </a:t>
            </a:r>
            <a:r>
              <a:rPr lang="en-US" sz="4800" dirty="0">
                <a:solidFill>
                  <a:srgbClr val="71FFF5"/>
                </a:solidFill>
              </a:rPr>
              <a:t>https://iniad-cord.netlify.app/chats</a:t>
            </a:r>
          </a:p>
        </p:txBody>
      </p:sp>
      <p:sp>
        <p:nvSpPr>
          <p:cNvPr id="6" name="TextBox 5">
            <a:extLst>
              <a:ext uri="{FF2B5EF4-FFF2-40B4-BE49-F238E27FC236}">
                <a16:creationId xmlns:a16="http://schemas.microsoft.com/office/drawing/2014/main" id="{A1EA3ABA-5800-46DD-BCF5-7E5D99BEC6FE}"/>
              </a:ext>
            </a:extLst>
          </p:cNvPr>
          <p:cNvSpPr txBox="1"/>
          <p:nvPr/>
        </p:nvSpPr>
        <p:spPr>
          <a:xfrm>
            <a:off x="914401" y="4713906"/>
            <a:ext cx="1552381" cy="369332"/>
          </a:xfrm>
          <a:prstGeom prst="rect">
            <a:avLst/>
          </a:prstGeom>
          <a:noFill/>
        </p:spPr>
        <p:txBody>
          <a:bodyPr wrap="square">
            <a:spAutoFit/>
          </a:bodyPr>
          <a:lstStyle/>
          <a:p>
            <a:r>
              <a:rPr lang="en-US" dirty="0"/>
              <a:t>References</a:t>
            </a:r>
          </a:p>
        </p:txBody>
      </p:sp>
      <p:sp>
        <p:nvSpPr>
          <p:cNvPr id="10" name="Rectangle: Rounded Corners 9">
            <a:extLst>
              <a:ext uri="{FF2B5EF4-FFF2-40B4-BE49-F238E27FC236}">
                <a16:creationId xmlns:a16="http://schemas.microsoft.com/office/drawing/2014/main" id="{E968CD7A-701A-4580-A9FC-779119487EB5}"/>
              </a:ext>
            </a:extLst>
          </p:cNvPr>
          <p:cNvSpPr/>
          <p:nvPr/>
        </p:nvSpPr>
        <p:spPr>
          <a:xfrm>
            <a:off x="679581" y="3619034"/>
            <a:ext cx="10918370" cy="2648241"/>
          </a:xfrm>
          <a:prstGeom prst="roundRect">
            <a:avLst>
              <a:gd name="adj" fmla="val 2880"/>
            </a:avLst>
          </a:prstGeom>
          <a:solidFill>
            <a:srgbClr val="30313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800" dirty="0">
                <a:solidFill>
                  <a:srgbClr val="71FFF5"/>
                </a:solidFill>
                <a:latin typeface="SF Pro Text" pitchFamily="50" charset="0"/>
                <a:ea typeface="SF Pro Text" pitchFamily="50" charset="0"/>
                <a:cs typeface="SF Pro Text" pitchFamily="50" charset="0"/>
              </a:rPr>
              <a:t>References </a:t>
            </a:r>
          </a:p>
          <a:p>
            <a:pPr lvl="1"/>
            <a:endParaRPr lang="en-US" sz="1200" dirty="0">
              <a:solidFill>
                <a:srgbClr val="FBFBFD"/>
              </a:solidFill>
              <a:latin typeface="SF Pro Text" pitchFamily="50" charset="0"/>
              <a:ea typeface="SF Pro Text" pitchFamily="50" charset="0"/>
              <a:cs typeface="SF Pro Text" pitchFamily="50" charset="0"/>
            </a:endParaRPr>
          </a:p>
          <a:p>
            <a:pPr lvl="1"/>
            <a:r>
              <a:rPr lang="en-US" sz="1200" dirty="0">
                <a:solidFill>
                  <a:srgbClr val="FBFBFD"/>
                </a:solidFill>
                <a:latin typeface="SF Pro Text" pitchFamily="50" charset="0"/>
                <a:ea typeface="SF Pro Text" pitchFamily="50" charset="0"/>
                <a:cs typeface="SF Pro Text" pitchFamily="50" charset="0"/>
              </a:rPr>
              <a:t>Chatengine.io: </a:t>
            </a:r>
            <a:r>
              <a:rPr lang="en-US" sz="1200" dirty="0">
                <a:solidFill>
                  <a:srgbClr val="FBFBFD"/>
                </a:solidFill>
                <a:latin typeface="SF Pro Text" pitchFamily="50" charset="0"/>
                <a:ea typeface="SF Pro Text" pitchFamily="50" charset="0"/>
                <a:cs typeface="SF Pro Text" pitchFamily="50" charset="0"/>
                <a:hlinkClick r:id="rId2"/>
              </a:rPr>
              <a:t>https://chatengine.io/docs/getting_started</a:t>
            </a:r>
            <a:endParaRPr lang="en-US" sz="1200" dirty="0">
              <a:solidFill>
                <a:srgbClr val="FBFBFD"/>
              </a:solidFill>
              <a:latin typeface="SF Pro Text" pitchFamily="50" charset="0"/>
              <a:ea typeface="SF Pro Text" pitchFamily="50" charset="0"/>
              <a:cs typeface="SF Pro Text" pitchFamily="50" charset="0"/>
            </a:endParaRPr>
          </a:p>
          <a:p>
            <a:pPr lvl="1"/>
            <a:r>
              <a:rPr lang="en-US" sz="1200" dirty="0">
                <a:solidFill>
                  <a:srgbClr val="FBFBFD"/>
                </a:solidFill>
                <a:latin typeface="SF Pro Text" pitchFamily="50" charset="0"/>
                <a:ea typeface="SF Pro Text" pitchFamily="50" charset="0"/>
                <a:cs typeface="SF Pro Text" pitchFamily="50" charset="0"/>
              </a:rPr>
              <a:t>Firebase: </a:t>
            </a:r>
            <a:r>
              <a:rPr lang="en-US" sz="1200" dirty="0">
                <a:solidFill>
                  <a:srgbClr val="FBFBFD"/>
                </a:solidFill>
                <a:latin typeface="SF Pro Text" pitchFamily="50" charset="0"/>
                <a:ea typeface="SF Pro Text" pitchFamily="50" charset="0"/>
                <a:cs typeface="SF Pro Text" pitchFamily="50" charset="0"/>
                <a:hlinkClick r:id="rId3"/>
              </a:rPr>
              <a:t>https://firebase.google.com/docs</a:t>
            </a:r>
            <a:endParaRPr lang="en-US" sz="1200" dirty="0">
              <a:solidFill>
                <a:srgbClr val="FBFBFD"/>
              </a:solidFill>
              <a:latin typeface="SF Pro Text" pitchFamily="50" charset="0"/>
              <a:ea typeface="SF Pro Text" pitchFamily="50" charset="0"/>
              <a:cs typeface="SF Pro Text" pitchFamily="50" charset="0"/>
            </a:endParaRPr>
          </a:p>
          <a:p>
            <a:pPr lvl="1"/>
            <a:r>
              <a:rPr lang="en-US" sz="1200" dirty="0">
                <a:solidFill>
                  <a:srgbClr val="FBFBFD"/>
                </a:solidFill>
                <a:latin typeface="SF Pro Text" pitchFamily="50" charset="0"/>
                <a:ea typeface="SF Pro Text" pitchFamily="50" charset="0"/>
                <a:cs typeface="SF Pro Text" pitchFamily="50" charset="0"/>
              </a:rPr>
              <a:t>Material-</a:t>
            </a:r>
            <a:r>
              <a:rPr lang="en-US" sz="1200" dirty="0" err="1">
                <a:solidFill>
                  <a:srgbClr val="FBFBFD"/>
                </a:solidFill>
                <a:latin typeface="SF Pro Text" pitchFamily="50" charset="0"/>
                <a:ea typeface="SF Pro Text" pitchFamily="50" charset="0"/>
                <a:cs typeface="SF Pro Text" pitchFamily="50" charset="0"/>
              </a:rPr>
              <a:t>ui</a:t>
            </a:r>
            <a:r>
              <a:rPr lang="en-US" sz="1200" dirty="0">
                <a:solidFill>
                  <a:srgbClr val="FBFBFD"/>
                </a:solidFill>
                <a:latin typeface="SF Pro Text" pitchFamily="50" charset="0"/>
                <a:ea typeface="SF Pro Text" pitchFamily="50" charset="0"/>
                <a:cs typeface="SF Pro Text" pitchFamily="50" charset="0"/>
              </a:rPr>
              <a:t>: </a:t>
            </a:r>
            <a:r>
              <a:rPr lang="en-US" sz="1200" dirty="0">
                <a:solidFill>
                  <a:srgbClr val="FBFBFD"/>
                </a:solidFill>
                <a:latin typeface="SF Pro Text" pitchFamily="50" charset="0"/>
                <a:ea typeface="SF Pro Text" pitchFamily="50" charset="0"/>
                <a:cs typeface="SF Pro Text" pitchFamily="50" charset="0"/>
                <a:hlinkClick r:id="rId4"/>
              </a:rPr>
              <a:t>https://material-ui.com/store/?utm_source=docs&amp;utm_medium=referral&amp;utm_campaign=home-store</a:t>
            </a:r>
            <a:endParaRPr lang="en-US" sz="1200" dirty="0">
              <a:solidFill>
                <a:srgbClr val="FBFBFD"/>
              </a:solidFill>
              <a:latin typeface="SF Pro Text" pitchFamily="50" charset="0"/>
              <a:ea typeface="SF Pro Text" pitchFamily="50" charset="0"/>
              <a:cs typeface="SF Pro Text" pitchFamily="50" charset="0"/>
            </a:endParaRPr>
          </a:p>
          <a:p>
            <a:pPr lvl="1"/>
            <a:r>
              <a:rPr lang="en-US" sz="1200" dirty="0">
                <a:solidFill>
                  <a:srgbClr val="FBFBFD"/>
                </a:solidFill>
                <a:latin typeface="SF Pro Text" pitchFamily="50" charset="0"/>
                <a:ea typeface="SF Pro Text" pitchFamily="50" charset="0"/>
                <a:cs typeface="SF Pro Text" pitchFamily="50" charset="0"/>
              </a:rPr>
              <a:t>React: </a:t>
            </a:r>
            <a:r>
              <a:rPr lang="en-US" sz="1200" dirty="0">
                <a:solidFill>
                  <a:srgbClr val="FBFBFD"/>
                </a:solidFill>
                <a:latin typeface="SF Pro Text" pitchFamily="50" charset="0"/>
                <a:ea typeface="SF Pro Text" pitchFamily="50" charset="0"/>
                <a:cs typeface="SF Pro Text" pitchFamily="50" charset="0"/>
                <a:hlinkClick r:id="rId5"/>
              </a:rPr>
              <a:t>https://reactjs.org/docs/getting-started.html</a:t>
            </a:r>
            <a:endParaRPr lang="en-US" sz="1200" dirty="0">
              <a:solidFill>
                <a:srgbClr val="FBFBFD"/>
              </a:solidFill>
              <a:latin typeface="SF Pro Text" pitchFamily="50" charset="0"/>
              <a:ea typeface="SF Pro Text" pitchFamily="50" charset="0"/>
              <a:cs typeface="SF Pro Text" pitchFamily="50" charset="0"/>
            </a:endParaRPr>
          </a:p>
          <a:p>
            <a:pPr lvl="1"/>
            <a:r>
              <a:rPr lang="en-US" sz="1200" dirty="0">
                <a:solidFill>
                  <a:schemeClr val="bg1"/>
                </a:solidFill>
                <a:latin typeface="SF Pro Text" pitchFamily="50" charset="0"/>
                <a:ea typeface="SF Pro Text" pitchFamily="50" charset="0"/>
                <a:cs typeface="SF Pro Text" pitchFamily="50" charset="0"/>
                <a:hlinkClick r:id="rId6">
                  <a:extLst>
                    <a:ext uri="{A12FA001-AC4F-418D-AE19-62706E023703}">
                      <ahyp:hlinkClr xmlns:ahyp="http://schemas.microsoft.com/office/drawing/2018/hyperlinkcolor" val="tx"/>
                    </a:ext>
                  </a:extLst>
                </a:hlinkClick>
              </a:rPr>
              <a:t>Others: </a:t>
            </a:r>
            <a:r>
              <a:rPr lang="en-US" sz="1200" dirty="0">
                <a:solidFill>
                  <a:srgbClr val="0563C1"/>
                </a:solidFill>
                <a:latin typeface="SF Pro Text" pitchFamily="50" charset="0"/>
                <a:ea typeface="SF Pro Text" pitchFamily="50" charset="0"/>
                <a:cs typeface="SF Pro Text" pitchFamily="50" charset="0"/>
                <a:hlinkClick r:id="rId6">
                  <a:extLst>
                    <a:ext uri="{A12FA001-AC4F-418D-AE19-62706E023703}">
                      <ahyp:hlinkClr xmlns:ahyp="http://schemas.microsoft.com/office/drawing/2018/hyperlinkcolor" val="tx"/>
                    </a:ext>
                  </a:extLst>
                </a:hlinkClick>
              </a:rPr>
              <a:t>https://www.buymeacoffee.com/JSMastery</a:t>
            </a:r>
            <a:endParaRPr lang="en-US" sz="1200" dirty="0">
              <a:solidFill>
                <a:srgbClr val="FBFBFD"/>
              </a:solidFill>
              <a:latin typeface="SF Pro Text" pitchFamily="50" charset="0"/>
              <a:ea typeface="SF Pro Text" pitchFamily="50" charset="0"/>
              <a:cs typeface="SF Pro Text" pitchFamily="50" charset="0"/>
            </a:endParaRPr>
          </a:p>
          <a:p>
            <a:pPr marL="0" indent="0">
              <a:buNone/>
            </a:pPr>
            <a:endParaRPr lang="en-US" sz="1200" dirty="0">
              <a:solidFill>
                <a:srgbClr val="FBFBFD"/>
              </a:solidFill>
              <a:latin typeface="SF Pro Text" pitchFamily="50" charset="0"/>
              <a:ea typeface="SF Pro Text" pitchFamily="50" charset="0"/>
              <a:cs typeface="SF Pro Text" pitchFamily="50" charset="0"/>
            </a:endParaRPr>
          </a:p>
          <a:p>
            <a:pPr lvl="1"/>
            <a:r>
              <a:rPr lang="en-US" sz="1200" dirty="0">
                <a:solidFill>
                  <a:srgbClr val="71FFF5"/>
                </a:solidFill>
                <a:latin typeface="SF Pro Text" pitchFamily="50" charset="0"/>
                <a:ea typeface="SF Pro Text" pitchFamily="50" charset="0"/>
                <a:cs typeface="SF Pro Text" pitchFamily="50" charset="0"/>
              </a:rPr>
              <a:t>Note: Real time data exchange, and Chat API and authentication features were developed using of Firebase and Chatengine.io. The UI and designs were customized based on the design features and wireframes that I developed. The logo from material.io were used here. The UI kit was based on the Chatengine.io. </a:t>
            </a:r>
            <a:endParaRPr lang="en-US" sz="1400" dirty="0">
              <a:solidFill>
                <a:srgbClr val="71FFF5"/>
              </a:solidFill>
              <a:latin typeface="SF Pro Text" pitchFamily="50" charset="0"/>
              <a:ea typeface="SF Pro Text" pitchFamily="50" charset="0"/>
              <a:cs typeface="SF Pro Text" pitchFamily="50" charset="0"/>
            </a:endParaRPr>
          </a:p>
        </p:txBody>
      </p:sp>
      <p:grpSp>
        <p:nvGrpSpPr>
          <p:cNvPr id="7" name="Group 6">
            <a:extLst>
              <a:ext uri="{FF2B5EF4-FFF2-40B4-BE49-F238E27FC236}">
                <a16:creationId xmlns:a16="http://schemas.microsoft.com/office/drawing/2014/main" id="{1241F4F2-7D42-4B20-BFD6-6F3AEAD13731}"/>
              </a:ext>
            </a:extLst>
          </p:cNvPr>
          <p:cNvGrpSpPr/>
          <p:nvPr/>
        </p:nvGrpSpPr>
        <p:grpSpPr>
          <a:xfrm>
            <a:off x="10983102" y="6494781"/>
            <a:ext cx="963773" cy="170846"/>
            <a:chOff x="9001095" y="863360"/>
            <a:chExt cx="2893400" cy="512906"/>
          </a:xfrm>
        </p:grpSpPr>
        <p:sp>
          <p:nvSpPr>
            <p:cNvPr id="8" name="Oval 7">
              <a:extLst>
                <a:ext uri="{FF2B5EF4-FFF2-40B4-BE49-F238E27FC236}">
                  <a16:creationId xmlns:a16="http://schemas.microsoft.com/office/drawing/2014/main" id="{6B4F0011-1997-4172-9324-39976B956087}"/>
                </a:ext>
              </a:extLst>
            </p:cNvPr>
            <p:cNvSpPr/>
            <p:nvPr/>
          </p:nvSpPr>
          <p:spPr>
            <a:xfrm>
              <a:off x="9001095" y="863360"/>
              <a:ext cx="539305" cy="512906"/>
            </a:xfrm>
            <a:prstGeom prst="ellipse">
              <a:avLst/>
            </a:prstGeom>
            <a:solidFill>
              <a:srgbClr val="75C7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CEDF685-7944-46A3-8DED-B1B183BCD21F}"/>
                </a:ext>
              </a:extLst>
            </p:cNvPr>
            <p:cNvSpPr/>
            <p:nvPr/>
          </p:nvSpPr>
          <p:spPr>
            <a:xfrm>
              <a:off x="9785796" y="863360"/>
              <a:ext cx="539305" cy="512906"/>
            </a:xfrm>
            <a:prstGeom prst="ellipse">
              <a:avLst/>
            </a:prstGeom>
            <a:solidFill>
              <a:srgbClr val="FBFB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CF1AAAA-DE99-41F3-88B5-ED4E4D93D6C0}"/>
                </a:ext>
              </a:extLst>
            </p:cNvPr>
            <p:cNvSpPr/>
            <p:nvPr/>
          </p:nvSpPr>
          <p:spPr>
            <a:xfrm>
              <a:off x="10570493" y="863360"/>
              <a:ext cx="539305" cy="512906"/>
            </a:xfrm>
            <a:prstGeom prst="ellipse">
              <a:avLst/>
            </a:prstGeom>
            <a:solidFill>
              <a:srgbClr val="5F6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B2A1E12-32E6-4E23-913F-679C22FEF415}"/>
                </a:ext>
              </a:extLst>
            </p:cNvPr>
            <p:cNvSpPr/>
            <p:nvPr/>
          </p:nvSpPr>
          <p:spPr>
            <a:xfrm>
              <a:off x="11355190" y="863360"/>
              <a:ext cx="539305" cy="512906"/>
            </a:xfrm>
            <a:prstGeom prst="ellipse">
              <a:avLst/>
            </a:prstGeom>
            <a:solidFill>
              <a:srgbClr val="3031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3">
            <a:extLst>
              <a:ext uri="{FF2B5EF4-FFF2-40B4-BE49-F238E27FC236}">
                <a16:creationId xmlns:a16="http://schemas.microsoft.com/office/drawing/2014/main" id="{05572B68-96FE-476D-B58F-1BE66A43F38F}"/>
              </a:ext>
            </a:extLst>
          </p:cNvPr>
          <p:cNvSpPr/>
          <p:nvPr/>
        </p:nvSpPr>
        <p:spPr>
          <a:xfrm>
            <a:off x="8913846" y="253617"/>
            <a:ext cx="3079102" cy="396551"/>
          </a:xfrm>
          <a:prstGeom prst="roundRect">
            <a:avLst>
              <a:gd name="adj" fmla="val 48824"/>
            </a:avLst>
          </a:prstGeom>
          <a:solidFill>
            <a:srgbClr val="303440"/>
          </a:solidFill>
          <a:ln w="12700">
            <a:solidFill>
              <a:srgbClr val="75C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6E6E6"/>
                </a:solidFill>
              </a:rPr>
              <a:t>1F10191005_Thant Min Htet</a:t>
            </a:r>
          </a:p>
        </p:txBody>
      </p:sp>
    </p:spTree>
    <p:extLst>
      <p:ext uri="{BB962C8B-B14F-4D97-AF65-F5344CB8AC3E}">
        <p14:creationId xmlns:p14="http://schemas.microsoft.com/office/powerpoint/2010/main" val="697515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435</Words>
  <Application>Microsoft Office PowerPoint</Application>
  <PresentationFormat>Widescreen</PresentationFormat>
  <Paragraphs>63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Roboto</vt:lpstr>
      <vt:lpstr>SF Pro Text</vt:lpstr>
      <vt:lpstr>Office Theme</vt:lpstr>
      <vt:lpstr>Features Concepts &amp; Planning</vt:lpstr>
      <vt:lpstr>Design &amp; Development</vt:lpstr>
      <vt:lpstr>Deployment &amp;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Thant  Min Htet</dc:creator>
  <cp:lastModifiedBy>Thant  Min Htet</cp:lastModifiedBy>
  <cp:revision>21</cp:revision>
  <dcterms:created xsi:type="dcterms:W3CDTF">2021-07-11T09:21:10Z</dcterms:created>
  <dcterms:modified xsi:type="dcterms:W3CDTF">2021-07-11T13:00:10Z</dcterms:modified>
</cp:coreProperties>
</file>