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9" r:id="rId2"/>
    <p:sldId id="260"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72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18" autoAdjust="0"/>
  </p:normalViewPr>
  <p:slideViewPr>
    <p:cSldViewPr snapToGrid="0">
      <p:cViewPr varScale="1">
        <p:scale>
          <a:sx n="82" d="100"/>
          <a:sy n="82" d="100"/>
        </p:scale>
        <p:origin x="69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25310E9-FC26-41DC-B857-EC0EBEC5A89D}" type="datetimeFigureOut">
              <a:rPr lang="en-US" smtClean="0"/>
              <a:t>10/10/2020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38168759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310E9-FC26-41DC-B857-EC0EBEC5A89D}"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392238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310E9-FC26-41DC-B857-EC0EBEC5A89D}"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3906795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310E9-FC26-41DC-B857-EC0EBEC5A89D}"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2583050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310E9-FC26-41DC-B857-EC0EBEC5A89D}"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2851118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310E9-FC26-41DC-B857-EC0EBEC5A89D}"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2603441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310E9-FC26-41DC-B857-EC0EBEC5A89D}"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2710442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310E9-FC26-41DC-B857-EC0EBEC5A89D}"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2005931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310E9-FC26-41DC-B857-EC0EBEC5A89D}"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419971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310E9-FC26-41DC-B857-EC0EBEC5A89D}"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104394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310E9-FC26-41DC-B857-EC0EBEC5A89D}"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322612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5310E9-FC26-41DC-B857-EC0EBEC5A89D}"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207267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310E9-FC26-41DC-B857-EC0EBEC5A89D}" type="datetimeFigureOut">
              <a:rPr lang="en-US" smtClean="0"/>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427757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5310E9-FC26-41DC-B857-EC0EBEC5A89D}"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85319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25310E9-FC26-41DC-B857-EC0EBEC5A89D}" type="datetimeFigureOut">
              <a:rPr lang="en-US" smtClean="0"/>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32081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310E9-FC26-41DC-B857-EC0EBEC5A89D}"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161884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310E9-FC26-41DC-B857-EC0EBEC5A89D}"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3FA7E-8A14-40E1-81F1-1D1208076153}" type="slidenum">
              <a:rPr lang="en-US" smtClean="0"/>
              <a:t>‹#›</a:t>
            </a:fld>
            <a:endParaRPr lang="en-US"/>
          </a:p>
        </p:txBody>
      </p:sp>
    </p:spTree>
    <p:extLst>
      <p:ext uri="{BB962C8B-B14F-4D97-AF65-F5344CB8AC3E}">
        <p14:creationId xmlns:p14="http://schemas.microsoft.com/office/powerpoint/2010/main" val="2905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310E9-FC26-41DC-B857-EC0EBEC5A89D}" type="datetimeFigureOut">
              <a:rPr lang="en-US" smtClean="0"/>
              <a:t>10/10/2020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A3FA7E-8A14-40E1-81F1-1D1208076153}" type="slidenum">
              <a:rPr lang="en-US" smtClean="0"/>
              <a:t>‹#›</a:t>
            </a:fld>
            <a:endParaRPr lang="en-US"/>
          </a:p>
        </p:txBody>
      </p:sp>
    </p:spTree>
    <p:extLst>
      <p:ext uri="{BB962C8B-B14F-4D97-AF65-F5344CB8AC3E}">
        <p14:creationId xmlns:p14="http://schemas.microsoft.com/office/powerpoint/2010/main" val="238361265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www.meetcarrot.com/weather/" TargetMode="External"/><Relationship Id="rId2" Type="http://schemas.openxmlformats.org/officeDocument/2006/relationships/hyperlink" Target="http://www.weather.com/"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emojipedia.org/app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805D-0BAB-4783-9D59-66389677826C}"/>
              </a:ext>
            </a:extLst>
          </p:cNvPr>
          <p:cNvSpPr>
            <a:spLocks noGrp="1"/>
          </p:cNvSpPr>
          <p:nvPr>
            <p:ph type="title"/>
          </p:nvPr>
        </p:nvSpPr>
        <p:spPr>
          <a:xfrm>
            <a:off x="838200" y="850311"/>
            <a:ext cx="10515600" cy="877888"/>
          </a:xfrm>
        </p:spPr>
        <p:txBody>
          <a:bodyPr>
            <a:normAutofit/>
          </a:bodyPr>
          <a:lstStyle/>
          <a:p>
            <a:r>
              <a:rPr lang="en-US" sz="3600" b="1"/>
              <a:t>Production Report</a:t>
            </a:r>
            <a:endParaRPr lang="en-US" sz="3600" b="1" dirty="0"/>
          </a:p>
        </p:txBody>
      </p:sp>
      <p:sp>
        <p:nvSpPr>
          <p:cNvPr id="3" name="Content Placeholder 2">
            <a:extLst>
              <a:ext uri="{FF2B5EF4-FFF2-40B4-BE49-F238E27FC236}">
                <a16:creationId xmlns:a16="http://schemas.microsoft.com/office/drawing/2014/main" id="{C2C49525-5FE5-43D8-8105-59F358A1AA3D}"/>
              </a:ext>
            </a:extLst>
          </p:cNvPr>
          <p:cNvSpPr>
            <a:spLocks noGrp="1"/>
          </p:cNvSpPr>
          <p:nvPr>
            <p:ph idx="1"/>
          </p:nvPr>
        </p:nvSpPr>
        <p:spPr>
          <a:xfrm>
            <a:off x="886408" y="1825625"/>
            <a:ext cx="10515600" cy="4820708"/>
          </a:xfrm>
        </p:spPr>
        <p:txBody>
          <a:bodyPr>
            <a:normAutofit fontScale="77500" lnSpcReduction="20000"/>
          </a:bodyPr>
          <a:lstStyle/>
          <a:p>
            <a:r>
              <a:rPr lang="en-US" sz="2400" dirty="0"/>
              <a:t>(One-page website/ Simplicity and Informative/  7-days weather forecast/ detail weather forecast for a day/ Hourly updated data/ Fluid animation and Colorful screen background/ Customization features/ Items suggestion accordance with weather.)</a:t>
            </a:r>
          </a:p>
          <a:p>
            <a:pPr marL="0" indent="0">
              <a:buNone/>
            </a:pPr>
            <a:endParaRPr lang="en-US" sz="2600" dirty="0"/>
          </a:p>
          <a:p>
            <a:pPr marL="0" indent="0">
              <a:buNone/>
            </a:pPr>
            <a:r>
              <a:rPr lang="en-US" sz="2600" dirty="0"/>
              <a:t>Production process </a:t>
            </a:r>
          </a:p>
          <a:p>
            <a:endParaRPr lang="en-US" dirty="0"/>
          </a:p>
          <a:p>
            <a:endParaRPr lang="en-US" dirty="0"/>
          </a:p>
          <a:p>
            <a:endParaRPr lang="en-US" dirty="0"/>
          </a:p>
          <a:p>
            <a:endParaRPr lang="en-US" dirty="0"/>
          </a:p>
          <a:p>
            <a:endParaRPr lang="en-US" dirty="0"/>
          </a:p>
          <a:p>
            <a:endParaRPr lang="en-US" dirty="0"/>
          </a:p>
          <a:p>
            <a:endParaRPr lang="en-US" dirty="0"/>
          </a:p>
          <a:p>
            <a:r>
              <a:rPr lang="en-US" sz="2400" dirty="0"/>
              <a:t>Tools and Library (Bootstrap, Adobe Illustrator/ XD/ Google Font/ )</a:t>
            </a:r>
          </a:p>
          <a:p>
            <a:r>
              <a:rPr lang="en-US" sz="2400" dirty="0"/>
              <a:t>API (Open Weather Map/ Google Map API)</a:t>
            </a:r>
          </a:p>
          <a:p>
            <a:r>
              <a:rPr lang="en-US" sz="2400" dirty="0"/>
              <a:t>Geo-coding function is applied, and weather location can be changed by map search.</a:t>
            </a:r>
          </a:p>
          <a:p>
            <a:endParaRPr lang="en-US" dirty="0"/>
          </a:p>
        </p:txBody>
      </p:sp>
      <p:sp>
        <p:nvSpPr>
          <p:cNvPr id="4" name="TextBox 3">
            <a:extLst>
              <a:ext uri="{FF2B5EF4-FFF2-40B4-BE49-F238E27FC236}">
                <a16:creationId xmlns:a16="http://schemas.microsoft.com/office/drawing/2014/main" id="{6111A925-9699-4313-9740-005EC3195BA6}"/>
              </a:ext>
            </a:extLst>
          </p:cNvPr>
          <p:cNvSpPr txBox="1"/>
          <p:nvPr/>
        </p:nvSpPr>
        <p:spPr>
          <a:xfrm>
            <a:off x="814466" y="3797278"/>
            <a:ext cx="3630534"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Production (1) &gt; some research &gt; production(2)</a:t>
            </a:r>
          </a:p>
        </p:txBody>
      </p:sp>
      <p:sp>
        <p:nvSpPr>
          <p:cNvPr id="5" name="TextBox 4">
            <a:extLst>
              <a:ext uri="{FF2B5EF4-FFF2-40B4-BE49-F238E27FC236}">
                <a16:creationId xmlns:a16="http://schemas.microsoft.com/office/drawing/2014/main" id="{A6CA5A7C-124F-4A83-A6EC-3F06707DEA09}"/>
              </a:ext>
            </a:extLst>
          </p:cNvPr>
          <p:cNvSpPr txBox="1"/>
          <p:nvPr/>
        </p:nvSpPr>
        <p:spPr>
          <a:xfrm>
            <a:off x="5290763" y="2964074"/>
            <a:ext cx="1561665" cy="6463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    Wireframes          (adjustments)</a:t>
            </a:r>
          </a:p>
        </p:txBody>
      </p:sp>
      <p:sp>
        <p:nvSpPr>
          <p:cNvPr id="6" name="TextBox 5">
            <a:extLst>
              <a:ext uri="{FF2B5EF4-FFF2-40B4-BE49-F238E27FC236}">
                <a16:creationId xmlns:a16="http://schemas.microsoft.com/office/drawing/2014/main" id="{746842C6-236C-4A5D-BEC3-EEE801DE1068}"/>
              </a:ext>
            </a:extLst>
          </p:cNvPr>
          <p:cNvSpPr txBox="1"/>
          <p:nvPr/>
        </p:nvSpPr>
        <p:spPr>
          <a:xfrm>
            <a:off x="5300567" y="4357480"/>
            <a:ext cx="1951133" cy="6463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Drawings images and icons</a:t>
            </a:r>
          </a:p>
        </p:txBody>
      </p:sp>
      <p:sp>
        <p:nvSpPr>
          <p:cNvPr id="7" name="TextBox 6">
            <a:extLst>
              <a:ext uri="{FF2B5EF4-FFF2-40B4-BE49-F238E27FC236}">
                <a16:creationId xmlns:a16="http://schemas.microsoft.com/office/drawing/2014/main" id="{C86E90D1-9279-4682-9427-EA57A90D99E8}"/>
              </a:ext>
            </a:extLst>
          </p:cNvPr>
          <p:cNvSpPr txBox="1"/>
          <p:nvPr/>
        </p:nvSpPr>
        <p:spPr>
          <a:xfrm>
            <a:off x="8934250" y="3103276"/>
            <a:ext cx="2870718"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Development(HTML/CSS/JS)</a:t>
            </a:r>
          </a:p>
        </p:txBody>
      </p:sp>
      <p:sp>
        <p:nvSpPr>
          <p:cNvPr id="8" name="TextBox 7">
            <a:extLst>
              <a:ext uri="{FF2B5EF4-FFF2-40B4-BE49-F238E27FC236}">
                <a16:creationId xmlns:a16="http://schemas.microsoft.com/office/drawing/2014/main" id="{CEBB020C-4345-47EA-AD2F-9677DE68186D}"/>
              </a:ext>
            </a:extLst>
          </p:cNvPr>
          <p:cNvSpPr txBox="1"/>
          <p:nvPr/>
        </p:nvSpPr>
        <p:spPr>
          <a:xfrm>
            <a:off x="9026804" y="4865312"/>
            <a:ext cx="2200471" cy="6463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Implement image, icons and Animation.</a:t>
            </a:r>
          </a:p>
        </p:txBody>
      </p:sp>
      <p:cxnSp>
        <p:nvCxnSpPr>
          <p:cNvPr id="13" name="Straight Arrow Connector 12">
            <a:extLst>
              <a:ext uri="{FF2B5EF4-FFF2-40B4-BE49-F238E27FC236}">
                <a16:creationId xmlns:a16="http://schemas.microsoft.com/office/drawing/2014/main" id="{68A478AC-3749-403B-BF19-56595A08A753}"/>
              </a:ext>
            </a:extLst>
          </p:cNvPr>
          <p:cNvCxnSpPr>
            <a:cxnSpLocks/>
            <a:stCxn id="57" idx="2"/>
            <a:endCxn id="8" idx="0"/>
          </p:cNvCxnSpPr>
          <p:nvPr/>
        </p:nvCxnSpPr>
        <p:spPr>
          <a:xfrm>
            <a:off x="10122503" y="4289721"/>
            <a:ext cx="4537" cy="5755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D74F552-8A47-4654-9428-580B49AD9653}"/>
              </a:ext>
            </a:extLst>
          </p:cNvPr>
          <p:cNvCxnSpPr>
            <a:cxnSpLocks/>
            <a:stCxn id="4" idx="3"/>
            <a:endCxn id="5" idx="1"/>
          </p:cNvCxnSpPr>
          <p:nvPr/>
        </p:nvCxnSpPr>
        <p:spPr>
          <a:xfrm flipV="1">
            <a:off x="4445000" y="3287240"/>
            <a:ext cx="845763" cy="663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F3DAD3A-6909-479D-83D0-0FF68F97E67B}"/>
              </a:ext>
            </a:extLst>
          </p:cNvPr>
          <p:cNvCxnSpPr>
            <a:cxnSpLocks/>
            <a:stCxn id="4" idx="3"/>
            <a:endCxn id="6" idx="1"/>
          </p:cNvCxnSpPr>
          <p:nvPr/>
        </p:nvCxnSpPr>
        <p:spPr>
          <a:xfrm>
            <a:off x="4445000" y="3951167"/>
            <a:ext cx="855567" cy="72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F1A57585-DDCE-4A2B-AFD6-E498DE9CE638}"/>
              </a:ext>
            </a:extLst>
          </p:cNvPr>
          <p:cNvSpPr txBox="1">
            <a:spLocks/>
          </p:cNvSpPr>
          <p:nvPr/>
        </p:nvSpPr>
        <p:spPr>
          <a:xfrm>
            <a:off x="8208435" y="143223"/>
            <a:ext cx="3903132" cy="8778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Thant Min Htet</a:t>
            </a:r>
          </a:p>
        </p:txBody>
      </p:sp>
      <p:sp>
        <p:nvSpPr>
          <p:cNvPr id="44" name="TextBox 43">
            <a:extLst>
              <a:ext uri="{FF2B5EF4-FFF2-40B4-BE49-F238E27FC236}">
                <a16:creationId xmlns:a16="http://schemas.microsoft.com/office/drawing/2014/main" id="{37C46F4C-402E-429D-98ED-11DD37F7E44E}"/>
              </a:ext>
            </a:extLst>
          </p:cNvPr>
          <p:cNvSpPr txBox="1"/>
          <p:nvPr/>
        </p:nvSpPr>
        <p:spPr>
          <a:xfrm>
            <a:off x="5284584" y="3774616"/>
            <a:ext cx="1894978"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Screen transitions</a:t>
            </a:r>
          </a:p>
        </p:txBody>
      </p:sp>
      <p:cxnSp>
        <p:nvCxnSpPr>
          <p:cNvPr id="45" name="Straight Arrow Connector 44">
            <a:extLst>
              <a:ext uri="{FF2B5EF4-FFF2-40B4-BE49-F238E27FC236}">
                <a16:creationId xmlns:a16="http://schemas.microsoft.com/office/drawing/2014/main" id="{835135F2-0D3D-48D3-8900-2C5B4B4A52FA}"/>
              </a:ext>
            </a:extLst>
          </p:cNvPr>
          <p:cNvCxnSpPr>
            <a:cxnSpLocks/>
            <a:stCxn id="4" idx="3"/>
            <a:endCxn id="44" idx="1"/>
          </p:cNvCxnSpPr>
          <p:nvPr/>
        </p:nvCxnSpPr>
        <p:spPr>
          <a:xfrm>
            <a:off x="4445000" y="3951167"/>
            <a:ext cx="839584" cy="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F3C5D2A-7102-49C1-A60B-6CEE8ACE1637}"/>
              </a:ext>
            </a:extLst>
          </p:cNvPr>
          <p:cNvSpPr txBox="1"/>
          <p:nvPr/>
        </p:nvSpPr>
        <p:spPr>
          <a:xfrm>
            <a:off x="9022267" y="3920389"/>
            <a:ext cx="2200471"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API Data Handling.</a:t>
            </a:r>
          </a:p>
        </p:txBody>
      </p:sp>
      <p:cxnSp>
        <p:nvCxnSpPr>
          <p:cNvPr id="62" name="Straight Arrow Connector 61">
            <a:extLst>
              <a:ext uri="{FF2B5EF4-FFF2-40B4-BE49-F238E27FC236}">
                <a16:creationId xmlns:a16="http://schemas.microsoft.com/office/drawing/2014/main" id="{28805383-AF98-4BBF-91C5-AFB21FB75745}"/>
              </a:ext>
            </a:extLst>
          </p:cNvPr>
          <p:cNvCxnSpPr>
            <a:cxnSpLocks/>
          </p:cNvCxnSpPr>
          <p:nvPr/>
        </p:nvCxnSpPr>
        <p:spPr>
          <a:xfrm>
            <a:off x="10122502" y="3486086"/>
            <a:ext cx="0" cy="4532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87340128-D006-43B5-BB33-9264CA49A260}"/>
              </a:ext>
            </a:extLst>
          </p:cNvPr>
          <p:cNvCxnSpPr>
            <a:cxnSpLocks/>
          </p:cNvCxnSpPr>
          <p:nvPr/>
        </p:nvCxnSpPr>
        <p:spPr>
          <a:xfrm rot="5400000">
            <a:off x="10547421" y="4186138"/>
            <a:ext cx="1702392" cy="342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EE1B777D-7065-4757-9A61-8FD36DC19F7D}"/>
              </a:ext>
            </a:extLst>
          </p:cNvPr>
          <p:cNvCxnSpPr/>
          <p:nvPr/>
        </p:nvCxnSpPr>
        <p:spPr>
          <a:xfrm rot="5400000" flipH="1" flipV="1">
            <a:off x="10535053" y="4173771"/>
            <a:ext cx="1722590" cy="347221"/>
          </a:xfrm>
          <a:prstGeom prst="bentConnector3">
            <a:avLst>
              <a:gd name="adj1" fmla="val -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848B060-D651-44BE-8012-4EABBC959EF6}"/>
              </a:ext>
            </a:extLst>
          </p:cNvPr>
          <p:cNvCxnSpPr>
            <a:cxnSpLocks/>
            <a:stCxn id="5" idx="3"/>
            <a:endCxn id="7" idx="1"/>
          </p:cNvCxnSpPr>
          <p:nvPr/>
        </p:nvCxnSpPr>
        <p:spPr>
          <a:xfrm>
            <a:off x="6852428" y="3287240"/>
            <a:ext cx="2081822" cy="7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913A0355-C522-4F4D-877D-4467F4E56482}"/>
              </a:ext>
            </a:extLst>
          </p:cNvPr>
          <p:cNvCxnSpPr>
            <a:cxnSpLocks/>
            <a:stCxn id="44" idx="3"/>
          </p:cNvCxnSpPr>
          <p:nvPr/>
        </p:nvCxnSpPr>
        <p:spPr>
          <a:xfrm flipV="1">
            <a:off x="7179562" y="3287240"/>
            <a:ext cx="658760" cy="67204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AC558369-0BC1-434D-A7A2-79609077C89C}"/>
              </a:ext>
            </a:extLst>
          </p:cNvPr>
          <p:cNvCxnSpPr>
            <a:cxnSpLocks/>
          </p:cNvCxnSpPr>
          <p:nvPr/>
        </p:nvCxnSpPr>
        <p:spPr>
          <a:xfrm rot="5400000" flipH="1" flipV="1">
            <a:off x="7191215" y="4018244"/>
            <a:ext cx="695281" cy="598937"/>
          </a:xfrm>
          <a:prstGeom prst="bentConnector3">
            <a:avLst>
              <a:gd name="adj1" fmla="val -536"/>
            </a:avLst>
          </a:prstGeom>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83875ABF-B8A1-4B4A-838B-8AC5CA9C77F6}"/>
              </a:ext>
            </a:extLst>
          </p:cNvPr>
          <p:cNvCxnSpPr>
            <a:cxnSpLocks/>
            <a:endCxn id="8" idx="1"/>
          </p:cNvCxnSpPr>
          <p:nvPr/>
        </p:nvCxnSpPr>
        <p:spPr>
          <a:xfrm>
            <a:off x="7251700" y="4673467"/>
            <a:ext cx="1775104" cy="515011"/>
          </a:xfrm>
          <a:prstGeom prst="bentConnector3">
            <a:avLst>
              <a:gd name="adj1" fmla="val 3306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10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28BB-676C-4003-BEB7-BFEEB4832695}"/>
              </a:ext>
            </a:extLst>
          </p:cNvPr>
          <p:cNvSpPr>
            <a:spLocks noGrp="1"/>
          </p:cNvSpPr>
          <p:nvPr>
            <p:ph type="title"/>
          </p:nvPr>
        </p:nvSpPr>
        <p:spPr>
          <a:xfrm>
            <a:off x="603379" y="214761"/>
            <a:ext cx="10131425" cy="1456267"/>
          </a:xfrm>
        </p:spPr>
        <p:txBody>
          <a:bodyPr/>
          <a:lstStyle/>
          <a:p>
            <a:r>
              <a:rPr lang="en-US" b="1" dirty="0"/>
              <a:t>Wire-</a:t>
            </a:r>
            <a:r>
              <a:rPr lang="en-US" b="1" dirty="0" err="1"/>
              <a:t>FrAME</a:t>
            </a:r>
            <a:endParaRPr lang="en-US" b="1" dirty="0"/>
          </a:p>
        </p:txBody>
      </p:sp>
      <p:sp>
        <p:nvSpPr>
          <p:cNvPr id="48" name="TextBox 47">
            <a:extLst>
              <a:ext uri="{FF2B5EF4-FFF2-40B4-BE49-F238E27FC236}">
                <a16:creationId xmlns:a16="http://schemas.microsoft.com/office/drawing/2014/main" id="{18A309E8-0AD7-4415-BC93-20C5E42090AB}"/>
              </a:ext>
            </a:extLst>
          </p:cNvPr>
          <p:cNvSpPr txBox="1"/>
          <p:nvPr/>
        </p:nvSpPr>
        <p:spPr>
          <a:xfrm>
            <a:off x="6143445" y="6096635"/>
            <a:ext cx="5429250" cy="646331"/>
          </a:xfrm>
          <a:prstGeom prst="rect">
            <a:avLst/>
          </a:prstGeom>
          <a:noFill/>
        </p:spPr>
        <p:txBody>
          <a:bodyPr wrap="square" rtlCol="0">
            <a:spAutoFit/>
          </a:bodyPr>
          <a:lstStyle/>
          <a:p>
            <a:pPr marL="171450" indent="-171450">
              <a:buFont typeface="Wingdings" panose="05000000000000000000" pitchFamily="2" charset="2"/>
              <a:buChar char="v"/>
            </a:pPr>
            <a:r>
              <a:rPr lang="en-US" sz="1200" dirty="0"/>
              <a:t>Default features : Current weather condition (data update hourly)</a:t>
            </a:r>
          </a:p>
          <a:p>
            <a:pPr marL="171450" indent="-171450">
              <a:buFont typeface="Wingdings" panose="05000000000000000000" pitchFamily="2" charset="2"/>
              <a:buChar char="v"/>
            </a:pPr>
            <a:r>
              <a:rPr lang="en-US" sz="1200" dirty="0"/>
              <a:t>Customizable features: Wind/Temperature/UVI-Index, Suggestions (accordance 			       with weather)</a:t>
            </a:r>
          </a:p>
        </p:txBody>
      </p:sp>
      <p:pic>
        <p:nvPicPr>
          <p:cNvPr id="82" name="Picture 81">
            <a:extLst>
              <a:ext uri="{FF2B5EF4-FFF2-40B4-BE49-F238E27FC236}">
                <a16:creationId xmlns:a16="http://schemas.microsoft.com/office/drawing/2014/main" id="{1D3D25BA-1D3B-400F-9667-7F44866E9509}"/>
              </a:ext>
            </a:extLst>
          </p:cNvPr>
          <p:cNvPicPr>
            <a:picLocks noChangeAspect="1"/>
          </p:cNvPicPr>
          <p:nvPr/>
        </p:nvPicPr>
        <p:blipFill>
          <a:blip r:embed="rId2"/>
          <a:stretch>
            <a:fillRect/>
          </a:stretch>
        </p:blipFill>
        <p:spPr>
          <a:xfrm>
            <a:off x="6143445" y="4291697"/>
            <a:ext cx="3111883" cy="1627453"/>
          </a:xfrm>
          <a:prstGeom prst="rect">
            <a:avLst/>
          </a:prstGeom>
        </p:spPr>
      </p:pic>
      <p:grpSp>
        <p:nvGrpSpPr>
          <p:cNvPr id="91" name="Group 90">
            <a:extLst>
              <a:ext uri="{FF2B5EF4-FFF2-40B4-BE49-F238E27FC236}">
                <a16:creationId xmlns:a16="http://schemas.microsoft.com/office/drawing/2014/main" id="{DE42ED17-AC27-4CC0-AE15-61A0ACBA5BAE}"/>
              </a:ext>
            </a:extLst>
          </p:cNvPr>
          <p:cNvGrpSpPr/>
          <p:nvPr/>
        </p:nvGrpSpPr>
        <p:grpSpPr>
          <a:xfrm>
            <a:off x="328777" y="1101581"/>
            <a:ext cx="5584148" cy="4957341"/>
            <a:chOff x="603379" y="1368281"/>
            <a:chExt cx="5584148" cy="4957341"/>
          </a:xfrm>
        </p:grpSpPr>
        <p:sp>
          <p:nvSpPr>
            <p:cNvPr id="4" name="Rectangle 3">
              <a:extLst>
                <a:ext uri="{FF2B5EF4-FFF2-40B4-BE49-F238E27FC236}">
                  <a16:creationId xmlns:a16="http://schemas.microsoft.com/office/drawing/2014/main" id="{42BD6E3F-FA29-4F13-BA14-A27F57CEFE28}"/>
                </a:ext>
              </a:extLst>
            </p:cNvPr>
            <p:cNvSpPr/>
            <p:nvPr/>
          </p:nvSpPr>
          <p:spPr>
            <a:xfrm>
              <a:off x="838200" y="2533261"/>
              <a:ext cx="5001209" cy="2861195"/>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663A3BF-090B-48DA-96B0-ADD9C3A791F9}"/>
                </a:ext>
              </a:extLst>
            </p:cNvPr>
            <p:cNvSpPr/>
            <p:nvPr/>
          </p:nvSpPr>
          <p:spPr>
            <a:xfrm>
              <a:off x="1176434" y="2705877"/>
              <a:ext cx="4466600" cy="27467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3432016F-D031-48DB-9C61-AA8941395A6A}"/>
                </a:ext>
              </a:extLst>
            </p:cNvPr>
            <p:cNvSpPr/>
            <p:nvPr/>
          </p:nvSpPr>
          <p:spPr>
            <a:xfrm>
              <a:off x="1348980" y="3116421"/>
              <a:ext cx="2265077" cy="1939889"/>
            </a:xfrm>
            <a:prstGeom prst="roundRect">
              <a:avLst>
                <a:gd name="adj" fmla="val 4305"/>
              </a:avLst>
            </a:prstGeom>
            <a:solidFill>
              <a:schemeClr val="tx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DB62AD1F-F392-4DD1-B202-426D5261E5DC}"/>
                </a:ext>
              </a:extLst>
            </p:cNvPr>
            <p:cNvSpPr/>
            <p:nvPr/>
          </p:nvSpPr>
          <p:spPr>
            <a:xfrm>
              <a:off x="4570695" y="3212634"/>
              <a:ext cx="604359" cy="699620"/>
            </a:xfrm>
            <a:prstGeom prst="roundRect">
              <a:avLst>
                <a:gd name="adj" fmla="val 11961"/>
              </a:avLst>
            </a:prstGeom>
            <a:solidFill>
              <a:schemeClr val="accent2">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BE90B88-D424-4CB4-A08B-AA68CD75222E}"/>
                </a:ext>
              </a:extLst>
            </p:cNvPr>
            <p:cNvSpPr/>
            <p:nvPr/>
          </p:nvSpPr>
          <p:spPr>
            <a:xfrm>
              <a:off x="3895781" y="3988316"/>
              <a:ext cx="1275338" cy="443146"/>
            </a:xfrm>
            <a:prstGeom prst="roundRect">
              <a:avLst>
                <a:gd name="adj" fmla="val 11961"/>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691565C-4EC7-401C-8EF9-6591CCB4A9D4}"/>
                </a:ext>
              </a:extLst>
            </p:cNvPr>
            <p:cNvSpPr/>
            <p:nvPr/>
          </p:nvSpPr>
          <p:spPr>
            <a:xfrm>
              <a:off x="3895781" y="4490171"/>
              <a:ext cx="1275338" cy="530562"/>
            </a:xfrm>
            <a:prstGeom prst="roundRect">
              <a:avLst>
                <a:gd name="adj" fmla="val 4902"/>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985A419-8014-4C88-9660-8021C33C3346}"/>
                </a:ext>
              </a:extLst>
            </p:cNvPr>
            <p:cNvSpPr/>
            <p:nvPr/>
          </p:nvSpPr>
          <p:spPr>
            <a:xfrm>
              <a:off x="3895781" y="3212634"/>
              <a:ext cx="600019" cy="685057"/>
            </a:xfrm>
            <a:prstGeom prst="roundRect">
              <a:avLst>
                <a:gd name="adj" fmla="val 11961"/>
              </a:avLst>
            </a:prstGeom>
            <a:solidFill>
              <a:schemeClr val="accent2">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AB36BE-3A1A-4C61-9802-E5390E458B1E}"/>
                </a:ext>
              </a:extLst>
            </p:cNvPr>
            <p:cNvSpPr/>
            <p:nvPr/>
          </p:nvSpPr>
          <p:spPr>
            <a:xfrm>
              <a:off x="1511558" y="4617917"/>
              <a:ext cx="237930" cy="355299"/>
            </a:xfrm>
            <a:prstGeom prst="rect">
              <a:avLst/>
            </a:prstGeom>
            <a:solidFill>
              <a:srgbClr val="267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697575-B655-4B53-BB0D-B5AC14CF0B3F}"/>
                </a:ext>
              </a:extLst>
            </p:cNvPr>
            <p:cNvSpPr/>
            <p:nvPr/>
          </p:nvSpPr>
          <p:spPr>
            <a:xfrm>
              <a:off x="1783132" y="4616588"/>
              <a:ext cx="251926" cy="355299"/>
            </a:xfrm>
            <a:prstGeom prst="rect">
              <a:avLst/>
            </a:prstGeom>
            <a:solidFill>
              <a:srgbClr val="267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F2DC8F-8B67-4F4F-97F6-87A583CF17C7}"/>
                </a:ext>
              </a:extLst>
            </p:cNvPr>
            <p:cNvSpPr/>
            <p:nvPr/>
          </p:nvSpPr>
          <p:spPr>
            <a:xfrm>
              <a:off x="2070477" y="4616588"/>
              <a:ext cx="242596" cy="355299"/>
            </a:xfrm>
            <a:prstGeom prst="rect">
              <a:avLst/>
            </a:prstGeom>
            <a:solidFill>
              <a:srgbClr val="267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5D1400A-6894-47F5-A541-635748541FE8}"/>
                </a:ext>
              </a:extLst>
            </p:cNvPr>
            <p:cNvSpPr/>
            <p:nvPr/>
          </p:nvSpPr>
          <p:spPr>
            <a:xfrm>
              <a:off x="2354349" y="4621630"/>
              <a:ext cx="221953" cy="355299"/>
            </a:xfrm>
            <a:prstGeom prst="rect">
              <a:avLst/>
            </a:prstGeom>
            <a:solidFill>
              <a:srgbClr val="267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E1511D-84D2-4CFE-880E-FBAE89A86B89}"/>
                </a:ext>
              </a:extLst>
            </p:cNvPr>
            <p:cNvSpPr/>
            <p:nvPr/>
          </p:nvSpPr>
          <p:spPr>
            <a:xfrm>
              <a:off x="2623069" y="4616588"/>
              <a:ext cx="248390" cy="355299"/>
            </a:xfrm>
            <a:prstGeom prst="rect">
              <a:avLst/>
            </a:prstGeom>
            <a:solidFill>
              <a:srgbClr val="267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0C76D2D-0BD0-4944-B4E0-14C820959163}"/>
                </a:ext>
              </a:extLst>
            </p:cNvPr>
            <p:cNvSpPr/>
            <p:nvPr/>
          </p:nvSpPr>
          <p:spPr>
            <a:xfrm>
              <a:off x="2915527" y="4616588"/>
              <a:ext cx="248390" cy="355299"/>
            </a:xfrm>
            <a:prstGeom prst="rect">
              <a:avLst/>
            </a:prstGeom>
            <a:solidFill>
              <a:srgbClr val="267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80934F54-8408-4632-B490-E3CF489AEE95}"/>
                </a:ext>
              </a:extLst>
            </p:cNvPr>
            <p:cNvSpPr/>
            <p:nvPr/>
          </p:nvSpPr>
          <p:spPr>
            <a:xfrm>
              <a:off x="1348979" y="3116421"/>
              <a:ext cx="2265077" cy="1315041"/>
            </a:xfrm>
            <a:prstGeom prst="roundRect">
              <a:avLst>
                <a:gd name="adj" fmla="val 4258"/>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A617DED-12FB-4A09-A261-20857C72ACA0}"/>
                </a:ext>
              </a:extLst>
            </p:cNvPr>
            <p:cNvSpPr/>
            <p:nvPr/>
          </p:nvSpPr>
          <p:spPr>
            <a:xfrm>
              <a:off x="3820886" y="3116421"/>
              <a:ext cx="1544216" cy="202008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EC91E9-46F9-4FE5-A9F3-A230D3EABEC7}"/>
                </a:ext>
              </a:extLst>
            </p:cNvPr>
            <p:cNvSpPr/>
            <p:nvPr/>
          </p:nvSpPr>
          <p:spPr>
            <a:xfrm>
              <a:off x="1192263" y="3070707"/>
              <a:ext cx="2511990" cy="2065795"/>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BD2F222-1B01-40C1-BBD0-FE31BC2F51C5}"/>
                </a:ext>
              </a:extLst>
            </p:cNvPr>
            <p:cNvSpPr txBox="1"/>
            <p:nvPr/>
          </p:nvSpPr>
          <p:spPr>
            <a:xfrm>
              <a:off x="3719936" y="5821918"/>
              <a:ext cx="1089128" cy="430887"/>
            </a:xfrm>
            <a:prstGeom prst="rect">
              <a:avLst/>
            </a:prstGeom>
            <a:noFill/>
          </p:spPr>
          <p:txBody>
            <a:bodyPr wrap="square" rtlCol="0">
              <a:spAutoFit/>
            </a:bodyPr>
            <a:lstStyle/>
            <a:p>
              <a:r>
                <a:rPr lang="en-US" sz="1100" dirty="0"/>
                <a:t>Customizable</a:t>
              </a:r>
            </a:p>
            <a:p>
              <a:r>
                <a:rPr lang="en-US" sz="1100" dirty="0"/>
                <a:t> features</a:t>
              </a:r>
            </a:p>
          </p:txBody>
        </p:sp>
        <p:sp>
          <p:nvSpPr>
            <p:cNvPr id="25" name="TextBox 24">
              <a:extLst>
                <a:ext uri="{FF2B5EF4-FFF2-40B4-BE49-F238E27FC236}">
                  <a16:creationId xmlns:a16="http://schemas.microsoft.com/office/drawing/2014/main" id="{F40F70C2-B66A-4192-9881-69D3D04B9EAE}"/>
                </a:ext>
              </a:extLst>
            </p:cNvPr>
            <p:cNvSpPr txBox="1"/>
            <p:nvPr/>
          </p:nvSpPr>
          <p:spPr>
            <a:xfrm>
              <a:off x="3940737" y="1368281"/>
              <a:ext cx="1259915" cy="276999"/>
            </a:xfrm>
            <a:prstGeom prst="rect">
              <a:avLst/>
            </a:prstGeom>
            <a:noFill/>
          </p:spPr>
          <p:txBody>
            <a:bodyPr wrap="square" rtlCol="0">
              <a:spAutoFit/>
            </a:bodyPr>
            <a:lstStyle/>
            <a:p>
              <a:r>
                <a:rPr lang="en-US" sz="1200" dirty="0"/>
                <a:t>Default Features</a:t>
              </a:r>
            </a:p>
          </p:txBody>
        </p:sp>
        <p:sp>
          <p:nvSpPr>
            <p:cNvPr id="26" name="Rectangle 25">
              <a:extLst>
                <a:ext uri="{FF2B5EF4-FFF2-40B4-BE49-F238E27FC236}">
                  <a16:creationId xmlns:a16="http://schemas.microsoft.com/office/drawing/2014/main" id="{723D86B5-1740-482D-97D5-DFD8462D0B69}"/>
                </a:ext>
              </a:extLst>
            </p:cNvPr>
            <p:cNvSpPr/>
            <p:nvPr/>
          </p:nvSpPr>
          <p:spPr>
            <a:xfrm>
              <a:off x="3211274" y="4616588"/>
              <a:ext cx="248390" cy="355299"/>
            </a:xfrm>
            <a:prstGeom prst="rect">
              <a:avLst/>
            </a:prstGeom>
            <a:solidFill>
              <a:srgbClr val="267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F8C3F2C-CA85-4880-A7F6-62C40615FB24}"/>
                </a:ext>
              </a:extLst>
            </p:cNvPr>
            <p:cNvSpPr txBox="1"/>
            <p:nvPr/>
          </p:nvSpPr>
          <p:spPr>
            <a:xfrm>
              <a:off x="1524163" y="6019259"/>
              <a:ext cx="1914707" cy="276999"/>
            </a:xfrm>
            <a:prstGeom prst="rect">
              <a:avLst/>
            </a:prstGeom>
            <a:noFill/>
          </p:spPr>
          <p:txBody>
            <a:bodyPr wrap="square" rtlCol="0">
              <a:spAutoFit/>
            </a:bodyPr>
            <a:lstStyle/>
            <a:p>
              <a:r>
                <a:rPr lang="en-US" sz="1200" dirty="0"/>
                <a:t>Buttons for 7 days weathers</a:t>
              </a:r>
            </a:p>
          </p:txBody>
        </p:sp>
        <p:sp>
          <p:nvSpPr>
            <p:cNvPr id="28" name="TextBox 27">
              <a:extLst>
                <a:ext uri="{FF2B5EF4-FFF2-40B4-BE49-F238E27FC236}">
                  <a16:creationId xmlns:a16="http://schemas.microsoft.com/office/drawing/2014/main" id="{AE683E7A-8FF7-439A-9483-949353F57661}"/>
                </a:ext>
              </a:extLst>
            </p:cNvPr>
            <p:cNvSpPr txBox="1"/>
            <p:nvPr/>
          </p:nvSpPr>
          <p:spPr>
            <a:xfrm>
              <a:off x="603379" y="1761454"/>
              <a:ext cx="1146109" cy="461665"/>
            </a:xfrm>
            <a:prstGeom prst="rect">
              <a:avLst/>
            </a:prstGeom>
            <a:noFill/>
          </p:spPr>
          <p:txBody>
            <a:bodyPr wrap="square" rtlCol="0">
              <a:spAutoFit/>
            </a:bodyPr>
            <a:lstStyle/>
            <a:p>
              <a:r>
                <a:rPr lang="en-US" sz="1200" dirty="0"/>
                <a:t>Logo and navigation Bar</a:t>
              </a:r>
            </a:p>
          </p:txBody>
        </p:sp>
        <p:cxnSp>
          <p:nvCxnSpPr>
            <p:cNvPr id="30" name="Straight Connector 29">
              <a:extLst>
                <a:ext uri="{FF2B5EF4-FFF2-40B4-BE49-F238E27FC236}">
                  <a16:creationId xmlns:a16="http://schemas.microsoft.com/office/drawing/2014/main" id="{7689C430-54F6-4ED3-A93B-03D49697F473}"/>
                </a:ext>
              </a:extLst>
            </p:cNvPr>
            <p:cNvCxnSpPr>
              <a:cxnSpLocks/>
              <a:stCxn id="28" idx="2"/>
            </p:cNvCxnSpPr>
            <p:nvPr/>
          </p:nvCxnSpPr>
          <p:spPr>
            <a:xfrm>
              <a:off x="1176434" y="2223119"/>
              <a:ext cx="0" cy="482758"/>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C2BE4DCE-273F-433F-B87F-445FAD879899}"/>
                </a:ext>
              </a:extLst>
            </p:cNvPr>
            <p:cNvCxnSpPr>
              <a:cxnSpLocks/>
            </p:cNvCxnSpPr>
            <p:nvPr/>
          </p:nvCxnSpPr>
          <p:spPr>
            <a:xfrm>
              <a:off x="2768819" y="2315741"/>
              <a:ext cx="0" cy="754966"/>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ACBF856-3AB5-473C-868C-FF19AA8ED942}"/>
                </a:ext>
              </a:extLst>
            </p:cNvPr>
            <p:cNvCxnSpPr>
              <a:cxnSpLocks/>
              <a:stCxn id="6" idx="2"/>
              <a:endCxn id="27" idx="0"/>
            </p:cNvCxnSpPr>
            <p:nvPr/>
          </p:nvCxnSpPr>
          <p:spPr>
            <a:xfrm flipH="1">
              <a:off x="2481517" y="5056310"/>
              <a:ext cx="2" cy="962949"/>
            </a:xfrm>
            <a:prstGeom prst="line">
              <a:avLst/>
            </a:prstGeom>
            <a:ln w="12700"/>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9C83F212-BDFE-458D-A2DC-C2937A97CAF0}"/>
                </a:ext>
              </a:extLst>
            </p:cNvPr>
            <p:cNvSpPr txBox="1"/>
            <p:nvPr/>
          </p:nvSpPr>
          <p:spPr>
            <a:xfrm>
              <a:off x="1428546" y="3158314"/>
              <a:ext cx="2230608" cy="646331"/>
            </a:xfrm>
            <a:prstGeom prst="rect">
              <a:avLst/>
            </a:prstGeom>
            <a:noFill/>
          </p:spPr>
          <p:txBody>
            <a:bodyPr wrap="square" rtlCol="0">
              <a:spAutoFit/>
            </a:bodyPr>
            <a:lstStyle/>
            <a:p>
              <a:r>
                <a:rPr lang="en-US" sz="1200" dirty="0"/>
                <a:t>Suitable Image background will be displayed accordance with weather</a:t>
              </a:r>
            </a:p>
          </p:txBody>
        </p:sp>
        <p:sp>
          <p:nvSpPr>
            <p:cNvPr id="3" name="Oval 2">
              <a:extLst>
                <a:ext uri="{FF2B5EF4-FFF2-40B4-BE49-F238E27FC236}">
                  <a16:creationId xmlns:a16="http://schemas.microsoft.com/office/drawing/2014/main" id="{AFBE4876-AD12-4473-BA7E-D7EE3C8EF691}"/>
                </a:ext>
              </a:extLst>
            </p:cNvPr>
            <p:cNvSpPr/>
            <p:nvPr/>
          </p:nvSpPr>
          <p:spPr>
            <a:xfrm>
              <a:off x="5246773" y="4716158"/>
              <a:ext cx="340152" cy="34015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BB0122A5-6C91-43CF-AC37-052FFCE9D95A}"/>
                </a:ext>
              </a:extLst>
            </p:cNvPr>
            <p:cNvSpPr/>
            <p:nvPr/>
          </p:nvSpPr>
          <p:spPr>
            <a:xfrm>
              <a:off x="5298836" y="4768221"/>
              <a:ext cx="236025" cy="236025"/>
            </a:xfrm>
            <a:prstGeom prst="plus">
              <a:avLst>
                <a:gd name="adj" fmla="val 42041"/>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F44B02A7-B45C-41E3-94B1-019A409A4FBB}"/>
                </a:ext>
              </a:extLst>
            </p:cNvPr>
            <p:cNvCxnSpPr>
              <a:cxnSpLocks/>
              <a:stCxn id="11" idx="0"/>
              <a:endCxn id="25" idx="2"/>
            </p:cNvCxnSpPr>
            <p:nvPr/>
          </p:nvCxnSpPr>
          <p:spPr>
            <a:xfrm rot="5400000" flipH="1" flipV="1">
              <a:off x="3599566" y="2241505"/>
              <a:ext cx="1567354" cy="374904"/>
            </a:xfrm>
            <a:prstGeom prst="bentConnector3">
              <a:avLst>
                <a:gd name="adj1" fmla="val 48987"/>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EB6CE2D-A829-400A-B7EB-38149955724C}"/>
                </a:ext>
              </a:extLst>
            </p:cNvPr>
            <p:cNvCxnSpPr>
              <a:cxnSpLocks/>
            </p:cNvCxnSpPr>
            <p:nvPr/>
          </p:nvCxnSpPr>
          <p:spPr>
            <a:xfrm rot="16200000" flipV="1">
              <a:off x="3992788" y="2262344"/>
              <a:ext cx="1529855" cy="370725"/>
            </a:xfrm>
            <a:prstGeom prst="bentConnector3">
              <a:avLst>
                <a:gd name="adj1" fmla="val 5038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8F1AD0C-2BEB-430A-B8C1-01BB162E5D70}"/>
                </a:ext>
              </a:extLst>
            </p:cNvPr>
            <p:cNvSpPr txBox="1"/>
            <p:nvPr/>
          </p:nvSpPr>
          <p:spPr>
            <a:xfrm>
              <a:off x="2439364" y="1821810"/>
              <a:ext cx="1753905" cy="646331"/>
            </a:xfrm>
            <a:prstGeom prst="rect">
              <a:avLst/>
            </a:prstGeom>
            <a:noFill/>
          </p:spPr>
          <p:txBody>
            <a:bodyPr wrap="square" rtlCol="0">
              <a:spAutoFit/>
            </a:bodyPr>
            <a:lstStyle/>
            <a:p>
              <a:r>
                <a:rPr lang="en-US" sz="1200" dirty="0"/>
                <a:t>General (one grasp) Information of daily weather</a:t>
              </a:r>
            </a:p>
          </p:txBody>
        </p:sp>
        <p:sp>
          <p:nvSpPr>
            <p:cNvPr id="39" name="TextBox 38">
              <a:extLst>
                <a:ext uri="{FF2B5EF4-FFF2-40B4-BE49-F238E27FC236}">
                  <a16:creationId xmlns:a16="http://schemas.microsoft.com/office/drawing/2014/main" id="{38C80B33-42E8-40F9-8A2D-010648B2CD35}"/>
                </a:ext>
              </a:extLst>
            </p:cNvPr>
            <p:cNvSpPr txBox="1"/>
            <p:nvPr/>
          </p:nvSpPr>
          <p:spPr>
            <a:xfrm>
              <a:off x="4833425" y="5863957"/>
              <a:ext cx="1354102" cy="461665"/>
            </a:xfrm>
            <a:prstGeom prst="rect">
              <a:avLst/>
            </a:prstGeom>
            <a:noFill/>
          </p:spPr>
          <p:txBody>
            <a:bodyPr wrap="square" rtlCol="0">
              <a:spAutoFit/>
            </a:bodyPr>
            <a:lstStyle/>
            <a:p>
              <a:r>
                <a:rPr lang="en-US" sz="1200" dirty="0"/>
                <a:t>Add Customizable features Button</a:t>
              </a:r>
            </a:p>
          </p:txBody>
        </p:sp>
        <p:cxnSp>
          <p:nvCxnSpPr>
            <p:cNvPr id="49" name="Straight Connector 48">
              <a:extLst>
                <a:ext uri="{FF2B5EF4-FFF2-40B4-BE49-F238E27FC236}">
                  <a16:creationId xmlns:a16="http://schemas.microsoft.com/office/drawing/2014/main" id="{5F960E75-9F08-457F-8D04-B89FAFB2569C}"/>
                </a:ext>
              </a:extLst>
            </p:cNvPr>
            <p:cNvCxnSpPr>
              <a:cxnSpLocks/>
            </p:cNvCxnSpPr>
            <p:nvPr/>
          </p:nvCxnSpPr>
          <p:spPr>
            <a:xfrm flipH="1">
              <a:off x="5414532" y="5055194"/>
              <a:ext cx="653" cy="808763"/>
            </a:xfrm>
            <a:prstGeom prst="line">
              <a:avLst/>
            </a:prstGeom>
            <a:ln w="12700"/>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9B18726-16E6-4A72-8C96-06EAA6E12230}"/>
                </a:ext>
              </a:extLst>
            </p:cNvPr>
            <p:cNvSpPr txBox="1"/>
            <p:nvPr/>
          </p:nvSpPr>
          <p:spPr>
            <a:xfrm>
              <a:off x="3871553" y="3207220"/>
              <a:ext cx="699142" cy="707886"/>
            </a:xfrm>
            <a:prstGeom prst="rect">
              <a:avLst/>
            </a:prstGeom>
            <a:noFill/>
          </p:spPr>
          <p:txBody>
            <a:bodyPr wrap="square" rtlCol="0">
              <a:spAutoFit/>
            </a:bodyPr>
            <a:lstStyle/>
            <a:p>
              <a:r>
                <a:rPr lang="en-US" sz="1000" dirty="0"/>
                <a:t>Hourly Updated Weather info</a:t>
              </a:r>
            </a:p>
          </p:txBody>
        </p:sp>
        <p:sp>
          <p:nvSpPr>
            <p:cNvPr id="54" name="TextBox 53">
              <a:extLst>
                <a:ext uri="{FF2B5EF4-FFF2-40B4-BE49-F238E27FC236}">
                  <a16:creationId xmlns:a16="http://schemas.microsoft.com/office/drawing/2014/main" id="{72152E35-8616-4A30-94A2-0EFA022898D5}"/>
                </a:ext>
              </a:extLst>
            </p:cNvPr>
            <p:cNvSpPr txBox="1"/>
            <p:nvPr/>
          </p:nvSpPr>
          <p:spPr>
            <a:xfrm>
              <a:off x="4587817" y="3201219"/>
              <a:ext cx="632099" cy="707886"/>
            </a:xfrm>
            <a:prstGeom prst="rect">
              <a:avLst/>
            </a:prstGeom>
            <a:noFill/>
          </p:spPr>
          <p:txBody>
            <a:bodyPr wrap="square" rtlCol="0">
              <a:spAutoFit/>
            </a:bodyPr>
            <a:lstStyle/>
            <a:p>
              <a:r>
                <a:rPr lang="en-US" sz="1000" dirty="0"/>
                <a:t>Map and Location change </a:t>
              </a:r>
            </a:p>
          </p:txBody>
        </p:sp>
        <p:sp>
          <p:nvSpPr>
            <p:cNvPr id="56" name="TextBox 55">
              <a:extLst>
                <a:ext uri="{FF2B5EF4-FFF2-40B4-BE49-F238E27FC236}">
                  <a16:creationId xmlns:a16="http://schemas.microsoft.com/office/drawing/2014/main" id="{C67B462A-708E-45F5-AEF1-9BEAB1EDC866}"/>
                </a:ext>
              </a:extLst>
            </p:cNvPr>
            <p:cNvSpPr txBox="1"/>
            <p:nvPr/>
          </p:nvSpPr>
          <p:spPr>
            <a:xfrm>
              <a:off x="3906624" y="4060209"/>
              <a:ext cx="1264495" cy="246221"/>
            </a:xfrm>
            <a:prstGeom prst="rect">
              <a:avLst/>
            </a:prstGeom>
            <a:noFill/>
          </p:spPr>
          <p:txBody>
            <a:bodyPr wrap="square" rtlCol="0">
              <a:spAutoFit/>
            </a:bodyPr>
            <a:lstStyle/>
            <a:p>
              <a:r>
                <a:rPr lang="en-US" sz="1000" dirty="0"/>
                <a:t>Wind/ Humid/ UVI</a:t>
              </a:r>
            </a:p>
          </p:txBody>
        </p:sp>
        <p:sp>
          <p:nvSpPr>
            <p:cNvPr id="58" name="TextBox 57">
              <a:extLst>
                <a:ext uri="{FF2B5EF4-FFF2-40B4-BE49-F238E27FC236}">
                  <a16:creationId xmlns:a16="http://schemas.microsoft.com/office/drawing/2014/main" id="{F8D45B7E-254D-41F6-93CF-363035E45917}"/>
                </a:ext>
              </a:extLst>
            </p:cNvPr>
            <p:cNvSpPr txBox="1"/>
            <p:nvPr/>
          </p:nvSpPr>
          <p:spPr>
            <a:xfrm>
              <a:off x="3940737" y="4624098"/>
              <a:ext cx="1264495" cy="246221"/>
            </a:xfrm>
            <a:prstGeom prst="rect">
              <a:avLst/>
            </a:prstGeom>
            <a:noFill/>
          </p:spPr>
          <p:txBody>
            <a:bodyPr wrap="square" rtlCol="0">
              <a:spAutoFit/>
            </a:bodyPr>
            <a:lstStyle/>
            <a:p>
              <a:r>
                <a:rPr lang="en-US" sz="1000" dirty="0"/>
                <a:t>Suggestions</a:t>
              </a:r>
            </a:p>
          </p:txBody>
        </p:sp>
        <p:cxnSp>
          <p:nvCxnSpPr>
            <p:cNvPr id="63" name="Connector: Elbow 62">
              <a:extLst>
                <a:ext uri="{FF2B5EF4-FFF2-40B4-BE49-F238E27FC236}">
                  <a16:creationId xmlns:a16="http://schemas.microsoft.com/office/drawing/2014/main" id="{C4FFECC6-FAD3-463F-8248-C07080A735E1}"/>
                </a:ext>
              </a:extLst>
            </p:cNvPr>
            <p:cNvCxnSpPr>
              <a:cxnSpLocks/>
              <a:stCxn id="24" idx="0"/>
              <a:endCxn id="56" idx="1"/>
            </p:cNvCxnSpPr>
            <p:nvPr/>
          </p:nvCxnSpPr>
          <p:spPr>
            <a:xfrm rot="16200000" flipV="1">
              <a:off x="3266263" y="4823681"/>
              <a:ext cx="1638598" cy="357876"/>
            </a:xfrm>
            <a:prstGeom prst="bentConnector4">
              <a:avLst>
                <a:gd name="adj1" fmla="val 29192"/>
                <a:gd name="adj2" fmla="val 1389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98C4148-7CE9-4E42-9816-65792BBA2B06}"/>
                </a:ext>
              </a:extLst>
            </p:cNvPr>
            <p:cNvCxnSpPr>
              <a:cxnSpLocks/>
              <a:stCxn id="24" idx="0"/>
              <a:endCxn id="58" idx="1"/>
            </p:cNvCxnSpPr>
            <p:nvPr/>
          </p:nvCxnSpPr>
          <p:spPr>
            <a:xfrm rot="16200000" flipV="1">
              <a:off x="3565265" y="5122682"/>
              <a:ext cx="1074709" cy="323763"/>
            </a:xfrm>
            <a:prstGeom prst="bentConnector4">
              <a:avLst>
                <a:gd name="adj1" fmla="val 44272"/>
                <a:gd name="adj2" fmla="val 152508"/>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047B94A0-1A4C-4E1E-AD98-C8418939B5D6}"/>
                </a:ext>
              </a:extLst>
            </p:cNvPr>
            <p:cNvSpPr/>
            <p:nvPr/>
          </p:nvSpPr>
          <p:spPr>
            <a:xfrm>
              <a:off x="5124180" y="4616572"/>
              <a:ext cx="585336" cy="55438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7" name="Picture 86">
            <a:extLst>
              <a:ext uri="{FF2B5EF4-FFF2-40B4-BE49-F238E27FC236}">
                <a16:creationId xmlns:a16="http://schemas.microsoft.com/office/drawing/2014/main" id="{7A0BF65A-2E72-4EFA-B55C-1763D8A61EF1}"/>
              </a:ext>
            </a:extLst>
          </p:cNvPr>
          <p:cNvPicPr>
            <a:picLocks noChangeAspect="1"/>
          </p:cNvPicPr>
          <p:nvPr/>
        </p:nvPicPr>
        <p:blipFill>
          <a:blip r:embed="rId3"/>
          <a:stretch>
            <a:fillRect/>
          </a:stretch>
        </p:blipFill>
        <p:spPr>
          <a:xfrm>
            <a:off x="6123555" y="2456432"/>
            <a:ext cx="3114495" cy="1650058"/>
          </a:xfrm>
          <a:prstGeom prst="rect">
            <a:avLst/>
          </a:prstGeom>
        </p:spPr>
      </p:pic>
      <p:grpSp>
        <p:nvGrpSpPr>
          <p:cNvPr id="93" name="Group 92">
            <a:extLst>
              <a:ext uri="{FF2B5EF4-FFF2-40B4-BE49-F238E27FC236}">
                <a16:creationId xmlns:a16="http://schemas.microsoft.com/office/drawing/2014/main" id="{F88AC2DD-7570-4A30-92A4-9339419DF3B9}"/>
              </a:ext>
            </a:extLst>
          </p:cNvPr>
          <p:cNvGrpSpPr/>
          <p:nvPr/>
        </p:nvGrpSpPr>
        <p:grpSpPr>
          <a:xfrm>
            <a:off x="6123554" y="655320"/>
            <a:ext cx="3215332" cy="1708508"/>
            <a:chOff x="6508944" y="554079"/>
            <a:chExt cx="3215332" cy="1708508"/>
          </a:xfrm>
        </p:grpSpPr>
        <p:pic>
          <p:nvPicPr>
            <p:cNvPr id="86" name="Picture 85">
              <a:extLst>
                <a:ext uri="{FF2B5EF4-FFF2-40B4-BE49-F238E27FC236}">
                  <a16:creationId xmlns:a16="http://schemas.microsoft.com/office/drawing/2014/main" id="{4182C10C-6FF3-4182-84F0-0B56E273231F}"/>
                </a:ext>
              </a:extLst>
            </p:cNvPr>
            <p:cNvPicPr>
              <a:picLocks noChangeAspect="1"/>
            </p:cNvPicPr>
            <p:nvPr/>
          </p:nvPicPr>
          <p:blipFill rotWithShape="1">
            <a:blip r:embed="rId4"/>
            <a:srcRect l="293"/>
            <a:stretch/>
          </p:blipFill>
          <p:spPr>
            <a:xfrm>
              <a:off x="6508944" y="554079"/>
              <a:ext cx="3114496" cy="1628403"/>
            </a:xfrm>
            <a:prstGeom prst="rect">
              <a:avLst/>
            </a:prstGeom>
          </p:spPr>
        </p:pic>
        <p:grpSp>
          <p:nvGrpSpPr>
            <p:cNvPr id="92" name="Group 91">
              <a:extLst>
                <a:ext uri="{FF2B5EF4-FFF2-40B4-BE49-F238E27FC236}">
                  <a16:creationId xmlns:a16="http://schemas.microsoft.com/office/drawing/2014/main" id="{C3909BE5-06E1-4218-9191-DB0205843B33}"/>
                </a:ext>
              </a:extLst>
            </p:cNvPr>
            <p:cNvGrpSpPr/>
            <p:nvPr/>
          </p:nvGrpSpPr>
          <p:grpSpPr>
            <a:xfrm>
              <a:off x="9335608" y="1867298"/>
              <a:ext cx="388668" cy="395289"/>
              <a:chOff x="9335608" y="1867298"/>
              <a:chExt cx="388668" cy="395289"/>
            </a:xfrm>
          </p:grpSpPr>
          <p:sp>
            <p:nvSpPr>
              <p:cNvPr id="85" name="Oval 84">
                <a:extLst>
                  <a:ext uri="{FF2B5EF4-FFF2-40B4-BE49-F238E27FC236}">
                    <a16:creationId xmlns:a16="http://schemas.microsoft.com/office/drawing/2014/main" id="{B7603516-A367-4600-8A8B-89E4CCE15AAD}"/>
                  </a:ext>
                </a:extLst>
              </p:cNvPr>
              <p:cNvSpPr/>
              <p:nvPr/>
            </p:nvSpPr>
            <p:spPr>
              <a:xfrm>
                <a:off x="9335608" y="1867298"/>
                <a:ext cx="381889" cy="361698"/>
              </a:xfrm>
              <a:prstGeom prst="ellipse">
                <a:avLst/>
              </a:prstGeom>
              <a:noFill/>
              <a:ln w="28575">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EC0EEC43-CBBD-4BE7-8938-3BC1B9A6A409}"/>
                  </a:ext>
                </a:extLst>
              </p:cNvPr>
              <p:cNvSpPr/>
              <p:nvPr/>
            </p:nvSpPr>
            <p:spPr>
              <a:xfrm>
                <a:off x="9342387" y="1900889"/>
                <a:ext cx="381889" cy="361698"/>
              </a:xfrm>
              <a:prstGeom prst="ellipse">
                <a:avLst/>
              </a:prstGeom>
              <a:noFill/>
              <a:ln w="28575">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95" name="Straight Arrow Connector 94">
            <a:extLst>
              <a:ext uri="{FF2B5EF4-FFF2-40B4-BE49-F238E27FC236}">
                <a16:creationId xmlns:a16="http://schemas.microsoft.com/office/drawing/2014/main" id="{9FBCA93C-A2B3-497E-9C65-03630F357F05}"/>
              </a:ext>
            </a:extLst>
          </p:cNvPr>
          <p:cNvCxnSpPr>
            <a:stCxn id="86" idx="2"/>
            <a:endCxn id="87" idx="0"/>
          </p:cNvCxnSpPr>
          <p:nvPr/>
        </p:nvCxnSpPr>
        <p:spPr>
          <a:xfrm>
            <a:off x="7680802" y="2283723"/>
            <a:ext cx="1" cy="1727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56728642-A16B-484B-94D1-8B84ECE771DD}"/>
              </a:ext>
            </a:extLst>
          </p:cNvPr>
          <p:cNvCxnSpPr/>
          <p:nvPr/>
        </p:nvCxnSpPr>
        <p:spPr>
          <a:xfrm>
            <a:off x="7630002" y="4112739"/>
            <a:ext cx="1" cy="1727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DD364D3A-445B-4D6C-A91E-14678DE12ED2}"/>
              </a:ext>
            </a:extLst>
          </p:cNvPr>
          <p:cNvPicPr>
            <a:picLocks noChangeAspect="1"/>
          </p:cNvPicPr>
          <p:nvPr/>
        </p:nvPicPr>
        <p:blipFill>
          <a:blip r:embed="rId5"/>
          <a:stretch>
            <a:fillRect/>
          </a:stretch>
        </p:blipFill>
        <p:spPr>
          <a:xfrm>
            <a:off x="9470240" y="2165003"/>
            <a:ext cx="2644888" cy="2284455"/>
          </a:xfrm>
          <a:prstGeom prst="rect">
            <a:avLst/>
          </a:prstGeom>
        </p:spPr>
      </p:pic>
      <p:sp>
        <p:nvSpPr>
          <p:cNvPr id="99" name="Oval 98">
            <a:extLst>
              <a:ext uri="{FF2B5EF4-FFF2-40B4-BE49-F238E27FC236}">
                <a16:creationId xmlns:a16="http://schemas.microsoft.com/office/drawing/2014/main" id="{641F79E5-D9B9-45C0-9224-6F3B88D309B8}"/>
              </a:ext>
            </a:extLst>
          </p:cNvPr>
          <p:cNvSpPr/>
          <p:nvPr/>
        </p:nvSpPr>
        <p:spPr>
          <a:xfrm>
            <a:off x="8945505" y="3803064"/>
            <a:ext cx="381889" cy="361698"/>
          </a:xfrm>
          <a:prstGeom prst="ellipse">
            <a:avLst/>
          </a:prstGeom>
          <a:noFill/>
          <a:ln w="28575">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B0F0"/>
                </a:solidFill>
              </a:ln>
            </a:endParaRPr>
          </a:p>
        </p:txBody>
      </p:sp>
      <p:cxnSp>
        <p:nvCxnSpPr>
          <p:cNvPr id="100" name="Straight Arrow Connector 99">
            <a:extLst>
              <a:ext uri="{FF2B5EF4-FFF2-40B4-BE49-F238E27FC236}">
                <a16:creationId xmlns:a16="http://schemas.microsoft.com/office/drawing/2014/main" id="{54408049-27DC-4A35-9899-50AE32006051}"/>
              </a:ext>
            </a:extLst>
          </p:cNvPr>
          <p:cNvCxnSpPr>
            <a:cxnSpLocks/>
          </p:cNvCxnSpPr>
          <p:nvPr/>
        </p:nvCxnSpPr>
        <p:spPr>
          <a:xfrm flipV="1">
            <a:off x="9202338" y="3697158"/>
            <a:ext cx="301495" cy="2460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2D350B5A-CB62-4FA8-8308-7D750680EB82}"/>
              </a:ext>
            </a:extLst>
          </p:cNvPr>
          <p:cNvSpPr txBox="1"/>
          <p:nvPr/>
        </p:nvSpPr>
        <p:spPr>
          <a:xfrm>
            <a:off x="9528989" y="4485255"/>
            <a:ext cx="2594474" cy="400110"/>
          </a:xfrm>
          <a:prstGeom prst="rect">
            <a:avLst/>
          </a:prstGeom>
          <a:noFill/>
        </p:spPr>
        <p:txBody>
          <a:bodyPr wrap="square" rtlCol="0">
            <a:spAutoFit/>
          </a:bodyPr>
          <a:lstStyle/>
          <a:p>
            <a:r>
              <a:rPr lang="en-US" sz="2000" b="1" dirty="0"/>
              <a:t>Customizable Features</a:t>
            </a:r>
          </a:p>
        </p:txBody>
      </p:sp>
      <p:sp>
        <p:nvSpPr>
          <p:cNvPr id="107" name="TextBox 106">
            <a:extLst>
              <a:ext uri="{FF2B5EF4-FFF2-40B4-BE49-F238E27FC236}">
                <a16:creationId xmlns:a16="http://schemas.microsoft.com/office/drawing/2014/main" id="{4A2285BE-2E1E-42B3-9AF1-9FFE0CA5A2CF}"/>
              </a:ext>
            </a:extLst>
          </p:cNvPr>
          <p:cNvSpPr txBox="1"/>
          <p:nvPr/>
        </p:nvSpPr>
        <p:spPr>
          <a:xfrm>
            <a:off x="9437567" y="1152547"/>
            <a:ext cx="2594474" cy="369332"/>
          </a:xfrm>
          <a:prstGeom prst="rect">
            <a:avLst/>
          </a:prstGeom>
          <a:noFill/>
        </p:spPr>
        <p:txBody>
          <a:bodyPr wrap="square" rtlCol="0">
            <a:spAutoFit/>
          </a:bodyPr>
          <a:lstStyle/>
          <a:p>
            <a:r>
              <a:rPr lang="en-US" b="1" dirty="0"/>
              <a:t>Add Features Button</a:t>
            </a:r>
          </a:p>
        </p:txBody>
      </p:sp>
      <p:cxnSp>
        <p:nvCxnSpPr>
          <p:cNvPr id="108" name="Straight Arrow Connector 107">
            <a:extLst>
              <a:ext uri="{FF2B5EF4-FFF2-40B4-BE49-F238E27FC236}">
                <a16:creationId xmlns:a16="http://schemas.microsoft.com/office/drawing/2014/main" id="{B50FA1ED-EA12-4BA1-AE2D-2376F25E425A}"/>
              </a:ext>
            </a:extLst>
          </p:cNvPr>
          <p:cNvCxnSpPr>
            <a:cxnSpLocks/>
            <a:endCxn id="89" idx="7"/>
          </p:cNvCxnSpPr>
          <p:nvPr/>
        </p:nvCxnSpPr>
        <p:spPr>
          <a:xfrm flipH="1">
            <a:off x="9282960" y="1555110"/>
            <a:ext cx="513837" cy="4999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C40FA2D3-9169-4C5B-ADBB-82942CC84222}"/>
              </a:ext>
            </a:extLst>
          </p:cNvPr>
          <p:cNvSpPr txBox="1"/>
          <p:nvPr/>
        </p:nvSpPr>
        <p:spPr>
          <a:xfrm>
            <a:off x="449643" y="6066887"/>
            <a:ext cx="5429250" cy="646331"/>
          </a:xfrm>
          <a:prstGeom prst="rect">
            <a:avLst/>
          </a:prstGeom>
          <a:noFill/>
        </p:spPr>
        <p:txBody>
          <a:bodyPr wrap="square" rtlCol="0">
            <a:spAutoFit/>
          </a:bodyPr>
          <a:lstStyle/>
          <a:p>
            <a:pPr marL="171450" indent="-171450">
              <a:buFont typeface="Wingdings" panose="05000000000000000000" pitchFamily="2" charset="2"/>
              <a:buChar char="v"/>
            </a:pPr>
            <a:r>
              <a:rPr lang="en-US" sz="1200" dirty="0"/>
              <a:t>Left: 7 days weather forecast and one grasp info display.</a:t>
            </a:r>
          </a:p>
          <a:p>
            <a:pPr marL="171450" indent="-171450">
              <a:buFont typeface="Wingdings" panose="05000000000000000000" pitchFamily="2" charset="2"/>
              <a:buChar char="v"/>
            </a:pPr>
            <a:r>
              <a:rPr lang="en-US" sz="1200" dirty="0"/>
              <a:t>Right: Detail weather Info of a day such as current weather condition, location change map, and Customizable Features.</a:t>
            </a:r>
          </a:p>
        </p:txBody>
      </p:sp>
    </p:spTree>
    <p:extLst>
      <p:ext uri="{BB962C8B-B14F-4D97-AF65-F5344CB8AC3E}">
        <p14:creationId xmlns:p14="http://schemas.microsoft.com/office/powerpoint/2010/main" val="159955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5414-8CEA-4A31-9A92-11D30F3FEB68}"/>
              </a:ext>
            </a:extLst>
          </p:cNvPr>
          <p:cNvSpPr>
            <a:spLocks noGrp="1"/>
          </p:cNvSpPr>
          <p:nvPr>
            <p:ph type="title"/>
          </p:nvPr>
        </p:nvSpPr>
        <p:spPr>
          <a:xfrm>
            <a:off x="732369" y="4584701"/>
            <a:ext cx="6091764" cy="875616"/>
          </a:xfrm>
        </p:spPr>
        <p:txBody>
          <a:bodyPr/>
          <a:lstStyle/>
          <a:p>
            <a:r>
              <a:rPr lang="en-US" dirty="0"/>
              <a:t>References </a:t>
            </a:r>
          </a:p>
        </p:txBody>
      </p:sp>
      <p:sp>
        <p:nvSpPr>
          <p:cNvPr id="3" name="Content Placeholder 2">
            <a:extLst>
              <a:ext uri="{FF2B5EF4-FFF2-40B4-BE49-F238E27FC236}">
                <a16:creationId xmlns:a16="http://schemas.microsoft.com/office/drawing/2014/main" id="{92824E6D-EAB2-40D1-A770-9995CD679474}"/>
              </a:ext>
            </a:extLst>
          </p:cNvPr>
          <p:cNvSpPr>
            <a:spLocks noGrp="1"/>
          </p:cNvSpPr>
          <p:nvPr>
            <p:ph idx="1"/>
          </p:nvPr>
        </p:nvSpPr>
        <p:spPr>
          <a:xfrm>
            <a:off x="732369" y="5350932"/>
            <a:ext cx="11091862" cy="1265767"/>
          </a:xfrm>
        </p:spPr>
        <p:txBody>
          <a:bodyPr>
            <a:noAutofit/>
          </a:bodyPr>
          <a:lstStyle/>
          <a:p>
            <a:r>
              <a:rPr lang="en-US" sz="1200" dirty="0">
                <a:hlinkClick r:id="rId2"/>
              </a:rPr>
              <a:t>www.weather.com</a:t>
            </a:r>
            <a:endParaRPr lang="en-US" sz="1200" dirty="0"/>
          </a:p>
          <a:p>
            <a:r>
              <a:rPr lang="en-US" sz="1200" dirty="0">
                <a:hlinkClick r:id="rId3"/>
              </a:rPr>
              <a:t>https://www.meetcarrot.com/weather/</a:t>
            </a:r>
            <a:endParaRPr lang="en-US" sz="1200" dirty="0"/>
          </a:p>
          <a:p>
            <a:r>
              <a:rPr lang="en-US" sz="1200" dirty="0">
                <a:hlinkClick r:id="rId4"/>
              </a:rPr>
              <a:t>https://emojipedia.org/apple/</a:t>
            </a:r>
            <a:endParaRPr lang="en-US" sz="1200" dirty="0"/>
          </a:p>
          <a:p>
            <a:pPr marL="0" indent="0">
              <a:buNone/>
            </a:pPr>
            <a:r>
              <a:rPr lang="en-US" sz="1400" b="1" dirty="0">
                <a:solidFill>
                  <a:schemeClr val="accent6">
                    <a:lumMod val="75000"/>
                  </a:schemeClr>
                </a:solidFill>
              </a:rPr>
              <a:t>Note: Some of the designs and concepts are referred  from above sites. Some design concept are referenced, and all the icons and background images are drawn with Adobe Illustrator on my own.</a:t>
            </a:r>
          </a:p>
        </p:txBody>
      </p:sp>
      <p:pic>
        <p:nvPicPr>
          <p:cNvPr id="4" name="Picture 3">
            <a:extLst>
              <a:ext uri="{FF2B5EF4-FFF2-40B4-BE49-F238E27FC236}">
                <a16:creationId xmlns:a16="http://schemas.microsoft.com/office/drawing/2014/main" id="{33ED4B6A-A85C-4B29-935E-7068CA933A39}"/>
              </a:ext>
            </a:extLst>
          </p:cNvPr>
          <p:cNvPicPr>
            <a:picLocks noChangeAspect="1"/>
          </p:cNvPicPr>
          <p:nvPr/>
        </p:nvPicPr>
        <p:blipFill>
          <a:blip r:embed="rId5"/>
          <a:stretch>
            <a:fillRect/>
          </a:stretch>
        </p:blipFill>
        <p:spPr>
          <a:xfrm>
            <a:off x="1430413" y="2210443"/>
            <a:ext cx="3196035" cy="2065012"/>
          </a:xfrm>
          <a:prstGeom prst="rect">
            <a:avLst/>
          </a:prstGeom>
        </p:spPr>
      </p:pic>
      <p:pic>
        <p:nvPicPr>
          <p:cNvPr id="5" name="Picture 4">
            <a:extLst>
              <a:ext uri="{FF2B5EF4-FFF2-40B4-BE49-F238E27FC236}">
                <a16:creationId xmlns:a16="http://schemas.microsoft.com/office/drawing/2014/main" id="{3544ECED-8361-4215-83F9-7B3B2E6F3861}"/>
              </a:ext>
            </a:extLst>
          </p:cNvPr>
          <p:cNvPicPr>
            <a:picLocks noChangeAspect="1"/>
          </p:cNvPicPr>
          <p:nvPr/>
        </p:nvPicPr>
        <p:blipFill>
          <a:blip r:embed="rId6"/>
          <a:stretch>
            <a:fillRect/>
          </a:stretch>
        </p:blipFill>
        <p:spPr>
          <a:xfrm>
            <a:off x="7116780" y="2170081"/>
            <a:ext cx="3352288" cy="2946528"/>
          </a:xfrm>
          <a:prstGeom prst="rect">
            <a:avLst/>
          </a:prstGeom>
        </p:spPr>
      </p:pic>
      <p:sp>
        <p:nvSpPr>
          <p:cNvPr id="7" name="TextBox 6">
            <a:extLst>
              <a:ext uri="{FF2B5EF4-FFF2-40B4-BE49-F238E27FC236}">
                <a16:creationId xmlns:a16="http://schemas.microsoft.com/office/drawing/2014/main" id="{5D8EC8F1-1461-49C6-BB68-1B1A0FE0C5DA}"/>
              </a:ext>
            </a:extLst>
          </p:cNvPr>
          <p:cNvSpPr txBox="1"/>
          <p:nvPr/>
        </p:nvSpPr>
        <p:spPr>
          <a:xfrm>
            <a:off x="579074" y="465532"/>
            <a:ext cx="2516023" cy="400110"/>
          </a:xfrm>
          <a:prstGeom prst="rect">
            <a:avLst/>
          </a:prstGeom>
          <a:noFill/>
        </p:spPr>
        <p:txBody>
          <a:bodyPr wrap="square" rtlCol="0">
            <a:spAutoFit/>
          </a:bodyPr>
          <a:lstStyle/>
          <a:p>
            <a:r>
              <a:rPr lang="en-US" sz="2000" b="1" dirty="0"/>
              <a:t>Default Features</a:t>
            </a:r>
          </a:p>
        </p:txBody>
      </p:sp>
      <p:sp>
        <p:nvSpPr>
          <p:cNvPr id="9" name="TextBox 8">
            <a:extLst>
              <a:ext uri="{FF2B5EF4-FFF2-40B4-BE49-F238E27FC236}">
                <a16:creationId xmlns:a16="http://schemas.microsoft.com/office/drawing/2014/main" id="{179D32A0-7A09-4458-A0FC-3BB2AEEC1230}"/>
              </a:ext>
            </a:extLst>
          </p:cNvPr>
          <p:cNvSpPr txBox="1"/>
          <p:nvPr/>
        </p:nvSpPr>
        <p:spPr>
          <a:xfrm>
            <a:off x="6921249" y="371649"/>
            <a:ext cx="3352289" cy="400110"/>
          </a:xfrm>
          <a:prstGeom prst="rect">
            <a:avLst/>
          </a:prstGeom>
          <a:noFill/>
        </p:spPr>
        <p:txBody>
          <a:bodyPr wrap="square" rtlCol="0">
            <a:spAutoFit/>
          </a:bodyPr>
          <a:lstStyle/>
          <a:p>
            <a:r>
              <a:rPr lang="en-US" sz="2000" b="1" dirty="0"/>
              <a:t>Customizable features</a:t>
            </a:r>
          </a:p>
        </p:txBody>
      </p:sp>
      <p:sp>
        <p:nvSpPr>
          <p:cNvPr id="11" name="TextBox 10">
            <a:extLst>
              <a:ext uri="{FF2B5EF4-FFF2-40B4-BE49-F238E27FC236}">
                <a16:creationId xmlns:a16="http://schemas.microsoft.com/office/drawing/2014/main" id="{893A3063-97C7-42EA-ABFD-7EE3F73AB2A4}"/>
              </a:ext>
            </a:extLst>
          </p:cNvPr>
          <p:cNvSpPr txBox="1"/>
          <p:nvPr/>
        </p:nvSpPr>
        <p:spPr>
          <a:xfrm>
            <a:off x="6921249" y="781616"/>
            <a:ext cx="4842933" cy="584775"/>
          </a:xfrm>
          <a:prstGeom prst="rect">
            <a:avLst/>
          </a:prstGeom>
          <a:noFill/>
        </p:spPr>
        <p:txBody>
          <a:bodyPr wrap="square" rtlCol="0">
            <a:spAutoFit/>
          </a:bodyPr>
          <a:lstStyle/>
          <a:p>
            <a:r>
              <a:rPr lang="en-US" sz="1600" b="1" dirty="0"/>
              <a:t>This features can be added or remove according to the user preferences.</a:t>
            </a:r>
          </a:p>
        </p:txBody>
      </p:sp>
      <p:sp>
        <p:nvSpPr>
          <p:cNvPr id="13" name="TextBox 12">
            <a:extLst>
              <a:ext uri="{FF2B5EF4-FFF2-40B4-BE49-F238E27FC236}">
                <a16:creationId xmlns:a16="http://schemas.microsoft.com/office/drawing/2014/main" id="{94120D47-D69B-4B42-A960-10F97F7E64D4}"/>
              </a:ext>
            </a:extLst>
          </p:cNvPr>
          <p:cNvSpPr txBox="1"/>
          <p:nvPr/>
        </p:nvSpPr>
        <p:spPr>
          <a:xfrm>
            <a:off x="579074" y="933559"/>
            <a:ext cx="5394743" cy="584775"/>
          </a:xfrm>
          <a:prstGeom prst="rect">
            <a:avLst/>
          </a:prstGeom>
          <a:noFill/>
        </p:spPr>
        <p:txBody>
          <a:bodyPr wrap="square" rtlCol="0">
            <a:spAutoFit/>
          </a:bodyPr>
          <a:lstStyle/>
          <a:p>
            <a:r>
              <a:rPr lang="en-US" sz="1600" b="1" dirty="0"/>
              <a:t>These features are default and will display on the top-right of the website. </a:t>
            </a:r>
          </a:p>
        </p:txBody>
      </p:sp>
      <p:sp>
        <p:nvSpPr>
          <p:cNvPr id="15" name="TextBox 14">
            <a:extLst>
              <a:ext uri="{FF2B5EF4-FFF2-40B4-BE49-F238E27FC236}">
                <a16:creationId xmlns:a16="http://schemas.microsoft.com/office/drawing/2014/main" id="{E8E7DE24-6245-49D1-9F6A-41A38FA87A2C}"/>
              </a:ext>
            </a:extLst>
          </p:cNvPr>
          <p:cNvSpPr txBox="1"/>
          <p:nvPr/>
        </p:nvSpPr>
        <p:spPr>
          <a:xfrm>
            <a:off x="447881" y="2327147"/>
            <a:ext cx="1020632" cy="1815882"/>
          </a:xfrm>
          <a:prstGeom prst="rect">
            <a:avLst/>
          </a:prstGeom>
          <a:noFill/>
        </p:spPr>
        <p:txBody>
          <a:bodyPr wrap="square" rtlCol="0">
            <a:spAutoFit/>
          </a:bodyPr>
          <a:lstStyle/>
          <a:p>
            <a:r>
              <a:rPr lang="en-US" sz="1400" b="1" dirty="0"/>
              <a:t>The left feature is  current weather condition.</a:t>
            </a:r>
          </a:p>
          <a:p>
            <a:r>
              <a:rPr lang="en-US" sz="1400" b="1" dirty="0"/>
              <a:t>The data is updated hourly.</a:t>
            </a:r>
          </a:p>
        </p:txBody>
      </p:sp>
      <p:sp>
        <p:nvSpPr>
          <p:cNvPr id="17" name="TextBox 16">
            <a:extLst>
              <a:ext uri="{FF2B5EF4-FFF2-40B4-BE49-F238E27FC236}">
                <a16:creationId xmlns:a16="http://schemas.microsoft.com/office/drawing/2014/main" id="{69674D2F-E39B-4874-8C27-6B65C464D757}"/>
              </a:ext>
            </a:extLst>
          </p:cNvPr>
          <p:cNvSpPr txBox="1"/>
          <p:nvPr/>
        </p:nvSpPr>
        <p:spPr>
          <a:xfrm>
            <a:off x="4720024" y="2022024"/>
            <a:ext cx="1716067" cy="2677656"/>
          </a:xfrm>
          <a:prstGeom prst="rect">
            <a:avLst/>
          </a:prstGeom>
          <a:noFill/>
        </p:spPr>
        <p:txBody>
          <a:bodyPr wrap="square" rtlCol="0">
            <a:spAutoFit/>
          </a:bodyPr>
          <a:lstStyle/>
          <a:p>
            <a:r>
              <a:rPr lang="en-US" sz="1400" b="1" dirty="0"/>
              <a:t>Location can be change here by typing City name.  </a:t>
            </a:r>
          </a:p>
          <a:p>
            <a:r>
              <a:rPr lang="en-US" sz="1400" b="1" dirty="0"/>
              <a:t>After typing City name, </a:t>
            </a:r>
          </a:p>
          <a:p>
            <a:r>
              <a:rPr lang="en-US" sz="1400" b="1" dirty="0"/>
              <a:t>Press Enter or Search Button and</a:t>
            </a:r>
          </a:p>
          <a:p>
            <a:r>
              <a:rPr lang="en-US" sz="1400" b="1" dirty="0"/>
              <a:t>The Weather data of the city will be updated automatically.</a:t>
            </a:r>
          </a:p>
          <a:p>
            <a:endParaRPr lang="en-US" sz="1400" b="1" dirty="0"/>
          </a:p>
        </p:txBody>
      </p:sp>
      <p:sp>
        <p:nvSpPr>
          <p:cNvPr id="19" name="TextBox 18">
            <a:extLst>
              <a:ext uri="{FF2B5EF4-FFF2-40B4-BE49-F238E27FC236}">
                <a16:creationId xmlns:a16="http://schemas.microsoft.com/office/drawing/2014/main" id="{BF66DFC6-9DB7-4194-A205-6556E7FC0E8A}"/>
              </a:ext>
            </a:extLst>
          </p:cNvPr>
          <p:cNvSpPr txBox="1"/>
          <p:nvPr/>
        </p:nvSpPr>
        <p:spPr>
          <a:xfrm>
            <a:off x="10602567" y="3643345"/>
            <a:ext cx="1589434" cy="2246769"/>
          </a:xfrm>
          <a:prstGeom prst="rect">
            <a:avLst/>
          </a:prstGeom>
          <a:noFill/>
        </p:spPr>
        <p:txBody>
          <a:bodyPr wrap="square" rtlCol="0">
            <a:spAutoFit/>
          </a:bodyPr>
          <a:lstStyle/>
          <a:p>
            <a:r>
              <a:rPr lang="en-US" sz="1400" b="1" dirty="0"/>
              <a:t>The Suggestions feature will suggest some necessary items and provide suggestions accordance with the weather conditions. </a:t>
            </a:r>
          </a:p>
          <a:p>
            <a:endParaRPr lang="en-US" sz="1400" b="1" dirty="0"/>
          </a:p>
        </p:txBody>
      </p:sp>
      <p:sp>
        <p:nvSpPr>
          <p:cNvPr id="21" name="TextBox 20">
            <a:extLst>
              <a:ext uri="{FF2B5EF4-FFF2-40B4-BE49-F238E27FC236}">
                <a16:creationId xmlns:a16="http://schemas.microsoft.com/office/drawing/2014/main" id="{DF38C011-1B3E-4860-B3C5-70254173D853}"/>
              </a:ext>
            </a:extLst>
          </p:cNvPr>
          <p:cNvSpPr txBox="1"/>
          <p:nvPr/>
        </p:nvSpPr>
        <p:spPr>
          <a:xfrm>
            <a:off x="10602567" y="2042907"/>
            <a:ext cx="1589434" cy="1384995"/>
          </a:xfrm>
          <a:prstGeom prst="rect">
            <a:avLst/>
          </a:prstGeom>
          <a:noFill/>
        </p:spPr>
        <p:txBody>
          <a:bodyPr wrap="square" rtlCol="0">
            <a:spAutoFit/>
          </a:bodyPr>
          <a:lstStyle/>
          <a:p>
            <a:r>
              <a:rPr lang="en-US" sz="1400" b="1" dirty="0"/>
              <a:t>This feature show Wind, Humidity and UVI, currently. This data also update hourly.</a:t>
            </a:r>
          </a:p>
          <a:p>
            <a:endParaRPr lang="en-US" sz="1400" b="1" dirty="0"/>
          </a:p>
        </p:txBody>
      </p:sp>
      <p:sp>
        <p:nvSpPr>
          <p:cNvPr id="6" name="TextBox 5">
            <a:extLst>
              <a:ext uri="{FF2B5EF4-FFF2-40B4-BE49-F238E27FC236}">
                <a16:creationId xmlns:a16="http://schemas.microsoft.com/office/drawing/2014/main" id="{31F1F390-125F-418C-BE4E-BE1F44953DF0}"/>
              </a:ext>
            </a:extLst>
          </p:cNvPr>
          <p:cNvSpPr txBox="1"/>
          <p:nvPr/>
        </p:nvSpPr>
        <p:spPr>
          <a:xfrm>
            <a:off x="6921249" y="1306819"/>
            <a:ext cx="5270751" cy="738664"/>
          </a:xfrm>
          <a:prstGeom prst="rect">
            <a:avLst/>
          </a:prstGeom>
          <a:noFill/>
        </p:spPr>
        <p:txBody>
          <a:bodyPr wrap="square" rtlCol="0">
            <a:spAutoFit/>
          </a:bodyPr>
          <a:lstStyle/>
          <a:p>
            <a:r>
              <a:rPr lang="en-US" sz="1400" b="1" dirty="0">
                <a:solidFill>
                  <a:schemeClr val="accent1">
                    <a:lumMod val="60000"/>
                    <a:lumOff val="40000"/>
                  </a:schemeClr>
                </a:solidFill>
              </a:rPr>
              <a:t>Currently two customizable features is available. This website design is easily addible more features in the further developments.</a:t>
            </a:r>
          </a:p>
          <a:p>
            <a:endParaRPr lang="en-US" sz="1400" b="1" dirty="0"/>
          </a:p>
        </p:txBody>
      </p:sp>
    </p:spTree>
    <p:extLst>
      <p:ext uri="{BB962C8B-B14F-4D97-AF65-F5344CB8AC3E}">
        <p14:creationId xmlns:p14="http://schemas.microsoft.com/office/powerpoint/2010/main" val="3053596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133</TotalTime>
  <Words>439</Words>
  <Application>Microsoft Office PowerPoint</Application>
  <PresentationFormat>Widescreen</PresentationFormat>
  <Paragraphs>59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Celestial</vt:lpstr>
      <vt:lpstr>Production Report</vt:lpstr>
      <vt:lpstr>Wire-FrAME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1F10191005</dc:title>
  <dc:creator>MIN HTET Thant</dc:creator>
  <cp:lastModifiedBy>MIN HTET Thant</cp:lastModifiedBy>
  <cp:revision>18</cp:revision>
  <dcterms:created xsi:type="dcterms:W3CDTF">2020-06-14T19:13:34Z</dcterms:created>
  <dcterms:modified xsi:type="dcterms:W3CDTF">2020-10-10T12:40:34Z</dcterms:modified>
</cp:coreProperties>
</file>